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2" r:id="rId7"/>
  </p:sldMasterIdLst>
  <p:notesMasterIdLst>
    <p:notesMasterId r:id="rId33"/>
  </p:notesMasterIdLst>
  <p:handoutMasterIdLst>
    <p:handoutMasterId r:id="rId34"/>
  </p:handoutMasterIdLst>
  <p:sldIdLst>
    <p:sldId id="267" r:id="rId8"/>
    <p:sldId id="268" r:id="rId9"/>
    <p:sldId id="300" r:id="rId10"/>
    <p:sldId id="301" r:id="rId11"/>
    <p:sldId id="302" r:id="rId12"/>
    <p:sldId id="303" r:id="rId13"/>
    <p:sldId id="304" r:id="rId14"/>
    <p:sldId id="308" r:id="rId15"/>
    <p:sldId id="307" r:id="rId16"/>
    <p:sldId id="305" r:id="rId17"/>
    <p:sldId id="274" r:id="rId18"/>
    <p:sldId id="299" r:id="rId19"/>
    <p:sldId id="281" r:id="rId20"/>
    <p:sldId id="297" r:id="rId21"/>
    <p:sldId id="298" r:id="rId22"/>
    <p:sldId id="306" r:id="rId23"/>
    <p:sldId id="309" r:id="rId24"/>
    <p:sldId id="310" r:id="rId25"/>
    <p:sldId id="311" r:id="rId26"/>
    <p:sldId id="312" r:id="rId27"/>
    <p:sldId id="282" r:id="rId28"/>
    <p:sldId id="283" r:id="rId29"/>
    <p:sldId id="291" r:id="rId30"/>
    <p:sldId id="293" r:id="rId31"/>
    <p:sldId id="279" r:id="rId32"/>
  </p:sldIdLst>
  <p:sldSz cx="9144000" cy="6858000" type="screen4x3"/>
  <p:notesSz cx="6858000" cy="9144000"/>
  <p:custDataLst>
    <p:tags r:id="rId35"/>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158">
          <p15:clr>
            <a:srgbClr val="A4A3A4"/>
          </p15:clr>
        </p15:guide>
        <p15:guide id="3" pos="2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67B"/>
    <a:srgbClr val="56C2E6"/>
    <a:srgbClr val="41B6E6"/>
    <a:srgbClr val="C30045"/>
    <a:srgbClr val="E05206"/>
    <a:srgbClr val="58A618"/>
    <a:srgbClr val="00B0BA"/>
    <a:srgbClr val="55C2E6"/>
    <a:srgbClr val="EE7728"/>
    <a:srgbClr val="76A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1336" autoAdjust="0"/>
  </p:normalViewPr>
  <p:slideViewPr>
    <p:cSldViewPr snapToGrid="0">
      <p:cViewPr varScale="1">
        <p:scale>
          <a:sx n="64" d="100"/>
          <a:sy n="64" d="100"/>
        </p:scale>
        <p:origin x="528" y="60"/>
      </p:cViewPr>
      <p:guideLst>
        <p:guide orient="horz" pos="2160"/>
        <p:guide pos="158"/>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FE329-DF96-4318-880C-DFB87E579BF2}"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GB"/>
        </a:p>
      </dgm:t>
    </dgm:pt>
    <dgm:pt modelId="{18570DCB-3A62-4091-B7AC-DAD89885DB1F}">
      <dgm:prSet phldrT="[Text]"/>
      <dgm:spPr/>
      <dgm:t>
        <a:bodyPr/>
        <a:lstStyle/>
        <a:p>
          <a:r>
            <a:rPr lang="en-GB" dirty="0"/>
            <a:t>Candidate is observed</a:t>
          </a:r>
        </a:p>
      </dgm:t>
    </dgm:pt>
    <dgm:pt modelId="{C7A34A51-90B8-4C4A-818D-1DA8B6BAEAC0}" type="parTrans" cxnId="{80924A28-CCEF-42E5-B224-7F9608F5BF08}">
      <dgm:prSet/>
      <dgm:spPr/>
      <dgm:t>
        <a:bodyPr/>
        <a:lstStyle/>
        <a:p>
          <a:endParaRPr lang="en-GB"/>
        </a:p>
      </dgm:t>
    </dgm:pt>
    <dgm:pt modelId="{04C72D42-BD72-4A90-82B7-8F8CF26B53C3}" type="sibTrans" cxnId="{80924A28-CCEF-42E5-B224-7F9608F5BF08}">
      <dgm:prSet/>
      <dgm:spPr/>
      <dgm:t>
        <a:bodyPr/>
        <a:lstStyle/>
        <a:p>
          <a:endParaRPr lang="en-GB"/>
        </a:p>
      </dgm:t>
    </dgm:pt>
    <dgm:pt modelId="{B0D31DE7-F9F0-471C-AA4F-0D0435B50BE9}">
      <dgm:prSet phldrT="[Text]"/>
      <dgm:spPr/>
      <dgm:t>
        <a:bodyPr/>
        <a:lstStyle/>
        <a:p>
          <a:r>
            <a:rPr lang="en-GB" dirty="0"/>
            <a:t>Receives feedback from mentor</a:t>
          </a:r>
        </a:p>
      </dgm:t>
    </dgm:pt>
    <dgm:pt modelId="{7814DD66-638D-45A1-9CF1-79AE246DD565}" type="parTrans" cxnId="{821CBC03-B536-4E16-9CE5-52E8824146E2}">
      <dgm:prSet/>
      <dgm:spPr/>
      <dgm:t>
        <a:bodyPr/>
        <a:lstStyle/>
        <a:p>
          <a:endParaRPr lang="en-GB"/>
        </a:p>
      </dgm:t>
    </dgm:pt>
    <dgm:pt modelId="{A90B7051-1601-4794-A596-51752567402A}" type="sibTrans" cxnId="{821CBC03-B536-4E16-9CE5-52E8824146E2}">
      <dgm:prSet/>
      <dgm:spPr/>
      <dgm:t>
        <a:bodyPr/>
        <a:lstStyle/>
        <a:p>
          <a:endParaRPr lang="en-GB"/>
        </a:p>
      </dgm:t>
    </dgm:pt>
    <dgm:pt modelId="{2BF34908-72F8-44A7-BC4B-71ADE9B539F5}">
      <dgm:prSet phldrT="[Text]"/>
      <dgm:spPr/>
      <dgm:t>
        <a:bodyPr/>
        <a:lstStyle/>
        <a:p>
          <a:r>
            <a:rPr lang="en-GB" dirty="0"/>
            <a:t>Candidate reflects on feedback</a:t>
          </a:r>
        </a:p>
      </dgm:t>
    </dgm:pt>
    <dgm:pt modelId="{C585FE99-9134-438F-A80D-853A686F86A2}" type="parTrans" cxnId="{ADB07B42-5D9E-4DA2-87F4-C1BA621FFC53}">
      <dgm:prSet/>
      <dgm:spPr/>
      <dgm:t>
        <a:bodyPr/>
        <a:lstStyle/>
        <a:p>
          <a:endParaRPr lang="en-GB"/>
        </a:p>
      </dgm:t>
    </dgm:pt>
    <dgm:pt modelId="{3EE0FF13-F360-41C8-A11F-E111CEE5401E}" type="sibTrans" cxnId="{ADB07B42-5D9E-4DA2-87F4-C1BA621FFC53}">
      <dgm:prSet/>
      <dgm:spPr/>
      <dgm:t>
        <a:bodyPr/>
        <a:lstStyle/>
        <a:p>
          <a:endParaRPr lang="en-GB"/>
        </a:p>
      </dgm:t>
    </dgm:pt>
    <dgm:pt modelId="{BDA8E97C-492B-433C-8E70-03A586A15729}" type="pres">
      <dgm:prSet presAssocID="{DA3FE329-DF96-4318-880C-DFB87E579BF2}" presName="cycle" presStyleCnt="0">
        <dgm:presLayoutVars>
          <dgm:dir/>
          <dgm:resizeHandles val="exact"/>
        </dgm:presLayoutVars>
      </dgm:prSet>
      <dgm:spPr/>
    </dgm:pt>
    <dgm:pt modelId="{ACF48D1B-14DA-4267-9D07-520D97AFA8E4}" type="pres">
      <dgm:prSet presAssocID="{18570DCB-3A62-4091-B7AC-DAD89885DB1F}" presName="node" presStyleLbl="node1" presStyleIdx="0" presStyleCnt="3">
        <dgm:presLayoutVars>
          <dgm:bulletEnabled val="1"/>
        </dgm:presLayoutVars>
      </dgm:prSet>
      <dgm:spPr/>
    </dgm:pt>
    <dgm:pt modelId="{02E7BE46-0FA7-4723-B5C0-E3E468DEED50}" type="pres">
      <dgm:prSet presAssocID="{04C72D42-BD72-4A90-82B7-8F8CF26B53C3}" presName="sibTrans" presStyleLbl="sibTrans2D1" presStyleIdx="0" presStyleCnt="3"/>
      <dgm:spPr/>
    </dgm:pt>
    <dgm:pt modelId="{6E90690A-BEB6-4F05-A22C-66BE66CC7AD6}" type="pres">
      <dgm:prSet presAssocID="{04C72D42-BD72-4A90-82B7-8F8CF26B53C3}" presName="connectorText" presStyleLbl="sibTrans2D1" presStyleIdx="0" presStyleCnt="3"/>
      <dgm:spPr/>
    </dgm:pt>
    <dgm:pt modelId="{43548E1B-4779-4005-8DAA-CF25288BB74C}" type="pres">
      <dgm:prSet presAssocID="{B0D31DE7-F9F0-471C-AA4F-0D0435B50BE9}" presName="node" presStyleLbl="node1" presStyleIdx="1" presStyleCnt="3">
        <dgm:presLayoutVars>
          <dgm:bulletEnabled val="1"/>
        </dgm:presLayoutVars>
      </dgm:prSet>
      <dgm:spPr/>
    </dgm:pt>
    <dgm:pt modelId="{4BB41909-E83E-48B4-82E9-724D6C9854DA}" type="pres">
      <dgm:prSet presAssocID="{A90B7051-1601-4794-A596-51752567402A}" presName="sibTrans" presStyleLbl="sibTrans2D1" presStyleIdx="1" presStyleCnt="3"/>
      <dgm:spPr/>
    </dgm:pt>
    <dgm:pt modelId="{C0F0E472-6A5F-40C6-9D99-4D7D4F3B1CDB}" type="pres">
      <dgm:prSet presAssocID="{A90B7051-1601-4794-A596-51752567402A}" presName="connectorText" presStyleLbl="sibTrans2D1" presStyleIdx="1" presStyleCnt="3"/>
      <dgm:spPr/>
    </dgm:pt>
    <dgm:pt modelId="{06F95CE1-BB8E-4046-8ACF-7A38580EDCB9}" type="pres">
      <dgm:prSet presAssocID="{2BF34908-72F8-44A7-BC4B-71ADE9B539F5}" presName="node" presStyleLbl="node1" presStyleIdx="2" presStyleCnt="3">
        <dgm:presLayoutVars>
          <dgm:bulletEnabled val="1"/>
        </dgm:presLayoutVars>
      </dgm:prSet>
      <dgm:spPr/>
    </dgm:pt>
    <dgm:pt modelId="{FFE8FA36-659D-4CBF-B6B9-51D87979DFEC}" type="pres">
      <dgm:prSet presAssocID="{3EE0FF13-F360-41C8-A11F-E111CEE5401E}" presName="sibTrans" presStyleLbl="sibTrans2D1" presStyleIdx="2" presStyleCnt="3"/>
      <dgm:spPr/>
    </dgm:pt>
    <dgm:pt modelId="{01CCF631-F9F1-4DEB-A217-506C237167AC}" type="pres">
      <dgm:prSet presAssocID="{3EE0FF13-F360-41C8-A11F-E111CEE5401E}" presName="connectorText" presStyleLbl="sibTrans2D1" presStyleIdx="2" presStyleCnt="3"/>
      <dgm:spPr/>
    </dgm:pt>
  </dgm:ptLst>
  <dgm:cxnLst>
    <dgm:cxn modelId="{821CBC03-B536-4E16-9CE5-52E8824146E2}" srcId="{DA3FE329-DF96-4318-880C-DFB87E579BF2}" destId="{B0D31DE7-F9F0-471C-AA4F-0D0435B50BE9}" srcOrd="1" destOrd="0" parTransId="{7814DD66-638D-45A1-9CF1-79AE246DD565}" sibTransId="{A90B7051-1601-4794-A596-51752567402A}"/>
    <dgm:cxn modelId="{40DF9C13-4BB5-4449-917B-6762F636FFAC}" type="presOf" srcId="{3EE0FF13-F360-41C8-A11F-E111CEE5401E}" destId="{FFE8FA36-659D-4CBF-B6B9-51D87979DFEC}" srcOrd="0" destOrd="0" presId="urn:microsoft.com/office/officeart/2005/8/layout/cycle2"/>
    <dgm:cxn modelId="{1BBBEE15-6517-4B52-AC7F-A89295139D91}" type="presOf" srcId="{3EE0FF13-F360-41C8-A11F-E111CEE5401E}" destId="{01CCF631-F9F1-4DEB-A217-506C237167AC}" srcOrd="1" destOrd="0" presId="urn:microsoft.com/office/officeart/2005/8/layout/cycle2"/>
    <dgm:cxn modelId="{35102F1C-8860-49DE-9CF3-24F736EC2DC0}" type="presOf" srcId="{2BF34908-72F8-44A7-BC4B-71ADE9B539F5}" destId="{06F95CE1-BB8E-4046-8ACF-7A38580EDCB9}" srcOrd="0" destOrd="0" presId="urn:microsoft.com/office/officeart/2005/8/layout/cycle2"/>
    <dgm:cxn modelId="{D8E4E721-251B-49C2-8DC8-F8DB311040D3}" type="presOf" srcId="{DA3FE329-DF96-4318-880C-DFB87E579BF2}" destId="{BDA8E97C-492B-433C-8E70-03A586A15729}" srcOrd="0" destOrd="0" presId="urn:microsoft.com/office/officeart/2005/8/layout/cycle2"/>
    <dgm:cxn modelId="{80924A28-CCEF-42E5-B224-7F9608F5BF08}" srcId="{DA3FE329-DF96-4318-880C-DFB87E579BF2}" destId="{18570DCB-3A62-4091-B7AC-DAD89885DB1F}" srcOrd="0" destOrd="0" parTransId="{C7A34A51-90B8-4C4A-818D-1DA8B6BAEAC0}" sibTransId="{04C72D42-BD72-4A90-82B7-8F8CF26B53C3}"/>
    <dgm:cxn modelId="{ADB07B42-5D9E-4DA2-87F4-C1BA621FFC53}" srcId="{DA3FE329-DF96-4318-880C-DFB87E579BF2}" destId="{2BF34908-72F8-44A7-BC4B-71ADE9B539F5}" srcOrd="2" destOrd="0" parTransId="{C585FE99-9134-438F-A80D-853A686F86A2}" sibTransId="{3EE0FF13-F360-41C8-A11F-E111CEE5401E}"/>
    <dgm:cxn modelId="{E995FB4E-749F-491A-8F17-9911603F85A4}" type="presOf" srcId="{B0D31DE7-F9F0-471C-AA4F-0D0435B50BE9}" destId="{43548E1B-4779-4005-8DAA-CF25288BB74C}" srcOrd="0" destOrd="0" presId="urn:microsoft.com/office/officeart/2005/8/layout/cycle2"/>
    <dgm:cxn modelId="{5C35776F-6EC9-41D5-9016-ABF064B09C9E}" type="presOf" srcId="{A90B7051-1601-4794-A596-51752567402A}" destId="{C0F0E472-6A5F-40C6-9D99-4D7D4F3B1CDB}" srcOrd="1" destOrd="0" presId="urn:microsoft.com/office/officeart/2005/8/layout/cycle2"/>
    <dgm:cxn modelId="{BE532AA3-04AC-4319-9609-4B768A8D647D}" type="presOf" srcId="{18570DCB-3A62-4091-B7AC-DAD89885DB1F}" destId="{ACF48D1B-14DA-4267-9D07-520D97AFA8E4}" srcOrd="0" destOrd="0" presId="urn:microsoft.com/office/officeart/2005/8/layout/cycle2"/>
    <dgm:cxn modelId="{B2EAF1B0-735C-4F86-B426-06727D51E5E5}" type="presOf" srcId="{04C72D42-BD72-4A90-82B7-8F8CF26B53C3}" destId="{6E90690A-BEB6-4F05-A22C-66BE66CC7AD6}" srcOrd="1" destOrd="0" presId="urn:microsoft.com/office/officeart/2005/8/layout/cycle2"/>
    <dgm:cxn modelId="{3C8789E1-B6B4-4AA4-A325-2812BDC5FB9B}" type="presOf" srcId="{04C72D42-BD72-4A90-82B7-8F8CF26B53C3}" destId="{02E7BE46-0FA7-4723-B5C0-E3E468DEED50}" srcOrd="0" destOrd="0" presId="urn:microsoft.com/office/officeart/2005/8/layout/cycle2"/>
    <dgm:cxn modelId="{695AD5E5-8D55-4DC9-A756-250F7750B60B}" type="presOf" srcId="{A90B7051-1601-4794-A596-51752567402A}" destId="{4BB41909-E83E-48B4-82E9-724D6C9854DA}" srcOrd="0" destOrd="0" presId="urn:microsoft.com/office/officeart/2005/8/layout/cycle2"/>
    <dgm:cxn modelId="{E8BBDFF7-C519-49E7-A440-0175A8734680}" type="presParOf" srcId="{BDA8E97C-492B-433C-8E70-03A586A15729}" destId="{ACF48D1B-14DA-4267-9D07-520D97AFA8E4}" srcOrd="0" destOrd="0" presId="urn:microsoft.com/office/officeart/2005/8/layout/cycle2"/>
    <dgm:cxn modelId="{41A91A9C-FDB9-4BBA-92EE-FED9141D0053}" type="presParOf" srcId="{BDA8E97C-492B-433C-8E70-03A586A15729}" destId="{02E7BE46-0FA7-4723-B5C0-E3E468DEED50}" srcOrd="1" destOrd="0" presId="urn:microsoft.com/office/officeart/2005/8/layout/cycle2"/>
    <dgm:cxn modelId="{555B81FE-2E15-4438-8D8D-B61E89382633}" type="presParOf" srcId="{02E7BE46-0FA7-4723-B5C0-E3E468DEED50}" destId="{6E90690A-BEB6-4F05-A22C-66BE66CC7AD6}" srcOrd="0" destOrd="0" presId="urn:microsoft.com/office/officeart/2005/8/layout/cycle2"/>
    <dgm:cxn modelId="{90B00269-04BD-411B-A021-9C604CF20DA4}" type="presParOf" srcId="{BDA8E97C-492B-433C-8E70-03A586A15729}" destId="{43548E1B-4779-4005-8DAA-CF25288BB74C}" srcOrd="2" destOrd="0" presId="urn:microsoft.com/office/officeart/2005/8/layout/cycle2"/>
    <dgm:cxn modelId="{A04FFB7E-BB51-4108-B8BC-DFBCCE962FF1}" type="presParOf" srcId="{BDA8E97C-492B-433C-8E70-03A586A15729}" destId="{4BB41909-E83E-48B4-82E9-724D6C9854DA}" srcOrd="3" destOrd="0" presId="urn:microsoft.com/office/officeart/2005/8/layout/cycle2"/>
    <dgm:cxn modelId="{757CD7CB-1E46-41B9-83C6-EE592F6EFF24}" type="presParOf" srcId="{4BB41909-E83E-48B4-82E9-724D6C9854DA}" destId="{C0F0E472-6A5F-40C6-9D99-4D7D4F3B1CDB}" srcOrd="0" destOrd="0" presId="urn:microsoft.com/office/officeart/2005/8/layout/cycle2"/>
    <dgm:cxn modelId="{48A8E1B4-8375-4F49-80F5-AD153F06EC1A}" type="presParOf" srcId="{BDA8E97C-492B-433C-8E70-03A586A15729}" destId="{06F95CE1-BB8E-4046-8ACF-7A38580EDCB9}" srcOrd="4" destOrd="0" presId="urn:microsoft.com/office/officeart/2005/8/layout/cycle2"/>
    <dgm:cxn modelId="{F6FB22DB-D041-462C-B99E-F52F3A61F1C1}" type="presParOf" srcId="{BDA8E97C-492B-433C-8E70-03A586A15729}" destId="{FFE8FA36-659D-4CBF-B6B9-51D87979DFEC}" srcOrd="5" destOrd="0" presId="urn:microsoft.com/office/officeart/2005/8/layout/cycle2"/>
    <dgm:cxn modelId="{8FF35CA4-F86A-4807-8CC7-CBF6B9C2D6BF}" type="presParOf" srcId="{FFE8FA36-659D-4CBF-B6B9-51D87979DFEC}" destId="{01CCF631-F9F1-4DEB-A217-506C237167AC}"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48D1B-14DA-4267-9D07-520D97AFA8E4}">
      <dsp:nvSpPr>
        <dsp:cNvPr id="0" name=""/>
        <dsp:cNvSpPr/>
      </dsp:nvSpPr>
      <dsp:spPr>
        <a:xfrm>
          <a:off x="842422" y="523"/>
          <a:ext cx="917389" cy="9173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Candidate is observed</a:t>
          </a:r>
        </a:p>
      </dsp:txBody>
      <dsp:txXfrm>
        <a:off x="976771" y="134872"/>
        <a:ext cx="648691" cy="648691"/>
      </dsp:txXfrm>
    </dsp:sp>
    <dsp:sp modelId="{02E7BE46-0FA7-4723-B5C0-E3E468DEED50}">
      <dsp:nvSpPr>
        <dsp:cNvPr id="0" name=""/>
        <dsp:cNvSpPr/>
      </dsp:nvSpPr>
      <dsp:spPr>
        <a:xfrm rot="3600000">
          <a:off x="1520137" y="894437"/>
          <a:ext cx="243266" cy="30961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538382" y="924760"/>
        <a:ext cx="170286" cy="185770"/>
      </dsp:txXfrm>
    </dsp:sp>
    <dsp:sp modelId="{43548E1B-4779-4005-8DAA-CF25288BB74C}">
      <dsp:nvSpPr>
        <dsp:cNvPr id="0" name=""/>
        <dsp:cNvSpPr/>
      </dsp:nvSpPr>
      <dsp:spPr>
        <a:xfrm>
          <a:off x="1530614" y="1192506"/>
          <a:ext cx="917389" cy="9173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Receives feedback from mentor</a:t>
          </a:r>
        </a:p>
      </dsp:txBody>
      <dsp:txXfrm>
        <a:off x="1664963" y="1326855"/>
        <a:ext cx="648691" cy="648691"/>
      </dsp:txXfrm>
    </dsp:sp>
    <dsp:sp modelId="{4BB41909-E83E-48B4-82E9-724D6C9854DA}">
      <dsp:nvSpPr>
        <dsp:cNvPr id="0" name=""/>
        <dsp:cNvSpPr/>
      </dsp:nvSpPr>
      <dsp:spPr>
        <a:xfrm rot="10800000">
          <a:off x="1186369" y="1496391"/>
          <a:ext cx="243266" cy="30961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259349" y="1558315"/>
        <a:ext cx="170286" cy="185770"/>
      </dsp:txXfrm>
    </dsp:sp>
    <dsp:sp modelId="{06F95CE1-BB8E-4046-8ACF-7A38580EDCB9}">
      <dsp:nvSpPr>
        <dsp:cNvPr id="0" name=""/>
        <dsp:cNvSpPr/>
      </dsp:nvSpPr>
      <dsp:spPr>
        <a:xfrm>
          <a:off x="154231" y="1192506"/>
          <a:ext cx="917389" cy="9173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Candidate reflects on feedback</a:t>
          </a:r>
        </a:p>
      </dsp:txBody>
      <dsp:txXfrm>
        <a:off x="288580" y="1326855"/>
        <a:ext cx="648691" cy="648691"/>
      </dsp:txXfrm>
    </dsp:sp>
    <dsp:sp modelId="{FFE8FA36-659D-4CBF-B6B9-51D87979DFEC}">
      <dsp:nvSpPr>
        <dsp:cNvPr id="0" name=""/>
        <dsp:cNvSpPr/>
      </dsp:nvSpPr>
      <dsp:spPr>
        <a:xfrm rot="18000000">
          <a:off x="831945" y="906362"/>
          <a:ext cx="243266" cy="30961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850190" y="999887"/>
        <a:ext cx="170286" cy="18577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3BFF6AC3-A18F-43CD-866B-936A0AD1CEFD}" type="slidenum">
              <a:rPr lang="en-US" altLang="en-US"/>
              <a:pPr>
                <a:defRPr/>
              </a:pPr>
              <a:t>‹#›</a:t>
            </a:fld>
            <a:endParaRPr lang="en-US" altLang="en-US"/>
          </a:p>
        </p:txBody>
      </p:sp>
    </p:spTree>
    <p:extLst>
      <p:ext uri="{BB962C8B-B14F-4D97-AF65-F5344CB8AC3E}">
        <p14:creationId xmlns:p14="http://schemas.microsoft.com/office/powerpoint/2010/main" val="13583872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509B153B-EC03-4448-B098-07EDBA82A70E}" type="slidenum">
              <a:rPr lang="en-US" altLang="en-US"/>
              <a:pPr>
                <a:defRPr/>
              </a:pPr>
              <a:t>‹#›</a:t>
            </a:fld>
            <a:endParaRPr lang="en-US" altLang="en-US"/>
          </a:p>
        </p:txBody>
      </p:sp>
    </p:spTree>
    <p:extLst>
      <p:ext uri="{BB962C8B-B14F-4D97-AF65-F5344CB8AC3E}">
        <p14:creationId xmlns:p14="http://schemas.microsoft.com/office/powerpoint/2010/main" val="1674425267"/>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9831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anose="020B0600070205080204" pitchFamily="34" charset="-128"/>
                <a:cs typeface="ＭＳ Ｐゴシック" charset="0"/>
              </a:rPr>
              <a:t>Mentoring is a powerful personal development and empowerment tool. It is an effective way of helping people to progress in their careers and is becoming increasing popular as its potential is </a:t>
            </a:r>
            <a:r>
              <a:rPr lang="en-US" sz="1200" b="0" i="0" kern="1200" dirty="0" err="1">
                <a:solidFill>
                  <a:schemeClr val="tx1"/>
                </a:solidFill>
                <a:effectLst/>
                <a:latin typeface="+mn-lt"/>
                <a:ea typeface="ＭＳ Ｐゴシック" panose="020B0600070205080204" pitchFamily="34" charset="-128"/>
                <a:cs typeface="ＭＳ Ｐゴシック" charset="0"/>
              </a:rPr>
              <a:t>realised</a:t>
            </a:r>
            <a:r>
              <a:rPr lang="en-US" sz="1200" b="0" i="0" kern="1200" dirty="0">
                <a:solidFill>
                  <a:schemeClr val="tx1"/>
                </a:solidFill>
                <a:effectLst/>
                <a:latin typeface="+mn-lt"/>
                <a:ea typeface="ＭＳ Ｐゴシック" panose="020B0600070205080204" pitchFamily="34" charset="-128"/>
                <a:cs typeface="ＭＳ Ｐゴシック" charset="0"/>
              </a:rPr>
              <a:t>. It is a partnership between two people (mentor and mentee) normally working in a similar field or sharing similar experiences. It is a helpful relationship based upon mutual trust and respect.</a:t>
            </a:r>
            <a:br>
              <a:rPr lang="en-US" dirty="0"/>
            </a:br>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50277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99480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54560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Every mentor-mentee relationship</a:t>
            </a:r>
            <a:r>
              <a:rPr lang="en-GB" baseline="0" dirty="0"/>
              <a:t> will look slightly different, but this is the model to which each partnership should aspire.  As with acquiring any new skill the initial stage is the most challenging and requires the most support – riding a bike analogy – but as the mentee’s knowledge and experience grows they gain some independence and can reflect on the positive and negative experiences they have had.  Finally, the mentee feels confident enough in their knowledge and experience to benefit from a more collaborative relationship with their mentor.</a:t>
            </a:r>
            <a:endParaRPr lang="en-GB" dirty="0"/>
          </a:p>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5681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model offers some practical advice for how to structure mentoring sessions and the GROW questions can be applied</a:t>
            </a:r>
            <a:r>
              <a:rPr lang="en-GB" baseline="0" dirty="0"/>
              <a:t> to a range of teaching experiences, e.g.</a:t>
            </a:r>
          </a:p>
          <a:p>
            <a:r>
              <a:rPr lang="en-GB" baseline="0" dirty="0"/>
              <a:t>What do you want to achieve in writing a new scheme of work?</a:t>
            </a:r>
          </a:p>
          <a:p>
            <a:r>
              <a:rPr lang="en-GB" baseline="0" dirty="0"/>
              <a:t>What will you need to do to complete this activity in terms of materials, resources and time?</a:t>
            </a:r>
          </a:p>
          <a:p>
            <a:r>
              <a:rPr lang="en-GB" baseline="0" dirty="0"/>
              <a:t>What options do you have to complete the scheme of work?  Working with colleagues, using text books, using on-line resources?</a:t>
            </a:r>
          </a:p>
          <a:p>
            <a:r>
              <a:rPr lang="en-GB" baseline="0" dirty="0"/>
              <a:t>What is driving you to complete this work?  What will your learners gain?  What will you gain?</a:t>
            </a:r>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57653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86085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171450" y="106363"/>
            <a:ext cx="88704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3359908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hasCustomPrompt="1"/>
          </p:nvPr>
        </p:nvSpPr>
        <p:spPr>
          <a:xfrm>
            <a:off x="892834" y="5729644"/>
            <a:ext cx="54864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171450" y="106363"/>
            <a:ext cx="8870400" cy="779462"/>
          </a:xfrm>
        </p:spPr>
        <p:txBody>
          <a:bodyPr/>
          <a:lstStyle/>
          <a:p>
            <a:r>
              <a:rPr lang="en-US"/>
              <a:t>Click to edit Master title style</a:t>
            </a:r>
          </a:p>
        </p:txBody>
      </p:sp>
    </p:spTree>
    <p:extLst>
      <p:ext uri="{BB962C8B-B14F-4D97-AF65-F5344CB8AC3E}">
        <p14:creationId xmlns:p14="http://schemas.microsoft.com/office/powerpoint/2010/main" val="169877056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5400" y="2347204"/>
            <a:ext cx="69732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lgn="l">
              <a:lnSpc>
                <a:spcPts val="3800"/>
              </a:lnSpc>
            </a:pPr>
            <a:r>
              <a:rPr lang="en-GB" dirty="0"/>
              <a:t>Click to edit Master title style</a:t>
            </a:r>
            <a:endParaRPr lang="en-US" dirty="0"/>
          </a:p>
        </p:txBody>
      </p:sp>
      <p:sp>
        <p:nvSpPr>
          <p:cNvPr id="3" name="Subtitle 2"/>
          <p:cNvSpPr>
            <a:spLocks noGrp="1"/>
          </p:cNvSpPr>
          <p:nvPr>
            <p:ph type="subTitle" idx="1"/>
          </p:nvPr>
        </p:nvSpPr>
        <p:spPr>
          <a:xfrm>
            <a:off x="1085850" y="3692929"/>
            <a:ext cx="69723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3593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A1588417-55AB-40DB-872B-C0D132FE4114}"/>
              </a:ext>
            </a:extLst>
          </p:cNvPr>
          <p:cNvSpPr>
            <a:spLocks/>
          </p:cNvSpPr>
          <p:nvPr userDrawn="1"/>
        </p:nvSpPr>
        <p:spPr bwMode="auto">
          <a:xfrm>
            <a:off x="796925" y="4059480"/>
            <a:ext cx="39830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pPr>
            <a:r>
              <a:rPr lang="en-US" altLang="en-US" dirty="0">
                <a:solidFill>
                  <a:schemeClr val="bg1"/>
                </a:solidFill>
                <a:latin typeface="Arial" panose="020B0604020202020204" pitchFamily="34" charset="0"/>
                <a:cs typeface="Arial" panose="020B0604020202020204" pitchFamily="34" charset="0"/>
              </a:rPr>
              <a:t>Email info@cambridgeinternational.org</a:t>
            </a:r>
          </a:p>
          <a:p>
            <a:pPr>
              <a:lnSpc>
                <a:spcPts val="2400"/>
              </a:lnSpc>
            </a:pPr>
            <a:r>
              <a:rPr lang="en-US" altLang="en-US" dirty="0">
                <a:solidFill>
                  <a:schemeClr val="bg1"/>
                </a:solidFill>
                <a:latin typeface="Arial" panose="020B0604020202020204" pitchFamily="34" charset="0"/>
                <a:cs typeface="Arial" panose="020B0604020202020204" pitchFamily="34" charset="0"/>
              </a:rPr>
              <a:t>or telephone +44 1223 553554</a:t>
            </a:r>
            <a:endParaRPr lang="en-GB" altLang="en-US" dirty="0">
              <a:solidFill>
                <a:schemeClr val="bg1"/>
              </a:solidFill>
              <a:latin typeface="Arial" panose="020B0604020202020204" pitchFamily="34" charset="0"/>
              <a:cs typeface="Arial" panose="020B0604020202020204" pitchFamily="34" charset="0"/>
            </a:endParaRPr>
          </a:p>
        </p:txBody>
      </p:sp>
      <p:sp>
        <p:nvSpPr>
          <p:cNvPr id="4" name="Rectangle 12">
            <a:extLst>
              <a:ext uri="{FF2B5EF4-FFF2-40B4-BE49-F238E27FC236}">
                <a16:creationId xmlns:a16="http://schemas.microsoft.com/office/drawing/2014/main" id="{CD83F60E-AE78-4AC6-AB46-EC8007A8FE27}"/>
              </a:ext>
            </a:extLst>
          </p:cNvPr>
          <p:cNvSpPr>
            <a:spLocks/>
          </p:cNvSpPr>
          <p:nvPr userDrawn="1"/>
        </p:nvSpPr>
        <p:spPr bwMode="auto">
          <a:xfrm>
            <a:off x="796925" y="2516430"/>
            <a:ext cx="73056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3000" b="1" dirty="0">
                <a:solidFill>
                  <a:schemeClr val="bg1"/>
                </a:solidFill>
                <a:latin typeface="Arial" panose="020B0604020202020204" pitchFamily="34" charset="0"/>
                <a:cs typeface="Arial" panose="020B0604020202020204" pitchFamily="34" charset="0"/>
              </a:rPr>
              <a:t>Learn more!</a:t>
            </a:r>
          </a:p>
          <a:p>
            <a:r>
              <a:rPr lang="en-GB" altLang="en-US" sz="3000" dirty="0">
                <a:solidFill>
                  <a:schemeClr val="bg1"/>
                </a:solidFill>
                <a:latin typeface="Arial" panose="020B0604020202020204" pitchFamily="34" charset="0"/>
                <a:cs typeface="Arial" panose="020B0604020202020204" pitchFamily="34" charset="0"/>
              </a:rPr>
              <a:t>Getting in touch with Cambridge is easy</a:t>
            </a:r>
          </a:p>
        </p:txBody>
      </p:sp>
    </p:spTree>
    <p:extLst>
      <p:ext uri="{BB962C8B-B14F-4D97-AF65-F5344CB8AC3E}">
        <p14:creationId xmlns:p14="http://schemas.microsoft.com/office/powerpoint/2010/main" val="235709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608296" y="2971799"/>
            <a:ext cx="7904388"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608295" y="1163638"/>
            <a:ext cx="7895597"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0677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645" y="1466491"/>
            <a:ext cx="4392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563374" y="1466491"/>
            <a:ext cx="4392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08964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645" y="1466491"/>
            <a:ext cx="3488691"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683479" y="1466491"/>
            <a:ext cx="5343895"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137524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266700" y="4425351"/>
            <a:ext cx="8648700" cy="1837337"/>
          </a:xfrm>
        </p:spPr>
        <p:txBody>
          <a:bodyPr/>
          <a:lstStyle/>
          <a:p>
            <a:r>
              <a:rPr lang="en-US"/>
              <a:t>Click icon to add picture</a:t>
            </a:r>
            <a:endParaRPr lang="en-GB"/>
          </a:p>
        </p:txBody>
      </p:sp>
    </p:spTree>
    <p:extLst>
      <p:ext uri="{BB962C8B-B14F-4D97-AF65-F5344CB8AC3E}">
        <p14:creationId xmlns:p14="http://schemas.microsoft.com/office/powerpoint/2010/main" val="25455645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266700" y="4425350"/>
            <a:ext cx="2224800" cy="222561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2491501" y="4313808"/>
            <a:ext cx="64239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54351392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171449" y="106363"/>
            <a:ext cx="887765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838352" y="2425700"/>
            <a:ext cx="7343623" cy="1954213"/>
          </a:xfrm>
        </p:spPr>
        <p:txBody>
          <a:bodyPr/>
          <a:lstStyle/>
          <a:p>
            <a:pPr lvl="0"/>
            <a:r>
              <a:rPr lang="en-US"/>
              <a:t>Click to edit Master text styles</a:t>
            </a:r>
          </a:p>
        </p:txBody>
      </p:sp>
      <p:sp>
        <p:nvSpPr>
          <p:cNvPr id="8" name="Freeform 256">
            <a:extLst>
              <a:ext uri="{FF2B5EF4-FFF2-40B4-BE49-F238E27FC236}">
                <a16:creationId xmlns:a16="http://schemas.microsoft.com/office/drawing/2014/main" id="{CB2A70C2-79BC-4F16-BF25-F3395D9C2DA6}"/>
              </a:ext>
            </a:extLst>
          </p:cNvPr>
          <p:cNvSpPr>
            <a:spLocks noEditPoints="1"/>
          </p:cNvSpPr>
          <p:nvPr userDrawn="1"/>
        </p:nvSpPr>
        <p:spPr bwMode="auto">
          <a:xfrm>
            <a:off x="325438" y="1357313"/>
            <a:ext cx="11811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55C2E6">
              <a:alpha val="16862"/>
            </a:srgbClr>
          </a:solidFill>
          <a:ln>
            <a:noFill/>
          </a:ln>
        </p:spPr>
        <p:txBody>
          <a:bodyPr/>
          <a:lstStyle/>
          <a:p>
            <a:endParaRPr lang="en-GB"/>
          </a:p>
        </p:txBody>
      </p:sp>
      <p:sp>
        <p:nvSpPr>
          <p:cNvPr id="9" name="Freeform 257">
            <a:extLst>
              <a:ext uri="{FF2B5EF4-FFF2-40B4-BE49-F238E27FC236}">
                <a16:creationId xmlns:a16="http://schemas.microsoft.com/office/drawing/2014/main" id="{BE9646E3-8A02-40EE-9C78-AF7BEF19CDF8}"/>
              </a:ext>
            </a:extLst>
          </p:cNvPr>
          <p:cNvSpPr>
            <a:spLocks noEditPoints="1"/>
          </p:cNvSpPr>
          <p:nvPr userDrawn="1"/>
        </p:nvSpPr>
        <p:spPr bwMode="auto">
          <a:xfrm>
            <a:off x="7000875" y="4379913"/>
            <a:ext cx="11811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55C2E6">
              <a:alpha val="16862"/>
            </a:srgbClr>
          </a:solidFill>
          <a:ln>
            <a:noFill/>
          </a:ln>
        </p:spPr>
        <p:txBody>
          <a:bodyPr/>
          <a:lstStyle/>
          <a:p>
            <a:endParaRPr lang="en-GB"/>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838352" y="4379913"/>
            <a:ext cx="5993769"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9882826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95E08-4E9B-4FE1-9E8E-A854B7FFC010}"/>
              </a:ext>
            </a:extLst>
          </p:cNvPr>
          <p:cNvSpPr txBox="1"/>
          <p:nvPr userDrawn="1"/>
        </p:nvSpPr>
        <p:spPr>
          <a:xfrm>
            <a:off x="2673527" y="2174520"/>
            <a:ext cx="6901961" cy="4339087"/>
          </a:xfrm>
          <a:prstGeom prst="rect">
            <a:avLst/>
          </a:prstGeom>
          <a:noFill/>
        </p:spPr>
        <p:txBody>
          <a:bodyPr wrap="square" rtlCol="0" anchor="ctr">
            <a:noAutofit/>
          </a:bodyPr>
          <a:lstStyle/>
          <a:p>
            <a:pPr algn="l"/>
            <a:r>
              <a:rPr lang="en-GB" sz="6000" b="1" dirty="0">
                <a:solidFill>
                  <a:srgbClr val="41B6E6"/>
                </a:solidFill>
              </a:rPr>
              <a:t>Any questions?</a:t>
            </a:r>
          </a:p>
        </p:txBody>
      </p:sp>
      <p:sp>
        <p:nvSpPr>
          <p:cNvPr id="3" name="Rectangle 2">
            <a:extLst>
              <a:ext uri="{FF2B5EF4-FFF2-40B4-BE49-F238E27FC236}">
                <a16:creationId xmlns:a16="http://schemas.microsoft.com/office/drawing/2014/main" id="{05031093-4EF4-4C99-9BF6-855A7F1DAF4B}"/>
              </a:ext>
            </a:extLst>
          </p:cNvPr>
          <p:cNvSpPr/>
          <p:nvPr userDrawn="1"/>
        </p:nvSpPr>
        <p:spPr>
          <a:xfrm>
            <a:off x="142377" y="-1000001"/>
            <a:ext cx="4904408" cy="7017306"/>
          </a:xfrm>
          <a:prstGeom prst="rect">
            <a:avLst/>
          </a:prstGeom>
        </p:spPr>
        <p:txBody>
          <a:bodyPr wrap="square">
            <a:spAutoFit/>
          </a:bodyPr>
          <a:lstStyle/>
          <a:p>
            <a:r>
              <a:rPr lang="en-GB" sz="45000" b="1" dirty="0">
                <a:ln>
                  <a:solidFill>
                    <a:srgbClr val="41B6E6"/>
                  </a:solidFill>
                </a:ln>
                <a:solidFill>
                  <a:schemeClr val="bg1"/>
                </a:solidFill>
              </a:rPr>
              <a:t>?</a:t>
            </a:r>
            <a:endParaRPr lang="en-GB" sz="45000" dirty="0">
              <a:ln>
                <a:solidFill>
                  <a:srgbClr val="41B6E6"/>
                </a:solidFill>
              </a:ln>
              <a:solidFill>
                <a:schemeClr val="bg1"/>
              </a:solidFill>
            </a:endParaRPr>
          </a:p>
        </p:txBody>
      </p:sp>
    </p:spTree>
    <p:extLst>
      <p:ext uri="{BB962C8B-B14F-4D97-AF65-F5344CB8AC3E}">
        <p14:creationId xmlns:p14="http://schemas.microsoft.com/office/powerpoint/2010/main" val="229596900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60153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142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6F3835D-562A-41A4-ACA8-1AF28EEBBA48}"/>
              </a:ext>
            </a:extLst>
          </p:cNvPr>
          <p:cNvSpPr>
            <a:spLocks noGrp="1"/>
          </p:cNvSpPr>
          <p:nvPr>
            <p:ph type="body" idx="1"/>
          </p:nvPr>
        </p:nvSpPr>
        <p:spPr bwMode="auto">
          <a:xfrm>
            <a:off x="86265" y="1457864"/>
            <a:ext cx="8829136" cy="465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9144000" cy="99377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9" name="Title Placeholder 19">
            <a:extLst>
              <a:ext uri="{FF2B5EF4-FFF2-40B4-BE49-F238E27FC236}">
                <a16:creationId xmlns:a16="http://schemas.microsoft.com/office/drawing/2014/main" id="{474F0CE8-5D4C-4488-BE45-2E2043BBA74C}"/>
              </a:ext>
            </a:extLst>
          </p:cNvPr>
          <p:cNvSpPr>
            <a:spLocks noGrp="1"/>
          </p:cNvSpPr>
          <p:nvPr>
            <p:ph type="title"/>
          </p:nvPr>
        </p:nvSpPr>
        <p:spPr bwMode="auto">
          <a:xfrm>
            <a:off x="171449" y="106363"/>
            <a:ext cx="8869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6" name="Picture 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39025" y="6413500"/>
            <a:ext cx="14859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45" r:id="rId1"/>
    <p:sldLayoutId id="2147485547" r:id="rId2"/>
    <p:sldLayoutId id="2147485557" r:id="rId3"/>
    <p:sldLayoutId id="2147485558" r:id="rId4"/>
    <p:sldLayoutId id="2147485559" r:id="rId5"/>
    <p:sldLayoutId id="2147485561" r:id="rId6"/>
    <p:sldLayoutId id="2147485568" r:id="rId7"/>
    <p:sldLayoutId id="2147485549" r:id="rId8"/>
    <p:sldLayoutId id="2147485550" r:id="rId9"/>
    <p:sldLayoutId id="2147485560" r:id="rId10"/>
    <p:sldLayoutId id="2147485552" r:id="rId11"/>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759D21-52DA-475E-B22D-D0860CE1C8B8}"/>
              </a:ext>
            </a:extLst>
          </p:cNvPr>
          <p:cNvSpPr/>
          <p:nvPr/>
        </p:nvSpPr>
        <p:spPr>
          <a:xfrm>
            <a:off x="0" y="1121433"/>
            <a:ext cx="9144000" cy="5745191"/>
          </a:xfrm>
          <a:prstGeom prst="rect">
            <a:avLst/>
          </a:prstGeom>
          <a:solidFill>
            <a:srgbClr val="41B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238" y="349250"/>
            <a:ext cx="2706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55" r:id="rId1"/>
    <p:sldLayoutId id="214748555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3"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14435"/>
      </p:ext>
    </p:extLst>
  </p:cSld>
  <p:clrMap bg1="lt1" tx1="dk1" bg2="lt2" tx2="dk2" accent1="accent1" accent2="accent2" accent3="accent3" accent4="accent4" accent5="accent5" accent6="accent6" hlink="hlink" folHlink="folHlink"/>
  <p:sldLayoutIdLst>
    <p:sldLayoutId id="2147485563" r:id="rId1"/>
  </p:sldLayoutIdLst>
  <p:txStyles>
    <p:titleStyle>
      <a:lvl1pPr algn="l" defTabSz="914400" rtl="0" eaLnBrk="1" latinLnBrk="0" hangingPunct="1">
        <a:lnSpc>
          <a:spcPct val="90000"/>
        </a:lnSpc>
        <a:spcBef>
          <a:spcPct val="0"/>
        </a:spcBef>
        <a:buNone/>
        <a:defRPr sz="45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file:///\\filestorage\cie\Education\ProfessionalDevelopment\PDQ\5_Resources\PL_Online_Course\New%20Course%202018\2_Production\5.%20Week%204\Selfassessmenttoolformentorsuitability.pdf"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304230-a-guide-for-mentors.pdf"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http://www.cie.org.uk/teaching-and-learning/getting-started-wit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earning.cie.org.uk/professionaldevelopment/mod/resource/view.php?id=140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B20DFD6-F0B9-4D38-B233-D50BDCDC48B2}"/>
              </a:ext>
            </a:extLst>
          </p:cNvPr>
          <p:cNvSpPr>
            <a:spLocks noGrp="1"/>
          </p:cNvSpPr>
          <p:nvPr>
            <p:ph type="ctrTitle"/>
          </p:nvPr>
        </p:nvSpPr>
        <p:spPr>
          <a:xfrm>
            <a:off x="1085400" y="1864604"/>
            <a:ext cx="6973200" cy="1346400"/>
          </a:xfrm>
        </p:spPr>
        <p:txBody>
          <a:bodyPr/>
          <a:lstStyle/>
          <a:p>
            <a:r>
              <a:rPr lang="en-GB" altLang="en-US" dirty="0"/>
              <a:t>Mentoring</a:t>
            </a:r>
            <a:endParaRPr lang="en-GB" dirty="0"/>
          </a:p>
        </p:txBody>
      </p:sp>
      <p:sp>
        <p:nvSpPr>
          <p:cNvPr id="15" name="Subtitle 14">
            <a:extLst>
              <a:ext uri="{FF2B5EF4-FFF2-40B4-BE49-F238E27FC236}">
                <a16:creationId xmlns:a16="http://schemas.microsoft.com/office/drawing/2014/main" id="{7A496A76-2902-4F43-939B-66904F015F77}"/>
              </a:ext>
            </a:extLst>
          </p:cNvPr>
          <p:cNvSpPr>
            <a:spLocks noGrp="1"/>
          </p:cNvSpPr>
          <p:nvPr>
            <p:ph type="subTitle" idx="1"/>
          </p:nvPr>
        </p:nvSpPr>
        <p:spPr>
          <a:xfrm>
            <a:off x="1085850" y="3210329"/>
            <a:ext cx="6972300" cy="1017094"/>
          </a:xfrm>
        </p:spPr>
        <p:txBody>
          <a:bodyPr/>
          <a:lstStyle/>
          <a:p>
            <a:r>
              <a:rPr lang="en-GB" altLang="en-US" dirty="0"/>
              <a:t>Cambridge Professional Development Qualifications</a:t>
            </a:r>
          </a:p>
        </p:txBody>
      </p:sp>
      <p:sp>
        <p:nvSpPr>
          <p:cNvPr id="21" name="Rectangle 11">
            <a:extLst>
              <a:ext uri="{FF2B5EF4-FFF2-40B4-BE49-F238E27FC236}">
                <a16:creationId xmlns:a16="http://schemas.microsoft.com/office/drawing/2014/main" id="{0885AF6B-32C2-4660-8BF4-7BF4190D0770}"/>
              </a:ext>
            </a:extLst>
          </p:cNvPr>
          <p:cNvSpPr>
            <a:spLocks/>
          </p:cNvSpPr>
          <p:nvPr/>
        </p:nvSpPr>
        <p:spPr bwMode="auto">
          <a:xfrm>
            <a:off x="1004887" y="4624388"/>
            <a:ext cx="677080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anose="05030102010509060703" pitchFamily="18" charset="2"/>
              <a:buNone/>
            </a:pPr>
            <a:r>
              <a:rPr lang="en-GB" altLang="en-US" sz="1400" dirty="0">
                <a:solidFill>
                  <a:schemeClr val="bg1"/>
                </a:solidFill>
                <a:cs typeface="Arial" panose="020B0604020202020204" pitchFamily="34" charset="0"/>
              </a:rPr>
              <a:t>Presenter Name</a:t>
            </a:r>
            <a:br>
              <a:rPr lang="en-GB" altLang="en-US" sz="1400" dirty="0">
                <a:solidFill>
                  <a:schemeClr val="bg1"/>
                </a:solidFill>
                <a:cs typeface="Arial" panose="020B0604020202020204" pitchFamily="34" charset="0"/>
              </a:rPr>
            </a:br>
            <a:r>
              <a:rPr lang="en-GB" altLang="en-US" sz="1400" dirty="0">
                <a:solidFill>
                  <a:schemeClr val="bg1"/>
                </a:solidFill>
                <a:cs typeface="Arial" panose="020B0604020202020204" pitchFamily="34" charset="0"/>
              </a:rPr>
              <a:t>Job title			</a:t>
            </a:r>
            <a:r>
              <a:rPr lang="en-GB" altLang="en-US" sz="1400">
                <a:solidFill>
                  <a:schemeClr val="bg1"/>
                </a:solidFill>
                <a:cs typeface="Arial" panose="020B0604020202020204" pitchFamily="34" charset="0"/>
              </a:rPr>
              <a:t>	    Date</a:t>
            </a:r>
            <a:endParaRPr lang="en-GB" altLang="en-US"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414735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Mentors and the PDQ</a:t>
            </a:r>
          </a:p>
        </p:txBody>
      </p:sp>
      <p:sp>
        <p:nvSpPr>
          <p:cNvPr id="5" name="Content Placeholder 3"/>
          <p:cNvSpPr txBox="1">
            <a:spLocks/>
          </p:cNvSpPr>
          <p:nvPr/>
        </p:nvSpPr>
        <p:spPr>
          <a:xfrm>
            <a:off x="390525" y="2485667"/>
            <a:ext cx="8507699" cy="2734034"/>
          </a:xfrm>
          <a:prstGeom prst="rect">
            <a:avLst/>
          </a:prstGeom>
        </p:spPr>
        <p:txBody>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lgn="ctr">
              <a:buFont typeface="Webdings" panose="05030102010509060703" pitchFamily="18" charset="2"/>
              <a:buNone/>
            </a:pPr>
            <a:r>
              <a:rPr lang="en-US" kern="0" dirty="0">
                <a:solidFill>
                  <a:schemeClr val="tx1"/>
                </a:solidFill>
              </a:rPr>
              <a:t>“Every learner in every Cambridge PDQ </a:t>
            </a:r>
            <a:r>
              <a:rPr lang="en-US" kern="0" dirty="0" err="1">
                <a:solidFill>
                  <a:schemeClr val="tx1"/>
                </a:solidFill>
              </a:rPr>
              <a:t>programme</a:t>
            </a:r>
            <a:r>
              <a:rPr lang="en-US" kern="0" dirty="0">
                <a:solidFill>
                  <a:schemeClr val="tx1"/>
                </a:solidFill>
              </a:rPr>
              <a:t> is required to have the continuing support of an experienced and trusted colleague, who acts as their </a:t>
            </a:r>
            <a:r>
              <a:rPr lang="en-US" b="1" kern="0" dirty="0">
                <a:solidFill>
                  <a:schemeClr val="tx1"/>
                </a:solidFill>
              </a:rPr>
              <a:t>mentor</a:t>
            </a:r>
            <a:r>
              <a:rPr lang="en-US" kern="0" dirty="0">
                <a:solidFill>
                  <a:schemeClr val="tx1"/>
                </a:solidFill>
              </a:rPr>
              <a:t>. This guide will help you to prepare for mentoring and to mentor your mentees successfully to meet everyone’s needs and expectations.” </a:t>
            </a:r>
          </a:p>
          <a:p>
            <a:pPr marL="0" indent="0" algn="ctr">
              <a:buFont typeface="Webdings" panose="05030102010509060703" pitchFamily="18" charset="2"/>
              <a:buNone/>
            </a:pPr>
            <a:r>
              <a:rPr lang="en-US" kern="0" dirty="0">
                <a:solidFill>
                  <a:schemeClr val="tx1"/>
                </a:solidFill>
              </a:rPr>
              <a:t>Cambridge PDQ </a:t>
            </a:r>
            <a:r>
              <a:rPr lang="en-US" i="1" kern="0" dirty="0">
                <a:solidFill>
                  <a:schemeClr val="tx1"/>
                </a:solidFill>
              </a:rPr>
              <a:t>A Guide for Mentors</a:t>
            </a:r>
          </a:p>
          <a:p>
            <a:pPr marL="0" indent="0">
              <a:buFont typeface="Webdings" panose="05030102010509060703" pitchFamily="18" charset="2"/>
              <a:buNone/>
            </a:pPr>
            <a:endParaRPr lang="en-US" kern="0" dirty="0"/>
          </a:p>
        </p:txBody>
      </p:sp>
    </p:spTree>
    <p:extLst>
      <p:ext uri="{BB962C8B-B14F-4D97-AF65-F5344CB8AC3E}">
        <p14:creationId xmlns:p14="http://schemas.microsoft.com/office/powerpoint/2010/main" val="40136008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AFC4BB-E5B1-4614-B76E-B2D168B22276}"/>
              </a:ext>
            </a:extLst>
          </p:cNvPr>
          <p:cNvSpPr>
            <a:spLocks noGrp="1"/>
          </p:cNvSpPr>
          <p:nvPr>
            <p:ph type="title"/>
          </p:nvPr>
        </p:nvSpPr>
        <p:spPr/>
        <p:txBody>
          <a:bodyPr/>
          <a:lstStyle/>
          <a:p>
            <a:r>
              <a:rPr lang="en-GB" dirty="0"/>
              <a:t>What is a mentor?</a:t>
            </a:r>
          </a:p>
        </p:txBody>
      </p:sp>
      <p:sp>
        <p:nvSpPr>
          <p:cNvPr id="8" name="TextBox 7"/>
          <p:cNvSpPr txBox="1"/>
          <p:nvPr/>
        </p:nvSpPr>
        <p:spPr>
          <a:xfrm>
            <a:off x="1763688" y="1772816"/>
            <a:ext cx="5832648" cy="4524315"/>
          </a:xfrm>
          <a:prstGeom prst="rect">
            <a:avLst/>
          </a:prstGeom>
          <a:noFill/>
        </p:spPr>
        <p:txBody>
          <a:bodyPr wrap="square" rtlCol="0">
            <a:spAutoFit/>
          </a:bodyPr>
          <a:lstStyle/>
          <a:p>
            <a:r>
              <a:rPr lang="en-GB" sz="2400" i="1" dirty="0">
                <a:solidFill>
                  <a:srgbClr val="7030A0"/>
                </a:solidFill>
              </a:rPr>
              <a:t>‘</a:t>
            </a:r>
            <a:r>
              <a:rPr lang="en-GB" sz="2400" i="1" dirty="0"/>
              <a:t>A mentor is someone who takes on the role of a trusted adviser, supporter, teacher and wise counsel to another person. A mentor adopts a primarily selfless role in supporting the learning, development and ultimate success of another person … mentoring is most effective when focused clearly on the needs, goals and challenges of the person you are mentoring …’</a:t>
            </a:r>
            <a:endParaRPr lang="en-GB" sz="2400" dirty="0"/>
          </a:p>
          <a:p>
            <a:r>
              <a:rPr lang="en-GB" sz="2400" dirty="0"/>
              <a:t>Starr, J. (2014: 3)</a:t>
            </a:r>
          </a:p>
          <a:p>
            <a:endParaRPr lang="en-GB" sz="2400" dirty="0">
              <a:solidFill>
                <a:srgbClr val="7030A0"/>
              </a:solidFill>
            </a:endParaRPr>
          </a:p>
        </p:txBody>
      </p:sp>
    </p:spTree>
    <p:extLst>
      <p:ext uri="{BB962C8B-B14F-4D97-AF65-F5344CB8AC3E}">
        <p14:creationId xmlns:p14="http://schemas.microsoft.com/office/powerpoint/2010/main" val="99414027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sort of person should a mentor be?</a:t>
            </a:r>
          </a:p>
        </p:txBody>
      </p:sp>
      <p:sp>
        <p:nvSpPr>
          <p:cNvPr id="4" name="Content Placeholder 3"/>
          <p:cNvSpPr txBox="1">
            <a:spLocks noGrp="1"/>
          </p:cNvSpPr>
          <p:nvPr>
            <p:ph idx="1"/>
          </p:nvPr>
        </p:nvSpPr>
        <p:spPr>
          <a:xfrm>
            <a:off x="4267199" y="1238789"/>
            <a:ext cx="4667251" cy="4247317"/>
          </a:xfrm>
          <a:prstGeom prst="rect">
            <a:avLst/>
          </a:prstGeom>
          <a:noFill/>
        </p:spPr>
        <p:txBody>
          <a:bodyPr wrap="square" rtlCol="0">
            <a:spAutoFit/>
          </a:bodyPr>
          <a:lstStyle/>
          <a:p>
            <a:pPr marL="285750" indent="-285750">
              <a:buFont typeface="Arial" panose="020B0604020202020204" pitchFamily="34" charset="0"/>
              <a:buChar char="•"/>
            </a:pPr>
            <a:r>
              <a:rPr lang="en-GB" sz="2000" dirty="0"/>
              <a:t>Someone who has a genuine desire to be personally involved in the professional development of others</a:t>
            </a:r>
          </a:p>
          <a:p>
            <a:endParaRPr lang="en-GB" sz="2000" dirty="0"/>
          </a:p>
          <a:p>
            <a:pPr marL="285750" indent="-285750">
              <a:buFont typeface="Arial" panose="020B0604020202020204" pitchFamily="34" charset="0"/>
              <a:buChar char="•"/>
            </a:pPr>
            <a:r>
              <a:rPr lang="en-GB" sz="2000" dirty="0"/>
              <a:t>Someone who has the ability to communicate with others in an open and non-judgemental way</a:t>
            </a:r>
          </a:p>
          <a:p>
            <a:endParaRPr lang="en-GB" sz="2000" dirty="0"/>
          </a:p>
          <a:p>
            <a:pPr marL="285750" indent="-285750">
              <a:buFont typeface="Arial" panose="020B0604020202020204" pitchFamily="34" charset="0"/>
              <a:buChar char="•"/>
            </a:pPr>
            <a:r>
              <a:rPr lang="en-GB" sz="2000" dirty="0"/>
              <a:t>Someone who has the ability to empower others by responding to their priorities and needs rather than imposing their own.</a:t>
            </a:r>
          </a:p>
        </p:txBody>
      </p:sp>
      <p:pic>
        <p:nvPicPr>
          <p:cNvPr id="5" name="Picture 2" descr="Y:\Education\ProfessionalDevelopment\PDQ\1_Qualifications_Current\3_PDQ_Resources\Images\15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60" y="1387865"/>
            <a:ext cx="3873731" cy="258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61950" y="4324350"/>
            <a:ext cx="3619500" cy="923330"/>
          </a:xfrm>
          <a:prstGeom prst="rect">
            <a:avLst/>
          </a:prstGeom>
          <a:noFill/>
        </p:spPr>
        <p:txBody>
          <a:bodyPr wrap="square" rtlCol="0">
            <a:spAutoFit/>
          </a:bodyPr>
          <a:lstStyle/>
          <a:p>
            <a:r>
              <a:rPr lang="en-GB" dirty="0"/>
              <a:t>Unsure of your mentoring skills? Try this </a:t>
            </a:r>
            <a:r>
              <a:rPr lang="en-GB" dirty="0">
                <a:hlinkClick r:id="rId3" action="ppaction://hlinkfile"/>
              </a:rPr>
              <a:t>self-assessment tool </a:t>
            </a:r>
            <a:r>
              <a:rPr lang="en-GB" dirty="0"/>
              <a:t>to assess your potential.</a:t>
            </a:r>
          </a:p>
        </p:txBody>
      </p:sp>
    </p:spTree>
    <p:extLst>
      <p:ext uri="{BB962C8B-B14F-4D97-AF65-F5344CB8AC3E}">
        <p14:creationId xmlns:p14="http://schemas.microsoft.com/office/powerpoint/2010/main" val="86643375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in it for me?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645" y="1183357"/>
            <a:ext cx="3305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p:nvSpPr>
        <p:spPr bwMode="auto">
          <a:xfrm>
            <a:off x="356296" y="1278657"/>
            <a:ext cx="4510980"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2000" dirty="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4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r>
              <a:rPr lang="en-US" sz="1800" kern="0" dirty="0">
                <a:solidFill>
                  <a:schemeClr val="tx1"/>
                </a:solidFill>
              </a:rPr>
              <a:t>Having professional conversations with a colleague is empowering and can reignite your passions as an educator </a:t>
            </a:r>
          </a:p>
          <a:p>
            <a:r>
              <a:rPr lang="en-US" sz="1800" kern="0" dirty="0">
                <a:solidFill>
                  <a:schemeClr val="tx1"/>
                </a:solidFill>
              </a:rPr>
              <a:t>Being nominated as a good mentor is professionally rewarding in itself and shows that you and your experience are valued 	</a:t>
            </a:r>
          </a:p>
          <a:p>
            <a:r>
              <a:rPr lang="en-US" sz="1800" kern="0" dirty="0">
                <a:solidFill>
                  <a:schemeClr val="tx1"/>
                </a:solidFill>
              </a:rPr>
              <a:t>Becoming more involved in professional development can open up interesting professional pathways for you </a:t>
            </a:r>
          </a:p>
          <a:p>
            <a:r>
              <a:rPr lang="en-US" sz="1800" kern="0" dirty="0">
                <a:solidFill>
                  <a:schemeClr val="tx1"/>
                </a:solidFill>
              </a:rPr>
              <a:t>You can demonstrate the additional responsibilities you have volunteered to take on, the skills that you have demonstrated in supporting colleagues and your enhanced understanding of professional learning on your CV. </a:t>
            </a:r>
            <a:r>
              <a:rPr lang="en-US" sz="1800" kern="0" dirty="0"/>
              <a:t>	</a:t>
            </a:r>
          </a:p>
          <a:p>
            <a:pPr marL="0" indent="0">
              <a:buNone/>
            </a:pPr>
            <a:endParaRPr lang="en-US" sz="1800" kern="0" dirty="0">
              <a:solidFill>
                <a:schemeClr val="tx1"/>
              </a:solidFill>
            </a:endParaRPr>
          </a:p>
        </p:txBody>
      </p:sp>
      <p:sp>
        <p:nvSpPr>
          <p:cNvPr id="3" name="TextBox 2"/>
          <p:cNvSpPr txBox="1"/>
          <p:nvPr/>
        </p:nvSpPr>
        <p:spPr>
          <a:xfrm>
            <a:off x="5264645" y="4857750"/>
            <a:ext cx="3305175" cy="646331"/>
          </a:xfrm>
          <a:prstGeom prst="rect">
            <a:avLst/>
          </a:prstGeom>
          <a:noFill/>
        </p:spPr>
        <p:txBody>
          <a:bodyPr wrap="square" rtlCol="0">
            <a:spAutoFit/>
          </a:bodyPr>
          <a:lstStyle/>
          <a:p>
            <a:r>
              <a:rPr lang="en-GB" dirty="0"/>
              <a:t>Try this mentor self-assessment tool if you’</a:t>
            </a:r>
          </a:p>
        </p:txBody>
      </p:sp>
    </p:spTree>
    <p:extLst>
      <p:ext uri="{BB962C8B-B14F-4D97-AF65-F5344CB8AC3E}">
        <p14:creationId xmlns:p14="http://schemas.microsoft.com/office/powerpoint/2010/main" val="397668553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06363"/>
            <a:ext cx="8869033" cy="779462"/>
          </a:xfrm>
        </p:spPr>
        <p:txBody>
          <a:bodyPr/>
          <a:lstStyle/>
          <a:p>
            <a:r>
              <a:rPr lang="en-GB" dirty="0"/>
              <a:t>What is the mentor’s role in the PDQ?</a:t>
            </a:r>
          </a:p>
        </p:txBody>
      </p:sp>
      <p:sp>
        <p:nvSpPr>
          <p:cNvPr id="5" name="Cloud 4"/>
          <p:cNvSpPr/>
          <p:nvPr/>
        </p:nvSpPr>
        <p:spPr>
          <a:xfrm>
            <a:off x="3032212" y="2985579"/>
            <a:ext cx="2736304" cy="1224136"/>
          </a:xfrm>
          <a:prstGeom prst="cloud">
            <a:avLst/>
          </a:prstGeom>
          <a:solidFill>
            <a:srgbClr val="41B6E6"/>
          </a:solidFill>
          <a:ln>
            <a:solidFill>
              <a:srgbClr val="56C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Mentor</a:t>
            </a:r>
          </a:p>
        </p:txBody>
      </p:sp>
      <p:sp>
        <p:nvSpPr>
          <p:cNvPr id="6" name="TextBox 5"/>
          <p:cNvSpPr txBox="1"/>
          <p:nvPr/>
        </p:nvSpPr>
        <p:spPr>
          <a:xfrm>
            <a:off x="1736068" y="1617427"/>
            <a:ext cx="1944216" cy="923330"/>
          </a:xfrm>
          <a:prstGeom prst="rect">
            <a:avLst/>
          </a:prstGeom>
          <a:noFill/>
        </p:spPr>
        <p:txBody>
          <a:bodyPr wrap="square" rtlCol="0">
            <a:spAutoFit/>
          </a:bodyPr>
          <a:lstStyle/>
          <a:p>
            <a:r>
              <a:rPr lang="en-GB" dirty="0"/>
              <a:t>Familiarise yourself with the PDQ syllabus</a:t>
            </a:r>
          </a:p>
        </p:txBody>
      </p:sp>
      <p:sp>
        <p:nvSpPr>
          <p:cNvPr id="7" name="TextBox 6"/>
          <p:cNvSpPr txBox="1"/>
          <p:nvPr/>
        </p:nvSpPr>
        <p:spPr>
          <a:xfrm>
            <a:off x="4904420" y="1608087"/>
            <a:ext cx="1944216" cy="923330"/>
          </a:xfrm>
          <a:prstGeom prst="rect">
            <a:avLst/>
          </a:prstGeom>
          <a:noFill/>
        </p:spPr>
        <p:txBody>
          <a:bodyPr wrap="square" rtlCol="0">
            <a:spAutoFit/>
          </a:bodyPr>
          <a:lstStyle/>
          <a:p>
            <a:r>
              <a:rPr lang="en-GB" dirty="0"/>
              <a:t>Discuss your mentees aims with them</a:t>
            </a:r>
          </a:p>
        </p:txBody>
      </p:sp>
      <p:sp>
        <p:nvSpPr>
          <p:cNvPr id="8" name="TextBox 7"/>
          <p:cNvSpPr txBox="1"/>
          <p:nvPr/>
        </p:nvSpPr>
        <p:spPr>
          <a:xfrm>
            <a:off x="6344580" y="2340917"/>
            <a:ext cx="2403884" cy="3693319"/>
          </a:xfrm>
          <a:prstGeom prst="rect">
            <a:avLst/>
          </a:prstGeom>
          <a:noFill/>
        </p:spPr>
        <p:txBody>
          <a:bodyPr wrap="square" rtlCol="0">
            <a:spAutoFit/>
          </a:bodyPr>
          <a:lstStyle/>
          <a:p>
            <a:r>
              <a:rPr lang="en-GB" dirty="0"/>
              <a:t>Meet regularly with your mentee to:</a:t>
            </a:r>
          </a:p>
          <a:p>
            <a:pPr marL="285750" indent="-285750">
              <a:buFont typeface="Arial" panose="020B0604020202020204" pitchFamily="34" charset="0"/>
              <a:buChar char="•"/>
            </a:pPr>
            <a:r>
              <a:rPr lang="en-GB" dirty="0"/>
              <a:t>Discuss and ask questions</a:t>
            </a:r>
          </a:p>
          <a:p>
            <a:pPr marL="285750" indent="-285750">
              <a:buFont typeface="Arial" panose="020B0604020202020204" pitchFamily="34" charset="0"/>
              <a:buChar char="•"/>
            </a:pPr>
            <a:r>
              <a:rPr lang="en-GB" dirty="0"/>
              <a:t>Listen and advise</a:t>
            </a:r>
          </a:p>
          <a:p>
            <a:pPr marL="285750" indent="-285750">
              <a:buFont typeface="Arial" panose="020B0604020202020204" pitchFamily="34" charset="0"/>
              <a:buChar char="•"/>
            </a:pPr>
            <a:r>
              <a:rPr lang="en-GB" dirty="0"/>
              <a:t>Share your experience, knowledge and enthusiasm</a:t>
            </a:r>
          </a:p>
          <a:p>
            <a:pPr marL="285750" indent="-285750">
              <a:buFont typeface="Arial" panose="020B0604020202020204" pitchFamily="34" charset="0"/>
              <a:buChar char="•"/>
            </a:pPr>
            <a:r>
              <a:rPr lang="en-GB" dirty="0"/>
              <a:t>Keep your mentee on track</a:t>
            </a:r>
          </a:p>
          <a:p>
            <a:pPr marL="285750" indent="-285750">
              <a:buFont typeface="Arial" panose="020B0604020202020204" pitchFamily="34" charset="0"/>
              <a:buChar char="•"/>
            </a:pPr>
            <a:r>
              <a:rPr lang="en-GB" dirty="0"/>
              <a:t>Ensure your mentee is making progress</a:t>
            </a:r>
          </a:p>
        </p:txBody>
      </p:sp>
      <p:sp>
        <p:nvSpPr>
          <p:cNvPr id="9" name="TextBox 8"/>
          <p:cNvSpPr txBox="1"/>
          <p:nvPr/>
        </p:nvSpPr>
        <p:spPr>
          <a:xfrm>
            <a:off x="3320244" y="4857787"/>
            <a:ext cx="1944216" cy="646331"/>
          </a:xfrm>
          <a:prstGeom prst="rect">
            <a:avLst/>
          </a:prstGeom>
          <a:noFill/>
        </p:spPr>
        <p:txBody>
          <a:bodyPr wrap="square" rtlCol="0">
            <a:spAutoFit/>
          </a:bodyPr>
          <a:lstStyle/>
          <a:p>
            <a:r>
              <a:rPr lang="en-GB" dirty="0"/>
              <a:t>Observe your mentee</a:t>
            </a:r>
          </a:p>
        </p:txBody>
      </p:sp>
      <p:sp>
        <p:nvSpPr>
          <p:cNvPr id="10" name="TextBox 9"/>
          <p:cNvSpPr txBox="1"/>
          <p:nvPr/>
        </p:nvSpPr>
        <p:spPr>
          <a:xfrm>
            <a:off x="583940" y="3541140"/>
            <a:ext cx="1944216" cy="923330"/>
          </a:xfrm>
          <a:prstGeom prst="rect">
            <a:avLst/>
          </a:prstGeom>
          <a:noFill/>
        </p:spPr>
        <p:txBody>
          <a:bodyPr wrap="square" rtlCol="0">
            <a:spAutoFit/>
          </a:bodyPr>
          <a:lstStyle/>
          <a:p>
            <a:r>
              <a:rPr lang="en-GB" dirty="0"/>
              <a:t>Attend pertinent guided learning sessions</a:t>
            </a:r>
          </a:p>
        </p:txBody>
      </p:sp>
      <p:cxnSp>
        <p:nvCxnSpPr>
          <p:cNvPr id="11" name="Straight Connector 10"/>
          <p:cNvCxnSpPr/>
          <p:nvPr/>
        </p:nvCxnSpPr>
        <p:spPr>
          <a:xfrm flipV="1">
            <a:off x="5148064" y="2531417"/>
            <a:ext cx="288032" cy="45416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0"/>
          </p:cNvCxnSpPr>
          <p:nvPr/>
        </p:nvCxnSpPr>
        <p:spPr>
          <a:xfrm flipV="1">
            <a:off x="5766236" y="3541140"/>
            <a:ext cx="578344" cy="5650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1"/>
          </p:cNvCxnSpPr>
          <p:nvPr/>
        </p:nvCxnSpPr>
        <p:spPr>
          <a:xfrm>
            <a:off x="4400364" y="4208412"/>
            <a:ext cx="0" cy="5761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2"/>
          </p:cNvCxnSpPr>
          <p:nvPr/>
        </p:nvCxnSpPr>
        <p:spPr>
          <a:xfrm flipH="1">
            <a:off x="2339752" y="3597647"/>
            <a:ext cx="700948" cy="25082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040700" y="2531417"/>
            <a:ext cx="595196" cy="52496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5685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I need to do?</a:t>
            </a:r>
          </a:p>
        </p:txBody>
      </p:sp>
      <p:sp>
        <p:nvSpPr>
          <p:cNvPr id="4" name="Content Placeholder 3"/>
          <p:cNvSpPr>
            <a:spLocks noGrp="1"/>
          </p:cNvSpPr>
          <p:nvPr>
            <p:ph sz="half" idx="2"/>
          </p:nvPr>
        </p:nvSpPr>
        <p:spPr>
          <a:xfrm>
            <a:off x="342900" y="1237891"/>
            <a:ext cx="8545799" cy="4813539"/>
          </a:xfrm>
        </p:spPr>
        <p:txBody>
          <a:bodyPr/>
          <a:lstStyle/>
          <a:p>
            <a:r>
              <a:rPr lang="en-GB" dirty="0"/>
              <a:t>Develop a relationship with your mentee.  Get to know them, the PDQ and what they are hoping to achieve.</a:t>
            </a:r>
          </a:p>
          <a:p>
            <a:r>
              <a:rPr lang="en-GB" dirty="0"/>
              <a:t>Decide upon a meeting schedule.  When and where will you meet and for how long?*</a:t>
            </a:r>
          </a:p>
          <a:p>
            <a:r>
              <a:rPr lang="en-GB" dirty="0"/>
              <a:t>Decide upon the tools you will use to structure your meetings.  There are examples of these at the end of this presentation.*</a:t>
            </a:r>
          </a:p>
          <a:p>
            <a:r>
              <a:rPr lang="en-GB" dirty="0"/>
              <a:t>Go with your mentee to observe an experienced practitioner.  Spend time discussing how the lesson was effective in helping the students to learn</a:t>
            </a:r>
          </a:p>
          <a:p>
            <a:r>
              <a:rPr lang="en-GB" dirty="0"/>
              <a:t>Observe your mentee teaching</a:t>
            </a:r>
          </a:p>
          <a:p>
            <a:r>
              <a:rPr lang="en-GB" dirty="0"/>
              <a:t>Help your mentee to reflect on their teaching in your mentor sessions</a:t>
            </a:r>
          </a:p>
          <a:p>
            <a:pPr marL="0" indent="0">
              <a:buNone/>
            </a:pPr>
            <a:r>
              <a:rPr lang="en-GB" dirty="0"/>
              <a:t>* Your programme leader will guide you in this.</a:t>
            </a:r>
          </a:p>
        </p:txBody>
      </p:sp>
    </p:spTree>
    <p:extLst>
      <p:ext uri="{BB962C8B-B14F-4D97-AF65-F5344CB8AC3E}">
        <p14:creationId xmlns:p14="http://schemas.microsoft.com/office/powerpoint/2010/main" val="25208322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Spotlight on Observation</a:t>
            </a:r>
          </a:p>
        </p:txBody>
      </p:sp>
      <p:sp>
        <p:nvSpPr>
          <p:cNvPr id="4" name="Text Placeholder 2"/>
          <p:cNvSpPr>
            <a:spLocks noGrp="1"/>
          </p:cNvSpPr>
          <p:nvPr>
            <p:ph idx="1"/>
          </p:nvPr>
        </p:nvSpPr>
        <p:spPr>
          <a:xfrm>
            <a:off x="114840" y="1172114"/>
            <a:ext cx="8829136" cy="4655599"/>
          </a:xfrm>
        </p:spPr>
        <p:txBody>
          <a:bodyPr/>
          <a:lstStyle/>
          <a:p>
            <a:pPr marL="0" indent="0">
              <a:buNone/>
            </a:pPr>
            <a:r>
              <a:rPr lang="en-US" sz="2400" dirty="0"/>
              <a:t>Observation is a core feature of the Cambridge PDQs. Being observed enables the mentee to develop greater awareness of their strengths and areas for development, and provides a stimulus for professional dialogue. </a:t>
            </a:r>
            <a:endParaRPr lang="en-GB" sz="2400" dirty="0"/>
          </a:p>
          <a:p>
            <a:endParaRPr lang="en-GB" sz="2400" dirty="0"/>
          </a:p>
          <a:p>
            <a:pPr marL="0" indent="0">
              <a:buNone/>
            </a:pPr>
            <a:r>
              <a:rPr lang="en-US" sz="2400" dirty="0"/>
              <a:t>As a mentor you will want to create a learning environment that: </a:t>
            </a:r>
          </a:p>
          <a:p>
            <a:pPr marL="285750" indent="-285750">
              <a:buFont typeface="Arial" panose="020B0604020202020204" pitchFamily="34" charset="0"/>
              <a:buChar char="•"/>
            </a:pPr>
            <a:r>
              <a:rPr lang="en-GB" sz="2400" i="1" dirty="0"/>
              <a:t>offers challenge </a:t>
            </a:r>
            <a:endParaRPr lang="en-GB" sz="2400" dirty="0"/>
          </a:p>
          <a:p>
            <a:pPr marL="285750" indent="-285750">
              <a:buFont typeface="Arial" panose="020B0604020202020204" pitchFamily="34" charset="0"/>
              <a:buChar char="•"/>
            </a:pPr>
            <a:r>
              <a:rPr lang="en-GB" sz="2400" i="1" dirty="0"/>
              <a:t>supports risk taking </a:t>
            </a:r>
            <a:endParaRPr lang="en-GB" sz="2400" dirty="0"/>
          </a:p>
          <a:p>
            <a:pPr marL="285750" indent="-285750">
              <a:buFont typeface="Arial" panose="020B0604020202020204" pitchFamily="34" charset="0"/>
              <a:buChar char="•"/>
            </a:pPr>
            <a:r>
              <a:rPr lang="en-US" sz="2400" i="1" dirty="0"/>
              <a:t>permits failure as a learning experience </a:t>
            </a:r>
            <a:endParaRPr lang="en-US" sz="2400" dirty="0"/>
          </a:p>
          <a:p>
            <a:pPr marL="285750" indent="-285750">
              <a:buFont typeface="Arial" panose="020B0604020202020204" pitchFamily="34" charset="0"/>
              <a:buChar char="•"/>
            </a:pPr>
            <a:r>
              <a:rPr lang="en-US" sz="2400" i="1" dirty="0"/>
              <a:t>encourages experimentation and trying out new things </a:t>
            </a:r>
            <a:endParaRPr lang="en-US" sz="2400" dirty="0"/>
          </a:p>
          <a:p>
            <a:pPr marL="285750" indent="-285750">
              <a:buFont typeface="Arial" panose="020B0604020202020204" pitchFamily="34" charset="0"/>
              <a:buChar char="•"/>
            </a:pPr>
            <a:r>
              <a:rPr lang="en-US" sz="2400" i="1" dirty="0"/>
              <a:t>involves reflection before, in and on practice. </a:t>
            </a:r>
            <a:endParaRPr lang="en-US" sz="2400" dirty="0"/>
          </a:p>
          <a:p>
            <a:pPr marL="0" indent="0">
              <a:buNone/>
            </a:pPr>
            <a:endParaRPr lang="en-GB" sz="2400" dirty="0"/>
          </a:p>
          <a:p>
            <a:endParaRPr lang="en-GB" sz="2400" dirty="0"/>
          </a:p>
        </p:txBody>
      </p:sp>
    </p:spTree>
    <p:extLst>
      <p:ext uri="{BB962C8B-B14F-4D97-AF65-F5344CB8AC3E}">
        <p14:creationId xmlns:p14="http://schemas.microsoft.com/office/powerpoint/2010/main" val="41147183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Structure of the Observation</a:t>
            </a:r>
          </a:p>
        </p:txBody>
      </p:sp>
      <p:sp>
        <p:nvSpPr>
          <p:cNvPr id="5" name="Text Placeholder 2"/>
          <p:cNvSpPr txBox="1">
            <a:spLocks/>
          </p:cNvSpPr>
          <p:nvPr/>
        </p:nvSpPr>
        <p:spPr bwMode="auto">
          <a:xfrm>
            <a:off x="243840" y="110999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US" sz="1800" dirty="0"/>
              <a:t>When Cambridge examines the portfolio, we do look for evidence of the effectiveness of the observation and feedback for the further development of the candidate. </a:t>
            </a:r>
            <a:endParaRPr lang="en-GB" sz="1800" kern="0" dirty="0">
              <a:latin typeface="+mj-lt"/>
            </a:endParaRPr>
          </a:p>
          <a:p>
            <a:pPr marL="0" indent="0">
              <a:buNone/>
            </a:pPr>
            <a:endParaRPr lang="en-GB" kern="0" dirty="0">
              <a:latin typeface="+mj-lt"/>
            </a:endParaRPr>
          </a:p>
          <a:p>
            <a:pPr marL="0" indent="0">
              <a:buNone/>
            </a:pPr>
            <a:r>
              <a:rPr lang="en-GB" kern="0" dirty="0">
                <a:latin typeface="+mj-lt"/>
              </a:rPr>
              <a:t>Pre-observation discussion</a:t>
            </a:r>
          </a:p>
          <a:p>
            <a:pPr marL="0" indent="0">
              <a:buNone/>
            </a:pPr>
            <a:endParaRPr lang="en-GB" kern="0" dirty="0">
              <a:latin typeface="+mj-lt"/>
            </a:endParaRPr>
          </a:p>
          <a:p>
            <a:pPr marL="500063" lvl="4" indent="0">
              <a:buNone/>
            </a:pPr>
            <a:r>
              <a:rPr lang="en-US" sz="1800" dirty="0">
                <a:latin typeface="+mj-lt"/>
              </a:rPr>
              <a:t>When you meet your mentee before the observation clarify with them the intended outcomes for observation (not the lesson). Agree a focus for the observation: This focus will partly be guided by the assessment requirements. Ask them for their lesson plan and any other relevant resources </a:t>
            </a:r>
            <a:r>
              <a:rPr lang="en-GB" sz="1800" kern="0" dirty="0">
                <a:latin typeface="+mj-lt"/>
              </a:rPr>
              <a:t> </a:t>
            </a:r>
          </a:p>
          <a:p>
            <a:pPr marL="0" indent="0">
              <a:buNone/>
            </a:pPr>
            <a:endParaRPr lang="en-GB" sz="1800" kern="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230" y="4637706"/>
            <a:ext cx="1607840" cy="155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46426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Structure of the Observation</a:t>
            </a:r>
          </a:p>
        </p:txBody>
      </p:sp>
      <p:sp>
        <p:nvSpPr>
          <p:cNvPr id="5" name="Text Placeholder 2"/>
          <p:cNvSpPr txBox="1">
            <a:spLocks/>
          </p:cNvSpPr>
          <p:nvPr/>
        </p:nvSpPr>
        <p:spPr bwMode="auto">
          <a:xfrm>
            <a:off x="243840" y="110999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sz="1400" b="1" kern="0" dirty="0">
                <a:latin typeface="+mj-lt"/>
              </a:rPr>
              <a:t>The Observation </a:t>
            </a:r>
          </a:p>
          <a:p>
            <a:pPr marL="0" indent="0">
              <a:buNone/>
            </a:pPr>
            <a:r>
              <a:rPr lang="en-US" sz="1400" dirty="0"/>
              <a:t>In the observation you should focus more on what the learners are doing and their learning rather than on the ‘teaching’. For example if the timekeeping or voice projection is an issue you should state this, but these issues of delivery should not be the focus of the observation. </a:t>
            </a:r>
          </a:p>
          <a:p>
            <a:pPr marL="0" indent="0">
              <a:buNone/>
            </a:pPr>
            <a:r>
              <a:rPr lang="en-US" sz="1400" dirty="0"/>
              <a:t>Remember to focus on the learning more than the teaching activities. Consider: </a:t>
            </a:r>
          </a:p>
          <a:p>
            <a:r>
              <a:rPr lang="en-US" sz="1400" dirty="0"/>
              <a:t>what the learners are doing – are they engaged, attentive, thinking? </a:t>
            </a:r>
          </a:p>
          <a:p>
            <a:r>
              <a:rPr lang="en-US" sz="1400" dirty="0"/>
              <a:t>how the teacher interacts with the learners – are they contributing, relaxed? </a:t>
            </a:r>
          </a:p>
          <a:p>
            <a:r>
              <a:rPr lang="en-US" sz="1400" dirty="0"/>
              <a:t>what is going on and why – you can note ‘this happened… because…’. </a:t>
            </a:r>
          </a:p>
          <a:p>
            <a:r>
              <a:rPr lang="en-US" sz="1400" dirty="0"/>
              <a:t>are the learners contributing and actively engaged with their learning? </a:t>
            </a:r>
          </a:p>
          <a:p>
            <a:r>
              <a:rPr lang="en-US" sz="1400" dirty="0"/>
              <a:t>are all learners included, are they challenged and supported? </a:t>
            </a:r>
          </a:p>
          <a:p>
            <a:r>
              <a:rPr lang="en-GB" sz="1400" dirty="0"/>
              <a:t>were the resources appropriate? </a:t>
            </a:r>
          </a:p>
          <a:p>
            <a:r>
              <a:rPr lang="en-US" sz="1400" dirty="0"/>
              <a:t>how did the teacher check understanding throughout the lesson (formative assessment)? </a:t>
            </a:r>
          </a:p>
          <a:p>
            <a:r>
              <a:rPr lang="en-US" sz="1400" dirty="0"/>
              <a:t>did the teacher ask for learner feedback? If so, how and how are they using the feedback? </a:t>
            </a:r>
          </a:p>
          <a:p>
            <a:endParaRPr lang="en-GB" sz="1400" dirty="0"/>
          </a:p>
          <a:p>
            <a:pPr marL="0" indent="0">
              <a:buNone/>
            </a:pPr>
            <a:r>
              <a:rPr lang="en-US" sz="1400" dirty="0"/>
              <a:t>NB – to repeat: Observation for the PDQs is </a:t>
            </a:r>
            <a:r>
              <a:rPr lang="en-US" sz="1400" b="1" dirty="0"/>
              <a:t>formative</a:t>
            </a:r>
            <a:r>
              <a:rPr lang="en-US" sz="1400" dirty="0"/>
              <a:t>, for the benefit of your mentee’s professional learning and development. You should not assess your mentee summatively, nor share the observation report for the purpose of a performance appraisal. </a:t>
            </a:r>
            <a:endParaRPr lang="en-GB" sz="4000" kern="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49" y="2476365"/>
            <a:ext cx="1556385" cy="15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23365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Structure of the Observation</a:t>
            </a:r>
          </a:p>
        </p:txBody>
      </p:sp>
      <p:sp>
        <p:nvSpPr>
          <p:cNvPr id="5" name="Text Placeholder 2"/>
          <p:cNvSpPr txBox="1">
            <a:spLocks/>
          </p:cNvSpPr>
          <p:nvPr/>
        </p:nvSpPr>
        <p:spPr bwMode="auto">
          <a:xfrm>
            <a:off x="243839" y="133416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sz="1800" kern="0" dirty="0">
                <a:latin typeface="+mj-lt"/>
              </a:rPr>
              <a:t>Post-observation Discussion.</a:t>
            </a:r>
          </a:p>
          <a:p>
            <a:r>
              <a:rPr lang="en-US" sz="1800" dirty="0"/>
              <a:t>Schedule your post-observation discussion soon after the observation. Give your comments in a way that assists your mentee to discuss and reflect on the lesson. Ask questions and be curious about how and why they approached aspects of the lesson. Encourage your mentee to be articulate and clear about their thinking. Approach the post-observation discussion as a chance for self-reflection and sharing of experience. </a:t>
            </a:r>
          </a:p>
          <a:p>
            <a:r>
              <a:rPr lang="en-US" sz="1800" dirty="0"/>
              <a:t>Your mentee will want your feedback on the lesson and you should aim to provide this in a way that will benefit and encourage their practice. Always start with the positives! Be specific and be prepared to enter into a conversation. Check that your mentee understands your comments– and whether they agree. </a:t>
            </a:r>
            <a:r>
              <a:rPr lang="en-GB" sz="1800" kern="0" dirty="0">
                <a:latin typeface="+mj-lt"/>
              </a:rPr>
              <a:t> </a:t>
            </a:r>
          </a:p>
          <a:p>
            <a:endParaRPr lang="en-GB" sz="1800" kern="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230" y="4637706"/>
            <a:ext cx="1607840" cy="155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85740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BF5A-C6A9-4ED0-B5CB-7B9E18028F4D}"/>
              </a:ext>
            </a:extLst>
          </p:cNvPr>
          <p:cNvSpPr>
            <a:spLocks noGrp="1"/>
          </p:cNvSpPr>
          <p:nvPr>
            <p:ph type="title"/>
          </p:nvPr>
        </p:nvSpPr>
        <p:spPr/>
        <p:txBody>
          <a:bodyPr/>
          <a:lstStyle/>
          <a:p>
            <a:r>
              <a:rPr lang="en-GB" altLang="en-US" dirty="0"/>
              <a:t>Contents</a:t>
            </a:r>
            <a:endParaRPr lang="en-GB" altLang="en-US" dirty="0">
              <a:solidFill>
                <a:srgbClr val="FF0000"/>
              </a:solidFill>
            </a:endParaRPr>
          </a:p>
        </p:txBody>
      </p:sp>
      <p:sp>
        <p:nvSpPr>
          <p:cNvPr id="3" name="Content Placeholder 2">
            <a:extLst>
              <a:ext uri="{FF2B5EF4-FFF2-40B4-BE49-F238E27FC236}">
                <a16:creationId xmlns:a16="http://schemas.microsoft.com/office/drawing/2014/main" id="{8B52EE3C-8729-4A24-BF40-4B382CC16248}"/>
              </a:ext>
            </a:extLst>
          </p:cNvPr>
          <p:cNvSpPr>
            <a:spLocks noGrp="1"/>
          </p:cNvSpPr>
          <p:nvPr>
            <p:ph idx="1"/>
          </p:nvPr>
        </p:nvSpPr>
        <p:spPr>
          <a:xfrm>
            <a:off x="86265" y="1210214"/>
            <a:ext cx="8829136" cy="4655599"/>
          </a:xfrm>
        </p:spPr>
        <p:txBody>
          <a:bodyPr/>
          <a:lstStyle/>
          <a:p>
            <a:r>
              <a:rPr lang="en-US" altLang="en-US" dirty="0"/>
              <a:t>What are the Cambridge PDQs?</a:t>
            </a:r>
          </a:p>
          <a:p>
            <a:r>
              <a:rPr lang="en-US" altLang="en-US" dirty="0"/>
              <a:t>How is the Cambridge PDQ structured?</a:t>
            </a:r>
          </a:p>
          <a:p>
            <a:r>
              <a:rPr lang="en-US" altLang="en-US" dirty="0"/>
              <a:t>What is a mentor?</a:t>
            </a:r>
          </a:p>
          <a:p>
            <a:r>
              <a:rPr lang="en-US" altLang="en-US" dirty="0"/>
              <a:t>What’s in it for me?</a:t>
            </a:r>
          </a:p>
          <a:p>
            <a:r>
              <a:rPr lang="en-US" altLang="en-US" dirty="0"/>
              <a:t>The role of the mentor in the Cambridge PDQ.</a:t>
            </a:r>
          </a:p>
          <a:p>
            <a:r>
              <a:rPr lang="en-US" altLang="en-US" dirty="0"/>
              <a:t>The mentor-mentee relationship.</a:t>
            </a:r>
          </a:p>
          <a:p>
            <a:r>
              <a:rPr lang="en-US" altLang="en-US" dirty="0"/>
              <a:t>Models of mentoring</a:t>
            </a:r>
          </a:p>
          <a:p>
            <a:r>
              <a:rPr lang="en-US" altLang="en-US" dirty="0"/>
              <a:t>Additional resources</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9654145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 Tools</a:t>
            </a:r>
          </a:p>
        </p:txBody>
      </p:sp>
      <p:pic>
        <p:nvPicPr>
          <p:cNvPr id="3" name="Content Placeholder 2">
            <a:extLst>
              <a:ext uri="{FF2B5EF4-FFF2-40B4-BE49-F238E27FC236}">
                <a16:creationId xmlns:a16="http://schemas.microsoft.com/office/drawing/2014/main" id="{4FC8B856-3C86-42DB-84B6-040F1011BC28}"/>
              </a:ext>
            </a:extLst>
          </p:cNvPr>
          <p:cNvPicPr>
            <a:picLocks noGrp="1" noChangeAspect="1"/>
          </p:cNvPicPr>
          <p:nvPr>
            <p:ph sz="half" idx="2"/>
          </p:nvPr>
        </p:nvPicPr>
        <p:blipFill>
          <a:blip r:embed="rId2"/>
          <a:stretch>
            <a:fillRect/>
          </a:stretch>
        </p:blipFill>
        <p:spPr>
          <a:xfrm>
            <a:off x="4143374" y="1143097"/>
            <a:ext cx="2697041" cy="3833176"/>
          </a:xfrm>
          <a:prstGeom prst="rect">
            <a:avLst/>
          </a:prstGeom>
          <a:ln>
            <a:solidFill>
              <a:schemeClr val="tx1"/>
            </a:solidFill>
          </a:ln>
        </p:spPr>
      </p:pic>
      <p:sp>
        <p:nvSpPr>
          <p:cNvPr id="6" name="Text Placeholder 2"/>
          <p:cNvSpPr txBox="1">
            <a:spLocks/>
          </p:cNvSpPr>
          <p:nvPr/>
        </p:nvSpPr>
        <p:spPr bwMode="auto">
          <a:xfrm>
            <a:off x="440109" y="1143097"/>
            <a:ext cx="3703265" cy="43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kern="0" dirty="0"/>
              <a:t>The programme leader will introduce you to the Cambridge templates for the observations.  These consist of:</a:t>
            </a:r>
          </a:p>
          <a:p>
            <a:r>
              <a:rPr lang="en-GB" kern="0" dirty="0"/>
              <a:t>A pre-observation record form which is completed by the mentee</a:t>
            </a:r>
          </a:p>
          <a:p>
            <a:r>
              <a:rPr lang="en-GB" kern="0" dirty="0"/>
              <a:t>An observation form to help you to focus on the important elements of the lesson.  This is completed by the mentor</a:t>
            </a:r>
          </a:p>
          <a:p>
            <a:r>
              <a:rPr lang="en-GB" kern="0" dirty="0"/>
              <a:t>A post-observation record form which is completed by the mentee</a:t>
            </a:r>
          </a:p>
        </p:txBody>
      </p:sp>
      <p:pic>
        <p:nvPicPr>
          <p:cNvPr id="5" name="Picture 4">
            <a:extLst>
              <a:ext uri="{FF2B5EF4-FFF2-40B4-BE49-F238E27FC236}">
                <a16:creationId xmlns:a16="http://schemas.microsoft.com/office/drawing/2014/main" id="{13CE700E-E42C-4B7E-961A-74038E72A93F}"/>
              </a:ext>
            </a:extLst>
          </p:cNvPr>
          <p:cNvPicPr>
            <a:picLocks noChangeAspect="1"/>
          </p:cNvPicPr>
          <p:nvPr/>
        </p:nvPicPr>
        <p:blipFill>
          <a:blip r:embed="rId3"/>
          <a:stretch>
            <a:fillRect/>
          </a:stretch>
        </p:blipFill>
        <p:spPr>
          <a:xfrm>
            <a:off x="5301278" y="2004742"/>
            <a:ext cx="3078274" cy="4349228"/>
          </a:xfrm>
          <a:prstGeom prst="rect">
            <a:avLst/>
          </a:prstGeom>
          <a:ln>
            <a:solidFill>
              <a:schemeClr val="tx1"/>
            </a:solidFill>
          </a:ln>
        </p:spPr>
      </p:pic>
    </p:spTree>
    <p:extLst>
      <p:ext uri="{BB962C8B-B14F-4D97-AF65-F5344CB8AC3E}">
        <p14:creationId xmlns:p14="http://schemas.microsoft.com/office/powerpoint/2010/main" val="321113644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Mentor-Mentee Relationship</a:t>
            </a:r>
          </a:p>
        </p:txBody>
      </p:sp>
      <p:sp>
        <p:nvSpPr>
          <p:cNvPr id="4" name="TextBox 3"/>
          <p:cNvSpPr txBox="1"/>
          <p:nvPr/>
        </p:nvSpPr>
        <p:spPr>
          <a:xfrm>
            <a:off x="323528" y="1160065"/>
            <a:ext cx="8280920" cy="1077218"/>
          </a:xfrm>
          <a:prstGeom prst="rect">
            <a:avLst/>
          </a:prstGeom>
          <a:noFill/>
        </p:spPr>
        <p:txBody>
          <a:bodyPr wrap="square" rtlCol="0">
            <a:spAutoFit/>
          </a:bodyPr>
          <a:lstStyle/>
          <a:p>
            <a:r>
              <a:rPr lang="en-GB" dirty="0"/>
              <a:t>In the </a:t>
            </a:r>
            <a:r>
              <a:rPr lang="en-GB" i="1" dirty="0"/>
              <a:t>Guide for Mentors</a:t>
            </a:r>
            <a:r>
              <a:rPr lang="en-GB" dirty="0"/>
              <a:t>, Cambridge suggest the mentoring relationship might look a little like this:</a:t>
            </a:r>
          </a:p>
          <a:p>
            <a:endParaRPr lang="en-GB" sz="2800" dirty="0">
              <a:solidFill>
                <a:srgbClr val="7030A0"/>
              </a:solidFill>
            </a:endParaRPr>
          </a:p>
        </p:txBody>
      </p:sp>
      <p:grpSp>
        <p:nvGrpSpPr>
          <p:cNvPr id="3" name="Group 2"/>
          <p:cNvGrpSpPr/>
          <p:nvPr/>
        </p:nvGrpSpPr>
        <p:grpSpPr>
          <a:xfrm>
            <a:off x="841301" y="1913433"/>
            <a:ext cx="7195467" cy="4607920"/>
            <a:chOff x="707951" y="2237283"/>
            <a:chExt cx="7195467" cy="4607920"/>
          </a:xfrm>
        </p:grpSpPr>
        <p:sp>
          <p:nvSpPr>
            <p:cNvPr id="5" name="Rounded Rectangle 4"/>
            <p:cNvSpPr/>
            <p:nvPr/>
          </p:nvSpPr>
          <p:spPr>
            <a:xfrm>
              <a:off x="707951" y="2464798"/>
              <a:ext cx="3384376" cy="93610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a:t>Stage One – The mentee is more dependent</a:t>
              </a:r>
            </a:p>
          </p:txBody>
        </p:sp>
        <p:sp>
          <p:nvSpPr>
            <p:cNvPr id="6" name="Rounded Rectangle 5"/>
            <p:cNvSpPr/>
            <p:nvPr/>
          </p:nvSpPr>
          <p:spPr>
            <a:xfrm>
              <a:off x="4812407" y="2237283"/>
              <a:ext cx="3024336" cy="1415647"/>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GB" sz="1600" dirty="0"/>
                <a:t>Discuss mutual goals</a:t>
              </a:r>
            </a:p>
            <a:p>
              <a:pPr marL="285750" indent="-285750">
                <a:buFont typeface="Arial" panose="020B0604020202020204" pitchFamily="34" charset="0"/>
                <a:buChar char="•"/>
              </a:pPr>
              <a:r>
                <a:rPr lang="en-GB" sz="1600" dirty="0"/>
                <a:t>Build trust and confidence</a:t>
              </a:r>
            </a:p>
            <a:p>
              <a:pPr marL="285750" indent="-285750">
                <a:buFont typeface="Arial" panose="020B0604020202020204" pitchFamily="34" charset="0"/>
                <a:buChar char="•"/>
              </a:pPr>
              <a:r>
                <a:rPr lang="en-GB" sz="1600" dirty="0"/>
                <a:t>Model and assist</a:t>
              </a:r>
            </a:p>
            <a:p>
              <a:pPr marL="285750" indent="-285750">
                <a:buFont typeface="Arial" panose="020B0604020202020204" pitchFamily="34" charset="0"/>
                <a:buChar char="•"/>
              </a:pPr>
              <a:r>
                <a:rPr lang="en-GB" sz="1600" dirty="0"/>
                <a:t>Acknowledge and appraise</a:t>
              </a:r>
            </a:p>
            <a:p>
              <a:pPr marL="285750" indent="-285750">
                <a:buFont typeface="Arial" panose="020B0604020202020204" pitchFamily="34" charset="0"/>
                <a:buChar char="•"/>
              </a:pPr>
              <a:r>
                <a:rPr lang="en-GB" sz="1600" dirty="0"/>
                <a:t>Explain and share strategies</a:t>
              </a:r>
            </a:p>
          </p:txBody>
        </p:sp>
        <p:sp>
          <p:nvSpPr>
            <p:cNvPr id="7" name="Rounded Rectangle 6"/>
            <p:cNvSpPr/>
            <p:nvPr/>
          </p:nvSpPr>
          <p:spPr>
            <a:xfrm>
              <a:off x="707951" y="4031613"/>
              <a:ext cx="3384376" cy="93610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a:t>Stage Two – The mentee grows increasingly independent</a:t>
              </a:r>
            </a:p>
          </p:txBody>
        </p:sp>
        <p:sp>
          <p:nvSpPr>
            <p:cNvPr id="8" name="Rounded Rectangle 7"/>
            <p:cNvSpPr/>
            <p:nvPr/>
          </p:nvSpPr>
          <p:spPr>
            <a:xfrm>
              <a:off x="4819042" y="3758136"/>
              <a:ext cx="3042084" cy="142395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GB" sz="1600" dirty="0"/>
                <a:t>Observe</a:t>
              </a:r>
            </a:p>
            <a:p>
              <a:pPr marL="285750" indent="-285750">
                <a:buFont typeface="Arial" panose="020B0604020202020204" pitchFamily="34" charset="0"/>
                <a:buChar char="•"/>
              </a:pPr>
              <a:r>
                <a:rPr lang="en-GB" sz="1600" dirty="0"/>
                <a:t>Give and receive feedback</a:t>
              </a:r>
            </a:p>
            <a:p>
              <a:pPr marL="285750" indent="-285750">
                <a:buFont typeface="Arial" panose="020B0604020202020204" pitchFamily="34" charset="0"/>
                <a:buChar char="•"/>
              </a:pPr>
              <a:r>
                <a:rPr lang="en-GB" sz="1600" dirty="0"/>
                <a:t>Challenge and question</a:t>
              </a:r>
            </a:p>
            <a:p>
              <a:pPr marL="285750" indent="-285750">
                <a:buFont typeface="Arial" panose="020B0604020202020204" pitchFamily="34" charset="0"/>
                <a:buChar char="•"/>
              </a:pPr>
              <a:r>
                <a:rPr lang="en-GB" sz="1600" dirty="0"/>
                <a:t>Offer options</a:t>
              </a:r>
            </a:p>
            <a:p>
              <a:pPr marL="285750" indent="-285750">
                <a:buFont typeface="Arial" panose="020B0604020202020204" pitchFamily="34" charset="0"/>
                <a:buChar char="•"/>
              </a:pPr>
              <a:r>
                <a:rPr lang="en-GB" sz="1600" dirty="0"/>
                <a:t>Promote reflection</a:t>
              </a:r>
            </a:p>
          </p:txBody>
        </p:sp>
        <p:sp>
          <p:nvSpPr>
            <p:cNvPr id="9" name="Rounded Rectangle 8"/>
            <p:cNvSpPr/>
            <p:nvPr/>
          </p:nvSpPr>
          <p:spPr>
            <a:xfrm>
              <a:off x="732334" y="5553236"/>
              <a:ext cx="3384376" cy="93610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a:t>Stage Three – The mentee and mentor are interdependent</a:t>
              </a:r>
            </a:p>
          </p:txBody>
        </p:sp>
        <p:sp>
          <p:nvSpPr>
            <p:cNvPr id="10" name="Rounded Rectangle 9"/>
            <p:cNvSpPr/>
            <p:nvPr/>
          </p:nvSpPr>
          <p:spPr>
            <a:xfrm>
              <a:off x="4807074" y="5395850"/>
              <a:ext cx="3096344" cy="1449353"/>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GB" sz="1600" dirty="0"/>
                <a:t>Two way dialogue</a:t>
              </a:r>
            </a:p>
            <a:p>
              <a:pPr marL="285750" indent="-285750">
                <a:buFont typeface="Arial" panose="020B0604020202020204" pitchFamily="34" charset="0"/>
                <a:buChar char="•"/>
              </a:pPr>
              <a:r>
                <a:rPr lang="en-GB" sz="1600" dirty="0"/>
                <a:t>Plan collaboratively</a:t>
              </a:r>
            </a:p>
            <a:p>
              <a:pPr marL="285750" indent="-285750">
                <a:buFont typeface="Arial" panose="020B0604020202020204" pitchFamily="34" charset="0"/>
                <a:buChar char="•"/>
              </a:pPr>
              <a:r>
                <a:rPr lang="en-GB" sz="1600" dirty="0"/>
                <a:t>Decision making and problem solving</a:t>
              </a:r>
            </a:p>
            <a:p>
              <a:pPr marL="285750" indent="-285750">
                <a:buFont typeface="Arial" panose="020B0604020202020204" pitchFamily="34" charset="0"/>
                <a:buChar char="•"/>
              </a:pPr>
              <a:r>
                <a:rPr lang="en-GB" sz="1600" dirty="0"/>
                <a:t>Reflective practice</a:t>
              </a:r>
            </a:p>
          </p:txBody>
        </p:sp>
        <p:sp>
          <p:nvSpPr>
            <p:cNvPr id="11" name="Rectangle 10"/>
            <p:cNvSpPr/>
            <p:nvPr/>
          </p:nvSpPr>
          <p:spPr>
            <a:xfrm>
              <a:off x="4092327" y="2790982"/>
              <a:ext cx="720080" cy="213876"/>
            </a:xfrm>
            <a:prstGeom prst="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100103" y="4392727"/>
              <a:ext cx="720080" cy="213876"/>
            </a:xfrm>
            <a:prstGeom prst="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092327" y="5914350"/>
              <a:ext cx="720080" cy="213876"/>
            </a:xfrm>
            <a:prstGeom prst="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042550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Models of Mentoring</a:t>
            </a:r>
          </a:p>
        </p:txBody>
      </p:sp>
      <p:sp>
        <p:nvSpPr>
          <p:cNvPr id="3" name="Content Placeholder 2"/>
          <p:cNvSpPr>
            <a:spLocks noGrp="1"/>
          </p:cNvSpPr>
          <p:nvPr>
            <p:ph idx="1"/>
          </p:nvPr>
        </p:nvSpPr>
        <p:spPr>
          <a:xfrm>
            <a:off x="162465" y="1257839"/>
            <a:ext cx="8829136" cy="4655599"/>
          </a:xfrm>
        </p:spPr>
        <p:txBody>
          <a:bodyPr/>
          <a:lstStyle/>
          <a:p>
            <a:pPr marL="0" indent="0">
              <a:buNone/>
            </a:pPr>
            <a:r>
              <a:rPr lang="en-GB" dirty="0"/>
              <a:t>During your mentor meetings the GROW model might help to guide your discussions by providing a structure for your questions:</a:t>
            </a:r>
          </a:p>
          <a:p>
            <a:pPr lvl="3"/>
            <a:r>
              <a:rPr lang="en-GB" sz="2400" dirty="0">
                <a:solidFill>
                  <a:srgbClr val="41B6E6"/>
                </a:solidFill>
              </a:rPr>
              <a:t>G</a:t>
            </a:r>
            <a:r>
              <a:rPr lang="en-GB" dirty="0"/>
              <a:t> – Goal – what do you want to achieve?</a:t>
            </a:r>
          </a:p>
          <a:p>
            <a:pPr lvl="3"/>
            <a:endParaRPr lang="en-GB" dirty="0"/>
          </a:p>
          <a:p>
            <a:pPr lvl="3"/>
            <a:r>
              <a:rPr lang="en-GB" sz="2400" dirty="0">
                <a:solidFill>
                  <a:srgbClr val="41B6E6"/>
                </a:solidFill>
              </a:rPr>
              <a:t>R</a:t>
            </a:r>
            <a:r>
              <a:rPr lang="en-GB" dirty="0">
                <a:solidFill>
                  <a:srgbClr val="41B6E6"/>
                </a:solidFill>
              </a:rPr>
              <a:t> </a:t>
            </a:r>
            <a:r>
              <a:rPr lang="en-GB" dirty="0"/>
              <a:t>– Reality – where are you now, what will you need to do?</a:t>
            </a:r>
          </a:p>
          <a:p>
            <a:pPr lvl="3"/>
            <a:endParaRPr lang="en-GB" dirty="0"/>
          </a:p>
          <a:p>
            <a:pPr lvl="3"/>
            <a:r>
              <a:rPr lang="en-GB" sz="2400" dirty="0">
                <a:solidFill>
                  <a:srgbClr val="41B6E6"/>
                </a:solidFill>
              </a:rPr>
              <a:t>O</a:t>
            </a:r>
            <a:r>
              <a:rPr lang="en-GB" dirty="0"/>
              <a:t> – Options – how can you approach this challenge?</a:t>
            </a:r>
          </a:p>
          <a:p>
            <a:pPr lvl="3"/>
            <a:endParaRPr lang="en-GB" dirty="0"/>
          </a:p>
          <a:p>
            <a:pPr lvl="3"/>
            <a:r>
              <a:rPr lang="en-GB" sz="2400" dirty="0">
                <a:solidFill>
                  <a:srgbClr val="41B6E6"/>
                </a:solidFill>
              </a:rPr>
              <a:t>W</a:t>
            </a:r>
            <a:r>
              <a:rPr lang="en-GB" dirty="0">
                <a:solidFill>
                  <a:srgbClr val="41B6E6"/>
                </a:solidFill>
              </a:rPr>
              <a:t> </a:t>
            </a:r>
            <a:r>
              <a:rPr lang="en-GB" dirty="0"/>
              <a:t>– Will – how committed are you to the challenge?</a:t>
            </a:r>
          </a:p>
        </p:txBody>
      </p:sp>
    </p:spTree>
    <p:extLst>
      <p:ext uri="{BB962C8B-B14F-4D97-AF65-F5344CB8AC3E}">
        <p14:creationId xmlns:p14="http://schemas.microsoft.com/office/powerpoint/2010/main" val="386456249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pic>
        <p:nvPicPr>
          <p:cNvPr id="133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2700" y="2269486"/>
            <a:ext cx="5140325" cy="305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p:nvSpPr>
        <p:spPr bwMode="auto">
          <a:xfrm>
            <a:off x="249556" y="116130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2000" dirty="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4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sz="2000" kern="0" dirty="0">
                <a:solidFill>
                  <a:schemeClr val="tx1"/>
                </a:solidFill>
              </a:rPr>
              <a:t>In addition to the </a:t>
            </a:r>
            <a:r>
              <a:rPr lang="en-GB" sz="2000" i="1" kern="0" dirty="0">
                <a:solidFill>
                  <a:schemeClr val="tx1"/>
                </a:solidFill>
                <a:hlinkClick r:id="rId3" action="ppaction://hlinkfile"/>
              </a:rPr>
              <a:t>Guide for Mentors</a:t>
            </a:r>
            <a:r>
              <a:rPr lang="en-GB" sz="2000" kern="0" dirty="0">
                <a:solidFill>
                  <a:schemeClr val="tx1"/>
                </a:solidFill>
              </a:rPr>
              <a:t>, Cambridge have produced  </a:t>
            </a:r>
            <a:r>
              <a:rPr lang="en-GB" sz="2000" i="1" kern="0" dirty="0">
                <a:solidFill>
                  <a:schemeClr val="tx1"/>
                </a:solidFill>
                <a:hlinkClick r:id="rId4"/>
              </a:rPr>
              <a:t>Getting Started With Mentoring</a:t>
            </a:r>
            <a:r>
              <a:rPr lang="en-GB" sz="2000" i="1" kern="0" dirty="0">
                <a:solidFill>
                  <a:schemeClr val="tx1"/>
                </a:solidFill>
              </a:rPr>
              <a:t>: </a:t>
            </a:r>
          </a:p>
          <a:p>
            <a:pPr marL="0" indent="0">
              <a:buNone/>
            </a:pPr>
            <a:r>
              <a:rPr lang="en-GB" sz="2000" kern="0" dirty="0">
                <a:solidFill>
                  <a:schemeClr val="tx1"/>
                </a:solidFill>
              </a:rPr>
              <a:t>The </a:t>
            </a:r>
            <a:r>
              <a:rPr lang="en-GB" sz="2000" i="1" kern="0" dirty="0">
                <a:solidFill>
                  <a:schemeClr val="tx1"/>
                </a:solidFill>
              </a:rPr>
              <a:t>Getting Started with </a:t>
            </a:r>
            <a:r>
              <a:rPr lang="en-GB" sz="2000" kern="0" dirty="0">
                <a:solidFill>
                  <a:schemeClr val="tx1"/>
                </a:solidFill>
              </a:rPr>
              <a:t>guide covers the following:</a:t>
            </a:r>
          </a:p>
          <a:p>
            <a:pPr marL="0" indent="0">
              <a:buNone/>
            </a:pPr>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p:txBody>
      </p:sp>
      <p:sp>
        <p:nvSpPr>
          <p:cNvPr id="7" name="TextBox 6"/>
          <p:cNvSpPr txBox="1"/>
          <p:nvPr/>
        </p:nvSpPr>
        <p:spPr>
          <a:xfrm>
            <a:off x="249556" y="2409734"/>
            <a:ext cx="3312368" cy="3139321"/>
          </a:xfrm>
          <a:prstGeom prst="rect">
            <a:avLst/>
          </a:prstGeom>
          <a:noFill/>
        </p:spPr>
        <p:txBody>
          <a:bodyPr wrap="square" rtlCol="0">
            <a:spAutoFit/>
          </a:bodyPr>
          <a:lstStyle/>
          <a:p>
            <a:pPr marL="285750" indent="-285750">
              <a:buFont typeface="Arial" panose="020B0604020202020204" pitchFamily="34" charset="0"/>
              <a:buChar char="•"/>
            </a:pPr>
            <a:r>
              <a:rPr lang="en-GB" dirty="0"/>
              <a:t>What is mentoring?</a:t>
            </a:r>
          </a:p>
          <a:p>
            <a:pPr marL="285750" indent="-285750">
              <a:buFont typeface="Arial" panose="020B0604020202020204" pitchFamily="34" charset="0"/>
              <a:buChar char="•"/>
            </a:pPr>
            <a:r>
              <a:rPr lang="en-GB" dirty="0"/>
              <a:t>The benefits of mentoring.</a:t>
            </a:r>
          </a:p>
          <a:p>
            <a:pPr marL="285750" indent="-285750">
              <a:buFont typeface="Arial" panose="020B0604020202020204" pitchFamily="34" charset="0"/>
              <a:buChar char="•"/>
            </a:pPr>
            <a:r>
              <a:rPr lang="en-GB" dirty="0"/>
              <a:t>The research behind mentoring</a:t>
            </a:r>
          </a:p>
          <a:p>
            <a:pPr marL="285750" indent="-285750">
              <a:buFont typeface="Arial" panose="020B0604020202020204" pitchFamily="34" charset="0"/>
              <a:buChar char="•"/>
            </a:pPr>
            <a:r>
              <a:rPr lang="en-GB" dirty="0"/>
              <a:t>Misconceptions around mentoring</a:t>
            </a:r>
          </a:p>
          <a:p>
            <a:pPr marL="285750" indent="-285750">
              <a:buFont typeface="Arial" panose="020B0604020202020204" pitchFamily="34" charset="0"/>
              <a:buChar char="•"/>
            </a:pPr>
            <a:r>
              <a:rPr lang="en-GB" dirty="0"/>
              <a:t>Mentoring in practice</a:t>
            </a:r>
          </a:p>
          <a:p>
            <a:pPr marL="285750" indent="-285750">
              <a:buFont typeface="Arial" panose="020B0604020202020204" pitchFamily="34" charset="0"/>
              <a:buChar char="•"/>
            </a:pPr>
            <a:r>
              <a:rPr lang="en-GB" dirty="0"/>
              <a:t>Mentoring tools and strategies</a:t>
            </a:r>
          </a:p>
          <a:p>
            <a:pPr marL="285750" indent="-285750">
              <a:buFont typeface="Arial" panose="020B0604020202020204" pitchFamily="34" charset="0"/>
              <a:buChar char="•"/>
            </a:pPr>
            <a:r>
              <a:rPr lang="en-GB" dirty="0"/>
              <a:t>Mentoring checklist and next steps</a:t>
            </a:r>
          </a:p>
        </p:txBody>
      </p:sp>
    </p:spTree>
    <p:extLst>
      <p:ext uri="{BB962C8B-B14F-4D97-AF65-F5344CB8AC3E}">
        <p14:creationId xmlns:p14="http://schemas.microsoft.com/office/powerpoint/2010/main" val="13298251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Bibliography</a:t>
            </a:r>
          </a:p>
        </p:txBody>
      </p:sp>
      <p:sp>
        <p:nvSpPr>
          <p:cNvPr id="3" name="Content Placeholder 2"/>
          <p:cNvSpPr>
            <a:spLocks noGrp="1"/>
          </p:cNvSpPr>
          <p:nvPr>
            <p:ph idx="1"/>
          </p:nvPr>
        </p:nvSpPr>
        <p:spPr>
          <a:xfrm>
            <a:off x="200565" y="1486439"/>
            <a:ext cx="8829136" cy="4655599"/>
          </a:xfrm>
        </p:spPr>
        <p:txBody>
          <a:bodyPr/>
          <a:lstStyle/>
          <a:p>
            <a:pPr marL="0" indent="0" fontAlgn="auto">
              <a:spcBef>
                <a:spcPts val="0"/>
              </a:spcBef>
              <a:buClrTx/>
              <a:buNone/>
              <a:defRPr/>
            </a:pPr>
            <a:r>
              <a:rPr lang="en-GB" sz="1800" dirty="0">
                <a:solidFill>
                  <a:schemeClr val="tx1"/>
                </a:solidFill>
              </a:rPr>
              <a:t>Bartell C (2014: 135) in Murray J (2014) </a:t>
            </a:r>
            <a:r>
              <a:rPr lang="en-US" sz="1800" i="1" dirty="0">
                <a:solidFill>
                  <a:schemeClr val="tx1"/>
                </a:solidFill>
              </a:rPr>
              <a:t>Designing and Implementing Effective Professional Learning</a:t>
            </a:r>
            <a:r>
              <a:rPr lang="en-US" sz="1800" i="1" dirty="0"/>
              <a:t>.</a:t>
            </a:r>
            <a:r>
              <a:rPr lang="en-GB" sz="1800" dirty="0">
                <a:solidFill>
                  <a:srgbClr val="7030A0"/>
                </a:solidFill>
              </a:rPr>
              <a:t> </a:t>
            </a:r>
            <a:r>
              <a:rPr lang="en-GB" sz="1800" dirty="0">
                <a:solidFill>
                  <a:schemeClr val="tx1"/>
                </a:solidFill>
              </a:rPr>
              <a:t>London</a:t>
            </a:r>
            <a:r>
              <a:rPr lang="en-GB" sz="1800" dirty="0">
                <a:solidFill>
                  <a:srgbClr val="7030A0"/>
                </a:solidFill>
              </a:rPr>
              <a:t>: </a:t>
            </a:r>
            <a:r>
              <a:rPr lang="en-US" sz="1800" dirty="0">
                <a:solidFill>
                  <a:schemeClr val="tx1"/>
                </a:solidFill>
              </a:rPr>
              <a:t>Corwin Press</a:t>
            </a:r>
            <a:r>
              <a:rPr lang="en-GB" sz="1800" dirty="0">
                <a:solidFill>
                  <a:schemeClr val="tx1"/>
                </a:solidFill>
              </a:rPr>
              <a:t> ISBN: </a:t>
            </a:r>
            <a:r>
              <a:rPr lang="en-GB" sz="1800" dirty="0"/>
              <a:t>978-1452257792</a:t>
            </a:r>
          </a:p>
          <a:p>
            <a:pPr marL="0" indent="0" fontAlgn="auto">
              <a:spcBef>
                <a:spcPts val="0"/>
              </a:spcBef>
              <a:buClrTx/>
              <a:buNone/>
              <a:defRPr/>
            </a:pPr>
            <a:endParaRPr lang="en-GB" sz="1800" dirty="0">
              <a:solidFill>
                <a:schemeClr val="tx1"/>
              </a:solidFill>
            </a:endParaRPr>
          </a:p>
          <a:p>
            <a:pPr marL="0" indent="0">
              <a:buNone/>
              <a:defRPr/>
            </a:pPr>
            <a:r>
              <a:rPr lang="en-US" sz="1800" dirty="0"/>
              <a:t>Starr, J. (2014) </a:t>
            </a:r>
            <a:r>
              <a:rPr lang="en-US" sz="1800" i="1" dirty="0"/>
              <a:t>The mentoring manual: your step by step guide to becoming a better mentor</a:t>
            </a:r>
            <a:r>
              <a:rPr lang="en-US" sz="1800" dirty="0"/>
              <a:t>. Harlow: Pearson Education. ISBN: 978-1292017891</a:t>
            </a:r>
          </a:p>
          <a:p>
            <a:pPr marL="0" indent="0">
              <a:buNone/>
              <a:defRPr/>
            </a:pPr>
            <a:endParaRPr lang="en-US" sz="1800" dirty="0"/>
          </a:p>
          <a:p>
            <a:pPr marL="0" indent="0">
              <a:buNone/>
              <a:defRPr/>
            </a:pPr>
            <a:r>
              <a:rPr lang="en-GB" sz="1800" dirty="0" err="1"/>
              <a:t>Clutterbuck</a:t>
            </a:r>
            <a:r>
              <a:rPr lang="en-GB" sz="1800" dirty="0"/>
              <a:t> D (2004) </a:t>
            </a:r>
            <a:r>
              <a:rPr lang="en-GB" sz="1800" i="1" dirty="0"/>
              <a:t>Everyone Needs a Mentor: fostering talent in your organisation</a:t>
            </a:r>
            <a:r>
              <a:rPr lang="en-GB" sz="1800" dirty="0"/>
              <a:t>, 4</a:t>
            </a:r>
            <a:r>
              <a:rPr lang="en-GB" sz="1800" baseline="30000" dirty="0"/>
              <a:t>th</a:t>
            </a:r>
            <a:r>
              <a:rPr lang="en-GB" sz="1800" dirty="0"/>
              <a:t> ed.  London: Chartered Institute of Personnel and Development</a:t>
            </a:r>
          </a:p>
          <a:p>
            <a:pPr marL="0" indent="0">
              <a:buNone/>
              <a:defRPr/>
            </a:pPr>
            <a:endParaRPr lang="en-GB" sz="1800" dirty="0"/>
          </a:p>
          <a:p>
            <a:pPr marL="0" indent="0">
              <a:buNone/>
              <a:defRPr/>
            </a:pPr>
            <a:r>
              <a:rPr lang="en-GB" sz="1800" i="1" dirty="0"/>
              <a:t>Cambridge Professional Development Qualifications: A Guide for Mentors </a:t>
            </a:r>
            <a:r>
              <a:rPr lang="en-GB" sz="1800" dirty="0"/>
              <a:t>(2015) Cambridge International Examinations. Available at:</a:t>
            </a:r>
            <a:r>
              <a:rPr lang="en-GB" sz="1800" i="1" dirty="0"/>
              <a:t> </a:t>
            </a:r>
            <a:r>
              <a:rPr lang="en-GB" sz="1800" dirty="0"/>
              <a:t>http://www.cie.org.uk/images/304230-a-guide-for-mentors.pdf</a:t>
            </a:r>
          </a:p>
          <a:p>
            <a:pPr marL="0" indent="0">
              <a:buNone/>
            </a:pPr>
            <a:endParaRPr lang="en-GB" sz="1800" dirty="0"/>
          </a:p>
        </p:txBody>
      </p:sp>
    </p:spTree>
    <p:extLst>
      <p:ext uri="{BB962C8B-B14F-4D97-AF65-F5344CB8AC3E}">
        <p14:creationId xmlns:p14="http://schemas.microsoft.com/office/powerpoint/2010/main" val="27604284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6B20DFD6-F0B9-4D38-B233-D50BDCDC48B2}"/>
              </a:ext>
            </a:extLst>
          </p:cNvPr>
          <p:cNvSpPr txBox="1">
            <a:spLocks/>
          </p:cNvSpPr>
          <p:nvPr/>
        </p:nvSpPr>
        <p:spPr>
          <a:xfrm>
            <a:off x="1524787" y="2716998"/>
            <a:ext cx="4187244" cy="158187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l"/>
            <a:r>
              <a:rPr lang="en-US" b="1" dirty="0">
                <a:solidFill>
                  <a:schemeClr val="bg1"/>
                </a:solidFill>
                <a:latin typeface="Arial" charset="0"/>
                <a:ea typeface="Arial" charset="0"/>
                <a:cs typeface="Arial" charset="0"/>
              </a:rPr>
              <a:t>Thank you</a:t>
            </a:r>
          </a:p>
        </p:txBody>
      </p:sp>
    </p:spTree>
    <p:extLst>
      <p:ext uri="{BB962C8B-B14F-4D97-AF65-F5344CB8AC3E}">
        <p14:creationId xmlns:p14="http://schemas.microsoft.com/office/powerpoint/2010/main" val="211812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Cambridge PDQs?</a:t>
            </a:r>
          </a:p>
        </p:txBody>
      </p:sp>
      <p:sp>
        <p:nvSpPr>
          <p:cNvPr id="3" name="Content Placeholder 2"/>
          <p:cNvSpPr>
            <a:spLocks noGrp="1"/>
          </p:cNvSpPr>
          <p:nvPr>
            <p:ph sz="half" idx="1"/>
          </p:nvPr>
        </p:nvSpPr>
        <p:spPr>
          <a:xfrm>
            <a:off x="511270" y="1209316"/>
            <a:ext cx="4841780" cy="5244860"/>
          </a:xfrm>
        </p:spPr>
        <p:txBody>
          <a:bodyPr/>
          <a:lstStyle/>
          <a:p>
            <a:pPr marL="0" indent="0">
              <a:buNone/>
            </a:pPr>
            <a:r>
              <a:rPr lang="en-US" sz="1600" dirty="0"/>
              <a:t>Cambridge Professional Development Qualifications (Cambridge PDQs) are </a:t>
            </a:r>
            <a:r>
              <a:rPr lang="en-US" sz="1600"/>
              <a:t>for practicing </a:t>
            </a:r>
            <a:r>
              <a:rPr lang="en-US" sz="1600" dirty="0"/>
              <a:t>teachers and education leaders and are designed to enrich teaching and leadership. They are based on research evidence about the kinds of professional development that have real impact and value. </a:t>
            </a:r>
            <a:endParaRPr lang="en-GB" sz="1600" dirty="0"/>
          </a:p>
          <a:p>
            <a:pPr marL="0" indent="0">
              <a:buNone/>
            </a:pPr>
            <a:r>
              <a:rPr lang="en-US" sz="1600" dirty="0"/>
              <a:t>Cambridge PDQs help practising teachers and education leaders to: </a:t>
            </a:r>
          </a:p>
          <a:p>
            <a:r>
              <a:rPr lang="en-US" sz="1600" dirty="0"/>
              <a:t> engage critically with relevant educational thinking and international best practices </a:t>
            </a:r>
          </a:p>
          <a:p>
            <a:r>
              <a:rPr lang="en-US" sz="1600" dirty="0"/>
              <a:t>apply new ideas and approaches in their own practice </a:t>
            </a:r>
          </a:p>
          <a:p>
            <a:r>
              <a:rPr lang="en-US" sz="1600" dirty="0"/>
              <a:t>reflect on and share experiences and outcomes to plan further development </a:t>
            </a:r>
          </a:p>
          <a:p>
            <a:r>
              <a:rPr lang="en-US" sz="1600" dirty="0"/>
              <a:t>improve the quality of their students’ learning. </a:t>
            </a:r>
          </a:p>
          <a:p>
            <a:pPr marL="0" indent="0">
              <a:buNone/>
            </a:pPr>
            <a:endParaRPr lang="en-GB" sz="1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738811" y="3219450"/>
            <a:ext cx="1256144" cy="1829336"/>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005637" y="1438275"/>
            <a:ext cx="1304926" cy="1804944"/>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710237" y="1476375"/>
            <a:ext cx="1256144" cy="1780554"/>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7038974" y="3190874"/>
            <a:ext cx="1304926" cy="1780553"/>
          </a:xfrm>
          <a:prstGeom prst="rect">
            <a:avLst/>
          </a:prstGeom>
          <a:noFill/>
          <a:ln>
            <a:noFill/>
          </a:ln>
        </p:spPr>
      </p:pic>
    </p:spTree>
    <p:extLst>
      <p:ext uri="{BB962C8B-B14F-4D97-AF65-F5344CB8AC3E}">
        <p14:creationId xmlns:p14="http://schemas.microsoft.com/office/powerpoint/2010/main" val="269013213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Cambridge International Certificate and Diploma in Teaching and Learning</a:t>
            </a:r>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teachers to:</a:t>
            </a:r>
          </a:p>
          <a:p>
            <a:pPr lvl="0"/>
            <a:r>
              <a:rPr lang="en-GB" sz="1600" dirty="0"/>
              <a:t>improve their teaching to enhance the quality of their students’ learning</a:t>
            </a:r>
          </a:p>
          <a:p>
            <a:pPr lvl="0"/>
            <a:r>
              <a:rPr lang="en-GB" sz="1600" dirty="0"/>
              <a:t>integrate new ideas and approaches in their own practice and context</a:t>
            </a:r>
          </a:p>
          <a:p>
            <a:r>
              <a:rPr lang="en-GB" sz="1600" dirty="0"/>
              <a:t>focus on developing effective and reflective practice to promote active learning.</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6230556" y="1752600"/>
            <a:ext cx="1975231" cy="2876550"/>
          </a:xfrm>
          <a:prstGeom prst="rect">
            <a:avLst/>
          </a:prstGeom>
          <a:noFill/>
          <a:ln>
            <a:noFill/>
          </a:ln>
        </p:spPr>
      </p:pic>
    </p:spTree>
    <p:extLst>
      <p:ext uri="{BB962C8B-B14F-4D97-AF65-F5344CB8AC3E}">
        <p14:creationId xmlns:p14="http://schemas.microsoft.com/office/powerpoint/2010/main" val="36462211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Cambridge International Certificate and Diploma in Educational Leadership</a:t>
            </a:r>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leaders to:</a:t>
            </a:r>
          </a:p>
          <a:p>
            <a:pPr lvl="0"/>
            <a:r>
              <a:rPr lang="en-GB" sz="1600" dirty="0"/>
              <a:t>improve their leadership of the quality of learning and teaching</a:t>
            </a:r>
          </a:p>
          <a:p>
            <a:pPr lvl="0"/>
            <a:r>
              <a:rPr lang="en-GB" sz="1600" dirty="0"/>
              <a:t>increase their understanding of successful leadership to develop their leadership skills</a:t>
            </a:r>
          </a:p>
          <a:p>
            <a:pPr lvl="0"/>
            <a:r>
              <a:rPr lang="en-GB" sz="1600" dirty="0"/>
              <a:t>focus on developing effective and reflective leadership practice to develop their schools.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957887" y="1895475"/>
            <a:ext cx="1766888" cy="2443920"/>
          </a:xfrm>
          <a:prstGeom prst="rect">
            <a:avLst/>
          </a:prstGeom>
          <a:noFill/>
          <a:ln>
            <a:noFill/>
          </a:ln>
        </p:spPr>
      </p:pic>
    </p:spTree>
    <p:extLst>
      <p:ext uri="{BB962C8B-B14F-4D97-AF65-F5344CB8AC3E}">
        <p14:creationId xmlns:p14="http://schemas.microsoft.com/office/powerpoint/2010/main" val="40431242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Cambridge International Certificate and Diploma in Teaching Bilingual Learners</a:t>
            </a:r>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teachers to:</a:t>
            </a:r>
          </a:p>
          <a:p>
            <a:pPr lvl="0"/>
            <a:r>
              <a:rPr lang="en-GB" sz="1600" dirty="0"/>
              <a:t>focus on helping bilingual learners to achieve both content and language learning objectives</a:t>
            </a:r>
          </a:p>
          <a:p>
            <a:pPr lvl="0"/>
            <a:r>
              <a:rPr lang="en-GB" sz="1600" dirty="0"/>
              <a:t>develop effective and reflective practice in leading learning in curricular subjects through an additional language</a:t>
            </a:r>
          </a:p>
          <a:p>
            <a:pPr lvl="0"/>
            <a:r>
              <a:rPr lang="en-GB" sz="1600" dirty="0"/>
              <a:t>contribute actively to the school’s development of bilingual education policy and practice.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376987" y="1952624"/>
            <a:ext cx="1624013" cy="2301999"/>
          </a:xfrm>
          <a:prstGeom prst="rect">
            <a:avLst/>
          </a:prstGeom>
          <a:noFill/>
          <a:ln>
            <a:noFill/>
          </a:ln>
        </p:spPr>
      </p:pic>
    </p:spTree>
    <p:extLst>
      <p:ext uri="{BB962C8B-B14F-4D97-AF65-F5344CB8AC3E}">
        <p14:creationId xmlns:p14="http://schemas.microsoft.com/office/powerpoint/2010/main" val="193116894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Cambridge International Certificate and Diploma in Teaching with Digital Technologies</a:t>
            </a:r>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teachers to:</a:t>
            </a:r>
          </a:p>
          <a:p>
            <a:pPr lvl="0"/>
            <a:r>
              <a:rPr lang="en-GB" sz="1600" dirty="0"/>
              <a:t>focus on understanding the potential and use of digital technologies for best impact in teaching and learning</a:t>
            </a:r>
          </a:p>
          <a:p>
            <a:pPr lvl="0"/>
            <a:r>
              <a:rPr lang="en-GB" sz="1600" dirty="0"/>
              <a:t>experiment and innovate in their own context with the opportunities offered by digital technologies</a:t>
            </a:r>
          </a:p>
          <a:p>
            <a:pPr lvl="0"/>
            <a:r>
              <a:rPr lang="en-GB" sz="1600" dirty="0"/>
              <a:t>develop effective and reflective practice in leading learning using digital technologies.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462712" y="2038349"/>
            <a:ext cx="1919288" cy="2618841"/>
          </a:xfrm>
          <a:prstGeom prst="rect">
            <a:avLst/>
          </a:prstGeom>
          <a:noFill/>
          <a:ln>
            <a:noFill/>
          </a:ln>
        </p:spPr>
      </p:pic>
    </p:spTree>
    <p:extLst>
      <p:ext uri="{BB962C8B-B14F-4D97-AF65-F5344CB8AC3E}">
        <p14:creationId xmlns:p14="http://schemas.microsoft.com/office/powerpoint/2010/main" val="365546642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the Cambridge PDQ Structured?</a:t>
            </a:r>
          </a:p>
        </p:txBody>
      </p:sp>
      <p:sp>
        <p:nvSpPr>
          <p:cNvPr id="4" name="Content Placeholder 3"/>
          <p:cNvSpPr>
            <a:spLocks noGrp="1"/>
          </p:cNvSpPr>
          <p:nvPr>
            <p:ph sz="half" idx="2"/>
          </p:nvPr>
        </p:nvSpPr>
        <p:spPr/>
        <p:txBody>
          <a:bodyPr/>
          <a:lstStyle/>
          <a:p>
            <a:pPr marL="0" indent="0">
              <a:buNone/>
            </a:pPr>
            <a:r>
              <a:rPr lang="en-US" sz="1200" dirty="0"/>
              <a:t>The design of the PDQ syllabuses encourages a </a:t>
            </a:r>
            <a:r>
              <a:rPr lang="en-US" sz="1200" dirty="0">
                <a:hlinkClick r:id="rId2"/>
              </a:rPr>
              <a:t>'</a:t>
            </a:r>
            <a:r>
              <a:rPr lang="en-US" sz="1200" b="1" dirty="0">
                <a:hlinkClick r:id="rId2"/>
              </a:rPr>
              <a:t>spiral of learning</a:t>
            </a:r>
            <a:r>
              <a:rPr lang="en-US" sz="1200" u="sng" dirty="0"/>
              <a:t>'</a:t>
            </a:r>
            <a:r>
              <a:rPr lang="en-US" sz="1200" dirty="0"/>
              <a:t>  by providing opportunities to plan, practice and reflect in an active and dynamic way.</a:t>
            </a:r>
          </a:p>
          <a:p>
            <a:pPr marL="0" indent="0">
              <a:buNone/>
            </a:pPr>
            <a:endParaRPr lang="en-US" sz="1200" dirty="0"/>
          </a:p>
          <a:p>
            <a:pPr marL="0" indent="0">
              <a:buNone/>
            </a:pPr>
            <a:r>
              <a:rPr lang="en-US" sz="1200" dirty="0"/>
              <a:t>We can think of the professional development spiral as having four aspects:</a:t>
            </a:r>
          </a:p>
          <a:p>
            <a:pPr marL="0" indent="0">
              <a:buNone/>
            </a:pPr>
            <a:r>
              <a:rPr lang="en-US" sz="1200" dirty="0"/>
              <a:t>identifying an area of practice to be developed and researching this</a:t>
            </a:r>
          </a:p>
          <a:p>
            <a:pPr marL="0" indent="0">
              <a:buNone/>
            </a:pPr>
            <a:r>
              <a:rPr lang="en-US" sz="1200" dirty="0"/>
              <a:t>planning and developing a practical application of the skills to be developed</a:t>
            </a:r>
          </a:p>
          <a:p>
            <a:pPr marL="0" indent="0">
              <a:buNone/>
            </a:pPr>
            <a:r>
              <a:rPr lang="en-US" sz="1200" dirty="0"/>
              <a:t>putting this into practice with learners and/or colleagues</a:t>
            </a:r>
          </a:p>
          <a:p>
            <a:pPr marL="0" indent="0">
              <a:buNone/>
            </a:pPr>
            <a:r>
              <a:rPr lang="en-US" sz="1200" dirty="0"/>
              <a:t>reflecting on and evaluating the real world practice with a </a:t>
            </a:r>
            <a:r>
              <a:rPr lang="en-US" sz="1200" b="1" dirty="0"/>
              <a:t>mentor</a:t>
            </a:r>
            <a:r>
              <a:rPr lang="en-US" sz="1200" dirty="0"/>
              <a:t>.</a:t>
            </a:r>
          </a:p>
          <a:p>
            <a:pPr marL="0" indent="0">
              <a:buNone/>
            </a:pPr>
            <a:r>
              <a:rPr lang="en-US" sz="1200" dirty="0"/>
              <a:t>By reflecting on and evaluating on the experience further areas for development are identified – and the cycle begins again, this time incorporating new understanding and capabilities. By consciously engaging with this ‘spiral of development’ it results in higher quality teaching and leadership.</a:t>
            </a:r>
            <a:endParaRPr lang="en-GB"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2114550"/>
            <a:ext cx="3404477"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49798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B4E8CE5-45AA-49B5-8BC5-07D30A26A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57" y="1647998"/>
            <a:ext cx="2264719" cy="2306273"/>
          </a:xfrm>
          <a:prstGeom prst="rect">
            <a:avLst/>
          </a:prstGeom>
        </p:spPr>
      </p:pic>
      <p:sp>
        <p:nvSpPr>
          <p:cNvPr id="2" name="Title 1"/>
          <p:cNvSpPr>
            <a:spLocks noGrp="1"/>
          </p:cNvSpPr>
          <p:nvPr>
            <p:ph type="title"/>
          </p:nvPr>
        </p:nvSpPr>
        <p:spPr/>
        <p:txBody>
          <a:bodyPr/>
          <a:lstStyle/>
          <a:p>
            <a:r>
              <a:rPr lang="en-GB" dirty="0"/>
              <a:t>How is the Cambridge PDQ Structured?</a:t>
            </a:r>
          </a:p>
        </p:txBody>
      </p:sp>
      <p:sp>
        <p:nvSpPr>
          <p:cNvPr id="6" name="Content Placeholder 2"/>
          <p:cNvSpPr>
            <a:spLocks noGrp="1"/>
          </p:cNvSpPr>
          <p:nvPr>
            <p:ph idx="1"/>
          </p:nvPr>
        </p:nvSpPr>
        <p:spPr>
          <a:xfrm>
            <a:off x="457200" y="1076326"/>
            <a:ext cx="8229600" cy="604664"/>
          </a:xfrm>
        </p:spPr>
        <p:txBody>
          <a:bodyPr>
            <a:normAutofit/>
          </a:bodyPr>
          <a:lstStyle/>
          <a:p>
            <a:pPr marL="0" indent="0">
              <a:buNone/>
            </a:pPr>
            <a:r>
              <a:rPr lang="en-GB" sz="1600" dirty="0"/>
              <a:t>The Cambridge PDQ is carefully structured to make the most of the spiral of learning and to ensure that candidates have the benefit of a range of different learning.</a:t>
            </a:r>
          </a:p>
        </p:txBody>
      </p:sp>
      <p:sp>
        <p:nvSpPr>
          <p:cNvPr id="9" name="TextBox 8"/>
          <p:cNvSpPr txBox="1"/>
          <p:nvPr/>
        </p:nvSpPr>
        <p:spPr>
          <a:xfrm>
            <a:off x="3402138" y="1719613"/>
            <a:ext cx="5487364" cy="2308324"/>
          </a:xfrm>
          <a:prstGeom prst="rect">
            <a:avLst/>
          </a:prstGeom>
          <a:noFill/>
        </p:spPr>
        <p:txBody>
          <a:bodyPr wrap="square" rtlCol="0">
            <a:spAutoFit/>
          </a:bodyPr>
          <a:lstStyle/>
          <a:p>
            <a:r>
              <a:rPr lang="en-GB" sz="1600" dirty="0"/>
              <a:t>The learning for the Certificate is split equally so that candidates can be introduced to the theory in their </a:t>
            </a:r>
            <a:r>
              <a:rPr lang="en-GB" sz="1600" b="1" dirty="0"/>
              <a:t>guided learning </a:t>
            </a:r>
            <a:r>
              <a:rPr lang="en-GB" sz="1600" dirty="0"/>
              <a:t>sessions, apply the theory in their </a:t>
            </a:r>
            <a:r>
              <a:rPr lang="en-GB" sz="1600" b="1" dirty="0"/>
              <a:t>work-based learning </a:t>
            </a:r>
            <a:r>
              <a:rPr lang="en-GB" sz="1600" dirty="0"/>
              <a:t>sessions and reflect upon their experiences and extend their research and discussion in their </a:t>
            </a:r>
            <a:r>
              <a:rPr lang="en-GB" sz="1600" b="1" dirty="0"/>
              <a:t>individual and collaborative learning.  </a:t>
            </a:r>
            <a:r>
              <a:rPr lang="en-GB" sz="1600" dirty="0"/>
              <a:t>This is where the </a:t>
            </a:r>
            <a:r>
              <a:rPr lang="en-GB" sz="1600" b="1" dirty="0"/>
              <a:t>mentor </a:t>
            </a:r>
            <a:r>
              <a:rPr lang="en-GB" sz="1600" dirty="0"/>
              <a:t>comes in.</a:t>
            </a:r>
          </a:p>
          <a:p>
            <a:endParaRPr lang="en-GB" sz="1600" dirty="0"/>
          </a:p>
          <a:p>
            <a:endParaRPr lang="en-GB" sz="1600" dirty="0"/>
          </a:p>
        </p:txBody>
      </p:sp>
      <p:sp>
        <p:nvSpPr>
          <p:cNvPr id="10" name="TextBox 9"/>
          <p:cNvSpPr txBox="1"/>
          <p:nvPr/>
        </p:nvSpPr>
        <p:spPr>
          <a:xfrm>
            <a:off x="285322" y="3692661"/>
            <a:ext cx="915091" cy="523220"/>
          </a:xfrm>
          <a:prstGeom prst="rect">
            <a:avLst/>
          </a:prstGeom>
          <a:noFill/>
        </p:spPr>
        <p:txBody>
          <a:bodyPr wrap="square" rtlCol="0">
            <a:spAutoFit/>
          </a:bodyPr>
          <a:lstStyle/>
          <a:p>
            <a:r>
              <a:rPr lang="en-GB" sz="1400" dirty="0"/>
              <a:t>Mentor’s </a:t>
            </a:r>
          </a:p>
          <a:p>
            <a:r>
              <a:rPr lang="en-GB" sz="1400" dirty="0"/>
              <a:t>support</a:t>
            </a:r>
          </a:p>
        </p:txBody>
      </p:sp>
      <p:sp>
        <p:nvSpPr>
          <p:cNvPr id="11" name="Up Arrow 10"/>
          <p:cNvSpPr/>
          <p:nvPr/>
        </p:nvSpPr>
        <p:spPr>
          <a:xfrm rot="2677792">
            <a:off x="851830" y="3254249"/>
            <a:ext cx="233870" cy="422562"/>
          </a:xfrm>
          <a:prstGeom prst="upArrow">
            <a:avLst/>
          </a:prstGeom>
          <a:solidFill>
            <a:srgbClr val="6E267B"/>
          </a:solidFill>
          <a:ln>
            <a:solidFill>
              <a:srgbClr val="6E2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Diagram 12"/>
          <p:cNvGraphicFramePr/>
          <p:nvPr>
            <p:extLst>
              <p:ext uri="{D42A27DB-BD31-4B8C-83A1-F6EECF244321}">
                <p14:modId xmlns:p14="http://schemas.microsoft.com/office/powerpoint/2010/main" val="284405944"/>
              </p:ext>
            </p:extLst>
          </p:nvPr>
        </p:nvGraphicFramePr>
        <p:xfrm>
          <a:off x="648985" y="4130156"/>
          <a:ext cx="2602235" cy="2110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2"/>
          <p:cNvSpPr>
            <a:spLocks noGrp="1"/>
          </p:cNvSpPr>
          <p:nvPr>
            <p:ph idx="1"/>
          </p:nvPr>
        </p:nvSpPr>
        <p:spPr>
          <a:xfrm>
            <a:off x="3629564" y="3868546"/>
            <a:ext cx="5247735" cy="1342486"/>
          </a:xfrm>
        </p:spPr>
        <p:txBody>
          <a:bodyPr/>
          <a:lstStyle/>
          <a:p>
            <a:pPr marL="0" indent="0" algn="l">
              <a:buNone/>
            </a:pPr>
            <a:r>
              <a:rPr lang="en-US" sz="1600" dirty="0">
                <a:solidFill>
                  <a:schemeClr val="tx1"/>
                </a:solidFill>
              </a:rPr>
              <a:t>The spiral of professional learning is applied when working with the mentor and it depends on three processes:</a:t>
            </a:r>
          </a:p>
          <a:p>
            <a:pPr marL="285750" indent="-285750" algn="l">
              <a:buFont typeface="Arial" panose="020B0604020202020204" pitchFamily="34" charset="0"/>
              <a:buChar char="•"/>
            </a:pPr>
            <a:r>
              <a:rPr lang="en-US" sz="1600" dirty="0">
                <a:solidFill>
                  <a:schemeClr val="tx1"/>
                </a:solidFill>
              </a:rPr>
              <a:t>Observation</a:t>
            </a:r>
          </a:p>
          <a:p>
            <a:pPr marL="285750" indent="-285750" algn="l">
              <a:buFont typeface="Arial" panose="020B0604020202020204" pitchFamily="34" charset="0"/>
              <a:buChar char="•"/>
            </a:pPr>
            <a:r>
              <a:rPr lang="en-US" sz="1600" dirty="0">
                <a:solidFill>
                  <a:schemeClr val="tx1"/>
                </a:solidFill>
              </a:rPr>
              <a:t>Reflection</a:t>
            </a:r>
          </a:p>
          <a:p>
            <a:pPr marL="285750" indent="-285750" algn="l">
              <a:buFont typeface="Arial" panose="020B0604020202020204" pitchFamily="34" charset="0"/>
              <a:buChar char="•"/>
            </a:pPr>
            <a:r>
              <a:rPr lang="en-US" sz="1600" dirty="0">
                <a:solidFill>
                  <a:schemeClr val="tx1"/>
                </a:solidFill>
              </a:rPr>
              <a:t>Learning with and from mentors</a:t>
            </a:r>
          </a:p>
          <a:p>
            <a:pPr marL="0" indent="0">
              <a:buNone/>
            </a:pPr>
            <a:r>
              <a:rPr lang="en-GB" sz="1600" dirty="0"/>
              <a:t>It is crucial that learners receive feedback from observations to inform their continuous reflection on their learning experiences.</a:t>
            </a: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endParaRPr lang="en-US" sz="1600" dirty="0">
              <a:solidFill>
                <a:schemeClr val="tx1"/>
              </a:solidFill>
            </a:endParaRPr>
          </a:p>
          <a:p>
            <a:pPr algn="ctr"/>
            <a:endParaRPr lang="en-US" sz="1600" i="1" dirty="0">
              <a:solidFill>
                <a:srgbClr val="7030A0"/>
              </a:solidFill>
            </a:endParaRPr>
          </a:p>
          <a:p>
            <a:pPr algn="ctr"/>
            <a:endParaRPr lang="en-US" sz="1600" dirty="0">
              <a:solidFill>
                <a:schemeClr val="tx1"/>
              </a:solidFill>
            </a:endParaRPr>
          </a:p>
        </p:txBody>
      </p:sp>
      <p:sp>
        <p:nvSpPr>
          <p:cNvPr id="17" name="Up Arrow 16"/>
          <p:cNvSpPr/>
          <p:nvPr/>
        </p:nvSpPr>
        <p:spPr>
          <a:xfrm rot="8178453">
            <a:off x="857979" y="4238146"/>
            <a:ext cx="233870" cy="422562"/>
          </a:xfrm>
          <a:prstGeom prst="upArrow">
            <a:avLst/>
          </a:prstGeom>
          <a:solidFill>
            <a:srgbClr val="6E267B"/>
          </a:solidFill>
          <a:ln>
            <a:solidFill>
              <a:srgbClr val="6E2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948370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2ff340dd85e61e892fd7fd75dbc51e1681f9ad8"/>
</p:tagLst>
</file>

<file path=ppt/theme/theme1.xml><?xml version="1.0" encoding="utf-8"?>
<a:theme xmlns:a="http://schemas.openxmlformats.org/drawingml/2006/main" name="CAIE PPT 4 3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IE PPT 4 3 template_TG_170717.potx" id="{8E5AC803-C838-4F5C-9A8F-6D0CF1F65E70}" vid="{0CC62605-D86D-4F7D-8C81-CF6CFCC0E905}"/>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IE PPT 4 3 template_TG_170717.potx" id="{8E5AC803-C838-4F5C-9A8F-6D0CF1F65E70}" vid="{92E94548-700E-4287-B93C-84B24C49A7B3}"/>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IE PPT 4 3 template_TG_170717.potx" id="{8E5AC803-C838-4F5C-9A8F-6D0CF1F65E70}" vid="{75EA21D8-BD0C-49E7-89B3-A806E89156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2469ECA33E59B4194E451F00B32C674" ma:contentTypeVersion="1" ma:contentTypeDescription="Create a new document." ma:contentTypeScope="" ma:versionID="b85afa5f563000d9de23fa9995abf4b7">
  <xsd:schema xmlns:xsd="http://www.w3.org/2001/XMLSchema" xmlns:xs="http://www.w3.org/2001/XMLSchema" xmlns:p="http://schemas.microsoft.com/office/2006/metadata/properties" xmlns:ns1="http://schemas.microsoft.com/sharepoint/v3" xmlns:ns2="a0cb3653-b17e-46b7-8422-d6c8e3c85f54" targetNamespace="http://schemas.microsoft.com/office/2006/metadata/properties" ma:root="true" ma:fieldsID="3c6457264533e332b5e96a2a351b1ea6" ns1:_="" ns2:_="">
    <xsd:import namespace="http://schemas.microsoft.com/sharepoint/v3"/>
    <xsd:import namespace="a0cb3653-b17e-46b7-8422-d6c8e3c85f5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3653-b17e-46b7-8422-d6c8e3c85f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0cb3653-b17e-46b7-8422-d6c8e3c85f54">DECSDN4DT5Y4-2116-8</_dlc_DocId>
    <_dlc_DocIdUrl xmlns="a0cb3653-b17e-46b7-8422-d6c8e3c85f54">
      <Url>http://insite.ucles.org.uk/exam-boards/cie/brandresources/_layouts/DocIdRedir.aspx?ID=DECSDN4DT5Y4-2116-8</Url>
      <Description>DECSDN4DT5Y4-2116-8</Description>
    </_dlc_DocIdUrl>
  </documentManagement>
</p:properties>
</file>

<file path=customXml/itemProps1.xml><?xml version="1.0" encoding="utf-8"?>
<ds:datastoreItem xmlns:ds="http://schemas.openxmlformats.org/officeDocument/2006/customXml" ds:itemID="{D519EBD9-CBF8-415A-8718-56F8284BD9E7}">
  <ds:schemaRefs>
    <ds:schemaRef ds:uri="http://schemas.microsoft.com/sharepoint/v3/contenttype/forms"/>
  </ds:schemaRefs>
</ds:datastoreItem>
</file>

<file path=customXml/itemProps2.xml><?xml version="1.0" encoding="utf-8"?>
<ds:datastoreItem xmlns:ds="http://schemas.openxmlformats.org/officeDocument/2006/customXml" ds:itemID="{871EA119-1EAB-427F-B49A-2EE3113A3376}">
  <ds:schemaRefs>
    <ds:schemaRef ds:uri="http://schemas.microsoft.com/sharepoint/events"/>
  </ds:schemaRefs>
</ds:datastoreItem>
</file>

<file path=customXml/itemProps3.xml><?xml version="1.0" encoding="utf-8"?>
<ds:datastoreItem xmlns:ds="http://schemas.openxmlformats.org/officeDocument/2006/customXml" ds:itemID="{F8BDD67F-048C-4244-B63B-91FBB7F81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3653-b17e-46b7-8422-d6c8e3c85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13118A6-20DD-49D9-8974-896924EF6EF7}">
  <ds:schemaRefs>
    <ds:schemaRef ds:uri="http://purl.org/dc/elements/1.1/"/>
    <ds:schemaRef ds:uri="http://purl.org/dc/dcmitype/"/>
    <ds:schemaRef ds:uri="http://schemas.microsoft.com/office/infopath/2007/PartnerControls"/>
    <ds:schemaRef ds:uri="a0cb3653-b17e-46b7-8422-d6c8e3c85f54"/>
    <ds:schemaRef ds:uri="http://www.w3.org/XML/1998/namespace"/>
    <ds:schemaRef ds:uri="http://schemas.microsoft.com/office/2006/documentManagement/types"/>
    <ds:schemaRef ds:uri="http://schemas.microsoft.com/sharepoint/v3"/>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CAIE PPT 4 3 template_TG_170717</Template>
  <TotalTime>250</TotalTime>
  <Words>2356</Words>
  <Application>Microsoft Office PowerPoint</Application>
  <PresentationFormat>On-screen Show (4:3)</PresentationFormat>
  <Paragraphs>203</Paragraphs>
  <Slides>25</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Times New Roman</vt:lpstr>
      <vt:lpstr>Webdings</vt:lpstr>
      <vt:lpstr>CAIE PPT 4 3 template_TG_170717</vt:lpstr>
      <vt:lpstr>Opening and closing slides</vt:lpstr>
      <vt:lpstr>Section dividers</vt:lpstr>
      <vt:lpstr>Mentoring</vt:lpstr>
      <vt:lpstr>Contents</vt:lpstr>
      <vt:lpstr>What are the Cambridge PDQs?</vt:lpstr>
      <vt:lpstr>Cambridge International Certificate and Diploma in Teaching and Learning</vt:lpstr>
      <vt:lpstr>Cambridge International Certificate and Diploma in Educational Leadership</vt:lpstr>
      <vt:lpstr>Cambridge International Certificate and Diploma in Teaching Bilingual Learners</vt:lpstr>
      <vt:lpstr>Cambridge International Certificate and Diploma in Teaching with Digital Technologies</vt:lpstr>
      <vt:lpstr>How is the Cambridge PDQ Structured?</vt:lpstr>
      <vt:lpstr>How is the Cambridge PDQ Structured?</vt:lpstr>
      <vt:lpstr>Mentors and the PDQ</vt:lpstr>
      <vt:lpstr>What is a mentor?</vt:lpstr>
      <vt:lpstr>What sort of person should a mentor be?</vt:lpstr>
      <vt:lpstr>What is in it for me?</vt:lpstr>
      <vt:lpstr>What is the mentor’s role in the PDQ?</vt:lpstr>
      <vt:lpstr>What will I need to do?</vt:lpstr>
      <vt:lpstr>Spotlight on Observation</vt:lpstr>
      <vt:lpstr>The Structure of the Observation</vt:lpstr>
      <vt:lpstr>The Structure of the Observation</vt:lpstr>
      <vt:lpstr>The Structure of the Observation</vt:lpstr>
      <vt:lpstr>Observation Tools</vt:lpstr>
      <vt:lpstr>The Mentor-Mentee Relationship</vt:lpstr>
      <vt:lpstr>Models of Mentoring</vt:lpstr>
      <vt:lpstr>Resources</vt:lpstr>
      <vt:lpstr>Bibliography</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Joy Haigh</dc:creator>
  <cp:lastModifiedBy>Karen McPhee</cp:lastModifiedBy>
  <cp:revision>25</cp:revision>
  <dcterms:created xsi:type="dcterms:W3CDTF">2017-07-17T15:54:26Z</dcterms:created>
  <dcterms:modified xsi:type="dcterms:W3CDTF">2020-07-20T12:05:32Z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0x01010082469ECA33E59B4194E451F00B32C674</vt:lpwstr>
  </property>
  <property fmtid="{D5CDD505-2E9C-101B-9397-08002B2CF9AE}" pid="3" name="_dlc_DocIdItemGuid">
    <vt:lpwstr>4acfac0f-5d88-44d8-b7a8-868bc39b203e</vt:lpwstr>
  </property>
</Properties>
</file>