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0" r:id="rId2"/>
    <p:sldId id="271" r:id="rId3"/>
    <p:sldId id="277" r:id="rId4"/>
    <p:sldId id="284" r:id="rId5"/>
    <p:sldId id="295" r:id="rId6"/>
    <p:sldId id="302" r:id="rId7"/>
    <p:sldId id="303" r:id="rId8"/>
    <p:sldId id="304" r:id="rId9"/>
    <p:sldId id="305" r:id="rId10"/>
    <p:sldId id="297" r:id="rId11"/>
    <p:sldId id="296" r:id="rId12"/>
    <p:sldId id="307" r:id="rId13"/>
    <p:sldId id="308" r:id="rId14"/>
    <p:sldId id="310" r:id="rId15"/>
    <p:sldId id="299" r:id="rId16"/>
    <p:sldId id="309" r:id="rId17"/>
    <p:sldId id="298" r:id="rId18"/>
    <p:sldId id="31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5B0C"/>
    <a:srgbClr val="F9BC9A"/>
    <a:srgbClr val="EA5B0C"/>
    <a:srgbClr val="57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82799"/>
  </p:normalViewPr>
  <p:slideViewPr>
    <p:cSldViewPr snapToGrid="0">
      <p:cViewPr varScale="1">
        <p:scale>
          <a:sx n="93" d="100"/>
          <a:sy n="93" d="100"/>
        </p:scale>
        <p:origin x="1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65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BA884-34E1-41D9-9BE9-0AA9393A053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607B5-98AA-482E-857F-22AD84D87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44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607B5-98AA-482E-857F-22AD84D87C7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984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or the worksheet to complete this activity, individually.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Ask the learners to write a pseudocode to accept 2 numbers and display the largest of the two.</a:t>
            </a:r>
          </a:p>
          <a:p>
            <a:r>
              <a:rPr lang="en-IN" dirty="0"/>
              <a:t>Their responses may vary from one another and may also differ from the three possible solutions shown on the slide.</a:t>
            </a:r>
          </a:p>
          <a:p>
            <a:endParaRPr lang="en-IN" dirty="0"/>
          </a:p>
          <a:p>
            <a:r>
              <a:rPr lang="en-IN" dirty="0"/>
              <a:t>After the activity is complete, show the three possible solutions and explain that while they use different phrasing in English, they all represent the same underlying steps or logic.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62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Use this slide to introduce the idea of a flowchart.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40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explain the main symbols used in flowcharts.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Note</a:t>
            </a:r>
            <a:r>
              <a:rPr lang="en-GB" dirty="0"/>
              <a:t>:</a:t>
            </a:r>
          </a:p>
          <a:p>
            <a:r>
              <a:rPr lang="en-IN" dirty="0"/>
              <a:t>These symbols are also included in the subject syllabus.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91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Work through this slide with the class to help them understand how to draw a flowchart for a given example.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26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Use this slide or continue with the previous worksheet to complete the activity individually.</a:t>
            </a:r>
            <a:br>
              <a:rPr lang="en-IN" dirty="0"/>
            </a:br>
            <a:r>
              <a:rPr lang="en-IN" dirty="0"/>
              <a:t>Learners are required to convert their algorithm into a flowchart.</a:t>
            </a:r>
          </a:p>
          <a:p>
            <a:br>
              <a:rPr lang="en-IN" dirty="0"/>
            </a:br>
            <a:r>
              <a:rPr lang="en-IN" dirty="0"/>
              <a:t>The slide provides flowcharts for the three sample solutions shown earlier.</a:t>
            </a:r>
          </a:p>
          <a:p>
            <a:r>
              <a:rPr lang="en-IN" dirty="0"/>
              <a:t>However, explain to learners that their versions can also be correct as long as they use the appropriate symbols, apply correct logic, and maintain the right sequence.</a:t>
            </a:r>
            <a:br>
              <a:rPr lang="en-IN" dirty="0"/>
            </a:br>
            <a:r>
              <a:rPr lang="en-IN" dirty="0"/>
              <a:t>The teacher will support learners in identifying and understanding any errors in their flowcharts.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121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dirty="0"/>
              <a:t>Use this slide or the worksheet.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/>
              <a:t>This is a simple program where it will </a:t>
            </a:r>
            <a:r>
              <a:rPr lang="en-IN" dirty="0"/>
              <a:t>reinforce: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dirty="0"/>
              <a:t>Basic input &amp; output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dirty="0"/>
              <a:t>Simple comparison using </a:t>
            </a:r>
            <a:r>
              <a:rPr lang="en-IN" b="1" dirty="0"/>
              <a:t>IF–ELSE</a:t>
            </a:r>
            <a:endParaRPr lang="en-IN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dirty="0"/>
              <a:t>Correct use of symbols in flowchart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267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Use this slide or the worksheet.</a:t>
            </a:r>
          </a:p>
          <a:p>
            <a:pPr>
              <a:buFont typeface="Arial" panose="020B0604020202020204" pitchFamily="34" charset="0"/>
              <a:buNone/>
            </a:pPr>
            <a:endParaRPr lang="en-GB" dirty="0"/>
          </a:p>
          <a:p>
            <a:pPr>
              <a:buFont typeface="Arial" panose="020B0604020202020204" pitchFamily="34" charset="0"/>
              <a:buNone/>
            </a:pPr>
            <a:r>
              <a:rPr lang="en-GB" dirty="0"/>
              <a:t>This is a simple program where it will </a:t>
            </a:r>
            <a:r>
              <a:rPr lang="en-IN" dirty="0"/>
              <a:t>reinforce: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dirty="0"/>
              <a:t>Basic input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dirty="0"/>
              <a:t>Simple comparison using </a:t>
            </a:r>
            <a:r>
              <a:rPr lang="en-IN" b="1" dirty="0"/>
              <a:t>IF–ELSE IF–ELSE (nesting of IFs)</a:t>
            </a:r>
            <a:endParaRPr lang="en-IN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dirty="0"/>
              <a:t>Correct use of decision boxes in flowchart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307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or the worksheet.</a:t>
            </a:r>
          </a:p>
          <a:p>
            <a:endParaRPr lang="en-IN" dirty="0"/>
          </a:p>
          <a:p>
            <a:r>
              <a:rPr lang="en-IN" dirty="0"/>
              <a:t>This is an optional slide.</a:t>
            </a:r>
          </a:p>
          <a:p>
            <a:r>
              <a:rPr lang="en-IN" dirty="0"/>
              <a:t>Here, explain to learners that the difference lies in the wording — "</a:t>
            </a:r>
            <a:r>
              <a:rPr lang="en-IN" b="1" dirty="0"/>
              <a:t>repeat while</a:t>
            </a:r>
            <a:r>
              <a:rPr lang="en-IN" dirty="0"/>
              <a:t>" vs. "</a:t>
            </a:r>
            <a:r>
              <a:rPr lang="en-IN" b="1" dirty="0"/>
              <a:t>repeat until</a:t>
            </a:r>
            <a:r>
              <a:rPr lang="en-IN" dirty="0"/>
              <a:t>”.</a:t>
            </a:r>
          </a:p>
          <a:p>
            <a:r>
              <a:rPr lang="en-IN" dirty="0"/>
              <a:t>Although they sound similar, each requires important changes in how the condition is written and how the total variable is initialized.</a:t>
            </a:r>
          </a:p>
          <a:p>
            <a:r>
              <a:rPr lang="en-IN" b="1" dirty="0"/>
              <a:t>Explain to them that "repeat while" uses a condition that determines when the loop should continue running, whereas "repeat until" uses a condition that specifies when the loop should stop.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361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Use this slide to as a plenary to summarise the similarities and differences between an algorithm and a flowchart. </a:t>
            </a:r>
          </a:p>
          <a:p>
            <a:r>
              <a:rPr lang="en-IN" dirty="0"/>
              <a:t>Take this opportunity to address any questions or clarify any doubts learners may have.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48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67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This slide or worksheet serves as a recap activity.</a:t>
            </a:r>
            <a:br>
              <a:rPr lang="en-IN" dirty="0"/>
            </a:br>
            <a:r>
              <a:rPr lang="en-IN" dirty="0"/>
              <a:t>It reinforces the concept of decomposition by allowing learners to practice identifying </a:t>
            </a:r>
            <a:r>
              <a:rPr lang="en-IN" b="1" dirty="0"/>
              <a:t>systems</a:t>
            </a:r>
            <a:r>
              <a:rPr lang="en-IN" dirty="0"/>
              <a:t>, </a:t>
            </a:r>
            <a:r>
              <a:rPr lang="en-IN" b="1" dirty="0"/>
              <a:t>sub-systems</a:t>
            </a:r>
            <a:r>
              <a:rPr lang="en-IN" dirty="0"/>
              <a:t>, and </a:t>
            </a:r>
            <a:r>
              <a:rPr lang="en-IN" b="1" dirty="0"/>
              <a:t>tasks</a:t>
            </a:r>
            <a:r>
              <a:rPr lang="en-IN" dirty="0"/>
              <a:t>.</a:t>
            </a:r>
            <a:br>
              <a:rPr lang="en-IN" dirty="0"/>
            </a:br>
            <a:r>
              <a:rPr lang="en-IN" dirty="0"/>
              <a:t>The first example is solved to guide them.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IN" dirty="0"/>
          </a:p>
          <a:p>
            <a:r>
              <a:rPr lang="en-IN" dirty="0"/>
              <a:t>In this task, learners are expected 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dirty="0"/>
              <a:t>Identify the main </a:t>
            </a:r>
            <a:r>
              <a:rPr lang="en-IN" b="1" dirty="0"/>
              <a:t>system</a:t>
            </a:r>
            <a:r>
              <a:rPr lang="en-IN" dirty="0"/>
              <a:t> mentioned in the clue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dirty="0"/>
              <a:t>Suggest a possible </a:t>
            </a:r>
            <a:r>
              <a:rPr lang="en-IN" b="1" dirty="0"/>
              <a:t>sub-system</a:t>
            </a:r>
            <a:r>
              <a:rPr lang="en-IN" dirty="0"/>
              <a:t> related to 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dirty="0"/>
              <a:t>(Optional) Name the specific </a:t>
            </a:r>
            <a:r>
              <a:rPr lang="en-IN" b="1" dirty="0"/>
              <a:t>task</a:t>
            </a:r>
            <a:r>
              <a:rPr lang="en-IN" dirty="0"/>
              <a:t> or module referred to in the clue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5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Using this slide, explain the learners about the 3 ways in which they can express their logical and computational thoughts while solving any given problem.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Explain them that the Algorithms and Flowcharts will be covered in this lesson and Pseudocode will be covered in the next lesson.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8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Use this slide to introduce the concept of an algorithm in a simple, student-friendly manner. </a:t>
            </a:r>
          </a:p>
          <a:p>
            <a:r>
              <a:rPr lang="en-IN" dirty="0"/>
              <a:t>The real-world example provided will make it easier for learners to relate to and understand the idea.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31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This slide will help learners understand the importance of algorithms.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43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Use this slide to explain them how to think and write the algorithm.</a:t>
            </a:r>
          </a:p>
          <a:p>
            <a:r>
              <a:rPr lang="en-IN" dirty="0"/>
              <a:t>Ask the questions to the learners and wait for their responses. </a:t>
            </a:r>
          </a:p>
          <a:p>
            <a:r>
              <a:rPr lang="en-IN" dirty="0"/>
              <a:t>After their responses, show them the algorithm and the key takeaways on the slide.</a:t>
            </a:r>
          </a:p>
          <a:p>
            <a:endParaRPr lang="en-IN" dirty="0"/>
          </a:p>
          <a:p>
            <a:r>
              <a:rPr lang="en-IN" dirty="0"/>
              <a:t>Since algorithms use simple English statements, the real-world scenario shown on this slide will help each learner understand the concept more clearly.</a:t>
            </a:r>
          </a:p>
          <a:p>
            <a:r>
              <a:rPr lang="en-IN" dirty="0"/>
              <a:t>Also, explain that including START' and STOP’, as shown in the example above, is considered a good practice.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68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Ask learners if they can think of any everyday task they perform that involves following a series of steps.</a:t>
            </a:r>
          </a:p>
          <a:p>
            <a:endParaRPr lang="en-IN" dirty="0"/>
          </a:p>
          <a:p>
            <a:r>
              <a:rPr lang="en-IN" dirty="0"/>
              <a:t>If needed, you can prompt them with examples such as: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IN" dirty="0"/>
              <a:t>Brushing their teeth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IN" dirty="0"/>
              <a:t>Making toast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IN" dirty="0"/>
              <a:t>Logging into a computer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74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Work through this slide with the class to help them understand that computer-based algorithms can be written in a similar step-by-step manner, just like the daily tasks discussed on the previous slide.</a:t>
            </a:r>
          </a:p>
          <a:p>
            <a:r>
              <a:rPr lang="en-IN" dirty="0"/>
              <a:t>Highlight the last bullet point in the key takeaway section — it’s important that instructions are precise, clear and follow the correct sequence.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97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8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50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38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43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04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59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73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13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6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3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4538E55-4F2A-A0F7-8605-AD9F11C4B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3466" y="2944387"/>
            <a:ext cx="3658054" cy="2743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8906" y="1909481"/>
            <a:ext cx="83298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Teaching Pack – Analysis and Design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3 – Design – algorithm &amp; flowcharts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IGCSE™</a:t>
            </a:r>
            <a:endParaRPr lang="en-GB" sz="2600" b="1" baseline="30000" dirty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 Science 0478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</a:p>
        </p:txBody>
      </p:sp>
      <p:pic>
        <p:nvPicPr>
          <p:cNvPr id="6" name="Picture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873262" y="6239434"/>
            <a:ext cx="27174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Copyright © UCLES May 2025</a:t>
            </a:r>
          </a:p>
        </p:txBody>
      </p:sp>
    </p:spTree>
    <p:extLst>
      <p:ext uri="{BB962C8B-B14F-4D97-AF65-F5344CB8AC3E}">
        <p14:creationId xmlns:p14="http://schemas.microsoft.com/office/powerpoint/2010/main" val="899581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42473" y="1736698"/>
            <a:ext cx="4116001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800" dirty="0"/>
              <a:t>1: START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2: Input two numbers, a and b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3: If a is greater than b, then set max to a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4: Otherwise, set max to b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5: Output max 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6: STOP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Activity – find the larger of the 2 numbers</a:t>
            </a:r>
            <a:endParaRPr lang="en-GB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3162827-1F5F-D637-5E7C-A305756D79AB}"/>
              </a:ext>
            </a:extLst>
          </p:cNvPr>
          <p:cNvSpPr/>
          <p:nvPr/>
        </p:nvSpPr>
        <p:spPr>
          <a:xfrm>
            <a:off x="4049110" y="1790733"/>
            <a:ext cx="3960000" cy="454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800" dirty="0"/>
              <a:t>1: START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2: Input two numbers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3: If first number is larger then display it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4: Otherwise, display the second number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5: STOP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C920EB-1E64-DAB8-212A-07BD99D08B8A}"/>
              </a:ext>
            </a:extLst>
          </p:cNvPr>
          <p:cNvSpPr/>
          <p:nvPr/>
        </p:nvSpPr>
        <p:spPr>
          <a:xfrm>
            <a:off x="108206" y="1790733"/>
            <a:ext cx="3899588" cy="454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800" dirty="0"/>
              <a:t>1: START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2: Input two numbers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3: If first number is larger then display it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4: If second number is larger then display it</a:t>
            </a:r>
          </a:p>
          <a:p>
            <a:pPr>
              <a:lnSpc>
                <a:spcPct val="150000"/>
              </a:lnSpc>
            </a:pPr>
            <a:r>
              <a:rPr lang="en-IN" sz="2800" dirty="0"/>
              <a:t>5: STOP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CC75656-7C60-1EC4-0411-20C3D6C86654}"/>
              </a:ext>
            </a:extLst>
          </p:cNvPr>
          <p:cNvCxnSpPr>
            <a:cxnSpLocks/>
          </p:cNvCxnSpPr>
          <p:nvPr/>
        </p:nvCxnSpPr>
        <p:spPr>
          <a:xfrm>
            <a:off x="4007794" y="1807769"/>
            <a:ext cx="0" cy="505023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7C53EA5-4D98-8A75-5886-9A4D84EB14BB}"/>
              </a:ext>
            </a:extLst>
          </p:cNvPr>
          <p:cNvCxnSpPr>
            <a:cxnSpLocks/>
          </p:cNvCxnSpPr>
          <p:nvPr/>
        </p:nvCxnSpPr>
        <p:spPr>
          <a:xfrm>
            <a:off x="8051258" y="1807769"/>
            <a:ext cx="0" cy="505023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353A94E-5C7C-EEB2-3BF6-AD109548EC22}"/>
              </a:ext>
            </a:extLst>
          </p:cNvPr>
          <p:cNvSpPr txBox="1"/>
          <p:nvPr/>
        </p:nvSpPr>
        <p:spPr>
          <a:xfrm>
            <a:off x="108204" y="1346104"/>
            <a:ext cx="119755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/>
              <a:t>Write a step-by-step algorithm to accept 2 numbers and display the largest of the two.</a:t>
            </a:r>
          </a:p>
        </p:txBody>
      </p:sp>
    </p:spTree>
    <p:extLst>
      <p:ext uri="{BB962C8B-B14F-4D97-AF65-F5344CB8AC3E}">
        <p14:creationId xmlns:p14="http://schemas.microsoft.com/office/powerpoint/2010/main" val="60733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 flowchart ?</a:t>
            </a:r>
            <a:endParaRPr lang="en-GB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9349C8-F032-AA58-D387-C8365C2972B5}"/>
              </a:ext>
            </a:extLst>
          </p:cNvPr>
          <p:cNvSpPr txBox="1"/>
          <p:nvPr/>
        </p:nvSpPr>
        <p:spPr>
          <a:xfrm>
            <a:off x="323692" y="1282784"/>
            <a:ext cx="11238043" cy="5503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IN" sz="3000" dirty="0"/>
              <a:t>Flowchart is a </a:t>
            </a:r>
            <a:r>
              <a:rPr lang="en-IN" sz="3000" b="1" dirty="0"/>
              <a:t>visual</a:t>
            </a:r>
            <a:r>
              <a:rPr lang="en-IN" sz="3000" dirty="0"/>
              <a:t> </a:t>
            </a:r>
            <a:r>
              <a:rPr lang="en-IN" sz="3000" b="1" dirty="0"/>
              <a:t>representation</a:t>
            </a:r>
            <a:r>
              <a:rPr lang="en-IN" sz="3000" dirty="0"/>
              <a:t> of an algorithm.</a:t>
            </a:r>
          </a:p>
          <a:p>
            <a:pPr>
              <a:lnSpc>
                <a:spcPct val="200000"/>
              </a:lnSpc>
            </a:pPr>
            <a:r>
              <a:rPr lang="en-IN" sz="3000" dirty="0"/>
              <a:t>Each step is shown as a </a:t>
            </a:r>
            <a:r>
              <a:rPr lang="en-IN" sz="3000" b="1" dirty="0"/>
              <a:t>shape</a:t>
            </a:r>
            <a:r>
              <a:rPr lang="en-IN" sz="3000" dirty="0"/>
              <a:t>, which has a specific meaning.</a:t>
            </a:r>
          </a:p>
          <a:p>
            <a:pPr>
              <a:lnSpc>
                <a:spcPct val="200000"/>
              </a:lnSpc>
            </a:pPr>
            <a:r>
              <a:rPr lang="en-IN" sz="3000" b="1" dirty="0"/>
              <a:t>Arrows</a:t>
            </a:r>
            <a:r>
              <a:rPr lang="en-IN" sz="3000" dirty="0"/>
              <a:t> </a:t>
            </a:r>
            <a:r>
              <a:rPr lang="en-IN" sz="3000" b="1" dirty="0"/>
              <a:t>connect</a:t>
            </a:r>
            <a:r>
              <a:rPr lang="en-IN" sz="3000" dirty="0"/>
              <a:t> the shapes to show the order of steps.</a:t>
            </a:r>
          </a:p>
          <a:p>
            <a:pPr>
              <a:lnSpc>
                <a:spcPct val="200000"/>
              </a:lnSpc>
            </a:pPr>
            <a:r>
              <a:rPr lang="en-IN" sz="3000" dirty="0"/>
              <a:t>These are </a:t>
            </a:r>
            <a:r>
              <a:rPr lang="en-IN" sz="3000" b="1" dirty="0"/>
              <a:t>standardized</a:t>
            </a:r>
            <a:r>
              <a:rPr lang="en-IN" sz="3000" dirty="0"/>
              <a:t> </a:t>
            </a:r>
            <a:r>
              <a:rPr lang="en-IN" sz="3000" b="1" dirty="0"/>
              <a:t>symbols</a:t>
            </a:r>
            <a:r>
              <a:rPr lang="en-IN" sz="3000" dirty="0"/>
              <a:t>.</a:t>
            </a:r>
          </a:p>
          <a:p>
            <a:pPr>
              <a:lnSpc>
                <a:spcPct val="200000"/>
              </a:lnSpc>
            </a:pPr>
            <a:r>
              <a:rPr lang="en-IN" sz="3000" dirty="0"/>
              <a:t>Flowcharts are used </a:t>
            </a:r>
            <a:r>
              <a:rPr lang="en-IN" sz="3000" b="1" dirty="0"/>
              <a:t>before</a:t>
            </a:r>
            <a:r>
              <a:rPr lang="en-IN" sz="3000" dirty="0"/>
              <a:t> writing actual code.</a:t>
            </a:r>
          </a:p>
          <a:p>
            <a:pPr>
              <a:lnSpc>
                <a:spcPct val="200000"/>
              </a:lnSpc>
            </a:pPr>
            <a:r>
              <a:rPr lang="en-IN" sz="3000" dirty="0"/>
              <a:t>They help </a:t>
            </a:r>
            <a:r>
              <a:rPr lang="en-IN" sz="3000" b="1" dirty="0"/>
              <a:t>plan</a:t>
            </a:r>
            <a:r>
              <a:rPr lang="en-IN" sz="3000" dirty="0"/>
              <a:t> and </a:t>
            </a:r>
            <a:r>
              <a:rPr lang="en-IN" sz="3000" b="1" dirty="0"/>
              <a:t>explain</a:t>
            </a:r>
            <a:r>
              <a:rPr lang="en-IN" sz="3000" dirty="0"/>
              <a:t> the </a:t>
            </a:r>
            <a:r>
              <a:rPr lang="en-IN" sz="3000" b="1" dirty="0"/>
              <a:t>logic</a:t>
            </a:r>
            <a:r>
              <a:rPr lang="en-IN" sz="3000" dirty="0"/>
              <a:t> of a program.</a:t>
            </a:r>
          </a:p>
        </p:txBody>
      </p:sp>
    </p:spTree>
    <p:extLst>
      <p:ext uri="{BB962C8B-B14F-4D97-AF65-F5344CB8AC3E}">
        <p14:creationId xmlns:p14="http://schemas.microsoft.com/office/powerpoint/2010/main" val="1169003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Flowchart symbols</a:t>
            </a:r>
            <a:endParaRPr lang="en-GB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diagram of a diagram&#10;&#10;Description automatically generated">
            <a:extLst>
              <a:ext uri="{FF2B5EF4-FFF2-40B4-BE49-F238E27FC236}">
                <a16:creationId xmlns:a16="http://schemas.microsoft.com/office/drawing/2014/main" id="{E33F8795-FFC7-EB61-DE42-43D16024BCA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95"/>
          <a:stretch/>
        </p:blipFill>
        <p:spPr>
          <a:xfrm>
            <a:off x="3149352" y="1236314"/>
            <a:ext cx="5893295" cy="1094509"/>
          </a:xfrm>
          <a:prstGeom prst="rect">
            <a:avLst/>
          </a:prstGeom>
        </p:spPr>
      </p:pic>
      <p:pic>
        <p:nvPicPr>
          <p:cNvPr id="4" name="Picture 3" descr="A diagram of a diagram&#10;&#10;Description automatically generated">
            <a:extLst>
              <a:ext uri="{FF2B5EF4-FFF2-40B4-BE49-F238E27FC236}">
                <a16:creationId xmlns:a16="http://schemas.microsoft.com/office/drawing/2014/main" id="{5A06312E-D7FF-83A0-A6E7-2D83BA8E9D0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08" b="70987"/>
          <a:stretch/>
        </p:blipFill>
        <p:spPr>
          <a:xfrm>
            <a:off x="3149352" y="2199205"/>
            <a:ext cx="5893295" cy="1094510"/>
          </a:xfrm>
          <a:prstGeom prst="rect">
            <a:avLst/>
          </a:prstGeom>
        </p:spPr>
      </p:pic>
      <p:pic>
        <p:nvPicPr>
          <p:cNvPr id="6" name="Picture 5" descr="A diagram of a diagram&#10;&#10;Description automatically generated">
            <a:extLst>
              <a:ext uri="{FF2B5EF4-FFF2-40B4-BE49-F238E27FC236}">
                <a16:creationId xmlns:a16="http://schemas.microsoft.com/office/drawing/2014/main" id="{ABF37B85-0638-FDA6-AB1A-19508F7ED36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79" b="35616"/>
          <a:stretch/>
        </p:blipFill>
        <p:spPr>
          <a:xfrm>
            <a:off x="3149352" y="3162096"/>
            <a:ext cx="5893295" cy="1094510"/>
          </a:xfrm>
          <a:prstGeom prst="rect">
            <a:avLst/>
          </a:prstGeom>
        </p:spPr>
      </p:pic>
      <p:pic>
        <p:nvPicPr>
          <p:cNvPr id="7" name="Picture 6" descr="A diagram of a diagram&#10;&#10;Description automatically generated">
            <a:extLst>
              <a:ext uri="{FF2B5EF4-FFF2-40B4-BE49-F238E27FC236}">
                <a16:creationId xmlns:a16="http://schemas.microsoft.com/office/drawing/2014/main" id="{51C69148-538A-0C7E-3F5C-23B39E10DE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28" b="18668"/>
          <a:stretch/>
        </p:blipFill>
        <p:spPr>
          <a:xfrm>
            <a:off x="3149352" y="4124988"/>
            <a:ext cx="5893295" cy="1094511"/>
          </a:xfrm>
          <a:prstGeom prst="rect">
            <a:avLst/>
          </a:prstGeom>
        </p:spPr>
      </p:pic>
      <p:pic>
        <p:nvPicPr>
          <p:cNvPr id="8" name="Picture 7" descr="A diagram of a diagram&#10;&#10;Description automatically generated">
            <a:extLst>
              <a:ext uri="{FF2B5EF4-FFF2-40B4-BE49-F238E27FC236}">
                <a16:creationId xmlns:a16="http://schemas.microsoft.com/office/drawing/2014/main" id="{A86B559D-841D-98DC-469E-D08AFD1A16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85" b="52810"/>
          <a:stretch/>
        </p:blipFill>
        <p:spPr>
          <a:xfrm>
            <a:off x="3149351" y="5176467"/>
            <a:ext cx="5893295" cy="1094509"/>
          </a:xfrm>
          <a:prstGeom prst="rect">
            <a:avLst/>
          </a:prstGeom>
        </p:spPr>
      </p:pic>
      <p:pic>
        <p:nvPicPr>
          <p:cNvPr id="10" name="Picture 9" descr="A diagram of a diagram&#10;&#10;Description automatically generated">
            <a:extLst>
              <a:ext uri="{FF2B5EF4-FFF2-40B4-BE49-F238E27FC236}">
                <a16:creationId xmlns:a16="http://schemas.microsoft.com/office/drawing/2014/main" id="{892DA76F-B078-29F1-61F6-71201D7FB9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918"/>
          <a:stretch/>
        </p:blipFill>
        <p:spPr>
          <a:xfrm>
            <a:off x="3149351" y="6174155"/>
            <a:ext cx="5893295" cy="625102"/>
          </a:xfrm>
          <a:prstGeom prst="rect">
            <a:avLst/>
          </a:prstGeom>
        </p:spPr>
      </p:pic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27FE5852-D158-5C37-AEBE-9F7051E82D31}"/>
              </a:ext>
            </a:extLst>
          </p:cNvPr>
          <p:cNvSpPr/>
          <p:nvPr/>
        </p:nvSpPr>
        <p:spPr>
          <a:xfrm>
            <a:off x="9407236" y="4014152"/>
            <a:ext cx="2687782" cy="928254"/>
          </a:xfrm>
          <a:prstGeom prst="wedgeRoundRectCallout">
            <a:avLst>
              <a:gd name="adj1" fmla="val -65242"/>
              <a:gd name="adj2" fmla="val -18098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branches must be clearly labeled as Yes / No</a:t>
            </a:r>
          </a:p>
        </p:txBody>
      </p:sp>
    </p:spTree>
    <p:extLst>
      <p:ext uri="{BB962C8B-B14F-4D97-AF65-F5344CB8AC3E}">
        <p14:creationId xmlns:p14="http://schemas.microsoft.com/office/powerpoint/2010/main" val="308033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Simple flowchart – add 2 numbers</a:t>
            </a:r>
            <a:endParaRPr lang="en-GB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diagram of a flowchart&#10;&#10;Description automatically generated">
            <a:extLst>
              <a:ext uri="{FF2B5EF4-FFF2-40B4-BE49-F238E27FC236}">
                <a16:creationId xmlns:a16="http://schemas.microsoft.com/office/drawing/2014/main" id="{C2DE3D92-D409-6E22-6EB2-8179380012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195" y="1244977"/>
            <a:ext cx="3363609" cy="561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409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Activity – find the larger of the 2 numbers</a:t>
            </a:r>
            <a:endParaRPr lang="en-GB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CC75656-7C60-1EC4-0411-20C3D6C86654}"/>
              </a:ext>
            </a:extLst>
          </p:cNvPr>
          <p:cNvCxnSpPr>
            <a:cxnSpLocks/>
          </p:cNvCxnSpPr>
          <p:nvPr/>
        </p:nvCxnSpPr>
        <p:spPr>
          <a:xfrm>
            <a:off x="4007794" y="1671900"/>
            <a:ext cx="0" cy="518610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7C53EA5-4D98-8A75-5886-9A4D84EB14BB}"/>
              </a:ext>
            </a:extLst>
          </p:cNvPr>
          <p:cNvCxnSpPr>
            <a:cxnSpLocks/>
          </p:cNvCxnSpPr>
          <p:nvPr/>
        </p:nvCxnSpPr>
        <p:spPr>
          <a:xfrm>
            <a:off x="8051258" y="1671900"/>
            <a:ext cx="0" cy="518610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diagram of a flowchart&#10;&#10;Description automatically generated">
            <a:extLst>
              <a:ext uri="{FF2B5EF4-FFF2-40B4-BE49-F238E27FC236}">
                <a16:creationId xmlns:a16="http://schemas.microsoft.com/office/drawing/2014/main" id="{C95350DD-C018-A7F1-ACCC-6443B818ED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048" y="1816957"/>
            <a:ext cx="3344408" cy="5040000"/>
          </a:xfrm>
          <a:prstGeom prst="rect">
            <a:avLst/>
          </a:prstGeom>
        </p:spPr>
      </p:pic>
      <p:pic>
        <p:nvPicPr>
          <p:cNvPr id="7" name="Picture 6" descr="A diagram of a flowchart&#10;&#10;Description automatically generated">
            <a:extLst>
              <a:ext uri="{FF2B5EF4-FFF2-40B4-BE49-F238E27FC236}">
                <a16:creationId xmlns:a16="http://schemas.microsoft.com/office/drawing/2014/main" id="{03BE7F2E-618D-ED3B-48F4-DBE42D30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977" y="1816957"/>
            <a:ext cx="3534407" cy="5040000"/>
          </a:xfrm>
          <a:prstGeom prst="rect">
            <a:avLst/>
          </a:prstGeom>
        </p:spPr>
      </p:pic>
      <p:pic>
        <p:nvPicPr>
          <p:cNvPr id="10" name="Picture 9" descr="A diagram of a flowchart&#10;&#10;Description automatically generated">
            <a:extLst>
              <a:ext uri="{FF2B5EF4-FFF2-40B4-BE49-F238E27FC236}">
                <a16:creationId xmlns:a16="http://schemas.microsoft.com/office/drawing/2014/main" id="{476ABF95-CAD3-4C77-C647-1E701C4E9B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77" y="1816957"/>
            <a:ext cx="3633254" cy="5040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3561CF-B5C6-B8EE-67ED-C9FA6DA5665E}"/>
              </a:ext>
            </a:extLst>
          </p:cNvPr>
          <p:cNvSpPr txBox="1"/>
          <p:nvPr/>
        </p:nvSpPr>
        <p:spPr>
          <a:xfrm>
            <a:off x="216414" y="1210235"/>
            <a:ext cx="119755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/>
              <a:t>Draw the flowchart to accept 2 numbers and display the largest of the two.</a:t>
            </a:r>
          </a:p>
        </p:txBody>
      </p:sp>
    </p:spTree>
    <p:extLst>
      <p:ext uri="{BB962C8B-B14F-4D97-AF65-F5344CB8AC3E}">
        <p14:creationId xmlns:p14="http://schemas.microsoft.com/office/powerpoint/2010/main" val="289820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Activity - 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Temperature Check – Hot or Cold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4E57D4-A228-A7C5-7CD7-C444941DC731}"/>
              </a:ext>
            </a:extLst>
          </p:cNvPr>
          <p:cNvSpPr txBox="1"/>
          <p:nvPr/>
        </p:nvSpPr>
        <p:spPr>
          <a:xfrm>
            <a:off x="184207" y="1271790"/>
            <a:ext cx="11656498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US" sz="2800" b="1" dirty="0">
                <a:cs typeface="Arial" panose="020B0604020202020204" pitchFamily="34" charset="0"/>
              </a:rPr>
              <a:t>Write an algorithm and draw a flowchart </a:t>
            </a:r>
            <a:r>
              <a:rPr lang="en-IN" sz="2800" b="1" dirty="0">
                <a:cs typeface="Calibri" panose="020F0502020204030204" pitchFamily="34" charset="0"/>
              </a:rPr>
              <a:t>:</a:t>
            </a:r>
          </a:p>
          <a:p>
            <a:r>
              <a:rPr lang="en-IN" sz="2400" dirty="0"/>
              <a:t>Ask the user to enter the current temperature. If the temperature is </a:t>
            </a:r>
            <a:r>
              <a:rPr lang="en-IN" sz="2400" b="1" dirty="0"/>
              <a:t>greater than or equal to 30°C</a:t>
            </a:r>
            <a:r>
              <a:rPr lang="en-IN" sz="2400" dirty="0"/>
              <a:t>, display “It’s hot”. Otherwise, display “It’s cold”.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1872C6-53AD-7386-18E1-9678098B7FB3}"/>
              </a:ext>
            </a:extLst>
          </p:cNvPr>
          <p:cNvSpPr/>
          <p:nvPr/>
        </p:nvSpPr>
        <p:spPr>
          <a:xfrm>
            <a:off x="1209642" y="3427510"/>
            <a:ext cx="426401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/>
              <a:t>1: START </a:t>
            </a:r>
          </a:p>
          <a:p>
            <a:r>
              <a:rPr lang="en-IN" sz="2000" dirty="0"/>
              <a:t>2: Input temp</a:t>
            </a:r>
          </a:p>
          <a:p>
            <a:r>
              <a:rPr lang="en-IN" sz="2000" dirty="0"/>
              <a:t>3: If temp &gt;= 30 then print "It’s hot”</a:t>
            </a:r>
          </a:p>
          <a:p>
            <a:r>
              <a:rPr lang="en-IN" sz="2000" dirty="0"/>
              <a:t>4: Otherwise, print ”It’s cold" </a:t>
            </a:r>
          </a:p>
          <a:p>
            <a:r>
              <a:rPr lang="en-IN" sz="2000" dirty="0"/>
              <a:t>5: STOP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0BC319-F92A-CB93-4DEF-30D90B3EAE80}"/>
              </a:ext>
            </a:extLst>
          </p:cNvPr>
          <p:cNvSpPr/>
          <p:nvPr/>
        </p:nvSpPr>
        <p:spPr>
          <a:xfrm>
            <a:off x="768632" y="2705187"/>
            <a:ext cx="42640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u="sng" dirty="0"/>
              <a:t>Algorithm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1D06D0-FE9F-41FA-55FA-2CC63CA4DACD}"/>
              </a:ext>
            </a:extLst>
          </p:cNvPr>
          <p:cNvSpPr/>
          <p:nvPr/>
        </p:nvSpPr>
        <p:spPr>
          <a:xfrm>
            <a:off x="6211515" y="2705187"/>
            <a:ext cx="1619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u="sng" dirty="0"/>
              <a:t>Flowchart</a:t>
            </a:r>
          </a:p>
        </p:txBody>
      </p:sp>
      <p:pic>
        <p:nvPicPr>
          <p:cNvPr id="13" name="Picture 12" descr="A diagram of a flowchart&#10;&#10;Description automatically generated">
            <a:extLst>
              <a:ext uri="{FF2B5EF4-FFF2-40B4-BE49-F238E27FC236}">
                <a16:creationId xmlns:a16="http://schemas.microsoft.com/office/drawing/2014/main" id="{8B2B4AE9-42C9-5E00-AADD-F7D904619E2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7" r="4905" b="4722"/>
          <a:stretch/>
        </p:blipFill>
        <p:spPr>
          <a:xfrm>
            <a:off x="7831393" y="2595229"/>
            <a:ext cx="3731343" cy="396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0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B3E98A5-DE14-D254-4D19-B07881B84960}"/>
              </a:ext>
            </a:extLst>
          </p:cNvPr>
          <p:cNvSpPr txBox="1"/>
          <p:nvPr/>
        </p:nvSpPr>
        <p:spPr>
          <a:xfrm>
            <a:off x="184207" y="1271790"/>
            <a:ext cx="11656498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US" sz="2800" b="1" dirty="0">
                <a:cs typeface="Arial" panose="020B0604020202020204" pitchFamily="34" charset="0"/>
              </a:rPr>
              <a:t>Write an algorithm and draw a flowchart </a:t>
            </a:r>
            <a:r>
              <a:rPr lang="en-IN" sz="2800" b="1" dirty="0"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en-GB" sz="2400" dirty="0">
                <a:cs typeface="Calibri" panose="020F0502020204030204" pitchFamily="34" charset="0"/>
              </a:rPr>
              <a:t>Ask user to enter a number. Display an appropriate message stating if it is a positive number, negative number or a Zero.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5746" y="3199655"/>
            <a:ext cx="42640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/>
              <a:t>1: START </a:t>
            </a:r>
          </a:p>
          <a:p>
            <a:r>
              <a:rPr lang="en-IN" sz="2000" dirty="0"/>
              <a:t>2: Input a </a:t>
            </a:r>
          </a:p>
          <a:p>
            <a:r>
              <a:rPr lang="en-IN" sz="2000" dirty="0"/>
              <a:t>3: If a is greater than 0, print "Positive"</a:t>
            </a:r>
          </a:p>
          <a:p>
            <a:r>
              <a:rPr lang="en-IN" sz="2000" dirty="0"/>
              <a:t>4: If a is less than 0, print ”Negative"</a:t>
            </a:r>
          </a:p>
          <a:p>
            <a:r>
              <a:rPr lang="en-IN" sz="2000" dirty="0"/>
              <a:t>5: Otherwise, print ”Zero" </a:t>
            </a:r>
          </a:p>
          <a:p>
            <a:r>
              <a:rPr lang="en-IN" sz="2000" dirty="0"/>
              <a:t>6: STOP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Activity - 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Find if a number is positive, negative, or zero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17E658-10C1-F8E4-F8D4-4FA2BDCE961E}"/>
              </a:ext>
            </a:extLst>
          </p:cNvPr>
          <p:cNvSpPr/>
          <p:nvPr/>
        </p:nvSpPr>
        <p:spPr>
          <a:xfrm>
            <a:off x="265746" y="2595229"/>
            <a:ext cx="42640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/>
              <a:t>Algorithm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D7AF5D-F183-F382-0E0C-84B25400B45E}"/>
              </a:ext>
            </a:extLst>
          </p:cNvPr>
          <p:cNvSpPr/>
          <p:nvPr/>
        </p:nvSpPr>
        <p:spPr>
          <a:xfrm>
            <a:off x="7977769" y="2442324"/>
            <a:ext cx="1619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u="sng" dirty="0"/>
              <a:t>Flowchart</a:t>
            </a:r>
          </a:p>
        </p:txBody>
      </p:sp>
      <p:pic>
        <p:nvPicPr>
          <p:cNvPr id="6" name="Picture 5" descr="A diagram of a flowchart&#10;&#10;Description automatically generated">
            <a:extLst>
              <a:ext uri="{FF2B5EF4-FFF2-40B4-BE49-F238E27FC236}">
                <a16:creationId xmlns:a16="http://schemas.microsoft.com/office/drawing/2014/main" id="{098118F1-FF41-842C-94D6-0E02C36B0E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748" y="2856839"/>
            <a:ext cx="4277921" cy="4001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9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Activity - 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Display a Message 5 Times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F634B6-342F-B3D9-E77A-4AC2C01C7A41}"/>
              </a:ext>
            </a:extLst>
          </p:cNvPr>
          <p:cNvSpPr txBox="1"/>
          <p:nvPr/>
        </p:nvSpPr>
        <p:spPr>
          <a:xfrm>
            <a:off x="184207" y="1271790"/>
            <a:ext cx="1165649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US" sz="2800" b="1" dirty="0">
                <a:cs typeface="Arial" panose="020B0604020202020204" pitchFamily="34" charset="0"/>
              </a:rPr>
              <a:t>Write an algorithm and draw a flowchart </a:t>
            </a:r>
            <a:r>
              <a:rPr lang="en-IN" sz="2800" b="1" dirty="0">
                <a:cs typeface="Calibri" panose="020F0502020204030204" pitchFamily="34" charset="0"/>
              </a:rPr>
              <a:t>:</a:t>
            </a:r>
          </a:p>
          <a:p>
            <a:r>
              <a:rPr lang="en-IN" sz="2400" dirty="0"/>
              <a:t>Displays the message “Welcome to IGCSE CS” 5 times.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D91132-850B-A728-48EC-3034BEBDDD11}"/>
              </a:ext>
            </a:extLst>
          </p:cNvPr>
          <p:cNvSpPr/>
          <p:nvPr/>
        </p:nvSpPr>
        <p:spPr>
          <a:xfrm>
            <a:off x="141053" y="3199655"/>
            <a:ext cx="3081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/>
              <a:t>1: START </a:t>
            </a:r>
          </a:p>
          <a:p>
            <a:r>
              <a:rPr lang="en-IN" sz="2000" dirty="0"/>
              <a:t>2: set count</a:t>
            </a:r>
            <a:r>
              <a:rPr lang="en-IN" sz="2000" dirty="0">
                <a:sym typeface="Wingdings" pitchFamily="2" charset="2"/>
              </a:rPr>
              <a:t> to 1</a:t>
            </a:r>
          </a:p>
          <a:p>
            <a:r>
              <a:rPr lang="en-IN" sz="2000" dirty="0"/>
              <a:t>3: repeat while count &lt; = 5</a:t>
            </a:r>
          </a:p>
          <a:p>
            <a:pPr lvl="1"/>
            <a:r>
              <a:rPr lang="en-IN" sz="2000" dirty="0"/>
              <a:t>a: Output “Welcome to IGCSE CS” </a:t>
            </a:r>
          </a:p>
          <a:p>
            <a:pPr lvl="1"/>
            <a:r>
              <a:rPr lang="en-IN" sz="2000" dirty="0"/>
              <a:t>b: increase count by 1</a:t>
            </a:r>
          </a:p>
          <a:p>
            <a:r>
              <a:rPr lang="en-IN" sz="2000" dirty="0"/>
              <a:t>4: STOP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989731-652F-4082-615A-5DE66461C89E}"/>
              </a:ext>
            </a:extLst>
          </p:cNvPr>
          <p:cNvSpPr/>
          <p:nvPr/>
        </p:nvSpPr>
        <p:spPr>
          <a:xfrm>
            <a:off x="141053" y="2164342"/>
            <a:ext cx="42640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u="sng" dirty="0"/>
              <a:t>while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1248B2-704B-F01F-04BA-D61FD05B86DC}"/>
              </a:ext>
            </a:extLst>
          </p:cNvPr>
          <p:cNvSpPr/>
          <p:nvPr/>
        </p:nvSpPr>
        <p:spPr>
          <a:xfrm>
            <a:off x="6696823" y="2259224"/>
            <a:ext cx="2451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u="sng" dirty="0"/>
              <a:t>Repeat until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A2EE37-555A-6277-046A-80E5B496468D}"/>
              </a:ext>
            </a:extLst>
          </p:cNvPr>
          <p:cNvSpPr/>
          <p:nvPr/>
        </p:nvSpPr>
        <p:spPr>
          <a:xfrm>
            <a:off x="6387603" y="3400546"/>
            <a:ext cx="3081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/>
              <a:t>1: START </a:t>
            </a:r>
          </a:p>
          <a:p>
            <a:r>
              <a:rPr lang="en-IN" sz="2000" dirty="0"/>
              <a:t>2: set count</a:t>
            </a:r>
            <a:r>
              <a:rPr lang="en-IN" sz="2000" dirty="0">
                <a:sym typeface="Wingdings" pitchFamily="2" charset="2"/>
              </a:rPr>
              <a:t> to 0</a:t>
            </a:r>
          </a:p>
          <a:p>
            <a:r>
              <a:rPr lang="en-IN" sz="2000" dirty="0"/>
              <a:t>3: repeat</a:t>
            </a:r>
          </a:p>
          <a:p>
            <a:pPr lvl="1"/>
            <a:r>
              <a:rPr lang="en-IN" sz="2000" dirty="0"/>
              <a:t>a: Output “Welcome to IGCSE CS” </a:t>
            </a:r>
          </a:p>
          <a:p>
            <a:pPr lvl="1"/>
            <a:r>
              <a:rPr lang="en-IN" sz="2000" dirty="0"/>
              <a:t>b: increase count by 1</a:t>
            </a:r>
          </a:p>
          <a:p>
            <a:r>
              <a:rPr lang="en-IN" sz="2000" dirty="0"/>
              <a:t>   until count = 5</a:t>
            </a:r>
          </a:p>
          <a:p>
            <a:r>
              <a:rPr lang="en-IN" sz="2000" dirty="0"/>
              <a:t>4: STOP</a:t>
            </a:r>
          </a:p>
        </p:txBody>
      </p:sp>
      <p:pic>
        <p:nvPicPr>
          <p:cNvPr id="7" name="Picture 6" descr="A diagram of a flowchart&#10;&#10;Description automatically generated">
            <a:extLst>
              <a:ext uri="{FF2B5EF4-FFF2-40B4-BE49-F238E27FC236}">
                <a16:creationId xmlns:a16="http://schemas.microsoft.com/office/drawing/2014/main" id="{D92AA34A-3761-DEB6-EB52-08B1C6C143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399" y="2225897"/>
            <a:ext cx="2902548" cy="4248000"/>
          </a:xfrm>
          <a:prstGeom prst="rect">
            <a:avLst/>
          </a:prstGeom>
        </p:spPr>
      </p:pic>
      <p:pic>
        <p:nvPicPr>
          <p:cNvPr id="10" name="Picture 9" descr="A diagram of a program&#10;&#10;Description automatically generated">
            <a:extLst>
              <a:ext uri="{FF2B5EF4-FFF2-40B4-BE49-F238E27FC236}">
                <a16:creationId xmlns:a16="http://schemas.microsoft.com/office/drawing/2014/main" id="{D6D21492-8C1E-6040-3C3C-442E3D0230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692" y="2493845"/>
            <a:ext cx="2922437" cy="42480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75D1A1-7B93-6E01-E060-502802B30B6E}"/>
              </a:ext>
            </a:extLst>
          </p:cNvPr>
          <p:cNvCxnSpPr>
            <a:cxnSpLocks/>
          </p:cNvCxnSpPr>
          <p:nvPr/>
        </p:nvCxnSpPr>
        <p:spPr>
          <a:xfrm>
            <a:off x="6291129" y="2259224"/>
            <a:ext cx="0" cy="459877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44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9591E29-0553-8527-FF30-99356AB12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780329"/>
              </p:ext>
            </p:extLst>
          </p:nvPr>
        </p:nvGraphicFramePr>
        <p:xfrm>
          <a:off x="1551708" y="1722855"/>
          <a:ext cx="9088584" cy="43562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766431">
                  <a:extLst>
                    <a:ext uri="{9D8B030D-6E8A-4147-A177-3AD203B41FA5}">
                      <a16:colId xmlns:a16="http://schemas.microsoft.com/office/drawing/2014/main" val="226468464"/>
                    </a:ext>
                  </a:extLst>
                </a:gridCol>
                <a:gridCol w="2766431">
                  <a:extLst>
                    <a:ext uri="{9D8B030D-6E8A-4147-A177-3AD203B41FA5}">
                      <a16:colId xmlns:a16="http://schemas.microsoft.com/office/drawing/2014/main" val="56576631"/>
                    </a:ext>
                  </a:extLst>
                </a:gridCol>
                <a:gridCol w="3555722">
                  <a:extLst>
                    <a:ext uri="{9D8B030D-6E8A-4147-A177-3AD203B41FA5}">
                      <a16:colId xmlns:a16="http://schemas.microsoft.com/office/drawing/2014/main" val="13198493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Algorithm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Flowchart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570755"/>
                  </a:ext>
                </a:extLst>
              </a:tr>
              <a:tr h="99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Difference</a:t>
                      </a:r>
                      <a:endParaRPr 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Step-by-step set of instructions 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Visual representation of the algorithm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99820"/>
                  </a:ext>
                </a:extLst>
              </a:tr>
              <a:tr h="990000">
                <a:tc v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Written in simple English (structured format)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Uses standardized symbols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889260"/>
                  </a:ext>
                </a:extLst>
              </a:tr>
              <a:tr h="990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Similarity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800" dirty="0"/>
                        <a:t>Help in planning and explaining the logic before writing code.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en-GB" sz="1800" dirty="0">
                        <a:solidFill>
                          <a:schemeClr val="tx1"/>
                        </a:solidFill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761896"/>
                  </a:ext>
                </a:extLst>
              </a:tr>
              <a:tr h="9900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Must be clear, correct, and in a logical order.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461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66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2EE3C-8729-4A24-BF40-4B382CC16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8438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Clr>
                <a:srgbClr val="EA5B0C"/>
              </a:buClr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recap how to break down systems into smaller parts</a:t>
            </a:r>
          </a:p>
          <a:p>
            <a:pPr>
              <a:lnSpc>
                <a:spcPct val="120000"/>
              </a:lnSpc>
              <a:buClr>
                <a:srgbClr val="EA5B0C"/>
              </a:buClr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explore three different ways to express your ideas</a:t>
            </a:r>
          </a:p>
          <a:p>
            <a:pPr>
              <a:lnSpc>
                <a:spcPct val="120000"/>
              </a:lnSpc>
              <a:buClr>
                <a:srgbClr val="EA5B0C"/>
              </a:buClr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develop an understanding of algorithms</a:t>
            </a:r>
          </a:p>
          <a:p>
            <a:pPr>
              <a:lnSpc>
                <a:spcPct val="120000"/>
              </a:lnSpc>
              <a:buClr>
                <a:srgbClr val="EA5B0C"/>
              </a:buClr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learn how to read and create flowcharts</a:t>
            </a:r>
          </a:p>
          <a:p>
            <a:pPr>
              <a:lnSpc>
                <a:spcPct val="120000"/>
              </a:lnSpc>
              <a:buClr>
                <a:srgbClr val="EA5B0C"/>
              </a:buClr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practice solving simple problems using algorithms and flowcharts</a:t>
            </a:r>
          </a:p>
        </p:txBody>
      </p:sp>
      <p:sp>
        <p:nvSpPr>
          <p:cNvPr id="4" name="Subtitle 14">
            <a:extLst>
              <a:ext uri="{FF2B5EF4-FFF2-40B4-BE49-F238E27FC236}">
                <a16:creationId xmlns:a16="http://schemas.microsoft.com/office/drawing/2014/main" id="{7A496A76-2902-4F43-939B-66904F015F77}"/>
              </a:ext>
            </a:extLst>
          </p:cNvPr>
          <p:cNvSpPr txBox="1">
            <a:spLocks/>
          </p:cNvSpPr>
          <p:nvPr/>
        </p:nvSpPr>
        <p:spPr>
          <a:xfrm>
            <a:off x="838200" y="4779034"/>
            <a:ext cx="10515600" cy="1397929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end of this lesson, you should feel confident in using algorithms and flowcharts to design solutions for given problems.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In this lesson we will cover:</a:t>
            </a:r>
          </a:p>
        </p:txBody>
      </p:sp>
    </p:spTree>
    <p:extLst>
      <p:ext uri="{BB962C8B-B14F-4D97-AF65-F5344CB8AC3E}">
        <p14:creationId xmlns:p14="http://schemas.microsoft.com/office/powerpoint/2010/main" val="32351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Recap Activity: What’s My Sub-System?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84F622D-F669-D311-491D-BF388CDAEE0D}"/>
              </a:ext>
            </a:extLst>
          </p:cNvPr>
          <p:cNvGraphicFramePr>
            <a:graphicFrameLocks noGrp="1"/>
          </p:cNvGraphicFramePr>
          <p:nvPr/>
        </p:nvGraphicFramePr>
        <p:xfrm>
          <a:off x="1551708" y="1250907"/>
          <a:ext cx="9088583" cy="53462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976958">
                  <a:extLst>
                    <a:ext uri="{9D8B030D-6E8A-4147-A177-3AD203B41FA5}">
                      <a16:colId xmlns:a16="http://schemas.microsoft.com/office/drawing/2014/main" val="56576631"/>
                    </a:ext>
                  </a:extLst>
                </a:gridCol>
                <a:gridCol w="5111625">
                  <a:extLst>
                    <a:ext uri="{9D8B030D-6E8A-4147-A177-3AD203B41FA5}">
                      <a16:colId xmlns:a16="http://schemas.microsoft.com/office/drawing/2014/main" val="13198493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Answer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570755"/>
                  </a:ext>
                </a:extLst>
              </a:tr>
              <a:tr h="99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This part of an airline system handles assigning seats to passengers during booking.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System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Airline Reservation System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Sub-system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Booking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Module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Seat Allocation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99820"/>
                  </a:ext>
                </a:extLst>
              </a:tr>
              <a:tr h="9900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This part of a school system handles student fee payments.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System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endParaRPr lang="en-GB" sz="1800" dirty="0">
                        <a:solidFill>
                          <a:schemeClr val="tx1"/>
                        </a:solidFill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Sub-system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endParaRPr lang="en-GB" sz="1800" dirty="0">
                        <a:solidFill>
                          <a:schemeClr val="tx1"/>
                        </a:solidFill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Module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endParaRPr lang="en-GB" sz="1800" dirty="0">
                        <a:solidFill>
                          <a:schemeClr val="tx1"/>
                        </a:solidFill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889260"/>
                  </a:ext>
                </a:extLst>
              </a:tr>
              <a:tr h="990000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/>
                        <a:t>In a smartphone, this handles sending messages and emails.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System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endParaRPr lang="en-GB" sz="1800" dirty="0">
                        <a:solidFill>
                          <a:schemeClr val="tx1"/>
                        </a:solidFill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Sub-system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endParaRPr lang="en-GB" sz="1800" dirty="0">
                        <a:solidFill>
                          <a:schemeClr val="tx1"/>
                        </a:solidFill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761896"/>
                  </a:ext>
                </a:extLst>
              </a:tr>
              <a:tr h="99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This part of a car’s onboard computer alerts the driver when tire pressure is low.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System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endParaRPr lang="en-GB" sz="1800" dirty="0">
                        <a:solidFill>
                          <a:schemeClr val="tx1"/>
                        </a:solidFill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Sub-system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endParaRPr lang="en-GB" sz="1800" dirty="0">
                        <a:solidFill>
                          <a:schemeClr val="tx1"/>
                        </a:solidFill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Module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461403"/>
                  </a:ext>
                </a:extLst>
              </a:tr>
              <a:tr h="990000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/>
                        <a:t>This part of a digital library system lets users search for books by title or author.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System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endParaRPr lang="en-GB" sz="1800" dirty="0">
                        <a:solidFill>
                          <a:schemeClr val="tx1"/>
                        </a:solidFill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Sub-system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endParaRPr lang="en-GB" sz="1800" dirty="0">
                        <a:solidFill>
                          <a:schemeClr val="tx1"/>
                        </a:solidFill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Module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9397192"/>
                  </a:ext>
                </a:extLst>
              </a:tr>
            </a:tbl>
          </a:graphicData>
        </a:graphic>
      </p:graphicFrame>
      <p:sp>
        <p:nvSpPr>
          <p:cNvPr id="4" name="Subtitle 14">
            <a:extLst>
              <a:ext uri="{FF2B5EF4-FFF2-40B4-BE49-F238E27FC236}">
                <a16:creationId xmlns:a16="http://schemas.microsoft.com/office/drawing/2014/main" id="{139DBA8F-D3A3-BA08-6C8E-4ECF3099E1DF}"/>
              </a:ext>
            </a:extLst>
          </p:cNvPr>
          <p:cNvSpPr txBox="1">
            <a:spLocks/>
          </p:cNvSpPr>
          <p:nvPr/>
        </p:nvSpPr>
        <p:spPr>
          <a:xfrm>
            <a:off x="7024253" y="2642976"/>
            <a:ext cx="2438402" cy="956532"/>
          </a:xfrm>
          <a:prstGeom prst="rect">
            <a:avLst/>
          </a:prstGeom>
          <a:noFill/>
          <a:ln>
            <a:solidFill>
              <a:srgbClr val="EA5B0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dirty="0">
                <a:solidFill>
                  <a:srgbClr val="EB5B0C"/>
                </a:solidFill>
                <a:cs typeface="Arial" panose="020B0604020202020204" pitchFamily="34" charset="0"/>
              </a:rPr>
              <a:t>School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dirty="0">
                <a:solidFill>
                  <a:srgbClr val="EB5B0C"/>
                </a:solidFill>
                <a:cs typeface="Arial" panose="020B0604020202020204" pitchFamily="34" charset="0"/>
              </a:rPr>
              <a:t>Administration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dirty="0">
                <a:solidFill>
                  <a:srgbClr val="EB5B0C"/>
                </a:solidFill>
                <a:cs typeface="Arial" panose="020B0604020202020204" pitchFamily="34" charset="0"/>
              </a:rPr>
              <a:t>Finance</a:t>
            </a:r>
          </a:p>
        </p:txBody>
      </p:sp>
      <p:sp>
        <p:nvSpPr>
          <p:cNvPr id="5" name="Subtitle 14">
            <a:extLst>
              <a:ext uri="{FF2B5EF4-FFF2-40B4-BE49-F238E27FC236}">
                <a16:creationId xmlns:a16="http://schemas.microsoft.com/office/drawing/2014/main" id="{256E1218-D96B-A11D-B659-7D7F185F8DD0}"/>
              </a:ext>
            </a:extLst>
          </p:cNvPr>
          <p:cNvSpPr txBox="1">
            <a:spLocks/>
          </p:cNvSpPr>
          <p:nvPr/>
        </p:nvSpPr>
        <p:spPr>
          <a:xfrm>
            <a:off x="7024253" y="3682653"/>
            <a:ext cx="2438402" cy="956532"/>
          </a:xfrm>
          <a:prstGeom prst="rect">
            <a:avLst/>
          </a:prstGeom>
          <a:noFill/>
          <a:ln>
            <a:solidFill>
              <a:srgbClr val="EA5B0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dirty="0">
                <a:solidFill>
                  <a:srgbClr val="EB5B0C"/>
                </a:solidFill>
                <a:cs typeface="Arial" panose="020B0604020202020204" pitchFamily="34" charset="0"/>
              </a:rPr>
              <a:t>Smartphone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1800" dirty="0">
                <a:solidFill>
                  <a:srgbClr val="EB5B0C"/>
                </a:solidFill>
                <a:cs typeface="Arial" panose="020B0604020202020204" pitchFamily="34" charset="0"/>
              </a:rPr>
              <a:t>Communication</a:t>
            </a:r>
            <a:endParaRPr lang="en-GB" sz="1800" dirty="0">
              <a:solidFill>
                <a:srgbClr val="EB5B0C"/>
              </a:solidFill>
              <a:cs typeface="Arial" panose="020B0604020202020204" pitchFamily="34" charset="0"/>
            </a:endParaRPr>
          </a:p>
        </p:txBody>
      </p:sp>
      <p:sp>
        <p:nvSpPr>
          <p:cNvPr id="6" name="Subtitle 14">
            <a:extLst>
              <a:ext uri="{FF2B5EF4-FFF2-40B4-BE49-F238E27FC236}">
                <a16:creationId xmlns:a16="http://schemas.microsoft.com/office/drawing/2014/main" id="{9510C63D-9CA3-3DDC-C72C-089CCD06CE77}"/>
              </a:ext>
            </a:extLst>
          </p:cNvPr>
          <p:cNvSpPr txBox="1">
            <a:spLocks/>
          </p:cNvSpPr>
          <p:nvPr/>
        </p:nvSpPr>
        <p:spPr>
          <a:xfrm>
            <a:off x="7024253" y="4650955"/>
            <a:ext cx="2438402" cy="956532"/>
          </a:xfrm>
          <a:prstGeom prst="rect">
            <a:avLst/>
          </a:prstGeom>
          <a:noFill/>
          <a:ln>
            <a:solidFill>
              <a:srgbClr val="EA5B0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EB5B0C"/>
                </a:solidFill>
                <a:cs typeface="Arial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IN" dirty="0"/>
              <a:t>Car System</a:t>
            </a:r>
          </a:p>
          <a:p>
            <a:r>
              <a:rPr lang="en-IN" dirty="0"/>
              <a:t>Safety Monitoring</a:t>
            </a:r>
          </a:p>
          <a:p>
            <a:r>
              <a:rPr lang="en-IN" dirty="0"/>
              <a:t>Tire Pressure Sensor</a:t>
            </a:r>
            <a:endParaRPr lang="en-GB" dirty="0"/>
          </a:p>
        </p:txBody>
      </p:sp>
      <p:sp>
        <p:nvSpPr>
          <p:cNvPr id="7" name="Subtitle 14">
            <a:extLst>
              <a:ext uri="{FF2B5EF4-FFF2-40B4-BE49-F238E27FC236}">
                <a16:creationId xmlns:a16="http://schemas.microsoft.com/office/drawing/2014/main" id="{23A05C65-9A50-B2EB-2ED1-2BB70DD232C1}"/>
              </a:ext>
            </a:extLst>
          </p:cNvPr>
          <p:cNvSpPr txBox="1">
            <a:spLocks/>
          </p:cNvSpPr>
          <p:nvPr/>
        </p:nvSpPr>
        <p:spPr>
          <a:xfrm>
            <a:off x="7024253" y="5640615"/>
            <a:ext cx="2438402" cy="956532"/>
          </a:xfrm>
          <a:prstGeom prst="rect">
            <a:avLst/>
          </a:prstGeom>
          <a:noFill/>
          <a:ln>
            <a:solidFill>
              <a:srgbClr val="EA5B0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dirty="0">
                <a:solidFill>
                  <a:srgbClr val="EB5B0C"/>
                </a:solidFill>
                <a:cs typeface="Arial" panose="020B0604020202020204" pitchFamily="34" charset="0"/>
              </a:rPr>
              <a:t>Digital Library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dirty="0">
                <a:solidFill>
                  <a:srgbClr val="EB5B0C"/>
                </a:solidFill>
                <a:cs typeface="Arial" panose="020B0604020202020204" pitchFamily="34" charset="0"/>
              </a:rPr>
              <a:t>Search Engine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dirty="0">
                <a:solidFill>
                  <a:srgbClr val="EB5B0C"/>
                </a:solidFill>
                <a:cs typeface="Arial" panose="020B0604020202020204" pitchFamily="34" charset="0"/>
              </a:rPr>
              <a:t>Book Search</a:t>
            </a:r>
          </a:p>
        </p:txBody>
      </p:sp>
    </p:spTree>
    <p:extLst>
      <p:ext uri="{BB962C8B-B14F-4D97-AF65-F5344CB8AC3E}">
        <p14:creationId xmlns:p14="http://schemas.microsoft.com/office/powerpoint/2010/main" val="421361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72533" y="1535984"/>
            <a:ext cx="114469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/>
              <a:t>There are 3 ways of expressing your computational &amp; logical thoughts while solving any given problem: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20798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How to express thoughts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3C10FB2-959F-AA1A-4E31-486AF736B936}"/>
              </a:ext>
            </a:extLst>
          </p:cNvPr>
          <p:cNvSpPr/>
          <p:nvPr/>
        </p:nvSpPr>
        <p:spPr>
          <a:xfrm>
            <a:off x="1921245" y="2921167"/>
            <a:ext cx="7618172" cy="769441"/>
          </a:xfrm>
          <a:prstGeom prst="rect">
            <a:avLst/>
          </a:prstGeom>
          <a:solidFill>
            <a:srgbClr val="EB5B0C"/>
          </a:solidFill>
        </p:spPr>
        <p:txBody>
          <a:bodyPr wrap="square">
            <a:spAutoFit/>
          </a:bodyPr>
          <a:lstStyle/>
          <a:p>
            <a:r>
              <a:rPr lang="en-IN" sz="2400" b="1" dirty="0">
                <a:solidFill>
                  <a:schemeClr val="bg1"/>
                </a:solidFill>
              </a:rPr>
              <a:t>Algorithms - </a:t>
            </a:r>
            <a:r>
              <a:rPr lang="en-IN" sz="2000" dirty="0">
                <a:solidFill>
                  <a:schemeClr val="bg1"/>
                </a:solidFill>
              </a:rPr>
              <a:t>well-defined, step-by-step procedure for solving a problem using simple English.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934814-214D-2EE0-6509-367DD75B3C09}"/>
              </a:ext>
            </a:extLst>
          </p:cNvPr>
          <p:cNvSpPr/>
          <p:nvPr/>
        </p:nvSpPr>
        <p:spPr>
          <a:xfrm>
            <a:off x="1921245" y="3967607"/>
            <a:ext cx="7618172" cy="769441"/>
          </a:xfrm>
          <a:prstGeom prst="rect">
            <a:avLst/>
          </a:prstGeom>
          <a:solidFill>
            <a:srgbClr val="EB5B0C"/>
          </a:solidFill>
        </p:spPr>
        <p:txBody>
          <a:bodyPr wrap="square">
            <a:spAutoFit/>
          </a:bodyPr>
          <a:lstStyle/>
          <a:p>
            <a:r>
              <a:rPr lang="en-IN" sz="2400" b="1" dirty="0">
                <a:solidFill>
                  <a:schemeClr val="bg1"/>
                </a:solidFill>
              </a:rPr>
              <a:t>Flowcharts - </a:t>
            </a:r>
            <a:r>
              <a:rPr lang="en-IN" sz="2000" dirty="0">
                <a:solidFill>
                  <a:schemeClr val="bg1"/>
                </a:solidFill>
              </a:rPr>
              <a:t>visual representation of an algorithm using standardized symbols.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B37048-85E8-DC14-5760-625182100714}"/>
              </a:ext>
            </a:extLst>
          </p:cNvPr>
          <p:cNvSpPr/>
          <p:nvPr/>
        </p:nvSpPr>
        <p:spPr>
          <a:xfrm>
            <a:off x="1921245" y="5001792"/>
            <a:ext cx="7618172" cy="769441"/>
          </a:xfrm>
          <a:prstGeom prst="rect">
            <a:avLst/>
          </a:prstGeom>
          <a:solidFill>
            <a:srgbClr val="EB5B0C"/>
          </a:solidFill>
        </p:spPr>
        <p:txBody>
          <a:bodyPr wrap="square">
            <a:spAutoFit/>
          </a:bodyPr>
          <a:lstStyle/>
          <a:p>
            <a:r>
              <a:rPr lang="en-IN" sz="2400" b="1" dirty="0">
                <a:solidFill>
                  <a:schemeClr val="bg1"/>
                </a:solidFill>
              </a:rPr>
              <a:t>Pseudocode - </a:t>
            </a:r>
            <a:r>
              <a:rPr lang="en-IN" sz="2000" dirty="0">
                <a:solidFill>
                  <a:schemeClr val="bg1"/>
                </a:solidFill>
              </a:rPr>
              <a:t>high-level description of an algorithm using English keywords</a:t>
            </a:r>
          </a:p>
        </p:txBody>
      </p:sp>
    </p:spTree>
    <p:extLst>
      <p:ext uri="{BB962C8B-B14F-4D97-AF65-F5344CB8AC3E}">
        <p14:creationId xmlns:p14="http://schemas.microsoft.com/office/powerpoint/2010/main" val="246403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an algorithm ?</a:t>
            </a:r>
            <a:endParaRPr lang="en-GB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F7CCE0-3E12-D35A-BF54-694B51A63B4A}"/>
              </a:ext>
            </a:extLst>
          </p:cNvPr>
          <p:cNvSpPr txBox="1"/>
          <p:nvPr/>
        </p:nvSpPr>
        <p:spPr>
          <a:xfrm>
            <a:off x="136187" y="1244858"/>
            <a:ext cx="11867745" cy="558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700" b="1" dirty="0"/>
              <a:t>An algorithm is a well defined, step-by-step set of instructions</a:t>
            </a:r>
            <a:r>
              <a:rPr lang="en-IN" sz="2700" dirty="0"/>
              <a:t> (in simple English language) that tells the computer (or a person) how to solve a problem or do a task.</a:t>
            </a:r>
          </a:p>
          <a:p>
            <a:endParaRPr lang="en-IN" sz="1000" dirty="0"/>
          </a:p>
          <a:p>
            <a:endParaRPr lang="en-IN" sz="1000" dirty="0"/>
          </a:p>
          <a:p>
            <a:r>
              <a:rPr lang="en-IN" sz="2700" dirty="0"/>
              <a:t>Think of an algorithm like a </a:t>
            </a:r>
            <a:r>
              <a:rPr lang="en-IN" sz="2700" b="1" dirty="0"/>
              <a:t>cooking recipe</a:t>
            </a:r>
            <a:r>
              <a:rPr lang="en-IN" sz="2700" dirty="0"/>
              <a:t>.</a:t>
            </a:r>
            <a:br>
              <a:rPr lang="en-IN" sz="2700" dirty="0"/>
            </a:br>
            <a:r>
              <a:rPr lang="en-IN" sz="2700" dirty="0"/>
              <a:t>It gives clear steps to follow, in the right order, to make a dish.</a:t>
            </a:r>
            <a:br>
              <a:rPr lang="en-IN" sz="2700" dirty="0"/>
            </a:br>
            <a:endParaRPr lang="en-IN" sz="1000" dirty="0"/>
          </a:p>
          <a:p>
            <a:endParaRPr lang="en-IN" sz="1000" dirty="0"/>
          </a:p>
          <a:p>
            <a:r>
              <a:rPr lang="en-IN" sz="2700" dirty="0"/>
              <a:t>Just like: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N" sz="2700" dirty="0"/>
              <a:t>Boil water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N" sz="2700" dirty="0"/>
              <a:t>Add pasta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N" sz="2700" dirty="0"/>
              <a:t>Stir and cook for 10 minutes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N" sz="2700" dirty="0"/>
              <a:t>Drain water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N" sz="2700" dirty="0"/>
              <a:t>Add sauce</a:t>
            </a:r>
          </a:p>
          <a:p>
            <a:endParaRPr lang="en-IN" sz="1000" dirty="0"/>
          </a:p>
          <a:p>
            <a:endParaRPr lang="en-IN" sz="1000" dirty="0"/>
          </a:p>
          <a:p>
            <a:r>
              <a:rPr lang="en-IN" sz="2700" dirty="0"/>
              <a:t>If you </a:t>
            </a:r>
            <a:r>
              <a:rPr lang="en-IN" sz="2700" b="1" dirty="0"/>
              <a:t>follow the steps</a:t>
            </a:r>
            <a:r>
              <a:rPr lang="en-IN" sz="2700" dirty="0"/>
              <a:t>, you get the correct result.</a:t>
            </a:r>
          </a:p>
        </p:txBody>
      </p:sp>
    </p:spTree>
    <p:extLst>
      <p:ext uri="{BB962C8B-B14F-4D97-AF65-F5344CB8AC3E}">
        <p14:creationId xmlns:p14="http://schemas.microsoft.com/office/powerpoint/2010/main" val="188951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Why are algorithms important ?</a:t>
            </a:r>
            <a:endParaRPr lang="en-GB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F7CCE0-3E12-D35A-BF54-694B51A63B4A}"/>
              </a:ext>
            </a:extLst>
          </p:cNvPr>
          <p:cNvSpPr txBox="1"/>
          <p:nvPr/>
        </p:nvSpPr>
        <p:spPr>
          <a:xfrm>
            <a:off x="308195" y="1411710"/>
            <a:ext cx="11656497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dirty="0"/>
              <a:t>Computers </a:t>
            </a:r>
            <a:r>
              <a:rPr lang="en-IN" sz="2400" b="1" dirty="0"/>
              <a:t>don’t</a:t>
            </a:r>
            <a:r>
              <a:rPr lang="en-IN" sz="2400" dirty="0"/>
              <a:t> think on their own like humans do, they need exact steps.</a:t>
            </a:r>
          </a:p>
          <a:p>
            <a:endParaRPr lang="en-IN" sz="900" dirty="0"/>
          </a:p>
          <a:p>
            <a:r>
              <a:rPr lang="en-IN" sz="2400" dirty="0"/>
              <a:t>Algorithms help: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400" dirty="0"/>
              <a:t>solve problems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400" dirty="0"/>
              <a:t>create programs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400" dirty="0"/>
              <a:t>make tasks automatic and efficient</a:t>
            </a:r>
          </a:p>
          <a:p>
            <a:endParaRPr lang="en-IN" sz="900" dirty="0"/>
          </a:p>
          <a:p>
            <a:r>
              <a:rPr lang="en-IN" sz="2400" b="1" dirty="0"/>
              <a:t>Everyday</a:t>
            </a:r>
            <a:r>
              <a:rPr lang="en-IN" sz="2400" dirty="0"/>
              <a:t> Examples of Algorithms: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400" dirty="0"/>
              <a:t>Making a cup of tea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400" dirty="0"/>
              <a:t>Following a map to a destination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400" dirty="0"/>
              <a:t>Doing long division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400" dirty="0"/>
              <a:t>Logging into a website</a:t>
            </a:r>
          </a:p>
          <a:p>
            <a:endParaRPr lang="en-IN" sz="900" dirty="0"/>
          </a:p>
          <a:p>
            <a:endParaRPr lang="en-IN" sz="9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6E55AD-9516-960B-0C63-87B9149F39D5}"/>
              </a:ext>
            </a:extLst>
          </p:cNvPr>
          <p:cNvSpPr txBox="1"/>
          <p:nvPr/>
        </p:nvSpPr>
        <p:spPr>
          <a:xfrm>
            <a:off x="308195" y="5751360"/>
            <a:ext cx="115756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400"/>
            </a:lvl1pPr>
            <a:lvl2pPr marL="914400" lvl="1" indent="-457200">
              <a:buFont typeface="Arial" panose="020B0604020202020204" pitchFamily="34" charset="0"/>
              <a:buChar char="•"/>
              <a:defRPr sz="2400"/>
            </a:lvl2pPr>
          </a:lstStyle>
          <a:p>
            <a:r>
              <a:rPr lang="en-IN" dirty="0"/>
              <a:t>Any task you perform can be broken down into smaller steps (i.e. decomposition). </a:t>
            </a:r>
          </a:p>
          <a:p>
            <a:r>
              <a:rPr lang="en-IN" dirty="0"/>
              <a:t>When you write down these steps to complete the task, it’s called an </a:t>
            </a:r>
            <a:r>
              <a:rPr lang="en-IN" b="1" dirty="0"/>
              <a:t>algorithm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995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Everyday example</a:t>
            </a:r>
            <a:endParaRPr lang="en-GB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F7CCE0-3E12-D35A-BF54-694B51A63B4A}"/>
              </a:ext>
            </a:extLst>
          </p:cNvPr>
          <p:cNvSpPr txBox="1"/>
          <p:nvPr/>
        </p:nvSpPr>
        <p:spPr>
          <a:xfrm>
            <a:off x="354689" y="1256729"/>
            <a:ext cx="112380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dirty="0"/>
              <a:t>You are seated on a couch in a room and need to turn on the light. What steps or algorithm would you follow to do this?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327103-254F-B6D5-23BE-E3E4AA092AED}"/>
              </a:ext>
            </a:extLst>
          </p:cNvPr>
          <p:cNvSpPr txBox="1"/>
          <p:nvPr/>
        </p:nvSpPr>
        <p:spPr>
          <a:xfrm>
            <a:off x="0" y="2169563"/>
            <a:ext cx="1123804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IN" sz="2400" dirty="0"/>
              <a:t>START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sz="2400" dirty="0"/>
              <a:t>Stand up from the couch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sz="2400" dirty="0"/>
              <a:t>Walk towards the light switch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sz="2400" dirty="0"/>
              <a:t>Reach your hand towards the switch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sz="2400" dirty="0"/>
              <a:t>Flip the switch up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sz="2400" dirty="0"/>
              <a:t>Check if the light is 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sz="2400" dirty="0"/>
              <a:t>If the light is on, return to the couch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sz="2400" dirty="0"/>
              <a:t>Sit back down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sz="2400" dirty="0"/>
              <a:t>STOP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0F04EB-76C1-F492-2BFD-65DB0D4E504C}"/>
              </a:ext>
            </a:extLst>
          </p:cNvPr>
          <p:cNvSpPr txBox="1"/>
          <p:nvPr/>
        </p:nvSpPr>
        <p:spPr>
          <a:xfrm>
            <a:off x="3230229" y="5288340"/>
            <a:ext cx="89617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b="1" dirty="0"/>
              <a:t>Key takeaways: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/>
              <a:t>Algorithms are not just for computers</a:t>
            </a:r>
            <a:r>
              <a:rPr lang="en-IN" sz="2400" dirty="0"/>
              <a:t> — they exist in real life too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Every step must be </a:t>
            </a:r>
            <a:r>
              <a:rPr lang="en-IN" sz="2400" b="1" dirty="0"/>
              <a:t>clear</a:t>
            </a:r>
            <a:r>
              <a:rPr lang="en-IN" sz="2400" dirty="0"/>
              <a:t>, </a:t>
            </a:r>
            <a:r>
              <a:rPr lang="en-IN" sz="2400" b="1" dirty="0"/>
              <a:t>in the correct order</a:t>
            </a:r>
            <a:r>
              <a:rPr lang="en-IN" sz="2400" dirty="0"/>
              <a:t> and </a:t>
            </a:r>
            <a:r>
              <a:rPr lang="en-IN" sz="2400" b="1" dirty="0"/>
              <a:t>complete</a:t>
            </a:r>
            <a:endParaRPr lang="en-IN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This is similar to how you’d give a computer instructions</a:t>
            </a:r>
          </a:p>
        </p:txBody>
      </p:sp>
    </p:spTree>
    <p:extLst>
      <p:ext uri="{BB962C8B-B14F-4D97-AF65-F5344CB8AC3E}">
        <p14:creationId xmlns:p14="http://schemas.microsoft.com/office/powerpoint/2010/main" val="4982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</a:t>
            </a:r>
            <a:endParaRPr lang="en-GB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F7CCE0-3E12-D35A-BF54-694B51A63B4A}"/>
              </a:ext>
            </a:extLst>
          </p:cNvPr>
          <p:cNvSpPr txBox="1"/>
          <p:nvPr/>
        </p:nvSpPr>
        <p:spPr>
          <a:xfrm>
            <a:off x="476978" y="2767280"/>
            <a:ext cx="1123804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4000" dirty="0"/>
              <a:t>Can you think of a daily task you perform that involves following a sequence of steps?</a:t>
            </a:r>
          </a:p>
        </p:txBody>
      </p:sp>
    </p:spTree>
    <p:extLst>
      <p:ext uri="{BB962C8B-B14F-4D97-AF65-F5344CB8AC3E}">
        <p14:creationId xmlns:p14="http://schemas.microsoft.com/office/powerpoint/2010/main" val="1147212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Simple Algorithm to add 2 numbers</a:t>
            </a:r>
            <a:endParaRPr lang="en-GB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F7CCE0-3E12-D35A-BF54-694B51A63B4A}"/>
              </a:ext>
            </a:extLst>
          </p:cNvPr>
          <p:cNvSpPr txBox="1"/>
          <p:nvPr/>
        </p:nvSpPr>
        <p:spPr>
          <a:xfrm>
            <a:off x="323692" y="1282783"/>
            <a:ext cx="11238043" cy="3257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800" dirty="0"/>
              <a:t>START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800" dirty="0"/>
              <a:t>Ask the user to enter two numbers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800" dirty="0"/>
              <a:t>Add the 2 numbers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800" dirty="0"/>
              <a:t>Display the total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800" dirty="0"/>
              <a:t>STOP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FE3DCC-D3BB-60C3-7025-9664DC8510DF}"/>
              </a:ext>
            </a:extLst>
          </p:cNvPr>
          <p:cNvSpPr txBox="1"/>
          <p:nvPr/>
        </p:nvSpPr>
        <p:spPr>
          <a:xfrm>
            <a:off x="914400" y="4539957"/>
            <a:ext cx="937746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b="1" dirty="0"/>
              <a:t>Key takeaways: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/>
              <a:t>Algorithms are </a:t>
            </a:r>
            <a:r>
              <a:rPr lang="en-IN" sz="2800" b="1" dirty="0"/>
              <a:t>not code</a:t>
            </a:r>
            <a:r>
              <a:rPr lang="en-IN" sz="2800" dirty="0"/>
              <a:t> (yet), but the plan behind the code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/>
              <a:t>Algorithms are like </a:t>
            </a:r>
            <a:r>
              <a:rPr lang="en-IN" sz="2800" b="1" dirty="0"/>
              <a:t>instructions for solving a problem</a:t>
            </a:r>
            <a:endParaRPr lang="en-IN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/>
              <a:t>You must be </a:t>
            </a:r>
            <a:r>
              <a:rPr lang="en-IN" sz="2800" b="1" dirty="0"/>
              <a:t>precise, clear and follow the correct sequence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25558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7" ma:contentTypeDescription="Create a new document." ma:contentTypeScope="" ma:versionID="022f5e1d981b14d7005f3600e8ff7e4f">
  <xsd:schema xmlns:xsd="http://www.w3.org/2001/XMLSchema" xmlns:xs="http://www.w3.org/2001/XMLSchema" xmlns:p="http://schemas.microsoft.com/office/2006/metadata/properties" xmlns:ns2="9ad1216b-cdc1-40e2-a0c2-94597fd44697" xmlns:ns3="3fcf4a81-aca0-43b6-bff7-87efdc296efa" xmlns:ns4="7424b78e-8606-4fd1-9a19-b6b90bbc0a1b" targetNamespace="http://schemas.microsoft.com/office/2006/metadata/properties" ma:root="true" ma:fieldsID="f273b407d20b6eb33550fabe3d54ad2e" ns2:_="" ns3:_="" ns4:_="">
    <xsd:import namespace="9ad1216b-cdc1-40e2-a0c2-94597fd44697"/>
    <xsd:import namespace="3fcf4a81-aca0-43b6-bff7-87efdc296efa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f4a81-aca0-43b6-bff7-87efdc296efa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7VPTP7ZE6X33-1933993375-2121</_dlc_DocId>
    <_dlc_DocIdUrl xmlns="9ad1216b-cdc1-40e2-a0c2-94597fd44697">
      <Url>https://cambridgeorg.sharepoint.com/sites/cie/education/pd/Curriculum_Support/_layouts/15/DocIdRedir.aspx?ID=7VPTP7ZE6X33-1933993375-2121</Url>
      <Description>7VPTP7ZE6X33-1933993375-2121</Description>
    </_dlc_DocIdUrl>
  </documentManagement>
</p:properties>
</file>

<file path=customXml/itemProps1.xml><?xml version="1.0" encoding="utf-8"?>
<ds:datastoreItem xmlns:ds="http://schemas.openxmlformats.org/officeDocument/2006/customXml" ds:itemID="{003327B1-BCF7-42DB-A7B9-23C29B237FEA}"/>
</file>

<file path=customXml/itemProps2.xml><?xml version="1.0" encoding="utf-8"?>
<ds:datastoreItem xmlns:ds="http://schemas.openxmlformats.org/officeDocument/2006/customXml" ds:itemID="{012394B6-A4C1-450C-98E5-7C44B30F620F}"/>
</file>

<file path=customXml/itemProps3.xml><?xml version="1.0" encoding="utf-8"?>
<ds:datastoreItem xmlns:ds="http://schemas.openxmlformats.org/officeDocument/2006/customXml" ds:itemID="{FAD25E20-4ABF-47C7-AF1E-0731F647E0EA}"/>
</file>

<file path=customXml/itemProps4.xml><?xml version="1.0" encoding="utf-8"?>
<ds:datastoreItem xmlns:ds="http://schemas.openxmlformats.org/officeDocument/2006/customXml" ds:itemID="{C1050CDF-67AF-4DB3-BE2E-D45DE313FC2E}"/>
</file>

<file path=docProps/app.xml><?xml version="1.0" encoding="utf-8"?>
<Properties xmlns="http://schemas.openxmlformats.org/officeDocument/2006/extended-properties" xmlns:vt="http://schemas.openxmlformats.org/officeDocument/2006/docPropsVTypes">
  <TotalTime>3195</TotalTime>
  <Words>2000</Words>
  <Application>Microsoft Macintosh PowerPoint</Application>
  <PresentationFormat>Widescreen</PresentationFormat>
  <Paragraphs>249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Cambridge Assessment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Saxton</dc:creator>
  <cp:lastModifiedBy>Kanchize Design Studio</cp:lastModifiedBy>
  <cp:revision>525</cp:revision>
  <dcterms:created xsi:type="dcterms:W3CDTF">2018-02-15T16:39:16Z</dcterms:created>
  <dcterms:modified xsi:type="dcterms:W3CDTF">2025-05-20T11:28:46Z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150df279-315a-4df8-8e84-9dc7e91347f7</vt:lpwstr>
  </property>
</Properties>
</file>