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71" r:id="rId3"/>
    <p:sldId id="297" r:id="rId4"/>
    <p:sldId id="284" r:id="rId5"/>
    <p:sldId id="310" r:id="rId6"/>
    <p:sldId id="308" r:id="rId7"/>
    <p:sldId id="309" r:id="rId8"/>
    <p:sldId id="315" r:id="rId9"/>
    <p:sldId id="31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B0C"/>
    <a:srgbClr val="F9BC9A"/>
    <a:srgbClr val="EA5B0C"/>
    <a:srgbClr val="57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–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75656"/>
  </p:normalViewPr>
  <p:slideViewPr>
    <p:cSldViewPr snapToGrid="0">
      <p:cViewPr varScale="1">
        <p:scale>
          <a:sx n="84" d="100"/>
          <a:sy n="84" d="100"/>
        </p:scale>
        <p:origin x="1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65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BA884-34E1-41D9-9BE9-0AA9393A0538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607B5-98AA-482E-857F-22AD84D87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44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607B5-98AA-482E-857F-22AD84D87C7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984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67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N" sz="2800" dirty="0"/>
              <a:t>Use this slide to review truth tables and circuits, and to </a:t>
            </a:r>
            <a:r>
              <a:rPr lang="en-IN" sz="2800"/>
              <a:t>help learners </a:t>
            </a:r>
            <a:r>
              <a:rPr lang="en-IN" sz="2800" dirty="0"/>
              <a:t>understand that two circuits, despite looking completely different, can produce the same output—demonstrating that they are logically equivalent.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IN" sz="1800" b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87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to explain the learners how to work on basic word problems based on gates.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09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Now, use this slide to explain the </a:t>
            </a:r>
            <a:r>
              <a:rPr lang="en-IN" dirty="0"/>
              <a:t>word problems, which have now increased in complexity.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29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or the worksheet to </a:t>
            </a:r>
            <a:r>
              <a:rPr lang="en-IN" dirty="0"/>
              <a:t>support learners in developing their skills in solving word problems.</a:t>
            </a:r>
            <a:endParaRPr lang="en-GB" dirty="0"/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opportunity to clarify any misconceptions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5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or the worksheet to give learners the flavour of complex word problems. 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You may need to scaffold some learners if you find them struggling. The solution is on the next slide.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This will prepare them for the plenary.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35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This slide provides the solution for the previous slide.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This is an optional slide.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73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/>
              <a:t>This activity is to be used for the </a:t>
            </a:r>
            <a:r>
              <a:rPr lang="en-GB" sz="1800" b="0" dirty="0"/>
              <a:t>p</a:t>
            </a:r>
            <a:r>
              <a:rPr lang="en-GB" sz="18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lenary. It is meant for the learners to extend their thinking capabilities &amp; work in groups.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 groups and explain them the rules of this game.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easy reference – the prerequisites and hints are mentioned here too.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Prerequisites:</a:t>
            </a:r>
            <a:endParaRPr lang="en-GB" sz="1800" b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Each set includes three puzzles. Print one complete set per group.</a:t>
            </a:r>
            <a:endParaRPr lang="en-GB" sz="1800" b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Ask each group to bring a pen and let them use the worksheet for any rough work.</a:t>
            </a:r>
            <a:r>
              <a:rPr lang="en-IN" sz="2800" dirty="0">
                <a:effectLst/>
              </a:rPr>
              <a:t>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Use this slide to clearly explain all the rules. You may also choose to keep this instruction slide projected throughout the activity for easy reference.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first group to complete all puzzles will be declared the winner but encourage all groups to finish the challenge. 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Let them know the activity continues until every group has escaped all three corners.</a:t>
            </a:r>
            <a:endParaRPr lang="en-IN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Each group is allowed to use 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only one hint token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during the game.</a:t>
            </a:r>
            <a:endParaRPr lang="en-IN" sz="1800" b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Hints:</a:t>
            </a:r>
            <a:endParaRPr lang="en-IN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 1st corner – It’s a combination gate, means use 2 gates to form this gate. (This should lead learners to consider gates like NAND or NOR, and apply their understanding to identify the correct one.)</a:t>
            </a:r>
            <a:endParaRPr lang="en-IN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 2nd corner – the answer includes the gate from the 1st corner.</a:t>
            </a:r>
            <a:endParaRPr lang="en-IN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3rd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corner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To convert binary to decimal, remind them to use the 2 to the power of place value method (e.g., 2⁰, 2¹, 2², etc.).</a:t>
            </a:r>
            <a:r>
              <a:rPr lang="en-IN" sz="2800" dirty="0">
                <a:effectLst/>
              </a:rPr>
              <a:t> </a:t>
            </a:r>
            <a:endParaRPr lang="en-IN" sz="1800" b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12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8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50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38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43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04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59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73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13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6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E3D9-2B3B-4142-9D75-7A24AC0C5B13}" type="datetimeFigureOut">
              <a:rPr lang="en-GB" smtClean="0"/>
              <a:t>20/05/2025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3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1120543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Teaching Pack – Boolean Logic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5 – Problem statements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IGCSE™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 Science 0478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873262" y="6239434"/>
            <a:ext cx="27174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Copyright © UCLES May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63BDAF-0027-E0FA-EA77-969B48878D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3466" y="2944387"/>
            <a:ext cx="365805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58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2EE3C-8729-4A24-BF40-4B382CC16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60108"/>
          </a:xfrm>
        </p:spPr>
        <p:txBody>
          <a:bodyPr>
            <a:normAutofit/>
          </a:bodyPr>
          <a:lstStyle/>
          <a:p>
            <a:pPr>
              <a:buClr>
                <a:srgbClr val="EA5B0C"/>
              </a:buClr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recap circuits</a:t>
            </a:r>
          </a:p>
          <a:p>
            <a:pPr>
              <a:buClr>
                <a:srgbClr val="EA5B0C"/>
              </a:buClr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solving the problem statements</a:t>
            </a:r>
          </a:p>
        </p:txBody>
      </p:sp>
      <p:sp>
        <p:nvSpPr>
          <p:cNvPr id="4" name="Subtitle 14">
            <a:extLst>
              <a:ext uri="{FF2B5EF4-FFF2-40B4-BE49-F238E27FC236}">
                <a16:creationId xmlns:a16="http://schemas.microsoft.com/office/drawing/2014/main" id="{7A496A76-2902-4F43-939B-66904F015F77}"/>
              </a:ext>
            </a:extLst>
          </p:cNvPr>
          <p:cNvSpPr txBox="1">
            <a:spLocks/>
          </p:cNvSpPr>
          <p:nvPr/>
        </p:nvSpPr>
        <p:spPr>
          <a:xfrm>
            <a:off x="1447800" y="5159869"/>
            <a:ext cx="9359900" cy="1017094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end of the lesson, you should be able to solve the problem statements related to logical circuits.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In this lesson we will cover:</a:t>
            </a:r>
          </a:p>
        </p:txBody>
      </p:sp>
    </p:spTree>
    <p:extLst>
      <p:ext uri="{BB962C8B-B14F-4D97-AF65-F5344CB8AC3E}">
        <p14:creationId xmlns:p14="http://schemas.microsoft.com/office/powerpoint/2010/main" val="32351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Activity – Circuit masters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ECA6CE-A18D-D26C-F51D-DFE560547BED}"/>
              </a:ext>
            </a:extLst>
          </p:cNvPr>
          <p:cNvSpPr/>
          <p:nvPr/>
        </p:nvSpPr>
        <p:spPr>
          <a:xfrm>
            <a:off x="118539" y="2076117"/>
            <a:ext cx="47751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IN" sz="2400" dirty="0">
                <a:solidFill>
                  <a:srgbClr val="001D35"/>
                </a:solidFill>
                <a:highlight>
                  <a:srgbClr val="FFFFFF"/>
                </a:highlight>
                <a:latin typeface="Google Sans"/>
              </a:rPr>
              <a:t>Create the truth table for each of the following statements:</a:t>
            </a:r>
          </a:p>
          <a:p>
            <a:pPr algn="l"/>
            <a:endParaRPr lang="en-IN" sz="2400" b="0" i="0" dirty="0">
              <a:solidFill>
                <a:srgbClr val="001D35"/>
              </a:solidFill>
              <a:effectLst/>
              <a:highlight>
                <a:srgbClr val="FFFFFF"/>
              </a:highlight>
              <a:latin typeface="Google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N" sz="2400" b="0" i="0" dirty="0">
                <a:solidFill>
                  <a:srgbClr val="001D35"/>
                </a:solidFill>
                <a:effectLst/>
                <a:highlight>
                  <a:srgbClr val="FFFFFF"/>
                </a:highlight>
                <a:latin typeface="Google Sans"/>
              </a:rPr>
              <a:t> Statement 1: (p AND q) OR 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rgbClr val="001D35"/>
                </a:solidFill>
                <a:highlight>
                  <a:srgbClr val="FFFFFF"/>
                </a:highlight>
                <a:latin typeface="Google Sans"/>
              </a:rPr>
              <a:t> Statement</a:t>
            </a:r>
            <a:r>
              <a:rPr lang="en-IN" sz="2400" b="0" i="0" dirty="0">
                <a:solidFill>
                  <a:srgbClr val="001D35"/>
                </a:solidFill>
                <a:effectLst/>
                <a:highlight>
                  <a:srgbClr val="FFFFFF"/>
                </a:highlight>
                <a:latin typeface="Google Sans"/>
              </a:rPr>
              <a:t> 2: (p OR r) AND (q OR r)</a:t>
            </a:r>
          </a:p>
          <a:p>
            <a:pPr algn="l"/>
            <a:endParaRPr lang="en-IN" sz="2400" dirty="0">
              <a:solidFill>
                <a:srgbClr val="001D35"/>
              </a:solidFill>
              <a:highlight>
                <a:srgbClr val="FFFFFF"/>
              </a:highlight>
              <a:latin typeface="Google Sans"/>
            </a:endParaRPr>
          </a:p>
          <a:p>
            <a:pPr algn="l"/>
            <a:r>
              <a:rPr lang="en-IN" sz="2400" b="0" i="0" dirty="0">
                <a:solidFill>
                  <a:srgbClr val="001D35"/>
                </a:solidFill>
                <a:effectLst/>
                <a:highlight>
                  <a:srgbClr val="FFFFFF"/>
                </a:highlight>
                <a:latin typeface="Google Sans"/>
              </a:rPr>
              <a:t>Do you observe anything?</a:t>
            </a:r>
            <a:endParaRPr lang="en-IN" sz="2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D87A89-2642-0681-EA5C-83FCEB4E9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893045"/>
              </p:ext>
            </p:extLst>
          </p:nvPr>
        </p:nvGraphicFramePr>
        <p:xfrm>
          <a:off x="4995328" y="2076117"/>
          <a:ext cx="3081867" cy="397280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00513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456333">
                  <a:extLst>
                    <a:ext uri="{9D8B030D-6E8A-4147-A177-3AD203B41FA5}">
                      <a16:colId xmlns:a16="http://schemas.microsoft.com/office/drawing/2014/main" val="3346484848"/>
                    </a:ext>
                  </a:extLst>
                </a:gridCol>
                <a:gridCol w="473429">
                  <a:extLst>
                    <a:ext uri="{9D8B030D-6E8A-4147-A177-3AD203B41FA5}">
                      <a16:colId xmlns:a16="http://schemas.microsoft.com/office/drawing/2014/main" val="3134272474"/>
                    </a:ext>
                  </a:extLst>
                </a:gridCol>
                <a:gridCol w="804930">
                  <a:extLst>
                    <a:ext uri="{9D8B030D-6E8A-4147-A177-3AD203B41FA5}">
                      <a16:colId xmlns:a16="http://schemas.microsoft.com/office/drawing/2014/main" val="3413332061"/>
                    </a:ext>
                  </a:extLst>
                </a:gridCol>
                <a:gridCol w="846662">
                  <a:extLst>
                    <a:ext uri="{9D8B030D-6E8A-4147-A177-3AD203B41FA5}">
                      <a16:colId xmlns:a16="http://schemas.microsoft.com/office/drawing/2014/main" val="3502516720"/>
                    </a:ext>
                  </a:extLst>
                </a:gridCol>
              </a:tblGrid>
              <a:tr h="6707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(p . q)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+ 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722707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46641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488836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1777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DC77B5A-D9AD-1A01-4D16-1C2DF24DA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589894"/>
              </p:ext>
            </p:extLst>
          </p:nvPr>
        </p:nvGraphicFramePr>
        <p:xfrm>
          <a:off x="8297333" y="2076117"/>
          <a:ext cx="3725329" cy="397280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79720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437375">
                  <a:extLst>
                    <a:ext uri="{9D8B030D-6E8A-4147-A177-3AD203B41FA5}">
                      <a16:colId xmlns:a16="http://schemas.microsoft.com/office/drawing/2014/main" val="3346484848"/>
                    </a:ext>
                  </a:extLst>
                </a:gridCol>
                <a:gridCol w="453762">
                  <a:extLst>
                    <a:ext uri="{9D8B030D-6E8A-4147-A177-3AD203B41FA5}">
                      <a16:colId xmlns:a16="http://schemas.microsoft.com/office/drawing/2014/main" val="3134272474"/>
                    </a:ext>
                  </a:extLst>
                </a:gridCol>
                <a:gridCol w="771491">
                  <a:extLst>
                    <a:ext uri="{9D8B030D-6E8A-4147-A177-3AD203B41FA5}">
                      <a16:colId xmlns:a16="http://schemas.microsoft.com/office/drawing/2014/main" val="3413332061"/>
                    </a:ext>
                  </a:extLst>
                </a:gridCol>
                <a:gridCol w="771491">
                  <a:extLst>
                    <a:ext uri="{9D8B030D-6E8A-4147-A177-3AD203B41FA5}">
                      <a16:colId xmlns:a16="http://schemas.microsoft.com/office/drawing/2014/main" val="192076036"/>
                    </a:ext>
                  </a:extLst>
                </a:gridCol>
                <a:gridCol w="811490">
                  <a:extLst>
                    <a:ext uri="{9D8B030D-6E8A-4147-A177-3AD203B41FA5}">
                      <a16:colId xmlns:a16="http://schemas.microsoft.com/office/drawing/2014/main" val="3502516720"/>
                    </a:ext>
                  </a:extLst>
                </a:gridCol>
              </a:tblGrid>
              <a:tr h="6707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(p + 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(q + 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.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722707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46641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488836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1777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1DD5796-999C-5990-2FA7-A4B46B864D6D}"/>
              </a:ext>
            </a:extLst>
          </p:cNvPr>
          <p:cNvSpPr txBox="1"/>
          <p:nvPr/>
        </p:nvSpPr>
        <p:spPr>
          <a:xfrm>
            <a:off x="4978394" y="1614452"/>
            <a:ext cx="30818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rgbClr val="001D35"/>
                </a:solidFill>
                <a:effectLst/>
                <a:highlight>
                  <a:srgbClr val="FFFFFF"/>
                </a:highlight>
                <a:uLnTx/>
                <a:uFillTx/>
                <a:latin typeface="Google Sans"/>
                <a:ea typeface="+mn-ea"/>
                <a:cs typeface="+mn-cs"/>
              </a:rPr>
              <a:t>Statement 1</a:t>
            </a:r>
            <a:endParaRPr 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4FB2C5-7DC5-320A-2F11-5B1ECB9C30F2}"/>
              </a:ext>
            </a:extLst>
          </p:cNvPr>
          <p:cNvSpPr txBox="1"/>
          <p:nvPr/>
        </p:nvSpPr>
        <p:spPr>
          <a:xfrm>
            <a:off x="8297332" y="1576085"/>
            <a:ext cx="37253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rgbClr val="001D35"/>
                </a:solidFill>
                <a:effectLst/>
                <a:highlight>
                  <a:srgbClr val="FFFFFF"/>
                </a:highlight>
                <a:uLnTx/>
                <a:uFillTx/>
                <a:latin typeface="Google Sans"/>
                <a:ea typeface="+mn-ea"/>
                <a:cs typeface="+mn-cs"/>
              </a:rPr>
              <a:t>Statement 2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C56F98-AAE5-C3A8-6A5C-97EFDD22CDE5}"/>
              </a:ext>
            </a:extLst>
          </p:cNvPr>
          <p:cNvSpPr txBox="1"/>
          <p:nvPr/>
        </p:nvSpPr>
        <p:spPr>
          <a:xfrm>
            <a:off x="4995329" y="6136622"/>
            <a:ext cx="7027334" cy="646331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fontAlgn="ctr"/>
            <a:r>
              <a:rPr lang="en-IN" dirty="0"/>
              <a:t>Conclusion: they are logically equivalent (i.e., they match) because they have the same truth values for every input combination.  </a:t>
            </a:r>
          </a:p>
        </p:txBody>
      </p:sp>
    </p:spTree>
    <p:extLst>
      <p:ext uri="{BB962C8B-B14F-4D97-AF65-F5344CB8AC3E}">
        <p14:creationId xmlns:p14="http://schemas.microsoft.com/office/powerpoint/2010/main" val="165863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BB877B-FD66-8A1C-77D0-6732A7B2E9A6}"/>
              </a:ext>
            </a:extLst>
          </p:cNvPr>
          <p:cNvSpPr txBox="1"/>
          <p:nvPr/>
        </p:nvSpPr>
        <p:spPr>
          <a:xfrm>
            <a:off x="136703" y="2221213"/>
            <a:ext cx="1173356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Recollect</a:t>
            </a:r>
            <a:r>
              <a:rPr lang="en-IN" sz="2400" dirty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0 is OFF / NOT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1 is ON / NOT 0</a:t>
            </a:r>
          </a:p>
          <a:p>
            <a:endParaRPr lang="en-IN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To indicate that a variable is ON, simply write the variable by itself.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To show that a variable is OFF, place </a:t>
            </a:r>
            <a:r>
              <a:rPr lang="en-IN" sz="2400" b="1" dirty="0"/>
              <a:t>NOT</a:t>
            </a:r>
            <a:r>
              <a:rPr lang="en-IN" sz="2400" dirty="0"/>
              <a:t> (or use </a:t>
            </a:r>
            <a:r>
              <a:rPr lang="en-IN" sz="2400" b="1" dirty="0"/>
              <a:t>~</a:t>
            </a:r>
            <a:r>
              <a:rPr lang="en-IN" sz="2400" dirty="0"/>
              <a:t>) before the variable.</a:t>
            </a:r>
          </a:p>
          <a:p>
            <a:pPr lvl="1"/>
            <a:r>
              <a:rPr lang="en-IN" sz="2400" b="1" dirty="0"/>
              <a:t>Example:</a:t>
            </a:r>
            <a:br>
              <a:rPr lang="en-IN" sz="2400" b="1" dirty="0"/>
            </a:br>
            <a:r>
              <a:rPr lang="en-IN" sz="2400" b="1" dirty="0"/>
              <a:t>A</a:t>
            </a:r>
            <a:r>
              <a:rPr lang="en-IN" sz="2400" dirty="0"/>
              <a:t> represents A = 1 (ON)</a:t>
            </a:r>
            <a:br>
              <a:rPr lang="en-IN" sz="2400" dirty="0"/>
            </a:br>
            <a:r>
              <a:rPr lang="en-IN" sz="2400" b="1" dirty="0"/>
              <a:t>NOT B or ~B </a:t>
            </a:r>
            <a:r>
              <a:rPr lang="en-IN" sz="2400" dirty="0"/>
              <a:t>represents B = 0 (OFF)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Basic gates - word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B62BD60-354C-A4F6-F1C6-1BBF45451BBD}"/>
              </a:ext>
            </a:extLst>
          </p:cNvPr>
          <p:cNvSpPr/>
          <p:nvPr/>
        </p:nvSpPr>
        <p:spPr>
          <a:xfrm>
            <a:off x="113043" y="1325919"/>
            <a:ext cx="119265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/>
              <a:t>An alert light turns </a:t>
            </a:r>
            <a:r>
              <a:rPr lang="en-IN" sz="2400" b="1" dirty="0"/>
              <a:t>ON</a:t>
            </a:r>
            <a:r>
              <a:rPr lang="en-IN" sz="2400" dirty="0"/>
              <a:t> (X = 1)</a:t>
            </a:r>
            <a:r>
              <a:rPr lang="en-IN" sz="2400" b="1" dirty="0"/>
              <a:t> </a:t>
            </a:r>
            <a:r>
              <a:rPr lang="en-IN" sz="2400" dirty="0"/>
              <a:t>if either the input T is </a:t>
            </a:r>
            <a:r>
              <a:rPr lang="en-IN" sz="2400" b="1" dirty="0"/>
              <a:t>ON</a:t>
            </a:r>
            <a:r>
              <a:rPr lang="en-IN" sz="2400" dirty="0"/>
              <a:t> or W is </a:t>
            </a:r>
            <a:r>
              <a:rPr lang="en-IN" sz="2400" b="1" dirty="0"/>
              <a:t>ON</a:t>
            </a:r>
            <a:r>
              <a:rPr lang="en-IN" sz="2400" dirty="0"/>
              <a:t>.</a:t>
            </a:r>
          </a:p>
          <a:p>
            <a:r>
              <a:rPr lang="en-IN" sz="2400" dirty="0"/>
              <a:t>Give the Boolean expression. Draw the logic circuit and truth table.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9EE8E-3E36-E139-EBD9-38A4A2908133}"/>
              </a:ext>
            </a:extLst>
          </p:cNvPr>
          <p:cNvSpPr txBox="1"/>
          <p:nvPr/>
        </p:nvSpPr>
        <p:spPr>
          <a:xfrm>
            <a:off x="5597882" y="4620265"/>
            <a:ext cx="1488537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IN" sz="2200" dirty="0"/>
              <a:t>X = T + W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A2C2CB88-A97D-D600-BD98-FD86C730A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858673"/>
              </p:ext>
            </p:extLst>
          </p:nvPr>
        </p:nvGraphicFramePr>
        <p:xfrm>
          <a:off x="7821655" y="4632579"/>
          <a:ext cx="2797088" cy="200990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1029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802289">
                  <a:extLst>
                    <a:ext uri="{9D8B030D-6E8A-4147-A177-3AD203B41FA5}">
                      <a16:colId xmlns:a16="http://schemas.microsoft.com/office/drawing/2014/main" val="1812462074"/>
                    </a:ext>
                  </a:extLst>
                </a:gridCol>
                <a:gridCol w="1173770">
                  <a:extLst>
                    <a:ext uri="{9D8B030D-6E8A-4147-A177-3AD203B41FA5}">
                      <a16:colId xmlns:a16="http://schemas.microsoft.com/office/drawing/2014/main" val="1127792092"/>
                    </a:ext>
                  </a:extLst>
                </a:gridCol>
              </a:tblGrid>
              <a:tr h="42494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X = T + 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</a:tbl>
          </a:graphicData>
        </a:graphic>
      </p:graphicFrame>
      <p:pic>
        <p:nvPicPr>
          <p:cNvPr id="28" name="Picture 27" descr="A black line drawing of a curved object&#10;&#10;Description automatically generated">
            <a:extLst>
              <a:ext uri="{FF2B5EF4-FFF2-40B4-BE49-F238E27FC236}">
                <a16:creationId xmlns:a16="http://schemas.microsoft.com/office/drawing/2014/main" id="{22B16A6E-3FE3-3BB3-2BBD-3FD86C3FEE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734" y="5461386"/>
            <a:ext cx="2425700" cy="1181100"/>
          </a:xfrm>
          <a:prstGeom prst="rect">
            <a:avLst/>
          </a:prstGeom>
          <a:ln w="19050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293550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6933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Understanding Gate word problems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B62BD60-354C-A4F6-F1C6-1BBF45451BBD}"/>
              </a:ext>
            </a:extLst>
          </p:cNvPr>
          <p:cNvSpPr/>
          <p:nvPr/>
        </p:nvSpPr>
        <p:spPr>
          <a:xfrm>
            <a:off x="113043" y="1258187"/>
            <a:ext cx="67110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200" dirty="0"/>
              <a:t>Write the Boolean expression for the following:</a:t>
            </a:r>
          </a:p>
          <a:p>
            <a:endParaRPr lang="en-IN" sz="2200" dirty="0"/>
          </a:p>
          <a:p>
            <a:pPr marL="457200" indent="-457200">
              <a:buAutoNum type="arabicParenR"/>
            </a:pPr>
            <a:r>
              <a:rPr lang="en-IN" sz="2200" dirty="0"/>
              <a:t>An alert light turns on (X = 1) </a:t>
            </a:r>
            <a:r>
              <a:rPr lang="en-IN" sz="2200" b="1" dirty="0"/>
              <a:t>if: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200" dirty="0"/>
              <a:t>the bearing temperature is below 80°C </a:t>
            </a:r>
            <a:r>
              <a:rPr lang="en-IN" sz="2200" b="1" dirty="0"/>
              <a:t>and</a:t>
            </a:r>
            <a:r>
              <a:rPr lang="en-IN" sz="2200" dirty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200" dirty="0"/>
              <a:t>the wind velocity is over 120 kph.</a:t>
            </a:r>
          </a:p>
          <a:p>
            <a:pPr lvl="1"/>
            <a:endParaRPr lang="en-IN" sz="2200" dirty="0"/>
          </a:p>
          <a:p>
            <a:pPr lvl="1"/>
            <a:endParaRPr lang="en-IN" sz="2200" dirty="0"/>
          </a:p>
          <a:p>
            <a:pPr lvl="1"/>
            <a:endParaRPr lang="en-IN" sz="2200" dirty="0"/>
          </a:p>
          <a:p>
            <a:pPr marL="457200" indent="-457200">
              <a:buAutoNum type="arabicParenR"/>
            </a:pPr>
            <a:r>
              <a:rPr lang="en-IN" sz="2200" dirty="0"/>
              <a:t>An alarm (Y = 1) sounds if: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200" b="1" u="sng" dirty="0"/>
              <a:t>either</a:t>
            </a:r>
            <a:r>
              <a:rPr lang="en-IN" sz="2200" dirty="0"/>
              <a:t> the wind velocity is </a:t>
            </a:r>
            <a:r>
              <a:rPr lang="en-IN" sz="2200" b="1" dirty="0"/>
              <a:t>not</a:t>
            </a:r>
            <a:r>
              <a:rPr lang="en-IN" sz="2200" dirty="0"/>
              <a:t> greater than 120 kph </a:t>
            </a:r>
            <a:r>
              <a:rPr lang="en-IN" sz="2200" b="1" dirty="0"/>
              <a:t>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200" dirty="0"/>
              <a:t>the bearing temperature is </a:t>
            </a:r>
            <a:r>
              <a:rPr lang="en-IN" sz="2200" b="1" dirty="0"/>
              <a:t>greater than 80°C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026A042-7D12-E1AA-641F-42E5F3FA7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85139"/>
              </p:ext>
            </p:extLst>
          </p:nvPr>
        </p:nvGraphicFramePr>
        <p:xfrm>
          <a:off x="6824133" y="2069337"/>
          <a:ext cx="5153228" cy="3200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61280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1110914">
                  <a:extLst>
                    <a:ext uri="{9D8B030D-6E8A-4147-A177-3AD203B41FA5}">
                      <a16:colId xmlns:a16="http://schemas.microsoft.com/office/drawing/2014/main" val="1127792092"/>
                    </a:ext>
                  </a:extLst>
                </a:gridCol>
                <a:gridCol w="2481034">
                  <a:extLst>
                    <a:ext uri="{9D8B030D-6E8A-4147-A177-3AD203B41FA5}">
                      <a16:colId xmlns:a16="http://schemas.microsoft.com/office/drawing/2014/main" val="34886666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Condition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bearing temperature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(T)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bearing temperature &lt;= 80°C 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bearing temperature is over 80°C 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wind velocity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(W)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wind velocity &lt;= 120 kph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wind velocity is over 120 kph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D995B0C-F21F-7A88-D54C-E761CF774E8E}"/>
              </a:ext>
            </a:extLst>
          </p:cNvPr>
          <p:cNvSpPr txBox="1"/>
          <p:nvPr/>
        </p:nvSpPr>
        <p:spPr>
          <a:xfrm>
            <a:off x="2425237" y="5614935"/>
            <a:ext cx="1488537" cy="430887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IN" sz="2200" dirty="0"/>
              <a:t>Y = ~W + 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F8C1D2-DBB3-5927-007D-339C6E06DA16}"/>
              </a:ext>
            </a:extLst>
          </p:cNvPr>
          <p:cNvSpPr txBox="1"/>
          <p:nvPr/>
        </p:nvSpPr>
        <p:spPr>
          <a:xfrm>
            <a:off x="2425238" y="3286094"/>
            <a:ext cx="1488537" cy="430887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IN" sz="2200" dirty="0"/>
              <a:t>X = ~T . W</a:t>
            </a:r>
          </a:p>
        </p:txBody>
      </p:sp>
    </p:spTree>
    <p:extLst>
      <p:ext uri="{BB962C8B-B14F-4D97-AF65-F5344CB8AC3E}">
        <p14:creationId xmlns:p14="http://schemas.microsoft.com/office/powerpoint/2010/main" val="3188737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Practice - Gate word problems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F319B0-49AB-B377-0A4C-9845FE74E677}"/>
              </a:ext>
            </a:extLst>
          </p:cNvPr>
          <p:cNvSpPr/>
          <p:nvPr/>
        </p:nvSpPr>
        <p:spPr>
          <a:xfrm>
            <a:off x="16936" y="1416930"/>
            <a:ext cx="68017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/>
              <a:t>Write the Boolean expression using inputs </a:t>
            </a:r>
            <a:r>
              <a:rPr lang="en-IN" sz="2400" b="1" dirty="0"/>
              <a:t>S, T </a:t>
            </a:r>
            <a:r>
              <a:rPr lang="en-IN" sz="2400" dirty="0"/>
              <a:t>and </a:t>
            </a:r>
            <a:r>
              <a:rPr lang="en-IN" sz="2400" b="1" dirty="0"/>
              <a:t>W</a:t>
            </a:r>
            <a:endParaRPr lang="en-IN" sz="2400" dirty="0"/>
          </a:p>
          <a:p>
            <a:endParaRPr lang="en-IN" sz="2400" dirty="0"/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A cooling system activates (output X = 1) </a:t>
            </a:r>
            <a:r>
              <a:rPr lang="en-IN" sz="2400" b="1" dirty="0"/>
              <a:t>only when both</a:t>
            </a:r>
            <a:r>
              <a:rPr lang="en-IN" sz="2400" dirty="0"/>
              <a:t> the turbine speed is greater than 1000 rpm </a:t>
            </a:r>
            <a:r>
              <a:rPr lang="en-IN" sz="2400" b="1" dirty="0"/>
              <a:t>and</a:t>
            </a:r>
            <a:r>
              <a:rPr lang="en-IN" sz="2400" dirty="0"/>
              <a:t> the bearing temperature is greater than 80°C.</a:t>
            </a:r>
          </a:p>
          <a:p>
            <a:pPr marL="457200" indent="-457200">
              <a:buFont typeface="+mj-lt"/>
              <a:buAutoNum type="arabicPeriod"/>
            </a:pPr>
            <a:endParaRPr lang="en-IN" sz="2400" dirty="0"/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A red indicator turns on (X = 1) if: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400" b="1" dirty="0"/>
              <a:t>Neither</a:t>
            </a:r>
            <a:r>
              <a:rPr lang="en-IN" sz="2400" dirty="0"/>
              <a:t> turbine speed nor bearing temperature is high</a:t>
            </a:r>
            <a:br>
              <a:rPr lang="en-IN" sz="2400" dirty="0"/>
            </a:br>
            <a:r>
              <a:rPr lang="en-IN" sz="2400" b="1" dirty="0"/>
              <a:t>AND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400" dirty="0"/>
              <a:t>Wind velocity </a:t>
            </a:r>
            <a:r>
              <a:rPr lang="en-IN" sz="2400" b="1" dirty="0"/>
              <a:t>is</a:t>
            </a:r>
            <a:r>
              <a:rPr lang="en-IN" sz="2400" dirty="0"/>
              <a:t> high (</a:t>
            </a:r>
            <a:r>
              <a:rPr lang="en-IN" sz="2400" b="1" dirty="0"/>
              <a:t>W = 1</a:t>
            </a:r>
            <a:r>
              <a:rPr lang="en-IN" sz="2400" dirty="0"/>
              <a:t>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E2EA4C-7020-A21C-2B0C-68CBCE7AC9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891979"/>
              </p:ext>
            </p:extLst>
          </p:nvPr>
        </p:nvGraphicFramePr>
        <p:xfrm>
          <a:off x="6818639" y="1530247"/>
          <a:ext cx="5153228" cy="46024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61280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1110914">
                  <a:extLst>
                    <a:ext uri="{9D8B030D-6E8A-4147-A177-3AD203B41FA5}">
                      <a16:colId xmlns:a16="http://schemas.microsoft.com/office/drawing/2014/main" val="1127792092"/>
                    </a:ext>
                  </a:extLst>
                </a:gridCol>
                <a:gridCol w="2481034">
                  <a:extLst>
                    <a:ext uri="{9D8B030D-6E8A-4147-A177-3AD203B41FA5}">
                      <a16:colId xmlns:a16="http://schemas.microsoft.com/office/drawing/2014/main" val="34886666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Condition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bearing temperature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(T)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/>
                        <a:t>0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bearing temperature &lt;= 80°C 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bearing temperature &gt; 80°C 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turbine speed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/>
                        <a:t>0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turbine speed &lt;= 1000 rpm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turbine speed &gt; 1000 rpm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wind velocity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(W)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wind velocity &lt;= 120 kph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1327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wind velocity &gt; 120 kph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45054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E6F243E-B431-5CA7-B5D1-80EB82F9B785}"/>
              </a:ext>
            </a:extLst>
          </p:cNvPr>
          <p:cNvSpPr txBox="1"/>
          <p:nvPr/>
        </p:nvSpPr>
        <p:spPr>
          <a:xfrm>
            <a:off x="2048933" y="3625037"/>
            <a:ext cx="2167466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X = S . 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47DA14-8EA9-4C6A-FD7D-F683FCF14F2A}"/>
              </a:ext>
            </a:extLst>
          </p:cNvPr>
          <p:cNvSpPr txBox="1"/>
          <p:nvPr/>
        </p:nvSpPr>
        <p:spPr>
          <a:xfrm>
            <a:off x="2048933" y="5941245"/>
            <a:ext cx="2167466" cy="43088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X = ~(S + T) . W</a:t>
            </a:r>
          </a:p>
        </p:txBody>
      </p:sp>
    </p:spTree>
    <p:extLst>
      <p:ext uri="{BB962C8B-B14F-4D97-AF65-F5344CB8AC3E}">
        <p14:creationId xmlns:p14="http://schemas.microsoft.com/office/powerpoint/2010/main" val="188324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Practice - Smart Greenhouse Safety System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B62BD60-354C-A4F6-F1C6-1BBF45451BBD}"/>
              </a:ext>
            </a:extLst>
          </p:cNvPr>
          <p:cNvSpPr/>
          <p:nvPr/>
        </p:nvSpPr>
        <p:spPr>
          <a:xfrm>
            <a:off x="186270" y="1351508"/>
            <a:ext cx="636693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/>
              <a:t>A smart greenhouse uses sensors to monitor environmental conditions and activates an emergency venting system (</a:t>
            </a:r>
            <a:r>
              <a:rPr lang="en-IN" sz="2400" b="1" dirty="0"/>
              <a:t>X = 1</a:t>
            </a:r>
            <a:r>
              <a:rPr lang="en-IN" sz="2400" dirty="0"/>
              <a:t>) if </a:t>
            </a:r>
            <a:r>
              <a:rPr lang="en-IN" sz="2400" b="1" dirty="0"/>
              <a:t>any</a:t>
            </a:r>
            <a:r>
              <a:rPr lang="en-IN" sz="2400" dirty="0"/>
              <a:t> of the following </a:t>
            </a:r>
            <a:r>
              <a:rPr lang="en-IN" sz="2400" b="1" dirty="0"/>
              <a:t>combinations of conditions occur</a:t>
            </a:r>
            <a:r>
              <a:rPr lang="en-IN" sz="24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Humidity is </a:t>
            </a:r>
            <a:r>
              <a:rPr lang="en-IN" sz="2400" b="1" dirty="0"/>
              <a:t>&gt; 70%</a:t>
            </a:r>
            <a:r>
              <a:rPr lang="en-IN" sz="2400" dirty="0"/>
              <a:t> and Temperature is </a:t>
            </a:r>
            <a:r>
              <a:rPr lang="en-IN" sz="2400" b="1" dirty="0"/>
              <a:t>≤ 30°C</a:t>
            </a:r>
            <a:endParaRPr lang="en-IN" sz="2400" dirty="0"/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Light is </a:t>
            </a:r>
            <a:r>
              <a:rPr lang="en-IN" sz="2400" b="1" dirty="0"/>
              <a:t>≤ 800 lux</a:t>
            </a:r>
            <a:r>
              <a:rPr lang="en-IN" sz="2400" dirty="0"/>
              <a:t> and Temperature is </a:t>
            </a:r>
            <a:r>
              <a:rPr lang="en-IN" sz="2400" b="1" dirty="0"/>
              <a:t>&gt; 30°C</a:t>
            </a:r>
            <a:endParaRPr lang="en-IN" sz="2400" dirty="0"/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Humidity is </a:t>
            </a:r>
            <a:r>
              <a:rPr lang="en-IN" sz="2400" b="1" dirty="0"/>
              <a:t>≤ 70%</a:t>
            </a:r>
            <a:r>
              <a:rPr lang="en-IN" sz="2400" dirty="0"/>
              <a:t> and Light is </a:t>
            </a:r>
            <a:r>
              <a:rPr lang="en-IN" sz="2400" b="1" dirty="0"/>
              <a:t>&gt; 800 lux</a:t>
            </a:r>
          </a:p>
          <a:p>
            <a:endParaRPr lang="en-IN" sz="2400" b="1" dirty="0"/>
          </a:p>
          <a:p>
            <a:r>
              <a:rPr lang="en-IN" sz="2400" b="1" dirty="0"/>
              <a:t>Task: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Write the logical statement using inputs </a:t>
            </a:r>
            <a:br>
              <a:rPr lang="en-IN" sz="2400" dirty="0"/>
            </a:br>
            <a:r>
              <a:rPr lang="en-IN" sz="2400" b="1" dirty="0"/>
              <a:t>H, T </a:t>
            </a:r>
            <a:r>
              <a:rPr lang="en-IN" sz="2400" dirty="0"/>
              <a:t>&amp; </a:t>
            </a:r>
            <a:r>
              <a:rPr lang="en-IN" sz="2400" b="1" dirty="0"/>
              <a:t>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Draw the circuit diagram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Create the truth table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85CA1D7-F78D-A5B8-A9E5-4B268DA58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75302"/>
              </p:ext>
            </p:extLst>
          </p:nvPr>
        </p:nvGraphicFramePr>
        <p:xfrm>
          <a:off x="6717036" y="2393847"/>
          <a:ext cx="5288694" cy="27736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61280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916481">
                  <a:extLst>
                    <a:ext uri="{9D8B030D-6E8A-4147-A177-3AD203B41FA5}">
                      <a16:colId xmlns:a16="http://schemas.microsoft.com/office/drawing/2014/main" val="1127792092"/>
                    </a:ext>
                  </a:extLst>
                </a:gridCol>
                <a:gridCol w="2810933">
                  <a:extLst>
                    <a:ext uri="{9D8B030D-6E8A-4147-A177-3AD203B41FA5}">
                      <a16:colId xmlns:a16="http://schemas.microsoft.com/office/drawing/2014/main" val="34886666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Condition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Humidity </a:t>
                      </a:r>
                      <a:r>
                        <a:rPr lang="en-IN" sz="2000" b="0" dirty="0"/>
                        <a:t>(H)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Humidity &lt;= 70%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Humidity &gt; 70%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Temperature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(T)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Temperature &lt;= 30°C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Temperature &gt; 30°C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Light Level (L)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Light intensity &lt;= 800 lux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1327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Light intensity &gt; 800 lux</a:t>
                      </a:r>
                      <a:endParaRPr lang="en-IN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450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824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diagram of a block diagram&#10;&#10;Description automatically generated">
            <a:extLst>
              <a:ext uri="{FF2B5EF4-FFF2-40B4-BE49-F238E27FC236}">
                <a16:creationId xmlns:a16="http://schemas.microsoft.com/office/drawing/2014/main" id="{79565A4E-991B-2EA4-A3FF-BC241CE69A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6" y="2917358"/>
            <a:ext cx="6635415" cy="2867274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C2E2B14-7176-0736-CA5C-915D1E7B7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55722"/>
              </p:ext>
            </p:extLst>
          </p:nvPr>
        </p:nvGraphicFramePr>
        <p:xfrm>
          <a:off x="6785384" y="2139299"/>
          <a:ext cx="5244208" cy="397280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44613">
                  <a:extLst>
                    <a:ext uri="{9D8B030D-6E8A-4147-A177-3AD203B41FA5}">
                      <a16:colId xmlns:a16="http://schemas.microsoft.com/office/drawing/2014/main" val="1426557758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346484848"/>
                    </a:ext>
                  </a:extLst>
                </a:gridCol>
                <a:gridCol w="338667">
                  <a:extLst>
                    <a:ext uri="{9D8B030D-6E8A-4147-A177-3AD203B41FA5}">
                      <a16:colId xmlns:a16="http://schemas.microsoft.com/office/drawing/2014/main" val="313427247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413332061"/>
                    </a:ext>
                  </a:extLst>
                </a:gridCol>
                <a:gridCol w="678943">
                  <a:extLst>
                    <a:ext uri="{9D8B030D-6E8A-4147-A177-3AD203B41FA5}">
                      <a16:colId xmlns:a16="http://schemas.microsoft.com/office/drawing/2014/main" val="1797860973"/>
                    </a:ext>
                  </a:extLst>
                </a:gridCol>
                <a:gridCol w="506390">
                  <a:extLst>
                    <a:ext uri="{9D8B030D-6E8A-4147-A177-3AD203B41FA5}">
                      <a16:colId xmlns:a16="http://schemas.microsoft.com/office/drawing/2014/main" val="192076036"/>
                    </a:ext>
                  </a:extLst>
                </a:gridCol>
                <a:gridCol w="635600">
                  <a:extLst>
                    <a:ext uri="{9D8B030D-6E8A-4147-A177-3AD203B41FA5}">
                      <a16:colId xmlns:a16="http://schemas.microsoft.com/office/drawing/2014/main" val="2745878899"/>
                    </a:ext>
                  </a:extLst>
                </a:gridCol>
                <a:gridCol w="524934">
                  <a:extLst>
                    <a:ext uri="{9D8B030D-6E8A-4147-A177-3AD203B41FA5}">
                      <a16:colId xmlns:a16="http://schemas.microsoft.com/office/drawing/2014/main" val="3502516720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val="3521508715"/>
                    </a:ext>
                  </a:extLst>
                </a:gridCol>
                <a:gridCol w="440261">
                  <a:extLst>
                    <a:ext uri="{9D8B030D-6E8A-4147-A177-3AD203B41FA5}">
                      <a16:colId xmlns:a16="http://schemas.microsoft.com/office/drawing/2014/main" val="49371811"/>
                    </a:ext>
                  </a:extLst>
                </a:gridCol>
              </a:tblGrid>
              <a:tr h="670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~T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 . ~T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~L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~L . 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~H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~H . 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34634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48996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75267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650225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184942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722707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466411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488836"/>
                  </a:ext>
                </a:extLst>
              </a:tr>
              <a:tr h="4127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17773"/>
                  </a:ext>
                </a:extLst>
              </a:tr>
            </a:tbl>
          </a:graphicData>
        </a:graphic>
      </p:graphicFrame>
      <p:sp>
        <p:nvSpPr>
          <p:cNvPr id="4" name="Right Brace 3">
            <a:extLst>
              <a:ext uri="{FF2B5EF4-FFF2-40B4-BE49-F238E27FC236}">
                <a16:creationId xmlns:a16="http://schemas.microsoft.com/office/drawing/2014/main" id="{66B58BD3-5D15-D0C3-39C7-74D6CF4A4087}"/>
              </a:ext>
            </a:extLst>
          </p:cNvPr>
          <p:cNvSpPr/>
          <p:nvPr/>
        </p:nvSpPr>
        <p:spPr>
          <a:xfrm rot="5400000">
            <a:off x="1445049" y="1320178"/>
            <a:ext cx="400110" cy="1383409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9E90969F-ACB8-8B7A-C064-6E5591494C51}"/>
              </a:ext>
            </a:extLst>
          </p:cNvPr>
          <p:cNvSpPr/>
          <p:nvPr/>
        </p:nvSpPr>
        <p:spPr>
          <a:xfrm rot="5400000">
            <a:off x="3364697" y="1280130"/>
            <a:ext cx="320011" cy="1383409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A9B8993F-417D-08A3-E1F5-77BDF0411D0E}"/>
              </a:ext>
            </a:extLst>
          </p:cNvPr>
          <p:cNvSpPr/>
          <p:nvPr/>
        </p:nvSpPr>
        <p:spPr>
          <a:xfrm rot="5400000">
            <a:off x="5271978" y="1252445"/>
            <a:ext cx="400109" cy="1518877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E027D2-4A6A-7A16-1F94-519DED000361}"/>
              </a:ext>
            </a:extLst>
          </p:cNvPr>
          <p:cNvSpPr txBox="1"/>
          <p:nvPr/>
        </p:nvSpPr>
        <p:spPr>
          <a:xfrm>
            <a:off x="953399" y="2211938"/>
            <a:ext cx="1383410" cy="40011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dirty="0"/>
              <a:t>Part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04F822-90C0-7AB0-54A5-061144C663CC}"/>
              </a:ext>
            </a:extLst>
          </p:cNvPr>
          <p:cNvSpPr txBox="1"/>
          <p:nvPr/>
        </p:nvSpPr>
        <p:spPr>
          <a:xfrm>
            <a:off x="2832997" y="2211938"/>
            <a:ext cx="1383410" cy="40011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dirty="0"/>
              <a:t>Part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6140B7-BC22-1DEE-1D88-9AD9AFFF782C}"/>
              </a:ext>
            </a:extLst>
          </p:cNvPr>
          <p:cNvSpPr txBox="1"/>
          <p:nvPr/>
        </p:nvSpPr>
        <p:spPr>
          <a:xfrm>
            <a:off x="4780327" y="2211937"/>
            <a:ext cx="1383410" cy="40011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dirty="0"/>
              <a:t>Part 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F358C5-F5E9-5789-C7A1-900074A2C6FE}"/>
              </a:ext>
            </a:extLst>
          </p:cNvPr>
          <p:cNvSpPr txBox="1"/>
          <p:nvPr/>
        </p:nvSpPr>
        <p:spPr>
          <a:xfrm>
            <a:off x="290434" y="1428649"/>
            <a:ext cx="6079067" cy="400110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dirty="0"/>
              <a:t>X = (H AND NOT T) OR (NOT L AND T) OR (NOT H AND L)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5A56D13-507A-707E-20D9-406C047449CC}"/>
              </a:ext>
            </a:extLst>
          </p:cNvPr>
          <p:cNvSpPr/>
          <p:nvPr/>
        </p:nvSpPr>
        <p:spPr>
          <a:xfrm>
            <a:off x="812800" y="2917358"/>
            <a:ext cx="1811867" cy="1001703"/>
          </a:xfrm>
          <a:prstGeom prst="rect">
            <a:avLst/>
          </a:prstGeom>
          <a:noFill/>
          <a:ln w="28575">
            <a:solidFill>
              <a:srgbClr val="EB5B0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CBFA3F-4678-0FA1-39B6-6FEB5DEBC205}"/>
              </a:ext>
            </a:extLst>
          </p:cNvPr>
          <p:cNvSpPr/>
          <p:nvPr/>
        </p:nvSpPr>
        <p:spPr>
          <a:xfrm>
            <a:off x="812799" y="3962400"/>
            <a:ext cx="1811867" cy="1001703"/>
          </a:xfrm>
          <a:prstGeom prst="rect">
            <a:avLst/>
          </a:prstGeom>
          <a:noFill/>
          <a:ln w="28575">
            <a:solidFill>
              <a:srgbClr val="EB5B0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6142D2-346B-3378-A819-44DBB3BFABA7}"/>
              </a:ext>
            </a:extLst>
          </p:cNvPr>
          <p:cNvSpPr/>
          <p:nvPr/>
        </p:nvSpPr>
        <p:spPr>
          <a:xfrm>
            <a:off x="2800028" y="4732130"/>
            <a:ext cx="1811867" cy="1001703"/>
          </a:xfrm>
          <a:prstGeom prst="rect">
            <a:avLst/>
          </a:prstGeom>
          <a:noFill/>
          <a:ln w="28575">
            <a:solidFill>
              <a:srgbClr val="EB5B0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6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2" grpId="0" animBg="1"/>
      <p:bldP spid="7" grpId="0" animBg="1"/>
      <p:bldP spid="12" grpId="0" animBg="1"/>
      <p:bldP spid="1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Activity – Escape corner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ECA6CE-A18D-D26C-F51D-DFE560547BED}"/>
              </a:ext>
            </a:extLst>
          </p:cNvPr>
          <p:cNvSpPr/>
          <p:nvPr/>
        </p:nvSpPr>
        <p:spPr>
          <a:xfrm>
            <a:off x="372533" y="1468252"/>
            <a:ext cx="112780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Game Rules: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There are </a:t>
            </a:r>
            <a:r>
              <a:rPr lang="en-IN" sz="2400" b="1" dirty="0"/>
              <a:t>3 corners to escape</a:t>
            </a:r>
            <a:r>
              <a:rPr lang="en-IN" sz="2400" dirty="0"/>
              <a:t>, each containing </a:t>
            </a:r>
            <a:r>
              <a:rPr lang="en-IN" sz="2400" b="1" dirty="0"/>
              <a:t>1 puzzle</a:t>
            </a:r>
            <a:r>
              <a:rPr lang="en-IN" sz="2400" dirty="0"/>
              <a:t>. All groups will receive the </a:t>
            </a:r>
            <a:r>
              <a:rPr lang="en-IN" sz="2400" b="1" dirty="0"/>
              <a:t>same puzzle</a:t>
            </a:r>
            <a:r>
              <a:rPr lang="en-IN" sz="2400" dirty="0"/>
              <a:t> for each corner.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Each group will get a </a:t>
            </a:r>
            <a:r>
              <a:rPr lang="en-IN" sz="2400" b="1" dirty="0"/>
              <a:t>worksheet</a:t>
            </a:r>
            <a:r>
              <a:rPr lang="en-IN" sz="2400" dirty="0"/>
              <a:t> with the puzzle and space to write their answers. Answers must </a:t>
            </a:r>
            <a:r>
              <a:rPr lang="en-IN" sz="2400" b="1" dirty="0"/>
              <a:t>not be spoken aloud</a:t>
            </a:r>
            <a:r>
              <a:rPr lang="en-IN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Once a group has their final answer, they should </a:t>
            </a:r>
            <a:r>
              <a:rPr lang="en-IN" sz="2400" b="1" dirty="0"/>
              <a:t>raise their hand</a:t>
            </a:r>
            <a:r>
              <a:rPr lang="en-IN" sz="2400" dirty="0"/>
              <a:t> for the teacher to check.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A group can only proceed to the </a:t>
            </a:r>
            <a:r>
              <a:rPr lang="en-IN" sz="2400" b="1" dirty="0"/>
              <a:t>next corner if their answer is correct</a:t>
            </a:r>
            <a:r>
              <a:rPr lang="en-IN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The puzzles will become </a:t>
            </a:r>
            <a:r>
              <a:rPr lang="en-IN" sz="2400" b="1" dirty="0"/>
              <a:t>progressively more challenging</a:t>
            </a:r>
            <a:r>
              <a:rPr lang="en-IN" sz="2400" dirty="0"/>
              <a:t> with each corner.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Each group is allowed to use </a:t>
            </a:r>
            <a:r>
              <a:rPr lang="en-IN" sz="2400" b="1" dirty="0"/>
              <a:t>only one hint token</a:t>
            </a:r>
            <a:r>
              <a:rPr lang="en-IN" sz="2400" dirty="0"/>
              <a:t> during the entire game.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The group that escapes all 3 corners </a:t>
            </a:r>
            <a:r>
              <a:rPr lang="en-IN" sz="2400" b="1" dirty="0"/>
              <a:t>first</a:t>
            </a:r>
            <a:r>
              <a:rPr lang="en-IN" sz="2400" dirty="0"/>
              <a:t> will be declared the </a:t>
            </a:r>
            <a:r>
              <a:rPr lang="en-IN" sz="2400" b="1" dirty="0"/>
              <a:t>winner</a:t>
            </a:r>
            <a:r>
              <a:rPr lang="en-IN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400" dirty="0"/>
              <a:t>The activity will continue until </a:t>
            </a:r>
            <a:r>
              <a:rPr lang="en-IN" sz="2400" b="1" dirty="0"/>
              <a:t>every group has successfully escaped all 3 corners</a:t>
            </a:r>
            <a:r>
              <a:rPr lang="en-IN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0925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7VPTP7ZE6X33-1933993375-2139</_dlc_DocId>
    <_dlc_DocIdUrl xmlns="9ad1216b-cdc1-40e2-a0c2-94597fd44697">
      <Url>https://cambridgeorg.sharepoint.com/sites/cie/education/pd/Curriculum_Support/_layouts/15/DocIdRedir.aspx?ID=7VPTP7ZE6X33-1933993375-2139</Url>
      <Description>7VPTP7ZE6X33-1933993375-2139</Description>
    </_dlc_DocIdUrl>
  </documentManagement>
</p:properties>
</file>

<file path=customXml/itemProps1.xml><?xml version="1.0" encoding="utf-8"?>
<ds:datastoreItem xmlns:ds="http://schemas.openxmlformats.org/officeDocument/2006/customXml" ds:itemID="{8862B336-DACC-49D8-974E-5FC7CE407FF4}"/>
</file>

<file path=customXml/itemProps2.xml><?xml version="1.0" encoding="utf-8"?>
<ds:datastoreItem xmlns:ds="http://schemas.openxmlformats.org/officeDocument/2006/customXml" ds:itemID="{11944467-4354-4876-9C3D-1AA8011FE757}"/>
</file>

<file path=customXml/itemProps3.xml><?xml version="1.0" encoding="utf-8"?>
<ds:datastoreItem xmlns:ds="http://schemas.openxmlformats.org/officeDocument/2006/customXml" ds:itemID="{D3611D48-4A2E-46CB-9BDB-0AD8872AC181}"/>
</file>

<file path=customXml/itemProps4.xml><?xml version="1.0" encoding="utf-8"?>
<ds:datastoreItem xmlns:ds="http://schemas.openxmlformats.org/officeDocument/2006/customXml" ds:itemID="{CA641310-21BF-4DFB-8EDF-09E9BA7DE9E0}"/>
</file>

<file path=docProps/app.xml><?xml version="1.0" encoding="utf-8"?>
<Properties xmlns="http://schemas.openxmlformats.org/officeDocument/2006/extended-properties" xmlns:vt="http://schemas.openxmlformats.org/officeDocument/2006/docPropsVTypes">
  <TotalTime>2605</TotalTime>
  <Words>1489</Words>
  <Application>Microsoft Macintosh PowerPoint</Application>
  <PresentationFormat>Widescreen</PresentationFormat>
  <Paragraphs>369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Google Sans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Cambridge Assessment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Saxton</dc:creator>
  <cp:lastModifiedBy>Kanchize Design Studio</cp:lastModifiedBy>
  <cp:revision>518</cp:revision>
  <dcterms:created xsi:type="dcterms:W3CDTF">2018-02-15T16:39:16Z</dcterms:created>
  <dcterms:modified xsi:type="dcterms:W3CDTF">2025-05-20T11:56:28Z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a4e97a3a-a9ac-4862-931f-5bdba1c704d9</vt:lpwstr>
  </property>
  <property fmtid="{D5CDD505-2E9C-101B-9397-08002B2CF9AE}" pid="4" name="MediaServiceImageTags">
    <vt:lpwstr/>
  </property>
</Properties>
</file>