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0" r:id="rId2"/>
    <p:sldId id="271" r:id="rId3"/>
    <p:sldId id="315" r:id="rId4"/>
    <p:sldId id="314" r:id="rId5"/>
    <p:sldId id="306" r:id="rId6"/>
    <p:sldId id="316" r:id="rId7"/>
    <p:sldId id="292" r:id="rId8"/>
    <p:sldId id="307" r:id="rId9"/>
    <p:sldId id="284" r:id="rId10"/>
    <p:sldId id="313" r:id="rId11"/>
    <p:sldId id="311" r:id="rId12"/>
    <p:sldId id="312" r:id="rId13"/>
    <p:sldId id="31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BC9A"/>
    <a:srgbClr val="EB5B0C"/>
    <a:srgbClr val="EA5B0C"/>
    <a:srgbClr val="575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–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Light Style 1 –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64895"/>
  </p:normalViewPr>
  <p:slideViewPr>
    <p:cSldViewPr snapToGrid="0">
      <p:cViewPr>
        <p:scale>
          <a:sx n="52" d="100"/>
          <a:sy n="52" d="100"/>
        </p:scale>
        <p:origin x="2528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2658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BA884-34E1-41D9-9BE9-0AA9393A0538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607B5-98AA-482E-857F-22AD84D87C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444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607B5-98AA-482E-857F-22AD84D87C7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984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/>
              <a:t>Use this slide or the worksheet  to give practice to the learners related to writing Boolean expression and creating its circuit from the given truth table.</a:t>
            </a:r>
          </a:p>
          <a:p>
            <a:r>
              <a:rPr lang="en-IN" sz="1800" dirty="0">
                <a:effectLst/>
                <a:latin typeface="DIN" pitchFamily="2" charset="0"/>
              </a:rPr>
              <a:t>Explain the learners to produce the the logic expression, they should look at the truth table row where the output value is 1. like here, A = 0 and B = 1 which gives the logical expression: </a:t>
            </a:r>
            <a:r>
              <a:rPr lang="en-IN" sz="2800" dirty="0">
                <a:solidFill>
                  <a:schemeClr val="tx1"/>
                </a:solidFill>
                <a:effectLst/>
                <a:latin typeface="+mn-lt"/>
              </a:rPr>
              <a:t> NOT </a:t>
            </a:r>
            <a:r>
              <a:rPr lang="en-IN" sz="1800" dirty="0">
                <a:solidFill>
                  <a:srgbClr val="7F00FF"/>
                </a:solidFill>
                <a:effectLst/>
                <a:latin typeface="DIN" pitchFamily="2" charset="0"/>
              </a:rPr>
              <a:t>A AND B </a:t>
            </a:r>
          </a:p>
          <a:p>
            <a:r>
              <a:rPr lang="en-IN" sz="2400" b="1" dirty="0"/>
              <a:t>Recollect</a:t>
            </a:r>
            <a:r>
              <a:rPr lang="en-IN" sz="2400" dirty="0"/>
              <a:t>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/>
              <a:t>0 is OFF / NOT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/>
              <a:t>1 is ON / NOT 0</a:t>
            </a:r>
          </a:p>
          <a:p>
            <a:endParaRPr lang="en-IN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/>
              <a:t>To indicate that a variable is ON, simply write the variable by itself.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/>
              <a:t>To show that a variable is OFF, place </a:t>
            </a:r>
            <a:r>
              <a:rPr lang="en-IN" sz="2400" b="1" dirty="0"/>
              <a:t>NOT</a:t>
            </a:r>
            <a:r>
              <a:rPr lang="en-IN" sz="2400" dirty="0"/>
              <a:t> (or use </a:t>
            </a:r>
            <a:r>
              <a:rPr lang="en-IN" sz="2400" b="1" dirty="0"/>
              <a:t>~</a:t>
            </a:r>
            <a:r>
              <a:rPr lang="en-IN" sz="2400" dirty="0"/>
              <a:t>) before the variable.</a:t>
            </a:r>
          </a:p>
          <a:p>
            <a:pPr lvl="1"/>
            <a:r>
              <a:rPr lang="en-IN" sz="2400" b="1" dirty="0"/>
              <a:t>Example:</a:t>
            </a:r>
            <a:br>
              <a:rPr lang="en-IN" sz="2400" b="1" dirty="0"/>
            </a:br>
            <a:r>
              <a:rPr lang="en-IN" sz="2400" b="1" dirty="0"/>
              <a:t>A</a:t>
            </a:r>
            <a:r>
              <a:rPr lang="en-IN" sz="2400" dirty="0"/>
              <a:t> represents A = 1 (ON)</a:t>
            </a:r>
            <a:br>
              <a:rPr lang="en-IN" sz="2400" dirty="0"/>
            </a:br>
            <a:r>
              <a:rPr lang="en-IN" sz="2400" b="1" dirty="0"/>
              <a:t>NOT B or ~B </a:t>
            </a:r>
            <a:r>
              <a:rPr lang="en-IN" sz="2400" dirty="0"/>
              <a:t>represents B = 0 (OFF)</a:t>
            </a:r>
          </a:p>
          <a:p>
            <a:endParaRPr lang="en-IN" sz="2800" dirty="0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0593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/>
              <a:t>Use this slide or the worksheet to give practice to the learners. 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/>
              <a:t>Make sure that you re-emphasize on the technique of decomposition and labeling the intermediate output.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8330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/>
              <a:t>Use this slide or the worksheet to give practice to the learners. 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/>
              <a:t>Make sure that you re-emphasize on the technique of decomposition and labeling the intermediate output.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369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/>
              <a:t>Use this slide or the worksheet as plenary 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/>
              <a:t>Make sure that you re-emphasize on the technique of decomposition and labeling the intermediate output.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76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667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sz="2800" dirty="0"/>
              <a:t>Use this slide or worksheet to quickly assess the class’s basic level of understanding of all the 6 gates.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035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this slide to recap the learning of the 3 gates (AND, OR, NOT) in all the 4 ways of expressing it.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this opportunity to clarify the doubts, if any.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578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this slide to recap the learning of the 3 gates (NAND, NOR, XOR) in all the 4 ways of expressing it.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this opportunity to clarify the doubts, if any.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578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sz="2800" dirty="0"/>
              <a:t>This is an optional slide, intended as an extension of the gates covered so far. It introduces the final gate that also takes two inputs.</a:t>
            </a:r>
            <a:br>
              <a:rPr lang="en-IN" sz="2800" dirty="0"/>
            </a:br>
            <a:r>
              <a:rPr lang="en-IN" sz="2800" dirty="0"/>
              <a:t>Encourage learners to apply what they've learned and try to predict the name of the gate and how it might function.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060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/>
              <a:t>Use this slide to explain to the learners the concept of circuits.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dirty="0"/>
              <a:t>The examples shown here must be used for explanation so that the learners </a:t>
            </a:r>
            <a:r>
              <a:rPr lang="en-IN" sz="2800" dirty="0"/>
              <a:t>grasp it more effectively.</a:t>
            </a:r>
            <a:endParaRPr lang="en-US" sz="1800" b="0" dirty="0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dirty="0"/>
              <a:t>Using examples of Boolean expressions, explain the learners that like in mathematics, here too, they must first work on the innermost brackets and then keep coming outwards.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dirty="0"/>
              <a:t>Also, using the examples of symbols, explain how the circuit within the brackets are created first and then its output is used further to complete the remaining circuit.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dirty="0"/>
              <a:t>Also explain them that they can use the decomposition technique to divide a complex circuit into smaller ones, by giving labels to each output.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800" b="0" dirty="0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dirty="0"/>
              <a:t>Also, inform the learners that the circuits can take more than 3 inputs too, but the scope of our syllabus limits to 3 input circuits </a:t>
            </a:r>
            <a:endParaRPr lang="en-US" sz="2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2812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/>
              <a:t>Use this slide or the worksheet to give learners the practice of creating the truth table for the given circuit.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800" b="0" dirty="0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dirty="0"/>
              <a:t>Also, bring their attention towards the circuit and explain them that when the same input is split and used as both the input for the gate, it is denoted with a joint (as shown).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dirty="0"/>
              <a:t>Incase a few learners are struggling with the truth table, explain them step by step with the help of the solution provided on this slide:</a:t>
            </a:r>
          </a:p>
          <a:p>
            <a:pPr marL="285750" marR="0" lvl="0" indent="-2857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b="0" dirty="0"/>
              <a:t>emphasizing on the input pattern trick learnt in the last lesson</a:t>
            </a:r>
          </a:p>
          <a:p>
            <a:pPr marL="285750" marR="0" lvl="0" indent="-2857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b="0" dirty="0"/>
              <a:t>Decomposition technique</a:t>
            </a:r>
            <a:endParaRPr lang="en-GB" sz="1800" dirty="0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800" dirty="0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/>
              <a:t>Take this opportunity, to also give the learners a hands-on experience on the working of the given circuit using the online simulator - </a:t>
            </a:r>
            <a:r>
              <a:rPr lang="en-US" sz="1800" dirty="0"/>
              <a:t>https://</a:t>
            </a:r>
            <a:r>
              <a:rPr lang="en-US" sz="1800" dirty="0" err="1"/>
              <a:t>logic.ly</a:t>
            </a:r>
            <a:r>
              <a:rPr lang="en-US" sz="1800" dirty="0"/>
              <a:t>/demo/.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/>
              <a:t>Ask them to create this circuit and cross check if the truth table works exactly as intended.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/>
              <a:t>To aid this, shown at the bottom is the image of how the circuit would look like in the simulator.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281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This slide or the worksheet is created to give appropriate practice to the learners. Use this opportunity to clarify any misconceptions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109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39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485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50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381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433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04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2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8597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735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134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6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EE3D9-2B3B-4142-9D75-7A24AC0C5B13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36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8906" y="1909481"/>
            <a:ext cx="1120543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Teaching Pack – Boolean Logic</a:t>
            </a: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Lesson 4 – Circuits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IGCSE™</a:t>
            </a:r>
            <a:endParaRPr lang="en-GB" sz="2600" b="1" baseline="30000" dirty="0">
              <a:solidFill>
                <a:srgbClr val="EA5B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Computer Science 0478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Version 1.0</a:t>
            </a:r>
          </a:p>
        </p:txBody>
      </p:sp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873262" y="6239434"/>
            <a:ext cx="27174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Copyright © UCLES May 2025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663BDAF-0027-E0FA-EA77-969B48878D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03466" y="2944387"/>
            <a:ext cx="3658054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581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Practice Boolean expression &amp; Logic circuit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A85350A-35F5-BCBB-A2FE-A9841ADC8568}"/>
              </a:ext>
            </a:extLst>
          </p:cNvPr>
          <p:cNvSpPr txBox="1"/>
          <p:nvPr/>
        </p:nvSpPr>
        <p:spPr>
          <a:xfrm>
            <a:off x="196055" y="1360740"/>
            <a:ext cx="1179989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200" dirty="0">
                <a:cs typeface="Calibri" panose="020F0502020204030204" pitchFamily="34" charset="0"/>
              </a:rPr>
              <a:t>For the below </a:t>
            </a:r>
            <a:r>
              <a:rPr lang="en-IN" sz="2200" dirty="0">
                <a:effectLst/>
                <a:cs typeface="Calibri" panose="020F0502020204030204" pitchFamily="34" charset="0"/>
              </a:rPr>
              <a:t>truth table, write Boolean expression &amp; </a:t>
            </a:r>
            <a:r>
              <a:rPr lang="en-IN" sz="2200" dirty="0">
                <a:cs typeface="Calibri" panose="020F0502020204030204" pitchFamily="34" charset="0"/>
              </a:rPr>
              <a:t>draw its logic circuit</a:t>
            </a:r>
            <a:r>
              <a:rPr lang="en-IN" sz="2200" dirty="0">
                <a:effectLst/>
                <a:cs typeface="Calibri" panose="020F0502020204030204" pitchFamily="34" charset="0"/>
              </a:rPr>
              <a:t>: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D8483CA8-96A1-304E-E3BA-810C63412C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176687"/>
              </p:ext>
            </p:extLst>
          </p:nvPr>
        </p:nvGraphicFramePr>
        <p:xfrm>
          <a:off x="961397" y="2146982"/>
          <a:ext cx="3352799" cy="2215045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049867">
                  <a:extLst>
                    <a:ext uri="{9D8B030D-6E8A-4147-A177-3AD203B41FA5}">
                      <a16:colId xmlns:a16="http://schemas.microsoft.com/office/drawing/2014/main" val="3346484848"/>
                    </a:ext>
                  </a:extLst>
                </a:gridCol>
                <a:gridCol w="1100666">
                  <a:extLst>
                    <a:ext uri="{9D8B030D-6E8A-4147-A177-3AD203B41FA5}">
                      <a16:colId xmlns:a16="http://schemas.microsoft.com/office/drawing/2014/main" val="3134272474"/>
                    </a:ext>
                  </a:extLst>
                </a:gridCol>
                <a:gridCol w="1202266">
                  <a:extLst>
                    <a:ext uri="{9D8B030D-6E8A-4147-A177-3AD203B41FA5}">
                      <a16:colId xmlns:a16="http://schemas.microsoft.com/office/drawing/2014/main" val="3114105150"/>
                    </a:ext>
                  </a:extLst>
                </a:gridCol>
              </a:tblGrid>
              <a:tr h="6300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Input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Input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Output</a:t>
                      </a:r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0346342"/>
                  </a:ext>
                </a:extLst>
              </a:tr>
              <a:tr h="3878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489961"/>
                  </a:ext>
                </a:extLst>
              </a:tr>
              <a:tr h="3878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752671"/>
                  </a:ext>
                </a:extLst>
              </a:tr>
              <a:tr h="3878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650225"/>
                  </a:ext>
                </a:extLst>
              </a:tr>
              <a:tr h="3878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18494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20B26AE-E69A-F4DB-985B-FB6756DD700A}"/>
              </a:ext>
            </a:extLst>
          </p:cNvPr>
          <p:cNvSpPr txBox="1"/>
          <p:nvPr/>
        </p:nvSpPr>
        <p:spPr>
          <a:xfrm>
            <a:off x="5869518" y="4775152"/>
            <a:ext cx="4989024" cy="769441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200"/>
            </a:lvl1pPr>
          </a:lstStyle>
          <a:p>
            <a:r>
              <a:rPr lang="en-IN" dirty="0"/>
              <a:t>Boolean Expression: </a:t>
            </a:r>
          </a:p>
          <a:p>
            <a:r>
              <a:rPr lang="en-IN" dirty="0"/>
              <a:t>X =  ~A . B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8F916BF-2A86-6F3A-D553-09C673A7426D}"/>
              </a:ext>
            </a:extLst>
          </p:cNvPr>
          <p:cNvSpPr/>
          <p:nvPr/>
        </p:nvSpPr>
        <p:spPr>
          <a:xfrm>
            <a:off x="812800" y="3149606"/>
            <a:ext cx="3657600" cy="430887"/>
          </a:xfrm>
          <a:prstGeom prst="rect">
            <a:avLst/>
          </a:prstGeom>
          <a:noFill/>
          <a:ln w="57150">
            <a:solidFill>
              <a:srgbClr val="EB5B0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diagram of a block diagram&#10;&#10;Description automatically generated">
            <a:extLst>
              <a:ext uri="{FF2B5EF4-FFF2-40B4-BE49-F238E27FC236}">
                <a16:creationId xmlns:a16="http://schemas.microsoft.com/office/drawing/2014/main" id="{EA49EA89-D40C-8B34-04B7-887A9BB410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111" y="2321477"/>
            <a:ext cx="5335837" cy="2215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517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Practice Boolean expression &amp; Truth table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A85350A-35F5-BCBB-A2FE-A9841ADC8568}"/>
              </a:ext>
            </a:extLst>
          </p:cNvPr>
          <p:cNvSpPr txBox="1"/>
          <p:nvPr/>
        </p:nvSpPr>
        <p:spPr>
          <a:xfrm>
            <a:off x="196055" y="1360740"/>
            <a:ext cx="1179989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200" dirty="0">
                <a:cs typeface="Calibri" panose="020F0502020204030204" pitchFamily="34" charset="0"/>
              </a:rPr>
              <a:t>For the below </a:t>
            </a:r>
            <a:r>
              <a:rPr lang="en-IN" sz="2200" dirty="0">
                <a:effectLst/>
                <a:cs typeface="Calibri" panose="020F0502020204030204" pitchFamily="34" charset="0"/>
              </a:rPr>
              <a:t>logic circuit, write logic statements, Boolean expression &amp; </a:t>
            </a:r>
            <a:r>
              <a:rPr lang="en-IN" sz="2200" dirty="0">
                <a:cs typeface="Calibri" panose="020F0502020204030204" pitchFamily="34" charset="0"/>
              </a:rPr>
              <a:t>p</a:t>
            </a:r>
            <a:r>
              <a:rPr lang="en-IN" sz="2200" dirty="0">
                <a:effectLst/>
                <a:cs typeface="Calibri" panose="020F0502020204030204" pitchFamily="34" charset="0"/>
              </a:rPr>
              <a:t>roduce its truth table:</a:t>
            </a:r>
          </a:p>
        </p:txBody>
      </p:sp>
      <p:pic>
        <p:nvPicPr>
          <p:cNvPr id="3" name="Picture 2" descr="A diagram of a circuit&#10;&#10;Description automatically generated">
            <a:extLst>
              <a:ext uri="{FF2B5EF4-FFF2-40B4-BE49-F238E27FC236}">
                <a16:creationId xmlns:a16="http://schemas.microsoft.com/office/drawing/2014/main" id="{67755A45-57DE-6556-67C5-952087E3DB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68" y="2082323"/>
            <a:ext cx="6966745" cy="229948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A95A22D-E01A-194B-E853-C39A91163194}"/>
              </a:ext>
            </a:extLst>
          </p:cNvPr>
          <p:cNvSpPr txBox="1"/>
          <p:nvPr/>
        </p:nvSpPr>
        <p:spPr>
          <a:xfrm>
            <a:off x="618924" y="4484454"/>
            <a:ext cx="4410277" cy="769441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200"/>
            </a:lvl1pPr>
          </a:lstStyle>
          <a:p>
            <a:r>
              <a:rPr lang="en-IN" dirty="0"/>
              <a:t>Logical statement:</a:t>
            </a:r>
          </a:p>
          <a:p>
            <a:r>
              <a:rPr lang="en-IN" dirty="0"/>
              <a:t>F = NOT ((NOT A AND B) OR C)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D8483CA8-96A1-304E-E3BA-810C63412C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124308"/>
              </p:ext>
            </p:extLst>
          </p:nvPr>
        </p:nvGraphicFramePr>
        <p:xfrm>
          <a:off x="7162800" y="1987731"/>
          <a:ext cx="4792134" cy="3972805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524933">
                  <a:extLst>
                    <a:ext uri="{9D8B030D-6E8A-4147-A177-3AD203B41FA5}">
                      <a16:colId xmlns:a16="http://schemas.microsoft.com/office/drawing/2014/main" val="1426557758"/>
                    </a:ext>
                  </a:extLst>
                </a:gridCol>
                <a:gridCol w="478597">
                  <a:extLst>
                    <a:ext uri="{9D8B030D-6E8A-4147-A177-3AD203B41FA5}">
                      <a16:colId xmlns:a16="http://schemas.microsoft.com/office/drawing/2014/main" val="3346484848"/>
                    </a:ext>
                  </a:extLst>
                </a:gridCol>
                <a:gridCol w="496528">
                  <a:extLst>
                    <a:ext uri="{9D8B030D-6E8A-4147-A177-3AD203B41FA5}">
                      <a16:colId xmlns:a16="http://schemas.microsoft.com/office/drawing/2014/main" val="3134272474"/>
                    </a:ext>
                  </a:extLst>
                </a:gridCol>
                <a:gridCol w="695138">
                  <a:extLst>
                    <a:ext uri="{9D8B030D-6E8A-4147-A177-3AD203B41FA5}">
                      <a16:colId xmlns:a16="http://schemas.microsoft.com/office/drawing/2014/main" val="1812462074"/>
                    </a:ext>
                  </a:extLst>
                </a:gridCol>
                <a:gridCol w="886671">
                  <a:extLst>
                    <a:ext uri="{9D8B030D-6E8A-4147-A177-3AD203B41FA5}">
                      <a16:colId xmlns:a16="http://schemas.microsoft.com/office/drawing/2014/main" val="437257951"/>
                    </a:ext>
                  </a:extLst>
                </a:gridCol>
                <a:gridCol w="728133">
                  <a:extLst>
                    <a:ext uri="{9D8B030D-6E8A-4147-A177-3AD203B41FA5}">
                      <a16:colId xmlns:a16="http://schemas.microsoft.com/office/drawing/2014/main" val="4231152512"/>
                    </a:ext>
                  </a:extLst>
                </a:gridCol>
                <a:gridCol w="982134">
                  <a:extLst>
                    <a:ext uri="{9D8B030D-6E8A-4147-A177-3AD203B41FA5}">
                      <a16:colId xmlns:a16="http://schemas.microsoft.com/office/drawing/2014/main" val="3114105150"/>
                    </a:ext>
                  </a:extLst>
                </a:gridCol>
              </a:tblGrid>
              <a:tr h="6707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</a:t>
                      </a:r>
                    </a:p>
                    <a:p>
                      <a:pPr algn="ctr"/>
                      <a:r>
                        <a:rPr lang="en-US" sz="1800" dirty="0"/>
                        <a:t>(~A)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</a:t>
                      </a:r>
                      <a:br>
                        <a:rPr lang="en-US" sz="2000" dirty="0"/>
                      </a:br>
                      <a:r>
                        <a:rPr lang="en-US" sz="1800" dirty="0"/>
                        <a:t>(D . B)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 + 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</a:t>
                      </a:r>
                    </a:p>
                    <a:p>
                      <a:pPr algn="ctr"/>
                      <a:r>
                        <a:rPr lang="en-US" sz="1800" dirty="0"/>
                        <a:t>~(E + C)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0346342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489961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752671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650225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184942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9722707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3466411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488836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1777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20B26AE-E69A-F4DB-985B-FB6756DD700A}"/>
              </a:ext>
            </a:extLst>
          </p:cNvPr>
          <p:cNvSpPr txBox="1"/>
          <p:nvPr/>
        </p:nvSpPr>
        <p:spPr>
          <a:xfrm>
            <a:off x="618925" y="5394088"/>
            <a:ext cx="4410276" cy="769441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200"/>
            </a:lvl1pPr>
          </a:lstStyle>
          <a:p>
            <a:r>
              <a:rPr lang="en-IN" dirty="0"/>
              <a:t>Boolean Expression: </a:t>
            </a:r>
          </a:p>
          <a:p>
            <a:r>
              <a:rPr lang="en-IN" dirty="0"/>
              <a:t>F = ~((~ A . B) + C)</a:t>
            </a:r>
          </a:p>
        </p:txBody>
      </p:sp>
    </p:spTree>
    <p:extLst>
      <p:ext uri="{BB962C8B-B14F-4D97-AF65-F5344CB8AC3E}">
        <p14:creationId xmlns:p14="http://schemas.microsoft.com/office/powerpoint/2010/main" val="216305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Practice Circuit diagrams &amp; truth tables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C8FE30-326B-4BDE-6CC0-643B5BC93EBE}"/>
              </a:ext>
            </a:extLst>
          </p:cNvPr>
          <p:cNvSpPr txBox="1"/>
          <p:nvPr/>
        </p:nvSpPr>
        <p:spPr>
          <a:xfrm>
            <a:off x="196055" y="1401399"/>
            <a:ext cx="1179989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200" dirty="0">
                <a:cs typeface="Calibri" panose="020F0502020204030204" pitchFamily="34" charset="0"/>
              </a:rPr>
              <a:t>For the below </a:t>
            </a:r>
            <a:r>
              <a:rPr lang="en-IN" sz="2200" dirty="0">
                <a:effectLst/>
                <a:cs typeface="Calibri" panose="020F0502020204030204" pitchFamily="34" charset="0"/>
              </a:rPr>
              <a:t>logic statement</a:t>
            </a:r>
            <a:r>
              <a:rPr lang="en-IN" sz="2200" dirty="0">
                <a:cs typeface="Calibri" panose="020F0502020204030204" pitchFamily="34" charset="0"/>
              </a:rPr>
              <a:t>, draw the circuit diagram </a:t>
            </a:r>
            <a:r>
              <a:rPr lang="en-IN" sz="2200" dirty="0">
                <a:effectLst/>
                <a:cs typeface="Calibri" panose="020F0502020204030204" pitchFamily="34" charset="0"/>
              </a:rPr>
              <a:t>&amp; </a:t>
            </a:r>
            <a:r>
              <a:rPr lang="en-IN" sz="2200" dirty="0">
                <a:cs typeface="Calibri" panose="020F0502020204030204" pitchFamily="34" charset="0"/>
              </a:rPr>
              <a:t>p</a:t>
            </a:r>
            <a:r>
              <a:rPr lang="en-IN" sz="2200" dirty="0">
                <a:effectLst/>
                <a:cs typeface="Calibri" panose="020F0502020204030204" pitchFamily="34" charset="0"/>
              </a:rPr>
              <a:t>roduce its truth table:</a:t>
            </a:r>
          </a:p>
          <a:p>
            <a:br>
              <a:rPr lang="en-IN" sz="2200" dirty="0">
                <a:effectLst/>
                <a:highlight>
                  <a:srgbClr val="FFFFFF"/>
                </a:highlight>
                <a:latin typeface="BerkeleyStd"/>
              </a:rPr>
            </a:br>
            <a:r>
              <a:rPr lang="en-IN" sz="2200" dirty="0">
                <a:effectLst/>
                <a:highlight>
                  <a:srgbClr val="FFFFFF"/>
                </a:highlight>
                <a:latin typeface="BerkeleyStd"/>
              </a:rPr>
              <a:t>(A XOR B) OR ((B NOR C) AND B) </a:t>
            </a:r>
            <a:endParaRPr lang="en-IN" sz="2200" dirty="0">
              <a:effectLst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5EF441B-8A70-B14A-C7C6-309F6FDDF2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889041"/>
              </p:ext>
            </p:extLst>
          </p:nvPr>
        </p:nvGraphicFramePr>
        <p:xfrm>
          <a:off x="6180662" y="2042250"/>
          <a:ext cx="5858934" cy="4003112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500513">
                  <a:extLst>
                    <a:ext uri="{9D8B030D-6E8A-4147-A177-3AD203B41FA5}">
                      <a16:colId xmlns:a16="http://schemas.microsoft.com/office/drawing/2014/main" val="1426557758"/>
                    </a:ext>
                  </a:extLst>
                </a:gridCol>
                <a:gridCol w="456333">
                  <a:extLst>
                    <a:ext uri="{9D8B030D-6E8A-4147-A177-3AD203B41FA5}">
                      <a16:colId xmlns:a16="http://schemas.microsoft.com/office/drawing/2014/main" val="3346484848"/>
                    </a:ext>
                  </a:extLst>
                </a:gridCol>
                <a:gridCol w="473429">
                  <a:extLst>
                    <a:ext uri="{9D8B030D-6E8A-4147-A177-3AD203B41FA5}">
                      <a16:colId xmlns:a16="http://schemas.microsoft.com/office/drawing/2014/main" val="3134272474"/>
                    </a:ext>
                  </a:extLst>
                </a:gridCol>
                <a:gridCol w="686392">
                  <a:extLst>
                    <a:ext uri="{9D8B030D-6E8A-4147-A177-3AD203B41FA5}">
                      <a16:colId xmlns:a16="http://schemas.microsoft.com/office/drawing/2014/main" val="3413332061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350251672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1246207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437257951"/>
                    </a:ext>
                  </a:extLst>
                </a:gridCol>
                <a:gridCol w="897467">
                  <a:extLst>
                    <a:ext uri="{9D8B030D-6E8A-4147-A177-3AD203B41FA5}">
                      <a16:colId xmlns:a16="http://schemas.microsoft.com/office/drawing/2014/main" val="4231152512"/>
                    </a:ext>
                  </a:extLst>
                </a:gridCol>
              </a:tblGrid>
              <a:tr h="6707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B + 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~(B + C)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(D </a:t>
                      </a:r>
                      <a:r>
                        <a:rPr lang="en-IN" sz="1800" b="1" kern="0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</a:rPr>
                        <a:t>. B</a:t>
                      </a: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(A </a:t>
                      </a:r>
                      <a:r>
                        <a:rPr lang="en-IN" sz="2000" b="1" kern="0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</a:rPr>
                        <a:t>⊕ B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</a:t>
                      </a:r>
                    </a:p>
                    <a:p>
                      <a:pPr algn="ctr"/>
                      <a:r>
                        <a:rPr lang="en-US" sz="2000" dirty="0"/>
                        <a:t>(F + 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0346342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489961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752671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650225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184942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9722707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3466411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488836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17773"/>
                  </a:ext>
                </a:extLst>
              </a:tr>
            </a:tbl>
          </a:graphicData>
        </a:graphic>
      </p:graphicFrame>
      <p:pic>
        <p:nvPicPr>
          <p:cNvPr id="5" name="Picture 4" descr="A diagram of a circuit&#10;&#10;Description automatically generated">
            <a:extLst>
              <a:ext uri="{FF2B5EF4-FFF2-40B4-BE49-F238E27FC236}">
                <a16:creationId xmlns:a16="http://schemas.microsoft.com/office/drawing/2014/main" id="{17FE1B74-21CB-40FC-DD4D-7AD3180D53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56" y="2886728"/>
            <a:ext cx="5974766" cy="2396472"/>
          </a:xfrm>
          <a:prstGeom prst="rect">
            <a:avLst/>
          </a:prstGeom>
          <a:ln w="28575"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2070353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Plenary - Circuits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A85350A-35F5-BCBB-A2FE-A9841ADC8568}"/>
              </a:ext>
            </a:extLst>
          </p:cNvPr>
          <p:cNvSpPr txBox="1"/>
          <p:nvPr/>
        </p:nvSpPr>
        <p:spPr>
          <a:xfrm>
            <a:off x="196055" y="1360740"/>
            <a:ext cx="1179989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200" dirty="0">
                <a:effectLst/>
                <a:cs typeface="Calibri" panose="020F0502020204030204" pitchFamily="34" charset="0"/>
              </a:rPr>
              <a:t>Write Boolean expressions &amp; </a:t>
            </a:r>
            <a:r>
              <a:rPr lang="en-IN" sz="2200" dirty="0">
                <a:cs typeface="Calibri" panose="020F0502020204030204" pitchFamily="34" charset="0"/>
              </a:rPr>
              <a:t>p</a:t>
            </a:r>
            <a:r>
              <a:rPr lang="en-IN" sz="2200" dirty="0">
                <a:effectLst/>
                <a:cs typeface="Calibri" panose="020F0502020204030204" pitchFamily="34" charset="0"/>
              </a:rPr>
              <a:t>roduce truth tables for the following logic circuits: 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E999BC5-BA49-23A9-AE53-1D279084316E}"/>
              </a:ext>
            </a:extLst>
          </p:cNvPr>
          <p:cNvCxnSpPr>
            <a:cxnSpLocks/>
          </p:cNvCxnSpPr>
          <p:nvPr/>
        </p:nvCxnSpPr>
        <p:spPr>
          <a:xfrm flipH="1">
            <a:off x="0" y="1876046"/>
            <a:ext cx="1219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ABBABCF4-D181-C2DF-69A0-04B3ED0F337D}"/>
              </a:ext>
            </a:extLst>
          </p:cNvPr>
          <p:cNvCxnSpPr>
            <a:cxnSpLocks/>
          </p:cNvCxnSpPr>
          <p:nvPr/>
        </p:nvCxnSpPr>
        <p:spPr>
          <a:xfrm>
            <a:off x="6096000" y="1876046"/>
            <a:ext cx="0" cy="49860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black and white diagram&#10;&#10;Description automatically generated">
            <a:extLst>
              <a:ext uri="{FF2B5EF4-FFF2-40B4-BE49-F238E27FC236}">
                <a16:creationId xmlns:a16="http://schemas.microsoft.com/office/drawing/2014/main" id="{9078F27B-48DF-6277-8210-8F2BEAD0F7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00" y="1917700"/>
            <a:ext cx="4568426" cy="2163230"/>
          </a:xfrm>
          <a:prstGeom prst="rect">
            <a:avLst/>
          </a:prstGeom>
        </p:spPr>
      </p:pic>
      <p:pic>
        <p:nvPicPr>
          <p:cNvPr id="7" name="Picture 6" descr="A black and white drawing of a line art&#10;&#10;Description automatically generated">
            <a:extLst>
              <a:ext uri="{FF2B5EF4-FFF2-40B4-BE49-F238E27FC236}">
                <a16:creationId xmlns:a16="http://schemas.microsoft.com/office/drawing/2014/main" id="{E1654538-658B-F909-0DF6-204C116F15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6362" y="1961580"/>
            <a:ext cx="4572000" cy="2209800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CFD341A-AD98-F24E-BBF9-EF6C45F1F6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128120"/>
              </p:ext>
            </p:extLst>
          </p:nvPr>
        </p:nvGraphicFramePr>
        <p:xfrm>
          <a:off x="1041564" y="3985117"/>
          <a:ext cx="3628625" cy="28041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500513">
                  <a:extLst>
                    <a:ext uri="{9D8B030D-6E8A-4147-A177-3AD203B41FA5}">
                      <a16:colId xmlns:a16="http://schemas.microsoft.com/office/drawing/2014/main" val="1426557758"/>
                    </a:ext>
                  </a:extLst>
                </a:gridCol>
                <a:gridCol w="456333">
                  <a:extLst>
                    <a:ext uri="{9D8B030D-6E8A-4147-A177-3AD203B41FA5}">
                      <a16:colId xmlns:a16="http://schemas.microsoft.com/office/drawing/2014/main" val="3346484848"/>
                    </a:ext>
                  </a:extLst>
                </a:gridCol>
                <a:gridCol w="473429">
                  <a:extLst>
                    <a:ext uri="{9D8B030D-6E8A-4147-A177-3AD203B41FA5}">
                      <a16:colId xmlns:a16="http://schemas.microsoft.com/office/drawing/2014/main" val="3134272474"/>
                    </a:ext>
                  </a:extLst>
                </a:gridCol>
                <a:gridCol w="686392">
                  <a:extLst>
                    <a:ext uri="{9D8B030D-6E8A-4147-A177-3AD203B41FA5}">
                      <a16:colId xmlns:a16="http://schemas.microsoft.com/office/drawing/2014/main" val="3413332061"/>
                    </a:ext>
                  </a:extLst>
                </a:gridCol>
                <a:gridCol w="800758">
                  <a:extLst>
                    <a:ext uri="{9D8B030D-6E8A-4147-A177-3AD203B41FA5}">
                      <a16:colId xmlns:a16="http://schemas.microsoft.com/office/drawing/2014/main" val="3502516720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18124620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</a:rPr>
                        <a:t>A . 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</a:rPr>
                        <a:t>~(B + C)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</a:rPr>
                        <a:t>~(E </a:t>
                      </a:r>
                      <a:r>
                        <a:rPr lang="en-IN" sz="1300" b="1" kern="0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</a:rPr>
                        <a:t>. F</a:t>
                      </a:r>
                      <a:r>
                        <a:rPr lang="en-US" sz="1300" dirty="0">
                          <a:solidFill>
                            <a:schemeClr val="bg1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03463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489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7526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6502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1849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97227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34664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4888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1777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7C0760B-9CE6-DBCA-33C2-E89FAA94E14D}"/>
              </a:ext>
            </a:extLst>
          </p:cNvPr>
          <p:cNvSpPr txBox="1"/>
          <p:nvPr/>
        </p:nvSpPr>
        <p:spPr>
          <a:xfrm>
            <a:off x="3441038" y="2260683"/>
            <a:ext cx="2550915" cy="369316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200"/>
            </a:lvl1pPr>
          </a:lstStyle>
          <a:p>
            <a:r>
              <a:rPr lang="en-IN" sz="1800" dirty="0"/>
              <a:t>D = ~((A . B) . (~(B + C)))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4E01ED-EC28-5044-8088-E107AE138D71}"/>
              </a:ext>
            </a:extLst>
          </p:cNvPr>
          <p:cNvSpPr txBox="1"/>
          <p:nvPr/>
        </p:nvSpPr>
        <p:spPr>
          <a:xfrm>
            <a:off x="9445030" y="2260683"/>
            <a:ext cx="2550915" cy="369332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200"/>
            </a:lvl1pPr>
          </a:lstStyle>
          <a:p>
            <a:r>
              <a:rPr lang="en-IN" sz="1800" dirty="0"/>
              <a:t>D = ~((A </a:t>
            </a:r>
            <a:r>
              <a:rPr lang="en-IN" sz="1800" kern="0" dirty="0">
                <a:solidFill>
                  <a:srgbClr val="1B1C1D"/>
                </a:solidFill>
                <a:cs typeface="Times New Roman" panose="02020603050405020304" pitchFamily="18" charset="0"/>
              </a:rPr>
              <a:t>⊕</a:t>
            </a:r>
            <a:r>
              <a:rPr lang="en-IN" sz="1800" dirty="0"/>
              <a:t> B) + C)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9221B40-70FD-ADA6-09E2-6BD6074B56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008426"/>
              </p:ext>
            </p:extLst>
          </p:nvPr>
        </p:nvGraphicFramePr>
        <p:xfrm>
          <a:off x="7320098" y="3985117"/>
          <a:ext cx="2827867" cy="28041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500513">
                  <a:extLst>
                    <a:ext uri="{9D8B030D-6E8A-4147-A177-3AD203B41FA5}">
                      <a16:colId xmlns:a16="http://schemas.microsoft.com/office/drawing/2014/main" val="1426557758"/>
                    </a:ext>
                  </a:extLst>
                </a:gridCol>
                <a:gridCol w="456333">
                  <a:extLst>
                    <a:ext uri="{9D8B030D-6E8A-4147-A177-3AD203B41FA5}">
                      <a16:colId xmlns:a16="http://schemas.microsoft.com/office/drawing/2014/main" val="3346484848"/>
                    </a:ext>
                  </a:extLst>
                </a:gridCol>
                <a:gridCol w="473429">
                  <a:extLst>
                    <a:ext uri="{9D8B030D-6E8A-4147-A177-3AD203B41FA5}">
                      <a16:colId xmlns:a16="http://schemas.microsoft.com/office/drawing/2014/main" val="3134272474"/>
                    </a:ext>
                  </a:extLst>
                </a:gridCol>
                <a:gridCol w="686392">
                  <a:extLst>
                    <a:ext uri="{9D8B030D-6E8A-4147-A177-3AD203B41FA5}">
                      <a16:colId xmlns:a16="http://schemas.microsoft.com/office/drawing/2014/main" val="341333206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18124620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solidFill>
                            <a:schemeClr val="bg1"/>
                          </a:solidFill>
                        </a:rPr>
                        <a:t>A </a:t>
                      </a:r>
                      <a:r>
                        <a:rPr lang="en-US" sz="1300" b="1" dirty="0">
                          <a:solidFill>
                            <a:schemeClr val="bg1"/>
                          </a:solidFill>
                        </a:rPr>
                        <a:t>⊕</a:t>
                      </a:r>
                      <a:r>
                        <a:rPr lang="en-US" sz="1300" dirty="0">
                          <a:solidFill>
                            <a:schemeClr val="bg1"/>
                          </a:solidFill>
                        </a:rPr>
                        <a:t> 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</a:rPr>
                        <a:t>~(E </a:t>
                      </a:r>
                      <a:r>
                        <a:rPr lang="en-IN" sz="1300" b="1" kern="0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</a:rPr>
                        <a:t>+ C</a:t>
                      </a:r>
                      <a:r>
                        <a:rPr lang="en-US" sz="1300" dirty="0">
                          <a:solidFill>
                            <a:schemeClr val="bg1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03463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489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7526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6502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1849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97227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34664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4888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3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17773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30C09858-2FCD-52C5-8712-8BBE4770DA8B}"/>
              </a:ext>
            </a:extLst>
          </p:cNvPr>
          <p:cNvSpPr txBox="1"/>
          <p:nvPr/>
        </p:nvSpPr>
        <p:spPr>
          <a:xfrm>
            <a:off x="2234075" y="1960466"/>
            <a:ext cx="403953" cy="369291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200"/>
            </a:lvl1pPr>
          </a:lstStyle>
          <a:p>
            <a:r>
              <a:rPr lang="en-IN" sz="1800" dirty="0"/>
              <a:t>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CEB8E9-68AE-745E-A9C3-4C3BBF5DD288}"/>
              </a:ext>
            </a:extLst>
          </p:cNvPr>
          <p:cNvSpPr txBox="1"/>
          <p:nvPr/>
        </p:nvSpPr>
        <p:spPr>
          <a:xfrm>
            <a:off x="2234075" y="3231165"/>
            <a:ext cx="403953" cy="369291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200"/>
            </a:lvl1pPr>
          </a:lstStyle>
          <a:p>
            <a:r>
              <a:rPr lang="en-IN" sz="1800" dirty="0"/>
              <a:t>F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3BA437-0E65-8000-6AAF-C70DE47C41D6}"/>
              </a:ext>
            </a:extLst>
          </p:cNvPr>
          <p:cNvSpPr txBox="1"/>
          <p:nvPr/>
        </p:nvSpPr>
        <p:spPr>
          <a:xfrm>
            <a:off x="8257447" y="2187618"/>
            <a:ext cx="403953" cy="369291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200"/>
            </a:lvl1pPr>
          </a:lstStyle>
          <a:p>
            <a:r>
              <a:rPr lang="en-IN" sz="1800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855571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2EE3C-8729-4A24-BF40-4B382CC16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085042"/>
          </a:xfrm>
        </p:spPr>
        <p:txBody>
          <a:bodyPr>
            <a:normAutofit/>
          </a:bodyPr>
          <a:lstStyle/>
          <a:p>
            <a:pPr>
              <a:buClr>
                <a:srgbClr val="EA5B0C"/>
              </a:buClr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recap of all 6 gates</a:t>
            </a:r>
          </a:p>
          <a:p>
            <a:pPr>
              <a:buClr>
                <a:srgbClr val="EA5B0C"/>
              </a:buClr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working with circuits</a:t>
            </a:r>
          </a:p>
        </p:txBody>
      </p:sp>
      <p:sp>
        <p:nvSpPr>
          <p:cNvPr id="4" name="Subtitle 14">
            <a:extLst>
              <a:ext uri="{FF2B5EF4-FFF2-40B4-BE49-F238E27FC236}">
                <a16:creationId xmlns:a16="http://schemas.microsoft.com/office/drawing/2014/main" id="{7A496A76-2902-4F43-939B-66904F015F77}"/>
              </a:ext>
            </a:extLst>
          </p:cNvPr>
          <p:cNvSpPr txBox="1">
            <a:spLocks/>
          </p:cNvSpPr>
          <p:nvPr/>
        </p:nvSpPr>
        <p:spPr>
          <a:xfrm>
            <a:off x="838199" y="4910667"/>
            <a:ext cx="10515599" cy="1266296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the end of the lesson, you should be able to work with circuits diagrams, construct their truth tables &amp; write their Boolean expressions.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In this lesson we will cover:</a:t>
            </a:r>
          </a:p>
        </p:txBody>
      </p:sp>
    </p:spTree>
    <p:extLst>
      <p:ext uri="{BB962C8B-B14F-4D97-AF65-F5344CB8AC3E}">
        <p14:creationId xmlns:p14="http://schemas.microsoft.com/office/powerpoint/2010/main" val="32351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Match the gates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E70C54A-730C-2FBA-B806-5B054D8C8A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393649"/>
              </p:ext>
            </p:extLst>
          </p:nvPr>
        </p:nvGraphicFramePr>
        <p:xfrm>
          <a:off x="874831" y="1849585"/>
          <a:ext cx="10183302" cy="46857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461038">
                  <a:extLst>
                    <a:ext uri="{9D8B030D-6E8A-4147-A177-3AD203B41FA5}">
                      <a16:colId xmlns:a16="http://schemas.microsoft.com/office/drawing/2014/main" val="1426557758"/>
                    </a:ext>
                  </a:extLst>
                </a:gridCol>
                <a:gridCol w="609598">
                  <a:extLst>
                    <a:ext uri="{9D8B030D-6E8A-4147-A177-3AD203B41FA5}">
                      <a16:colId xmlns:a16="http://schemas.microsoft.com/office/drawing/2014/main" val="1082981334"/>
                    </a:ext>
                  </a:extLst>
                </a:gridCol>
                <a:gridCol w="3084633">
                  <a:extLst>
                    <a:ext uri="{9D8B030D-6E8A-4147-A177-3AD203B41FA5}">
                      <a16:colId xmlns:a16="http://schemas.microsoft.com/office/drawing/2014/main" val="3160070755"/>
                    </a:ext>
                  </a:extLst>
                </a:gridCol>
                <a:gridCol w="454434">
                  <a:extLst>
                    <a:ext uri="{9D8B030D-6E8A-4147-A177-3AD203B41FA5}">
                      <a16:colId xmlns:a16="http://schemas.microsoft.com/office/drawing/2014/main" val="1271356322"/>
                    </a:ext>
                  </a:extLst>
                </a:gridCol>
                <a:gridCol w="3573599">
                  <a:extLst>
                    <a:ext uri="{9D8B030D-6E8A-4147-A177-3AD203B41FA5}">
                      <a16:colId xmlns:a16="http://schemas.microsoft.com/office/drawing/2014/main" val="311113803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Gates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Symbol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Boolean Expression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034634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/>
                        <a:t>NOT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dirty="0">
                        <a:sym typeface="Wingdings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dirty="0">
                        <a:sym typeface="Wingdings" pitchFamily="2" charset="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dirty="0">
                        <a:sym typeface="Wingdings" pitchFamily="2" charset="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 + 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105439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/>
                        <a:t>AND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dirty="0">
                        <a:sym typeface="Wingdings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dirty="0">
                        <a:sym typeface="Wingdings" pitchFamily="2" charset="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dirty="0">
                        <a:sym typeface="Wingdings" pitchFamily="2" charset="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~ (A + B)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562694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/>
                        <a:t>NOR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dirty="0">
                        <a:sym typeface="Wingdings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dirty="0">
                        <a:sym typeface="Wingdings" pitchFamily="2" charset="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dirty="0">
                        <a:sym typeface="Wingdings" pitchFamily="2" charset="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 ⊕ 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768906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/>
                        <a:t>XOR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dirty="0">
                        <a:sym typeface="Wingdings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dirty="0">
                        <a:sym typeface="Wingdings" pitchFamily="2" charset="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dirty="0">
                        <a:sym typeface="Wingdings" pitchFamily="2" charset="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 . 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48996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/>
                        <a:t>NAND</a:t>
                      </a:r>
                      <a:endParaRPr lang="en-IN" sz="1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~A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75267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dirty="0"/>
                        <a:t>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kern="0" dirty="0">
                        <a:solidFill>
                          <a:srgbClr val="1B1C1D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kern="0" dirty="0">
                        <a:solidFill>
                          <a:srgbClr val="1B1C1D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kern="0" dirty="0">
                        <a:solidFill>
                          <a:srgbClr val="1B1C1D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~ (A . B)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325082"/>
                  </a:ext>
                </a:extLst>
              </a:tr>
            </a:tbl>
          </a:graphicData>
        </a:graphic>
      </p:graphicFrame>
      <p:pic>
        <p:nvPicPr>
          <p:cNvPr id="6" name="Picture 10">
            <a:extLst>
              <a:ext uri="{FF2B5EF4-FFF2-40B4-BE49-F238E27FC236}">
                <a16:creationId xmlns:a16="http://schemas.microsoft.com/office/drawing/2014/main" id="{39E249AB-5A11-0C9A-6AEF-F6AA61597E3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88" r="25881"/>
          <a:stretch/>
        </p:blipFill>
        <p:spPr bwMode="auto">
          <a:xfrm>
            <a:off x="4858508" y="2983380"/>
            <a:ext cx="1186784" cy="6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A8FA0B5-FBD1-6C9D-4C38-642FBF42D0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000" y="3706286"/>
            <a:ext cx="1353801" cy="67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4F3DF70C-103B-0F34-90AA-DFD06162B2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4234" y="2271845"/>
            <a:ext cx="1355333" cy="677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78338C4-196C-DD8A-AD1F-B42541ABD858}"/>
              </a:ext>
            </a:extLst>
          </p:cNvPr>
          <p:cNvSpPr txBox="1"/>
          <p:nvPr/>
        </p:nvSpPr>
        <p:spPr>
          <a:xfrm>
            <a:off x="196055" y="1360741"/>
            <a:ext cx="117998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Draw lines to connect the correct Gate names with their Symbols and their Boolean expressions.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06EB4C20-02A5-153B-5B74-52812F74FE6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030" y="5120295"/>
            <a:ext cx="1043740" cy="676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45D74F0-5EEA-AA22-4F86-FAE52CAFAA1D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66531" b="21230"/>
          <a:stretch/>
        </p:blipFill>
        <p:spPr>
          <a:xfrm>
            <a:off x="4923968" y="4411782"/>
            <a:ext cx="1055864" cy="676800"/>
          </a:xfrm>
          <a:prstGeom prst="rect">
            <a:avLst/>
          </a:prstGeom>
        </p:spPr>
      </p:pic>
      <p:pic>
        <p:nvPicPr>
          <p:cNvPr id="9" name="Picture 2" descr="NAND and NOR | Spinning Numbers">
            <a:extLst>
              <a:ext uri="{FF2B5EF4-FFF2-40B4-BE49-F238E27FC236}">
                <a16:creationId xmlns:a16="http://schemas.microsoft.com/office/drawing/2014/main" id="{EE9B441A-938F-57A5-56D8-7806548BA8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16" b="26295"/>
          <a:stretch/>
        </p:blipFill>
        <p:spPr bwMode="auto">
          <a:xfrm>
            <a:off x="4847856" y="5845741"/>
            <a:ext cx="1208089" cy="6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4706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Recap of AND, OR, NOT gates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E70C54A-730C-2FBA-B806-5B054D8C8A08}"/>
              </a:ext>
            </a:extLst>
          </p:cNvPr>
          <p:cNvGraphicFramePr>
            <a:graphicFrameLocks noGrp="1"/>
          </p:cNvGraphicFramePr>
          <p:nvPr/>
        </p:nvGraphicFramePr>
        <p:xfrm>
          <a:off x="248296" y="1451231"/>
          <a:ext cx="11723964" cy="50901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597437">
                  <a:extLst>
                    <a:ext uri="{9D8B030D-6E8A-4147-A177-3AD203B41FA5}">
                      <a16:colId xmlns:a16="http://schemas.microsoft.com/office/drawing/2014/main" val="1426557758"/>
                    </a:ext>
                  </a:extLst>
                </a:gridCol>
                <a:gridCol w="1641746">
                  <a:extLst>
                    <a:ext uri="{9D8B030D-6E8A-4147-A177-3AD203B41FA5}">
                      <a16:colId xmlns:a16="http://schemas.microsoft.com/office/drawing/2014/main" val="3160070755"/>
                    </a:ext>
                  </a:extLst>
                </a:gridCol>
                <a:gridCol w="1552354">
                  <a:extLst>
                    <a:ext uri="{9D8B030D-6E8A-4147-A177-3AD203B41FA5}">
                      <a16:colId xmlns:a16="http://schemas.microsoft.com/office/drawing/2014/main" val="3111138035"/>
                    </a:ext>
                  </a:extLst>
                </a:gridCol>
                <a:gridCol w="6932427">
                  <a:extLst>
                    <a:ext uri="{9D8B030D-6E8A-4147-A177-3AD203B41FA5}">
                      <a16:colId xmlns:a16="http://schemas.microsoft.com/office/drawing/2014/main" val="3895646086"/>
                    </a:ext>
                  </a:extLst>
                </a:gridCol>
              </a:tblGrid>
              <a:tr h="65306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Keywords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Symbol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Boolean Expression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Truth Table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03463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For Logical statements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>
                          <a:sym typeface="Wingdings" pitchFamily="2" charset="2"/>
                        </a:rPr>
                        <a:t>For logical circuit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>
                          <a:sym typeface="Wingdings" pitchFamily="2" charset="2"/>
                        </a:rPr>
                        <a:t>For Boolean Algebra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>
                          <a:sym typeface="Wingdings" pitchFamily="2" charset="2"/>
                        </a:rPr>
                        <a:t>For testing the circuits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1054391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AND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400" dirty="0">
                        <a:sym typeface="Wingdings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>
                          <a:sym typeface="Wingdings" pitchFamily="2" charset="2"/>
                        </a:rPr>
                        <a:t>A . B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This means both A and B must be 1 (ON) to get the output 1 (ON). (Takes 2 inputs)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489961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OR</a:t>
                      </a:r>
                      <a:endParaRPr lang="en-IN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dirty="0"/>
                        <a:t>A + B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This means the </a:t>
                      </a:r>
                      <a:r>
                        <a:rPr lang="en-IN" sz="2400" b="0" dirty="0"/>
                        <a:t>output will be 0 (OFF) only when both A and B are 0 (OFF). </a:t>
                      </a:r>
                      <a:r>
                        <a:rPr lang="en-IN" sz="2400" dirty="0"/>
                        <a:t>(Takes 2 inputs)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752671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b="0" dirty="0"/>
                        <a:t>NOT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400" kern="0" dirty="0">
                        <a:solidFill>
                          <a:srgbClr val="1B1C1D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kern="0" dirty="0">
                          <a:solidFill>
                            <a:srgbClr val="1B1C1D"/>
                          </a:solidFill>
                          <a:cs typeface="Times New Roman" panose="02020603050405020304" pitchFamily="18" charset="0"/>
                          <a:sym typeface="Wingdings" pitchFamily="2" charset="2"/>
                        </a:rPr>
                        <a:t>~A / </a:t>
                      </a:r>
                      <a:r>
                        <a:rPr lang="en-IN" sz="2400" kern="0" dirty="0" err="1">
                          <a:solidFill>
                            <a:srgbClr val="1B1C1D"/>
                          </a:solidFill>
                          <a:cs typeface="Times New Roman" panose="02020603050405020304" pitchFamily="18" charset="0"/>
                          <a:sym typeface="Wingdings" pitchFamily="2" charset="2"/>
                        </a:rPr>
                        <a:t>Ā</a:t>
                      </a:r>
                      <a:r>
                        <a:rPr lang="en-IN" sz="2400" kern="0" dirty="0">
                          <a:solidFill>
                            <a:srgbClr val="1B1C1D"/>
                          </a:solidFill>
                          <a:cs typeface="Times New Roman" panose="02020603050405020304" pitchFamily="18" charset="0"/>
                          <a:sym typeface="Wingdings" pitchFamily="2" charset="2"/>
                        </a:rPr>
                        <a:t> </a:t>
                      </a:r>
                      <a:endParaRPr lang="en-IN" sz="2400" kern="0" dirty="0">
                        <a:solidFill>
                          <a:srgbClr val="1B1C1D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kern="0" dirty="0">
                          <a:solidFill>
                            <a:srgbClr val="1B1C1D"/>
                          </a:solidFill>
                          <a:cs typeface="Times New Roman" panose="02020603050405020304" pitchFamily="18" charset="0"/>
                          <a:sym typeface="Wingdings" pitchFamily="2" charset="2"/>
                        </a:rPr>
                        <a:t>This means the output will be the reverse of what is input. If input is 1 (ON) then output will be 0(OFF). </a:t>
                      </a:r>
                      <a:r>
                        <a:rPr lang="en-IN" sz="2400" dirty="0"/>
                        <a:t>(Takes 1 input)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325082"/>
                  </a:ext>
                </a:extLst>
              </a:tr>
            </a:tbl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FB47F3B1-7782-9DA2-8F16-88FA8E05D8B2}"/>
              </a:ext>
            </a:extLst>
          </p:cNvPr>
          <p:cNvGrpSpPr/>
          <p:nvPr/>
        </p:nvGrpSpPr>
        <p:grpSpPr>
          <a:xfrm>
            <a:off x="1760401" y="3084909"/>
            <a:ext cx="1764000" cy="3390418"/>
            <a:chOff x="1726535" y="3318824"/>
            <a:chExt cx="1764000" cy="3390418"/>
          </a:xfrm>
        </p:grpSpPr>
        <p:pic>
          <p:nvPicPr>
            <p:cNvPr id="6" name="Picture 10">
              <a:extLst>
                <a:ext uri="{FF2B5EF4-FFF2-40B4-BE49-F238E27FC236}">
                  <a16:creationId xmlns:a16="http://schemas.microsoft.com/office/drawing/2014/main" id="{39E249AB-5A11-0C9A-6AEF-F6AA61597E3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988" r="25881"/>
            <a:stretch/>
          </p:blipFill>
          <p:spPr bwMode="auto">
            <a:xfrm>
              <a:off x="1726535" y="5703267"/>
              <a:ext cx="1764000" cy="10059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3A8FA0B5-FBD1-6C9D-4C38-642FBF42D0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6535" y="4584808"/>
              <a:ext cx="1762006" cy="8810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8">
              <a:extLst>
                <a:ext uri="{FF2B5EF4-FFF2-40B4-BE49-F238E27FC236}">
                  <a16:creationId xmlns:a16="http://schemas.microsoft.com/office/drawing/2014/main" id="{4F3DF70C-103B-0F34-90AA-DFD06162B26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6535" y="3318824"/>
              <a:ext cx="1764000" cy="88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4024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Recap of NAND, NOR &amp; XOR gates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E70C54A-730C-2FBA-B806-5B054D8C8A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108480"/>
              </p:ext>
            </p:extLst>
          </p:nvPr>
        </p:nvGraphicFramePr>
        <p:xfrm>
          <a:off x="248296" y="1451231"/>
          <a:ext cx="11723964" cy="519988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546637">
                  <a:extLst>
                    <a:ext uri="{9D8B030D-6E8A-4147-A177-3AD203B41FA5}">
                      <a16:colId xmlns:a16="http://schemas.microsoft.com/office/drawing/2014/main" val="1426557758"/>
                    </a:ext>
                  </a:extLst>
                </a:gridCol>
                <a:gridCol w="1692546">
                  <a:extLst>
                    <a:ext uri="{9D8B030D-6E8A-4147-A177-3AD203B41FA5}">
                      <a16:colId xmlns:a16="http://schemas.microsoft.com/office/drawing/2014/main" val="3160070755"/>
                    </a:ext>
                  </a:extLst>
                </a:gridCol>
                <a:gridCol w="1552354">
                  <a:extLst>
                    <a:ext uri="{9D8B030D-6E8A-4147-A177-3AD203B41FA5}">
                      <a16:colId xmlns:a16="http://schemas.microsoft.com/office/drawing/2014/main" val="3111138035"/>
                    </a:ext>
                  </a:extLst>
                </a:gridCol>
                <a:gridCol w="6932427">
                  <a:extLst>
                    <a:ext uri="{9D8B030D-6E8A-4147-A177-3AD203B41FA5}">
                      <a16:colId xmlns:a16="http://schemas.microsoft.com/office/drawing/2014/main" val="3895646086"/>
                    </a:ext>
                  </a:extLst>
                </a:gridCol>
              </a:tblGrid>
              <a:tr h="65306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Keywords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Symbol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Boolean Expression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Truth Table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03463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For Logical statements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>
                          <a:sym typeface="Wingdings" pitchFamily="2" charset="2"/>
                        </a:rPr>
                        <a:t>For logical circuit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>
                          <a:sym typeface="Wingdings" pitchFamily="2" charset="2"/>
                        </a:rPr>
                        <a:t>For Boolean Algebra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>
                          <a:sym typeface="Wingdings" pitchFamily="2" charset="2"/>
                        </a:rPr>
                        <a:t>For testing the circuits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1054391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NAND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400" dirty="0">
                        <a:sym typeface="Wingdings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kern="0" dirty="0">
                          <a:solidFill>
                            <a:srgbClr val="1B1C1D"/>
                          </a:solidFill>
                          <a:cs typeface="Times New Roman" panose="02020603050405020304" pitchFamily="18" charset="0"/>
                        </a:rPr>
                        <a:t>~ ( A . B )</a:t>
                      </a:r>
                    </a:p>
                    <a:p>
                      <a:pPr algn="ctr"/>
                      <a:r>
                        <a:rPr lang="en-IN" sz="2400" b="0" kern="0" dirty="0">
                          <a:solidFill>
                            <a:srgbClr val="1B1C1D"/>
                          </a:solidFill>
                          <a:cs typeface="Times New Roman" panose="02020603050405020304" pitchFamily="18" charset="0"/>
                        </a:rPr>
                        <a:t>______</a:t>
                      </a:r>
                    </a:p>
                    <a:p>
                      <a:pPr algn="ctr"/>
                      <a:r>
                        <a:rPr lang="en-IN" sz="2400" b="0" kern="0" dirty="0">
                          <a:solidFill>
                            <a:srgbClr val="1B1C1D"/>
                          </a:solidFill>
                          <a:cs typeface="Times New Roman" panose="02020603050405020304" pitchFamily="18" charset="0"/>
                        </a:rPr>
                        <a:t>( A . B ) </a:t>
                      </a:r>
                      <a:endParaRPr lang="en-IN" sz="2400" dirty="0">
                        <a:sym typeface="Wingdings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Reverse of AND.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This means if both A and B are 1 (ON) then output will be 0 (OFF).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489961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NOR</a:t>
                      </a:r>
                      <a:endParaRPr lang="en-IN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0" kern="0" dirty="0">
                          <a:solidFill>
                            <a:srgbClr val="1B1C1D"/>
                          </a:solidFill>
                          <a:cs typeface="Times New Roman" panose="02020603050405020304" pitchFamily="18" charset="0"/>
                        </a:rPr>
                        <a:t>~ ( A + B )</a:t>
                      </a:r>
                    </a:p>
                    <a:p>
                      <a:pPr algn="ctr"/>
                      <a:r>
                        <a:rPr lang="en-IN" sz="2400" b="0" kern="0" dirty="0">
                          <a:solidFill>
                            <a:srgbClr val="1B1C1D"/>
                          </a:solidFill>
                          <a:cs typeface="Times New Roman" panose="02020603050405020304" pitchFamily="18" charset="0"/>
                        </a:rPr>
                        <a:t>______</a:t>
                      </a:r>
                    </a:p>
                    <a:p>
                      <a:pPr algn="ctr"/>
                      <a:r>
                        <a:rPr lang="en-IN" sz="2400" b="0" kern="0" dirty="0">
                          <a:solidFill>
                            <a:srgbClr val="1B1C1D"/>
                          </a:solidFill>
                          <a:cs typeface="Times New Roman" panose="02020603050405020304" pitchFamily="18" charset="0"/>
                        </a:rPr>
                        <a:t>( A + B 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Reverse of OR.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/>
                        <a:t>This means if both A and B are 0 (OFF) then output will be 1 (ON).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752671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b="0" dirty="0"/>
                        <a:t>XOR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400" kern="0" dirty="0">
                        <a:solidFill>
                          <a:srgbClr val="1B1C1D"/>
                        </a:solidFill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b="0" kern="0" dirty="0">
                          <a:solidFill>
                            <a:srgbClr val="1B1C1D"/>
                          </a:solidFill>
                          <a:cs typeface="Times New Roman" panose="02020603050405020304" pitchFamily="18" charset="0"/>
                        </a:rPr>
                        <a:t> A ⊕ 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Exclusive OR.</a:t>
                      </a:r>
                    </a:p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This means when exclusively only one of the input is in the 1 (ON) state then the output will be 1 (ON).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325082"/>
                  </a:ext>
                </a:extLst>
              </a:tr>
            </a:tbl>
          </a:graphicData>
        </a:graphic>
      </p:graphicFrame>
      <p:pic>
        <p:nvPicPr>
          <p:cNvPr id="2" name="Picture 1" descr="A black and white logo&#10;&#10;Description automatically generated">
            <a:extLst>
              <a:ext uri="{FF2B5EF4-FFF2-40B4-BE49-F238E27FC236}">
                <a16:creationId xmlns:a16="http://schemas.microsoft.com/office/drawing/2014/main" id="{88812689-2919-B6DD-B4F4-A1A703AD25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134" y="5440636"/>
            <a:ext cx="1620000" cy="105046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482532A-3108-E8E4-1D7A-77544206DB1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6531" b="21230"/>
          <a:stretch/>
        </p:blipFill>
        <p:spPr>
          <a:xfrm>
            <a:off x="1866897" y="4276060"/>
            <a:ext cx="1620000" cy="1038406"/>
          </a:xfrm>
          <a:prstGeom prst="rect">
            <a:avLst/>
          </a:prstGeom>
        </p:spPr>
      </p:pic>
      <p:pic>
        <p:nvPicPr>
          <p:cNvPr id="5" name="Picture 2" descr="NAND and NOR | Spinning Numbers">
            <a:extLst>
              <a:ext uri="{FF2B5EF4-FFF2-40B4-BE49-F238E27FC236}">
                <a16:creationId xmlns:a16="http://schemas.microsoft.com/office/drawing/2014/main" id="{72D07825-24B0-0D30-5514-A9E367910B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16" b="26295"/>
          <a:stretch/>
        </p:blipFill>
        <p:spPr bwMode="auto">
          <a:xfrm>
            <a:off x="1828135" y="3130039"/>
            <a:ext cx="1620000" cy="907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9069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Extension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54D05E9-0203-99FF-1080-C17CD9B89D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3804" y="1783755"/>
            <a:ext cx="3541557" cy="1275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XNOR gate symbol">
            <a:extLst>
              <a:ext uri="{FF2B5EF4-FFF2-40B4-BE49-F238E27FC236}">
                <a16:creationId xmlns:a16="http://schemas.microsoft.com/office/drawing/2014/main" id="{4CAF02F3-5BB8-10AF-6223-3644DAC100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4" b="31851"/>
          <a:stretch/>
        </p:blipFill>
        <p:spPr bwMode="auto">
          <a:xfrm>
            <a:off x="4438702" y="3923513"/>
            <a:ext cx="3028898" cy="12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CC6CA9F-CD7E-8493-F707-A879C3E07ABD}"/>
              </a:ext>
            </a:extLst>
          </p:cNvPr>
          <p:cNvSpPr txBox="1"/>
          <p:nvPr/>
        </p:nvSpPr>
        <p:spPr>
          <a:xfrm>
            <a:off x="1871134" y="5668964"/>
            <a:ext cx="7704666" cy="800219"/>
          </a:xfrm>
          <a:prstGeom prst="rect">
            <a:avLst/>
          </a:prstGeom>
          <a:solidFill>
            <a:srgbClr val="F9BC9A"/>
          </a:solidFill>
        </p:spPr>
        <p:txBody>
          <a:bodyPr wrap="square">
            <a:spAutoFit/>
          </a:bodyPr>
          <a:lstStyle/>
          <a:p>
            <a:pPr algn="ctr"/>
            <a:r>
              <a:rPr lang="en-IN" dirty="0"/>
              <a:t>The </a:t>
            </a:r>
            <a:r>
              <a:rPr lang="en-IN" b="1" dirty="0"/>
              <a:t>XNOR gate</a:t>
            </a:r>
            <a:r>
              <a:rPr lang="en-IN" dirty="0"/>
              <a:t> (Exclusive NOR) is the </a:t>
            </a:r>
            <a:r>
              <a:rPr lang="en-IN" b="1" dirty="0"/>
              <a:t>inverse of the XOR gate</a:t>
            </a:r>
            <a:r>
              <a:rPr lang="en-IN" dirty="0"/>
              <a:t>.</a:t>
            </a:r>
          </a:p>
          <a:p>
            <a:pPr algn="ctr"/>
            <a:endParaRPr lang="en-IN" sz="1000" dirty="0"/>
          </a:p>
          <a:p>
            <a:pPr algn="ctr"/>
            <a:r>
              <a:rPr lang="en-IN" b="1" dirty="0"/>
              <a:t>XNOR gate produces a 1 (ON) output only when both the inputs are same.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B5F1644-030D-F013-A0D3-937F77B0540C}"/>
              </a:ext>
            </a:extLst>
          </p:cNvPr>
          <p:cNvSpPr txBox="1"/>
          <p:nvPr/>
        </p:nvSpPr>
        <p:spPr>
          <a:xfrm>
            <a:off x="300567" y="1241423"/>
            <a:ext cx="115527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/>
              <a:t>Look at the gate symbol shown below and use what you've learned so far to try and identify the name of this gate.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F568ADC-A072-1943-B032-AE5F80370583}"/>
              </a:ext>
            </a:extLst>
          </p:cNvPr>
          <p:cNvSpPr txBox="1"/>
          <p:nvPr/>
        </p:nvSpPr>
        <p:spPr>
          <a:xfrm>
            <a:off x="4641908" y="3090338"/>
            <a:ext cx="2423525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 dirty="0"/>
              <a:t>XNOR gate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1E9F51A-3BCE-08DE-141A-343C7FF3D503}"/>
              </a:ext>
            </a:extLst>
          </p:cNvPr>
          <p:cNvSpPr txBox="1"/>
          <p:nvPr/>
        </p:nvSpPr>
        <p:spPr>
          <a:xfrm>
            <a:off x="3393017" y="3670213"/>
            <a:ext cx="54059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/>
              <a:t>In your opinion, how might this gate be constructed?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EDAD5FE-3121-BC9E-40AB-84C7921CBA78}"/>
              </a:ext>
            </a:extLst>
          </p:cNvPr>
          <p:cNvSpPr/>
          <p:nvPr/>
        </p:nvSpPr>
        <p:spPr>
          <a:xfrm>
            <a:off x="0" y="6616238"/>
            <a:ext cx="114469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200" dirty="0"/>
              <a:t>Credit: </a:t>
            </a:r>
            <a:r>
              <a:rPr lang="en-US" sz="1200" dirty="0"/>
              <a:t>https://</a:t>
            </a:r>
            <a:r>
              <a:rPr lang="en-US" sz="1200" dirty="0" err="1"/>
              <a:t>www.electrical-symbols.com</a:t>
            </a:r>
            <a:r>
              <a:rPr lang="en-US" sz="1200" dirty="0"/>
              <a:t>/electric-electronic-symbols/</a:t>
            </a:r>
            <a:r>
              <a:rPr lang="en-US" sz="1200" dirty="0" err="1"/>
              <a:t>logic-gates-symbols.htm#google_vignette</a:t>
            </a:r>
            <a:endParaRPr lang="en-US" sz="12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6677DA5-6FC6-219F-5BF0-21791C3C1D70}"/>
              </a:ext>
            </a:extLst>
          </p:cNvPr>
          <p:cNvSpPr txBox="1"/>
          <p:nvPr/>
        </p:nvSpPr>
        <p:spPr>
          <a:xfrm>
            <a:off x="3416352" y="5216902"/>
            <a:ext cx="54059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/>
              <a:t>And what do you think this gate's function might be?</a:t>
            </a:r>
          </a:p>
        </p:txBody>
      </p:sp>
    </p:spTree>
    <p:extLst>
      <p:ext uri="{BB962C8B-B14F-4D97-AF65-F5344CB8AC3E}">
        <p14:creationId xmlns:p14="http://schemas.microsoft.com/office/powerpoint/2010/main" val="84481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6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Circuits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154971-71CB-E9C5-EE90-02FCB9C76AFA}"/>
              </a:ext>
            </a:extLst>
          </p:cNvPr>
          <p:cNvSpPr txBox="1"/>
          <p:nvPr/>
        </p:nvSpPr>
        <p:spPr>
          <a:xfrm>
            <a:off x="196055" y="2570303"/>
            <a:ext cx="5645945" cy="39331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sz="2200" dirty="0"/>
              <a:t>Examples using Boolean expression form :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N" sz="2200" dirty="0"/>
              <a:t>Z AND </a:t>
            </a:r>
            <a:r>
              <a:rPr lang="en-IN" sz="2200" u="sng" dirty="0"/>
              <a:t>(P OR Q)</a:t>
            </a:r>
            <a:r>
              <a:rPr lang="en-IN" sz="2200" dirty="0"/>
              <a:t> ?</a:t>
            </a:r>
          </a:p>
          <a:p>
            <a:pPr marL="457200" indent="-457200">
              <a:buFont typeface="+mj-lt"/>
              <a:buAutoNum type="arabicPeriod"/>
            </a:pPr>
            <a:endParaRPr lang="en-IN" sz="2200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N" sz="2200" dirty="0"/>
              <a:t>NOT (</a:t>
            </a:r>
            <a:r>
              <a:rPr lang="en-IN" sz="2200" u="sng" dirty="0"/>
              <a:t>(A AND B) </a:t>
            </a:r>
            <a:r>
              <a:rPr lang="en-IN" sz="2200" dirty="0"/>
              <a:t>OR P)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en-IN" sz="2200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N" sz="2200" u="sng" dirty="0"/>
              <a:t>(A NAND B)</a:t>
            </a:r>
            <a:r>
              <a:rPr lang="en-IN" sz="2200" dirty="0"/>
              <a:t> NAND C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en-IN" sz="2200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N" sz="2200" dirty="0"/>
              <a:t>NOT </a:t>
            </a:r>
            <a:r>
              <a:rPr lang="en-IN" sz="2200" u="sng" dirty="0"/>
              <a:t>(A XOR B)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768092-F1E3-369D-0520-399CA097F5B7}"/>
              </a:ext>
            </a:extLst>
          </p:cNvPr>
          <p:cNvSpPr txBox="1"/>
          <p:nvPr/>
        </p:nvSpPr>
        <p:spPr>
          <a:xfrm>
            <a:off x="3506298" y="3270067"/>
            <a:ext cx="2018864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2200" dirty="0"/>
              <a:t>Z . ( P + Q 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62B194-34C5-5110-40A5-F7F94126EDB3}"/>
              </a:ext>
            </a:extLst>
          </p:cNvPr>
          <p:cNvSpPr txBox="1"/>
          <p:nvPr/>
        </p:nvSpPr>
        <p:spPr>
          <a:xfrm>
            <a:off x="3506298" y="4090223"/>
            <a:ext cx="2018864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2200" dirty="0"/>
              <a:t>~ (( A . B ) + P 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0E404C-5DF2-80D1-2EB8-706CA6633339}"/>
              </a:ext>
            </a:extLst>
          </p:cNvPr>
          <p:cNvSpPr txBox="1"/>
          <p:nvPr/>
        </p:nvSpPr>
        <p:spPr>
          <a:xfrm>
            <a:off x="6027194" y="2720809"/>
            <a:ext cx="6112932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200" dirty="0"/>
              <a:t>Examples using symbols :</a:t>
            </a:r>
          </a:p>
          <a:p>
            <a:pPr marL="457200" indent="-457200">
              <a:buFont typeface="+mj-lt"/>
              <a:buAutoNum type="arabicPeriod" startAt="6"/>
            </a:pPr>
            <a:endParaRPr lang="en-IN" sz="2200" dirty="0"/>
          </a:p>
          <a:p>
            <a:pPr marL="457200" indent="-457200">
              <a:buFont typeface="+mj-lt"/>
              <a:buAutoNum type="arabicPeriod" startAt="5"/>
            </a:pPr>
            <a:r>
              <a:rPr lang="en-IN" sz="2200" dirty="0"/>
              <a:t>P OR </a:t>
            </a:r>
            <a:r>
              <a:rPr lang="en-IN" sz="2200" u="sng" dirty="0"/>
              <a:t>(Q AND R)</a:t>
            </a:r>
            <a:r>
              <a:rPr lang="en-IN" sz="2200" dirty="0"/>
              <a:t> ?</a:t>
            </a:r>
          </a:p>
          <a:p>
            <a:pPr marL="457200" indent="-457200">
              <a:buFont typeface="+mj-lt"/>
              <a:buAutoNum type="arabicPeriod" startAt="5"/>
            </a:pPr>
            <a:endParaRPr lang="en-IN" sz="2200" dirty="0"/>
          </a:p>
          <a:p>
            <a:pPr marL="457200" indent="-457200">
              <a:buFont typeface="+mj-lt"/>
              <a:buAutoNum type="arabicPeriod" startAt="5"/>
            </a:pPr>
            <a:endParaRPr lang="en-IN" sz="2200" dirty="0"/>
          </a:p>
          <a:p>
            <a:pPr marL="457200" indent="-457200">
              <a:buFont typeface="+mj-lt"/>
              <a:buAutoNum type="arabicPeriod" startAt="5"/>
            </a:pPr>
            <a:endParaRPr lang="en-IN" sz="2200" dirty="0"/>
          </a:p>
          <a:p>
            <a:pPr marL="457200" indent="-457200">
              <a:buFont typeface="+mj-lt"/>
              <a:buAutoNum type="arabicPeriod" startAt="5"/>
            </a:pPr>
            <a:endParaRPr lang="en-IN" sz="2200" dirty="0"/>
          </a:p>
          <a:p>
            <a:pPr marL="457200" indent="-457200">
              <a:buFont typeface="+mj-lt"/>
              <a:buAutoNum type="arabicPeriod" startAt="5"/>
            </a:pPr>
            <a:r>
              <a:rPr lang="en-IN" sz="2200" u="sng" dirty="0"/>
              <a:t>(A AND B)</a:t>
            </a:r>
            <a:r>
              <a:rPr lang="en-IN" sz="2200" dirty="0"/>
              <a:t> OR C ?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A85350A-35F5-BCBB-A2FE-A9841ADC8568}"/>
              </a:ext>
            </a:extLst>
          </p:cNvPr>
          <p:cNvSpPr txBox="1"/>
          <p:nvPr/>
        </p:nvSpPr>
        <p:spPr>
          <a:xfrm>
            <a:off x="196055" y="1360741"/>
            <a:ext cx="11799890" cy="12095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200" dirty="0"/>
              <a:t>Circuits are formed by connecting 1 or more gates together to do a specific task.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IN" sz="2200" dirty="0"/>
              <a:t>Simply put, a logical circuit is like a mini decision-maker that follows clear rules to give a result based on the inputs it gets.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E999BC5-BA49-23A9-AE53-1D279084316E}"/>
              </a:ext>
            </a:extLst>
          </p:cNvPr>
          <p:cNvCxnSpPr>
            <a:cxnSpLocks/>
          </p:cNvCxnSpPr>
          <p:nvPr/>
        </p:nvCxnSpPr>
        <p:spPr>
          <a:xfrm flipH="1">
            <a:off x="0" y="2570303"/>
            <a:ext cx="1219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ABBABCF4-D181-C2DF-69A0-04B3ED0F337D}"/>
              </a:ext>
            </a:extLst>
          </p:cNvPr>
          <p:cNvCxnSpPr>
            <a:cxnSpLocks/>
          </p:cNvCxnSpPr>
          <p:nvPr/>
        </p:nvCxnSpPr>
        <p:spPr>
          <a:xfrm>
            <a:off x="5842000" y="2570303"/>
            <a:ext cx="0" cy="42917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E274BB7A-E6B5-A8E8-B807-438172BA7EBE}"/>
              </a:ext>
            </a:extLst>
          </p:cNvPr>
          <p:cNvSpPr txBox="1"/>
          <p:nvPr/>
        </p:nvSpPr>
        <p:spPr>
          <a:xfrm>
            <a:off x="3499098" y="5058041"/>
            <a:ext cx="2006373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2200" dirty="0"/>
              <a:t>~ ( ~( A . B ) . C)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2B64278-22D2-6878-0A57-77E799A52A22}"/>
              </a:ext>
            </a:extLst>
          </p:cNvPr>
          <p:cNvSpPr txBox="1"/>
          <p:nvPr/>
        </p:nvSpPr>
        <p:spPr>
          <a:xfrm>
            <a:off x="3499098" y="5958848"/>
            <a:ext cx="2006373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2200" dirty="0"/>
              <a:t>~ ( A </a:t>
            </a:r>
            <a:r>
              <a:rPr lang="en-IN" sz="2000" b="1" kern="0" dirty="0">
                <a:solidFill>
                  <a:srgbClr val="1B1C1D"/>
                </a:solidFill>
                <a:cs typeface="Times New Roman" panose="02020603050405020304" pitchFamily="18" charset="0"/>
              </a:rPr>
              <a:t>⊕</a:t>
            </a:r>
            <a:r>
              <a:rPr lang="en-IN" sz="2200" dirty="0"/>
              <a:t> B )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9A327A8-D52F-55AD-5DF1-C6EE9DC802E3}"/>
              </a:ext>
            </a:extLst>
          </p:cNvPr>
          <p:cNvGrpSpPr/>
          <p:nvPr/>
        </p:nvGrpSpPr>
        <p:grpSpPr>
          <a:xfrm>
            <a:off x="6618234" y="5564934"/>
            <a:ext cx="3378764" cy="1324397"/>
            <a:chOff x="6618234" y="5564934"/>
            <a:chExt cx="3378764" cy="1324397"/>
          </a:xfrm>
        </p:grpSpPr>
        <p:pic>
          <p:nvPicPr>
            <p:cNvPr id="33" name="Picture 8">
              <a:extLst>
                <a:ext uri="{FF2B5EF4-FFF2-40B4-BE49-F238E27FC236}">
                  <a16:creationId xmlns:a16="http://schemas.microsoft.com/office/drawing/2014/main" id="{01C90426-EC73-7CAB-6B2A-1EECFBF35D3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3256" y="5700782"/>
              <a:ext cx="1751320" cy="8756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C68F70AA-5A40-2672-AB3B-16950892E836}"/>
                </a:ext>
              </a:extLst>
            </p:cNvPr>
            <p:cNvSpPr txBox="1"/>
            <p:nvPr/>
          </p:nvSpPr>
          <p:spPr>
            <a:xfrm>
              <a:off x="8364015" y="6519999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88E5F1C9-F284-1FFD-2E8B-D7BCF689094A}"/>
                </a:ext>
              </a:extLst>
            </p:cNvPr>
            <p:cNvSpPr txBox="1"/>
            <p:nvPr/>
          </p:nvSpPr>
          <p:spPr>
            <a:xfrm>
              <a:off x="6829810" y="6291498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9FF266F0-0684-83A8-E3B3-AE9B76D37626}"/>
                </a:ext>
              </a:extLst>
            </p:cNvPr>
            <p:cNvSpPr txBox="1"/>
            <p:nvPr/>
          </p:nvSpPr>
          <p:spPr>
            <a:xfrm>
              <a:off x="6781089" y="5589516"/>
              <a:ext cx="309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pic>
          <p:nvPicPr>
            <p:cNvPr id="35" name="Picture 6">
              <a:extLst>
                <a:ext uri="{FF2B5EF4-FFF2-40B4-BE49-F238E27FC236}">
                  <a16:creationId xmlns:a16="http://schemas.microsoft.com/office/drawing/2014/main" id="{B039190D-721C-BBEA-D2B9-31EDB258B3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40198" y="5875630"/>
              <a:ext cx="1756800" cy="87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8" name="Frame 47">
              <a:extLst>
                <a:ext uri="{FF2B5EF4-FFF2-40B4-BE49-F238E27FC236}">
                  <a16:creationId xmlns:a16="http://schemas.microsoft.com/office/drawing/2014/main" id="{D7E95DA4-6C8F-1DD1-11D9-B70D587172EE}"/>
                </a:ext>
              </a:extLst>
            </p:cNvPr>
            <p:cNvSpPr/>
            <p:nvPr/>
          </p:nvSpPr>
          <p:spPr>
            <a:xfrm>
              <a:off x="6618234" y="5564934"/>
              <a:ext cx="1499813" cy="1164395"/>
            </a:xfrm>
            <a:prstGeom prst="frame">
              <a:avLst>
                <a:gd name="adj1" fmla="val 4829"/>
              </a:avLst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D0C08012-4A22-8539-0159-3E9C1C92E908}"/>
              </a:ext>
            </a:extLst>
          </p:cNvPr>
          <p:cNvGrpSpPr/>
          <p:nvPr/>
        </p:nvGrpSpPr>
        <p:grpSpPr>
          <a:xfrm>
            <a:off x="6397964" y="3806051"/>
            <a:ext cx="3373144" cy="1175869"/>
            <a:chOff x="6397964" y="3806051"/>
            <a:chExt cx="3373144" cy="1175869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43CC5BAF-C162-6330-87A2-4CDDA2614774}"/>
                </a:ext>
              </a:extLst>
            </p:cNvPr>
            <p:cNvGrpSpPr/>
            <p:nvPr/>
          </p:nvGrpSpPr>
          <p:grpSpPr>
            <a:xfrm>
              <a:off x="6522156" y="3808561"/>
              <a:ext cx="3248952" cy="1173359"/>
              <a:chOff x="8806653" y="4524639"/>
              <a:chExt cx="3248952" cy="1173359"/>
            </a:xfrm>
          </p:grpSpPr>
          <p:pic>
            <p:nvPicPr>
              <p:cNvPr id="22" name="Picture 8">
                <a:extLst>
                  <a:ext uri="{FF2B5EF4-FFF2-40B4-BE49-F238E27FC236}">
                    <a16:creationId xmlns:a16="http://schemas.microsoft.com/office/drawing/2014/main" id="{121CD39E-683C-8429-83E1-361078D1D34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806653" y="4592579"/>
                <a:ext cx="1751320" cy="8756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5E40CBD-20D2-26B0-FBEA-77D0CBE68D8C}"/>
                  </a:ext>
                </a:extLst>
              </p:cNvPr>
              <p:cNvSpPr txBox="1"/>
              <p:nvPr/>
            </p:nvSpPr>
            <p:spPr>
              <a:xfrm>
                <a:off x="8926311" y="4524639"/>
                <a:ext cx="3401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Q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6601705-D16F-F4D8-FF76-A85B5F7C800F}"/>
                  </a:ext>
                </a:extLst>
              </p:cNvPr>
              <p:cNvSpPr txBox="1"/>
              <p:nvPr/>
            </p:nvSpPr>
            <p:spPr>
              <a:xfrm>
                <a:off x="8999772" y="5172364"/>
                <a:ext cx="3097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R</a:t>
                </a:r>
              </a:p>
            </p:txBody>
          </p:sp>
          <p:pic>
            <p:nvPicPr>
              <p:cNvPr id="30" name="Picture 6">
                <a:extLst>
                  <a:ext uri="{FF2B5EF4-FFF2-40B4-BE49-F238E27FC236}">
                    <a16:creationId xmlns:a16="http://schemas.microsoft.com/office/drawing/2014/main" id="{881A8192-A087-80DF-6620-2F0C6C3783F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298805" y="4764395"/>
                <a:ext cx="1756800" cy="8784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BF255231-C3B2-BC6B-9EAF-244733EA85A8}"/>
                  </a:ext>
                </a:extLst>
              </p:cNvPr>
              <p:cNvSpPr txBox="1"/>
              <p:nvPr/>
            </p:nvSpPr>
            <p:spPr>
              <a:xfrm>
                <a:off x="10435785" y="5328666"/>
                <a:ext cx="3032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P</a:t>
                </a:r>
              </a:p>
            </p:txBody>
          </p:sp>
        </p:grpSp>
        <p:sp>
          <p:nvSpPr>
            <p:cNvPr id="50" name="Frame 49">
              <a:extLst>
                <a:ext uri="{FF2B5EF4-FFF2-40B4-BE49-F238E27FC236}">
                  <a16:creationId xmlns:a16="http://schemas.microsoft.com/office/drawing/2014/main" id="{56151B86-105C-BFA2-97BC-C6C5923DF9FD}"/>
                </a:ext>
              </a:extLst>
            </p:cNvPr>
            <p:cNvSpPr/>
            <p:nvPr/>
          </p:nvSpPr>
          <p:spPr>
            <a:xfrm>
              <a:off x="6397964" y="3806051"/>
              <a:ext cx="1499813" cy="1164395"/>
            </a:xfrm>
            <a:prstGeom prst="frame">
              <a:avLst>
                <a:gd name="adj1" fmla="val 4829"/>
              </a:avLst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138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9" grpId="0" animBg="1"/>
      <p:bldP spid="14" grpId="0"/>
      <p:bldP spid="46" grpId="0" animBg="1"/>
      <p:bldP spid="4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Circuit activity - truth table &amp; simulation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C872C4-B695-EB84-B67B-EA5FB301A44E}"/>
              </a:ext>
            </a:extLst>
          </p:cNvPr>
          <p:cNvSpPr/>
          <p:nvPr/>
        </p:nvSpPr>
        <p:spPr>
          <a:xfrm>
            <a:off x="180446" y="1469989"/>
            <a:ext cx="5931400" cy="547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sz="2200" dirty="0"/>
              <a:t>Create a truth table for the given diagram: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E8D2EDD-44B2-60C7-2EFE-9B091415B5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366539"/>
              </p:ext>
            </p:extLst>
          </p:nvPr>
        </p:nvGraphicFramePr>
        <p:xfrm>
          <a:off x="6908801" y="2311899"/>
          <a:ext cx="4910667" cy="4236509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185333">
                  <a:extLst>
                    <a:ext uri="{9D8B030D-6E8A-4147-A177-3AD203B41FA5}">
                      <a16:colId xmlns:a16="http://schemas.microsoft.com/office/drawing/2014/main" val="1426557758"/>
                    </a:ext>
                  </a:extLst>
                </a:gridCol>
                <a:gridCol w="1058333">
                  <a:extLst>
                    <a:ext uri="{9D8B030D-6E8A-4147-A177-3AD203B41FA5}">
                      <a16:colId xmlns:a16="http://schemas.microsoft.com/office/drawing/2014/main" val="1812462074"/>
                    </a:ext>
                  </a:extLst>
                </a:gridCol>
                <a:gridCol w="1212673">
                  <a:extLst>
                    <a:ext uri="{9D8B030D-6E8A-4147-A177-3AD203B41FA5}">
                      <a16:colId xmlns:a16="http://schemas.microsoft.com/office/drawing/2014/main" val="3114105150"/>
                    </a:ext>
                  </a:extLst>
                </a:gridCol>
                <a:gridCol w="1454328">
                  <a:extLst>
                    <a:ext uri="{9D8B030D-6E8A-4147-A177-3AD203B41FA5}">
                      <a16:colId xmlns:a16="http://schemas.microsoft.com/office/drawing/2014/main" val="3732379225"/>
                    </a:ext>
                  </a:extLst>
                </a:gridCol>
              </a:tblGrid>
              <a:tr h="71916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Output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0346342"/>
                  </a:ext>
                </a:extLst>
              </a:tr>
              <a:tr h="879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489961"/>
                  </a:ext>
                </a:extLst>
              </a:tr>
              <a:tr h="879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752671"/>
                  </a:ext>
                </a:extLst>
              </a:tr>
              <a:tr h="879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650225"/>
                  </a:ext>
                </a:extLst>
              </a:tr>
              <a:tr h="879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184942"/>
                  </a:ext>
                </a:extLst>
              </a:tr>
            </a:tbl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CD9FF0A7-0B8E-8F43-2901-09021E7DFFB5}"/>
              </a:ext>
            </a:extLst>
          </p:cNvPr>
          <p:cNvGrpSpPr/>
          <p:nvPr/>
        </p:nvGrpSpPr>
        <p:grpSpPr>
          <a:xfrm>
            <a:off x="180446" y="4439705"/>
            <a:ext cx="6302030" cy="2303008"/>
            <a:chOff x="180446" y="2243528"/>
            <a:chExt cx="6302030" cy="2303008"/>
          </a:xfrm>
        </p:grpSpPr>
        <p:pic>
          <p:nvPicPr>
            <p:cNvPr id="5" name="Picture 4" descr="A diagram of a circuit&#10;&#10;Description automatically generated">
              <a:extLst>
                <a:ext uri="{FF2B5EF4-FFF2-40B4-BE49-F238E27FC236}">
                  <a16:creationId xmlns:a16="http://schemas.microsoft.com/office/drawing/2014/main" id="{7FAD9360-32D7-359F-263C-E18687E11D8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446" y="2243528"/>
              <a:ext cx="6302030" cy="2303008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7A33158-3B53-2A06-0979-032673959AC4}"/>
                </a:ext>
              </a:extLst>
            </p:cNvPr>
            <p:cNvSpPr txBox="1"/>
            <p:nvPr/>
          </p:nvSpPr>
          <p:spPr>
            <a:xfrm>
              <a:off x="3115733" y="3014136"/>
              <a:ext cx="254000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P</a:t>
              </a:r>
            </a:p>
          </p:txBody>
        </p:sp>
      </p:grpSp>
      <p:pic>
        <p:nvPicPr>
          <p:cNvPr id="7" name="Picture 6" descr="A diagram of a circle and a circle&#10;&#10;Description automatically generated">
            <a:extLst>
              <a:ext uri="{FF2B5EF4-FFF2-40B4-BE49-F238E27FC236}">
                <a16:creationId xmlns:a16="http://schemas.microsoft.com/office/drawing/2014/main" id="{0D3ADD8E-2211-A3DA-66BD-1DD3251C70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446" y="2057903"/>
            <a:ext cx="6367144" cy="230300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71AE20F-9F92-7312-BBD4-B44559F7D434}"/>
              </a:ext>
            </a:extLst>
          </p:cNvPr>
          <p:cNvSpPr txBox="1"/>
          <p:nvPr/>
        </p:nvSpPr>
        <p:spPr>
          <a:xfrm>
            <a:off x="180446" y="6305732"/>
            <a:ext cx="62355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This is how the circuit will look like on the website https://</a:t>
            </a:r>
            <a:r>
              <a:rPr lang="en-US" sz="1600" dirty="0" err="1"/>
              <a:t>logic.ly</a:t>
            </a:r>
            <a:r>
              <a:rPr lang="en-US" sz="1600" dirty="0"/>
              <a:t>/demo/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4FEC171-B1D5-A045-4425-97D9B49EDFC9}"/>
              </a:ext>
            </a:extLst>
          </p:cNvPr>
          <p:cNvSpPr txBox="1"/>
          <p:nvPr/>
        </p:nvSpPr>
        <p:spPr>
          <a:xfrm>
            <a:off x="7215465" y="3213556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 dirty="0"/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624A76-DED4-ABA0-4142-46CC4EC60EBF}"/>
              </a:ext>
            </a:extLst>
          </p:cNvPr>
          <p:cNvSpPr txBox="1"/>
          <p:nvPr/>
        </p:nvSpPr>
        <p:spPr>
          <a:xfrm>
            <a:off x="7215465" y="4115213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 dirty="0"/>
              <a:t>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33AB48A-48F6-50EF-A748-DFEC1FEF7EB5}"/>
              </a:ext>
            </a:extLst>
          </p:cNvPr>
          <p:cNvSpPr txBox="1"/>
          <p:nvPr/>
        </p:nvSpPr>
        <p:spPr>
          <a:xfrm>
            <a:off x="7215465" y="5016870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 dirty="0"/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FB19284-E03D-88B2-688B-5ED83F357C12}"/>
              </a:ext>
            </a:extLst>
          </p:cNvPr>
          <p:cNvSpPr txBox="1"/>
          <p:nvPr/>
        </p:nvSpPr>
        <p:spPr>
          <a:xfrm>
            <a:off x="7215465" y="5918527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 dirty="0"/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DC7C806-E65A-C19F-D477-D923E94969D7}"/>
              </a:ext>
            </a:extLst>
          </p:cNvPr>
          <p:cNvSpPr txBox="1"/>
          <p:nvPr/>
        </p:nvSpPr>
        <p:spPr>
          <a:xfrm>
            <a:off x="8281408" y="3213556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 dirty="0"/>
              <a:t>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2FE728-7082-23A2-80F6-86533F228652}"/>
              </a:ext>
            </a:extLst>
          </p:cNvPr>
          <p:cNvSpPr txBox="1"/>
          <p:nvPr/>
        </p:nvSpPr>
        <p:spPr>
          <a:xfrm>
            <a:off x="8281408" y="4115213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26ADA11-979C-DC31-C9B3-4C51482E7138}"/>
              </a:ext>
            </a:extLst>
          </p:cNvPr>
          <p:cNvSpPr txBox="1"/>
          <p:nvPr/>
        </p:nvSpPr>
        <p:spPr>
          <a:xfrm>
            <a:off x="8281408" y="5016870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 dirty="0"/>
              <a:t>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23E93F1-ECD6-76CA-027E-2F576818772D}"/>
              </a:ext>
            </a:extLst>
          </p:cNvPr>
          <p:cNvSpPr txBox="1"/>
          <p:nvPr/>
        </p:nvSpPr>
        <p:spPr>
          <a:xfrm>
            <a:off x="8281408" y="5918527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 dirty="0"/>
              <a:t>1</a:t>
            </a:r>
          </a:p>
        </p:txBody>
      </p:sp>
      <p:sp>
        <p:nvSpPr>
          <p:cNvPr id="18" name="Frame 17">
            <a:extLst>
              <a:ext uri="{FF2B5EF4-FFF2-40B4-BE49-F238E27FC236}">
                <a16:creationId xmlns:a16="http://schemas.microsoft.com/office/drawing/2014/main" id="{A38C8980-2AE7-0BA0-0FCF-EAC4B3B6E179}"/>
              </a:ext>
            </a:extLst>
          </p:cNvPr>
          <p:cNvSpPr/>
          <p:nvPr/>
        </p:nvSpPr>
        <p:spPr>
          <a:xfrm>
            <a:off x="180446" y="2057903"/>
            <a:ext cx="3189287" cy="2303009"/>
          </a:xfrm>
          <a:prstGeom prst="frame">
            <a:avLst>
              <a:gd name="adj1" fmla="val 2941"/>
            </a:avLst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ounded Rectangular Callout 18">
            <a:extLst>
              <a:ext uri="{FF2B5EF4-FFF2-40B4-BE49-F238E27FC236}">
                <a16:creationId xmlns:a16="http://schemas.microsoft.com/office/drawing/2014/main" id="{C5EB3D9C-D36D-420B-18AE-555A68A1B634}"/>
              </a:ext>
            </a:extLst>
          </p:cNvPr>
          <p:cNvSpPr/>
          <p:nvPr/>
        </p:nvSpPr>
        <p:spPr>
          <a:xfrm>
            <a:off x="9194799" y="1292512"/>
            <a:ext cx="999067" cy="547650"/>
          </a:xfrm>
          <a:prstGeom prst="wedgeRoundRectCallout">
            <a:avLst>
              <a:gd name="adj1" fmla="val -5277"/>
              <a:gd name="adj2" fmla="val 142892"/>
              <a:gd name="adj3" fmla="val 16667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 . 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F681B40-FF3E-7DD5-E0D9-9DE7E1DA533B}"/>
              </a:ext>
            </a:extLst>
          </p:cNvPr>
          <p:cNvSpPr txBox="1"/>
          <p:nvPr/>
        </p:nvSpPr>
        <p:spPr>
          <a:xfrm>
            <a:off x="9447040" y="3213556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 dirty="0"/>
              <a:t>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08D43BF-80B1-A88A-9147-A3B430EB6F88}"/>
              </a:ext>
            </a:extLst>
          </p:cNvPr>
          <p:cNvSpPr txBox="1"/>
          <p:nvPr/>
        </p:nvSpPr>
        <p:spPr>
          <a:xfrm>
            <a:off x="9447040" y="4115213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 dirty="0"/>
              <a:t>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C2A8877-1E4B-BB58-966F-647B7E432213}"/>
              </a:ext>
            </a:extLst>
          </p:cNvPr>
          <p:cNvSpPr txBox="1"/>
          <p:nvPr/>
        </p:nvSpPr>
        <p:spPr>
          <a:xfrm>
            <a:off x="9447040" y="5016870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 dirty="0"/>
              <a:t>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FDE94C9-85D9-3491-6260-D8D39914957E}"/>
              </a:ext>
            </a:extLst>
          </p:cNvPr>
          <p:cNvSpPr txBox="1"/>
          <p:nvPr/>
        </p:nvSpPr>
        <p:spPr>
          <a:xfrm>
            <a:off x="9447040" y="5918527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 dirty="0"/>
              <a:t>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E45FEF3-A336-ABB5-D883-2CFEC21228F6}"/>
              </a:ext>
            </a:extLst>
          </p:cNvPr>
          <p:cNvSpPr txBox="1"/>
          <p:nvPr/>
        </p:nvSpPr>
        <p:spPr>
          <a:xfrm>
            <a:off x="10754533" y="3213556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 dirty="0"/>
              <a:t>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598CE34-159E-E60E-DEC6-A4FF65FA9EF8}"/>
              </a:ext>
            </a:extLst>
          </p:cNvPr>
          <p:cNvSpPr txBox="1"/>
          <p:nvPr/>
        </p:nvSpPr>
        <p:spPr>
          <a:xfrm>
            <a:off x="10754533" y="4115213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 dirty="0"/>
              <a:t>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8DD2CDA-6372-9F0E-21AC-839865AC483A}"/>
              </a:ext>
            </a:extLst>
          </p:cNvPr>
          <p:cNvSpPr txBox="1"/>
          <p:nvPr/>
        </p:nvSpPr>
        <p:spPr>
          <a:xfrm>
            <a:off x="10754533" y="5016870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 dirty="0"/>
              <a:t>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CD1A7FA-B098-C0F6-D720-DD9EB05E41F8}"/>
              </a:ext>
            </a:extLst>
          </p:cNvPr>
          <p:cNvSpPr txBox="1"/>
          <p:nvPr/>
        </p:nvSpPr>
        <p:spPr>
          <a:xfrm>
            <a:off x="10754533" y="5918527"/>
            <a:ext cx="639618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 dirty="0"/>
              <a:t>1</a:t>
            </a:r>
          </a:p>
        </p:txBody>
      </p:sp>
      <p:sp>
        <p:nvSpPr>
          <p:cNvPr id="30" name="Rounded Rectangular Callout 29">
            <a:extLst>
              <a:ext uri="{FF2B5EF4-FFF2-40B4-BE49-F238E27FC236}">
                <a16:creationId xmlns:a16="http://schemas.microsoft.com/office/drawing/2014/main" id="{93E0D75A-EC5B-3091-90A9-1B6B243678B0}"/>
              </a:ext>
            </a:extLst>
          </p:cNvPr>
          <p:cNvSpPr/>
          <p:nvPr/>
        </p:nvSpPr>
        <p:spPr>
          <a:xfrm>
            <a:off x="10782791" y="1288422"/>
            <a:ext cx="999067" cy="547650"/>
          </a:xfrm>
          <a:prstGeom prst="wedgeRoundRectCallout">
            <a:avLst>
              <a:gd name="adj1" fmla="val -5277"/>
              <a:gd name="adj2" fmla="val 142892"/>
              <a:gd name="adj3" fmla="val 16667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 . P</a:t>
            </a:r>
          </a:p>
        </p:txBody>
      </p:sp>
      <p:sp>
        <p:nvSpPr>
          <p:cNvPr id="31" name="Rounded Rectangular Callout 30">
            <a:extLst>
              <a:ext uri="{FF2B5EF4-FFF2-40B4-BE49-F238E27FC236}">
                <a16:creationId xmlns:a16="http://schemas.microsoft.com/office/drawing/2014/main" id="{91CC024A-FBBC-9A82-F9EF-6E4C45CB36F5}"/>
              </a:ext>
            </a:extLst>
          </p:cNvPr>
          <p:cNvSpPr/>
          <p:nvPr/>
        </p:nvSpPr>
        <p:spPr>
          <a:xfrm>
            <a:off x="5655732" y="1243752"/>
            <a:ext cx="2945485" cy="547650"/>
          </a:xfrm>
          <a:prstGeom prst="wedgeRoundRectCallout">
            <a:avLst>
              <a:gd name="adj1" fmla="val 30366"/>
              <a:gd name="adj2" fmla="val 130524"/>
              <a:gd name="adj3" fmla="val 16667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Use the input pattern explained in previous lesson</a:t>
            </a:r>
          </a:p>
        </p:txBody>
      </p:sp>
      <p:sp>
        <p:nvSpPr>
          <p:cNvPr id="32" name="Rounded Rectangular Callout 31">
            <a:extLst>
              <a:ext uri="{FF2B5EF4-FFF2-40B4-BE49-F238E27FC236}">
                <a16:creationId xmlns:a16="http://schemas.microsoft.com/office/drawing/2014/main" id="{53530616-CC5E-0D6B-3CCA-5EE834113704}"/>
              </a:ext>
            </a:extLst>
          </p:cNvPr>
          <p:cNvSpPr/>
          <p:nvPr/>
        </p:nvSpPr>
        <p:spPr>
          <a:xfrm>
            <a:off x="1235582" y="2827860"/>
            <a:ext cx="1660017" cy="763094"/>
          </a:xfrm>
          <a:prstGeom prst="wedgeRoundRectCallout">
            <a:avLst>
              <a:gd name="adj1" fmla="val -50733"/>
              <a:gd name="adj2" fmla="val 30634"/>
              <a:gd name="adj3" fmla="val 16667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Use decomposition</a:t>
            </a:r>
          </a:p>
        </p:txBody>
      </p:sp>
    </p:spTree>
    <p:extLst>
      <p:ext uri="{BB962C8B-B14F-4D97-AF65-F5344CB8AC3E}">
        <p14:creationId xmlns:p14="http://schemas.microsoft.com/office/powerpoint/2010/main" val="2353074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Practice simple circuits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B62BD60-354C-A4F6-F1C6-1BBF45451BBD}"/>
              </a:ext>
            </a:extLst>
          </p:cNvPr>
          <p:cNvSpPr/>
          <p:nvPr/>
        </p:nvSpPr>
        <p:spPr>
          <a:xfrm>
            <a:off x="113043" y="1325919"/>
            <a:ext cx="4990295" cy="4210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sz="2200" dirty="0"/>
              <a:t>Write the Boolean expression for the following: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N" sz="2200" dirty="0"/>
              <a:t>X </a:t>
            </a:r>
            <a:r>
              <a:rPr lang="en-IN" sz="2200" u="sng" dirty="0"/>
              <a:t>NAND</a:t>
            </a:r>
            <a:r>
              <a:rPr lang="en-IN" sz="2200" dirty="0"/>
              <a:t> Y ?</a:t>
            </a:r>
          </a:p>
          <a:p>
            <a:pPr marL="457200" indent="-457200">
              <a:buFont typeface="+mj-lt"/>
              <a:buAutoNum type="arabicPeriod"/>
            </a:pPr>
            <a:endParaRPr lang="en-IN" sz="1000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N" sz="2200" dirty="0"/>
              <a:t>R = P </a:t>
            </a:r>
            <a:r>
              <a:rPr lang="en-IN" sz="2200" u="sng" dirty="0"/>
              <a:t>NOR</a:t>
            </a:r>
            <a:r>
              <a:rPr lang="en-IN" sz="2200" dirty="0"/>
              <a:t> Q ?</a:t>
            </a:r>
          </a:p>
          <a:p>
            <a:pPr marL="457200" indent="-457200">
              <a:buFont typeface="+mj-lt"/>
              <a:buAutoNum type="arabicPeriod"/>
            </a:pPr>
            <a:endParaRPr lang="en-IN" sz="1000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N" sz="2200" dirty="0"/>
              <a:t>A </a:t>
            </a:r>
            <a:r>
              <a:rPr lang="en-IN" sz="2200" u="sng" dirty="0"/>
              <a:t>XOR</a:t>
            </a:r>
            <a:r>
              <a:rPr lang="en-IN" sz="2200" dirty="0"/>
              <a:t> B ?</a:t>
            </a:r>
          </a:p>
          <a:p>
            <a:pPr marL="457200" indent="-457200">
              <a:buFont typeface="+mj-lt"/>
              <a:buAutoNum type="arabicPeriod"/>
            </a:pPr>
            <a:endParaRPr lang="en-IN" sz="1000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N" sz="2200" dirty="0"/>
              <a:t>D = (A NOR B) XOR C?</a:t>
            </a:r>
          </a:p>
          <a:p>
            <a:pPr marL="457200" indent="-457200">
              <a:buFont typeface="+mj-lt"/>
              <a:buAutoNum type="arabicPeriod"/>
            </a:pPr>
            <a:endParaRPr lang="en-IN" sz="1000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N" sz="2200" dirty="0"/>
              <a:t>NOT (Y NAND Z) 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D3693CD-C9A9-CDE9-5CE1-BB49CEB40C4C}"/>
              </a:ext>
            </a:extLst>
          </p:cNvPr>
          <p:cNvSpPr/>
          <p:nvPr/>
        </p:nvSpPr>
        <p:spPr>
          <a:xfrm>
            <a:off x="6017736" y="1449489"/>
            <a:ext cx="584475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200" dirty="0"/>
              <a:t>Draw the logic circuit for the following using the 3 basic gates (AND, OR, NOT) and then also with the NAND &amp; NOR gates:</a:t>
            </a:r>
            <a:endParaRPr lang="en-IN" sz="1000" dirty="0"/>
          </a:p>
          <a:p>
            <a:endParaRPr lang="en-IN" sz="1000" dirty="0"/>
          </a:p>
          <a:p>
            <a:pPr marL="457200" indent="-457200">
              <a:buFont typeface="+mj-lt"/>
              <a:buAutoNum type="arabicPeriod" startAt="6"/>
            </a:pPr>
            <a:r>
              <a:rPr lang="en-IN" sz="2200" dirty="0"/>
              <a:t>A = B NAND C</a:t>
            </a:r>
          </a:p>
          <a:p>
            <a:pPr marL="457200" indent="-457200">
              <a:buFont typeface="+mj-lt"/>
              <a:buAutoNum type="arabicPeriod" startAt="6"/>
            </a:pPr>
            <a:endParaRPr lang="en-IN" sz="2200" dirty="0"/>
          </a:p>
          <a:p>
            <a:pPr marL="457200" indent="-457200">
              <a:buFont typeface="+mj-lt"/>
              <a:buAutoNum type="arabicPeriod" startAt="6"/>
            </a:pPr>
            <a:r>
              <a:rPr lang="en-IN" sz="2200" dirty="0"/>
              <a:t>Q = P NOR R</a:t>
            </a:r>
          </a:p>
          <a:p>
            <a:pPr marL="457200" indent="-457200">
              <a:buFont typeface="+mj-lt"/>
              <a:buAutoNum type="arabicPeriod" startAt="6"/>
            </a:pPr>
            <a:endParaRPr lang="en-IN" sz="2200" dirty="0"/>
          </a:p>
          <a:p>
            <a:pPr marL="457200" indent="-457200">
              <a:buFont typeface="+mj-lt"/>
              <a:buAutoNum type="arabicPeriod" startAt="6"/>
            </a:pPr>
            <a:endParaRPr lang="en-IN" sz="2200" dirty="0"/>
          </a:p>
          <a:p>
            <a:r>
              <a:rPr lang="en-IN" sz="2200" dirty="0"/>
              <a:t>Draw the logic circuit for the following using the NAND, NOR &amp; XOR gates:</a:t>
            </a:r>
            <a:endParaRPr lang="en-IN" sz="1000" dirty="0"/>
          </a:p>
          <a:p>
            <a:endParaRPr lang="en-IN" sz="1000" dirty="0"/>
          </a:p>
          <a:p>
            <a:pPr marL="457200" indent="-457200">
              <a:buFont typeface="+mj-lt"/>
              <a:buAutoNum type="arabicPeriod" startAt="8"/>
            </a:pPr>
            <a:r>
              <a:rPr lang="en-IN" sz="2200" dirty="0"/>
              <a:t>R = P XOR Q</a:t>
            </a:r>
          </a:p>
          <a:p>
            <a:pPr marL="457200" indent="-457200">
              <a:buFont typeface="+mj-lt"/>
              <a:buAutoNum type="arabicPeriod" startAt="8"/>
            </a:pPr>
            <a:endParaRPr lang="en-IN" sz="2200" dirty="0"/>
          </a:p>
          <a:p>
            <a:pPr marL="457200" indent="-457200">
              <a:buFont typeface="+mj-lt"/>
              <a:buAutoNum type="arabicPeriod" startAt="8"/>
            </a:pPr>
            <a:endParaRPr lang="en-IN" sz="2200" dirty="0"/>
          </a:p>
          <a:p>
            <a:pPr marL="457200" indent="-457200">
              <a:buFont typeface="+mj-lt"/>
              <a:buAutoNum type="arabicPeriod" startAt="8"/>
            </a:pPr>
            <a:r>
              <a:rPr lang="en-IN" sz="2200" dirty="0"/>
              <a:t>A = (X NAND Y) NOR Z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6FA2AC-91F3-83FE-43BB-8B452F914A4C}"/>
              </a:ext>
            </a:extLst>
          </p:cNvPr>
          <p:cNvSpPr txBox="1"/>
          <p:nvPr/>
        </p:nvSpPr>
        <p:spPr>
          <a:xfrm>
            <a:off x="3488267" y="2357499"/>
            <a:ext cx="2423525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 dirty="0"/>
              <a:t>~ (X . Y)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6E4435F-D685-349E-1AE5-1DC35FC8C830}"/>
              </a:ext>
            </a:extLst>
          </p:cNvPr>
          <p:cNvSpPr txBox="1"/>
          <p:nvPr/>
        </p:nvSpPr>
        <p:spPr>
          <a:xfrm>
            <a:off x="3488267" y="3213556"/>
            <a:ext cx="2423526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 dirty="0"/>
              <a:t>R = ~ (P + Q)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6130AF-A697-4E4C-1899-B6D674A49325}"/>
              </a:ext>
            </a:extLst>
          </p:cNvPr>
          <p:cNvSpPr txBox="1"/>
          <p:nvPr/>
        </p:nvSpPr>
        <p:spPr>
          <a:xfrm>
            <a:off x="3488267" y="3833031"/>
            <a:ext cx="2423526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 dirty="0"/>
              <a:t>A </a:t>
            </a:r>
            <a:r>
              <a:rPr lang="en-IN" sz="2200" kern="0" dirty="0">
                <a:solidFill>
                  <a:srgbClr val="1B1C1D"/>
                </a:solidFill>
                <a:cs typeface="Times New Roman" panose="02020603050405020304" pitchFamily="18" charset="0"/>
              </a:rPr>
              <a:t>⊕ B</a:t>
            </a:r>
            <a:r>
              <a:rPr lang="en-IN" sz="2200" dirty="0"/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4023217-487A-DEFB-B74F-3B03E556E749}"/>
              </a:ext>
            </a:extLst>
          </p:cNvPr>
          <p:cNvSpPr txBox="1"/>
          <p:nvPr/>
        </p:nvSpPr>
        <p:spPr>
          <a:xfrm>
            <a:off x="3488267" y="4529731"/>
            <a:ext cx="2423525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 dirty="0"/>
              <a:t>D = ( ~ (A + B) ) </a:t>
            </a:r>
            <a:r>
              <a:rPr lang="en-IN" sz="2200" kern="0" dirty="0">
                <a:solidFill>
                  <a:srgbClr val="1B1C1D"/>
                </a:solidFill>
                <a:cs typeface="Times New Roman" panose="02020603050405020304" pitchFamily="18" charset="0"/>
              </a:rPr>
              <a:t>⊕ C</a:t>
            </a:r>
            <a:endParaRPr lang="en-IN" sz="2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374A08B-6FA5-540F-35EB-14AF9776C446}"/>
              </a:ext>
            </a:extLst>
          </p:cNvPr>
          <p:cNvSpPr txBox="1"/>
          <p:nvPr/>
        </p:nvSpPr>
        <p:spPr>
          <a:xfrm>
            <a:off x="3488267" y="5174782"/>
            <a:ext cx="2423525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 dirty="0"/>
              <a:t>~  (~ ( Y . Z ) )</a:t>
            </a:r>
          </a:p>
        </p:txBody>
      </p:sp>
      <p:pic>
        <p:nvPicPr>
          <p:cNvPr id="7" name="Picture 6" descr="A black and white diagram&#10;&#10;Description automatically generated">
            <a:extLst>
              <a:ext uri="{FF2B5EF4-FFF2-40B4-BE49-F238E27FC236}">
                <a16:creationId xmlns:a16="http://schemas.microsoft.com/office/drawing/2014/main" id="{9118B372-441F-901B-CEAA-62C174D2DD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534" y="3340174"/>
            <a:ext cx="2431957" cy="813600"/>
          </a:xfrm>
          <a:prstGeom prst="rect">
            <a:avLst/>
          </a:prstGeom>
        </p:spPr>
      </p:pic>
      <p:pic>
        <p:nvPicPr>
          <p:cNvPr id="13" name="Picture 12" descr="A black line drawing of a circle and a triangle&#10;&#10;Description automatically generated">
            <a:extLst>
              <a:ext uri="{FF2B5EF4-FFF2-40B4-BE49-F238E27FC236}">
                <a16:creationId xmlns:a16="http://schemas.microsoft.com/office/drawing/2014/main" id="{369F795C-F475-83F0-04C4-24FAD4EFD4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8248" y="2529411"/>
            <a:ext cx="2010993" cy="816559"/>
          </a:xfrm>
          <a:prstGeom prst="rect">
            <a:avLst/>
          </a:prstGeom>
        </p:spPr>
      </p:pic>
      <p:pic>
        <p:nvPicPr>
          <p:cNvPr id="17" name="Picture 16" descr="A black line drawing of a curved object&#10;&#10;Description automatically generated">
            <a:extLst>
              <a:ext uri="{FF2B5EF4-FFF2-40B4-BE49-F238E27FC236}">
                <a16:creationId xmlns:a16="http://schemas.microsoft.com/office/drawing/2014/main" id="{A4325911-66B7-53F8-A3A9-09A5FB46D45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911" y="3375620"/>
            <a:ext cx="1524331" cy="813600"/>
          </a:xfrm>
          <a:prstGeom prst="rect">
            <a:avLst/>
          </a:prstGeom>
        </p:spPr>
      </p:pic>
      <p:pic>
        <p:nvPicPr>
          <p:cNvPr id="19" name="Picture 18" descr="A black line drawing of a circular object&#10;&#10;Description automatically generated">
            <a:extLst>
              <a:ext uri="{FF2B5EF4-FFF2-40B4-BE49-F238E27FC236}">
                <a16:creationId xmlns:a16="http://schemas.microsoft.com/office/drawing/2014/main" id="{E006317C-8785-C938-C171-2D0F98EF801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9251" y="2546028"/>
            <a:ext cx="1437991" cy="813600"/>
          </a:xfrm>
          <a:prstGeom prst="rect">
            <a:avLst/>
          </a:prstGeom>
        </p:spPr>
      </p:pic>
      <p:pic>
        <p:nvPicPr>
          <p:cNvPr id="26" name="Picture 25" descr="A black line drawing of a curved object&#10;&#10;Description automatically generated">
            <a:extLst>
              <a:ext uri="{FF2B5EF4-FFF2-40B4-BE49-F238E27FC236}">
                <a16:creationId xmlns:a16="http://schemas.microsoft.com/office/drawing/2014/main" id="{0C50F63C-9065-4B4F-E316-BC9F03241B9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7016" y="4843513"/>
            <a:ext cx="1483624" cy="813600"/>
          </a:xfrm>
          <a:prstGeom prst="rect">
            <a:avLst/>
          </a:prstGeom>
        </p:spPr>
      </p:pic>
      <p:pic>
        <p:nvPicPr>
          <p:cNvPr id="28" name="Picture 27" descr="A diagram of a complex connection&#10;&#10;Description automatically generated with medium confidence">
            <a:extLst>
              <a:ext uri="{FF2B5EF4-FFF2-40B4-BE49-F238E27FC236}">
                <a16:creationId xmlns:a16="http://schemas.microsoft.com/office/drawing/2014/main" id="{8EF9D860-E48C-F52B-6A9B-AAE93CDADB1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825" y="5859658"/>
            <a:ext cx="1978841" cy="81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505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0FC16EDE49814FBBE83568B9FA2901" ma:contentTypeVersion="17" ma:contentTypeDescription="Create a new document." ma:contentTypeScope="" ma:versionID="022f5e1d981b14d7005f3600e8ff7e4f">
  <xsd:schema xmlns:xsd="http://www.w3.org/2001/XMLSchema" xmlns:xs="http://www.w3.org/2001/XMLSchema" xmlns:p="http://schemas.microsoft.com/office/2006/metadata/properties" xmlns:ns2="9ad1216b-cdc1-40e2-a0c2-94597fd44697" xmlns:ns3="3fcf4a81-aca0-43b6-bff7-87efdc296efa" xmlns:ns4="7424b78e-8606-4fd1-9a19-b6b90bbc0a1b" targetNamespace="http://schemas.microsoft.com/office/2006/metadata/properties" ma:root="true" ma:fieldsID="f273b407d20b6eb33550fabe3d54ad2e" ns2:_="" ns3:_="" ns4:_="">
    <xsd:import namespace="9ad1216b-cdc1-40e2-a0c2-94597fd44697"/>
    <xsd:import namespace="3fcf4a81-aca0-43b6-bff7-87efdc296efa"/>
    <xsd:import namespace="7424b78e-8606-4fd1-9a19-b6b90bbc0a1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ObjectDetectorVersions" minOccurs="0"/>
                <xsd:element ref="ns3:MediaLengthInSeconds" minOccurs="0"/>
                <xsd:element ref="ns2:SharedWithUsers" minOccurs="0"/>
                <xsd:element ref="ns2:SharedWithDetail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3:lcf76f155ced4ddcb4097134ff3c332f" minOccurs="0"/>
                <xsd:element ref="ns4:TaxCatchAll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d1216b-cdc1-40e2-a0c2-94597fd44697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cf4a81-aca0-43b6-bff7-87efdc296e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7882c5b-1fc0-4c64-8edd-3b527906c47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24b78e-8606-4fd1-9a19-b6b90bbc0a1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4bd6ad62-9026-4c22-97ba-ffd5902a9633}" ma:internalName="TaxCatchAll" ma:showField="CatchAllData" ma:web="9ad1216b-cdc1-40e2-a0c2-94597fd446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fcf4a81-aca0-43b6-bff7-87efdc296efa">
      <Terms xmlns="http://schemas.microsoft.com/office/infopath/2007/PartnerControls"/>
    </lcf76f155ced4ddcb4097134ff3c332f>
    <TaxCatchAll xmlns="7424b78e-8606-4fd1-9a19-b6b90bbc0a1b" xsi:nil="true"/>
    <_dlc_DocId xmlns="9ad1216b-cdc1-40e2-a0c2-94597fd44697">7VPTP7ZE6X33-1933993375-2141</_dlc_DocId>
    <_dlc_DocIdUrl xmlns="9ad1216b-cdc1-40e2-a0c2-94597fd44697">
      <Url>https://cambridgeorg.sharepoint.com/sites/cie/education/pd/Curriculum_Support/_layouts/15/DocIdRedir.aspx?ID=7VPTP7ZE6X33-1933993375-2141</Url>
      <Description>7VPTP7ZE6X33-1933993375-2141</Description>
    </_dlc_DocIdUrl>
  </documentManagement>
</p:properties>
</file>

<file path=customXml/itemProps1.xml><?xml version="1.0" encoding="utf-8"?>
<ds:datastoreItem xmlns:ds="http://schemas.openxmlformats.org/officeDocument/2006/customXml" ds:itemID="{7409F642-4D26-43AB-83D0-16B234C41C61}"/>
</file>

<file path=customXml/itemProps2.xml><?xml version="1.0" encoding="utf-8"?>
<ds:datastoreItem xmlns:ds="http://schemas.openxmlformats.org/officeDocument/2006/customXml" ds:itemID="{A6B05667-AE95-425D-848B-100F286EFB08}"/>
</file>

<file path=customXml/itemProps3.xml><?xml version="1.0" encoding="utf-8"?>
<ds:datastoreItem xmlns:ds="http://schemas.openxmlformats.org/officeDocument/2006/customXml" ds:itemID="{19EF0426-B28D-4624-BF93-D7AB58C4834B}"/>
</file>

<file path=customXml/itemProps4.xml><?xml version="1.0" encoding="utf-8"?>
<ds:datastoreItem xmlns:ds="http://schemas.openxmlformats.org/officeDocument/2006/customXml" ds:itemID="{13E3C821-36F9-4698-B93E-A49EA3E7341E}"/>
</file>

<file path=docProps/app.xml><?xml version="1.0" encoding="utf-8"?>
<Properties xmlns="http://schemas.openxmlformats.org/officeDocument/2006/extended-properties" xmlns:vt="http://schemas.openxmlformats.org/officeDocument/2006/docPropsVTypes">
  <TotalTime>3970</TotalTime>
  <Words>2015</Words>
  <Application>Microsoft Macintosh PowerPoint</Application>
  <PresentationFormat>Widescreen</PresentationFormat>
  <Paragraphs>486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BerkeleyStd</vt:lpstr>
      <vt:lpstr>Calibri</vt:lpstr>
      <vt:lpstr>Calibri Light</vt:lpstr>
      <vt:lpstr>DIN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Cambridge Assessment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 Saxton</dc:creator>
  <cp:lastModifiedBy>Kanchize Design Studio</cp:lastModifiedBy>
  <cp:revision>677</cp:revision>
  <dcterms:created xsi:type="dcterms:W3CDTF">2018-02-15T16:39:16Z</dcterms:created>
  <dcterms:modified xsi:type="dcterms:W3CDTF">2025-05-13T10:46:56Z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0x010100370FC16EDE49814FBBE83568B9FA2901</vt:lpwstr>
  </property>
  <property fmtid="{D5CDD505-2E9C-101B-9397-08002B2CF9AE}" pid="3" name="_dlc_DocIdItemGuid">
    <vt:lpwstr>70d89e99-a0f6-4417-b66c-3fb279196642</vt:lpwstr>
  </property>
  <property fmtid="{D5CDD505-2E9C-101B-9397-08002B2CF9AE}" pid="4" name="MediaServiceImageTags">
    <vt:lpwstr/>
  </property>
</Properties>
</file>