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package/2006/relationships/metadata/thumbnail" Target="docProps/thumbnail.jpeg"/></Relationships>
</file>

<file path=ppt/presentation.xml><?xml version="1.0" encoding="utf-8"?>
<!--Generated by Aspose.Slides for Java 23.7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notesMasterIdLst>
    <p:notesMasterId r:id="rId2"/>
  </p:notesMasterIdLst>
  <p:sldIdLst>
    <p:sldId id="270" r:id="rId3"/>
    <p:sldId id="271" r:id="rId4"/>
    <p:sldId id="287" r:id="rId5"/>
    <p:sldId id="284" r:id="rId6"/>
    <p:sldId id="303" r:id="rId7"/>
    <p:sldId id="304" r:id="rId8"/>
    <p:sldId id="302" r:id="rId9"/>
    <p:sldId id="306" r:id="rId10"/>
    <p:sldId id="311" r:id="rId11"/>
    <p:sldId id="310" r:id="rId12"/>
    <p:sldId id="308" r:id="rId13"/>
    <p:sldId id="312" r:id="rId14"/>
    <p:sldId id="286" r:id="rId15"/>
    <p:sldId id="309" r:id="rId16"/>
  </p:sldIdLst>
  <p:sldSz cx="12192000" cy="6858000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–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</a:lastCol>
    <a:firstCol>
      <a:tcTxStyle b="on"/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fillRef idx="1">
          <a:schemeClr val="accent2"/>
        </a:fillRef>
      </a:tcStyle>
    </a:firstRow>
  </a:tblStyle>
  <a:tblStyle styleId="{0E3FDE45-AF77-4B5C-9715-49D594BDF05E}" styleName="Light Style 1 –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fill>
          <a:solidFill>
            <a:schemeClr val="accent2">
              <a:alpha val="20000"/>
            </a:schemeClr>
          </a:solidFill>
        </a:fill>
      </a:tcStyle>
    </a:band1H>
    <a:band1V>
      <a:tcStyle>
        <a:fill>
          <a:solidFill>
            <a:schemeClr val="accent2">
              <a:alpha val="20000"/>
            </a:schemeClr>
          </a:solidFill>
        </a:fill>
      </a:tcStyle>
    </a:band1V>
    <a:lastCol>
      <a:tcTxStyle b="on"/>
    </a:lastCol>
    <a:firstCol>
      <a:tcTxStyle b="on"/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7" autoAdjust="0"/>
    <p:restoredTop sz="75656"/>
  </p:normalViewPr>
  <p:slideViewPr>
    <p:cSldViewPr snapToGrid="0">
      <p:cViewPr varScale="1">
        <p:scale>
          <a:sx n="84" d="100"/>
          <a:sy n="84" d="100"/>
        </p:scale>
        <p:origin x="1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2658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8" Type="http://schemas.openxmlformats.org/officeDocument/2006/relationships/slide" Target="slides/slide6.xml"/><Relationship Id="rId21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tags" Target="tags/tag1.xml"/><Relationship Id="rId7" Type="http://schemas.openxmlformats.org/officeDocument/2006/relationships/slide" Target="slides/slide5.xml"/><Relationship Id="rId25" Type="http://schemas.openxmlformats.org/officeDocument/2006/relationships/customXml" Target="../customXml/item4.xml"/><Relationship Id="rId16" Type="http://schemas.openxmlformats.org/officeDocument/2006/relationships/slide" Target="slides/slide14.xml"/><Relationship Id="rId2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11" Type="http://schemas.openxmlformats.org/officeDocument/2006/relationships/slide" Target="slides/slide9.xml"/><Relationship Id="rId6" Type="http://schemas.openxmlformats.org/officeDocument/2006/relationships/slide" Target="slides/slide4.xml"/><Relationship Id="rId24" Type="http://schemas.openxmlformats.org/officeDocument/2006/relationships/customXml" Target="../customXml/item3.xml"/><Relationship Id="rId15" Type="http://schemas.openxmlformats.org/officeDocument/2006/relationships/slide" Target="slides/slide13.xml"/><Relationship Id="rId5" Type="http://schemas.openxmlformats.org/officeDocument/2006/relationships/slide" Target="slides/slide3.xml"/><Relationship Id="rId23" Type="http://schemas.openxmlformats.org/officeDocument/2006/relationships/customXml" Target="../customXml/item2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14" Type="http://schemas.openxmlformats.org/officeDocument/2006/relationships/slide" Target="slides/slide1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22" Type="http://schemas.openxmlformats.org/officeDocument/2006/relationships/customXml" Target="../customXml/item1.xml"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BA884-34E1-41D9-9BE9-0AA9393A0538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607B5-98AA-482E-857F-22AD84D87C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444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1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0.xml" /><Relationship Id="rId2" Type="http://schemas.openxmlformats.org/officeDocument/2006/relationships/notesMaster" Target="../notesMasters/notesMaster1.xml" /></Relationships>
</file>

<file path=ppt/notesSlides/_rels/notesSlide1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1.xml" /><Relationship Id="rId2" Type="http://schemas.openxmlformats.org/officeDocument/2006/relationships/notesMaster" Target="../notesMasters/notesMaster1.xml" /></Relationships>
</file>

<file path=ppt/notesSlides/_rels/notesSlide1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2.xml" /><Relationship Id="rId2" Type="http://schemas.openxmlformats.org/officeDocument/2006/relationships/notesMaster" Target="../notesMasters/notesMaster1.xml" /></Relationships>
</file>

<file path=ppt/notesSlides/_rels/notesSlide1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3.xml" /><Relationship Id="rId2" Type="http://schemas.openxmlformats.org/officeDocument/2006/relationships/notesMaster" Target="../notesMasters/notesMaster1.xml" /></Relationships>
</file>

<file path=ppt/notesSlides/_rels/notesSlide1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4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607B5-98AA-482E-857F-22AD84D87C7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984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sz="1200"/>
              <a:t>Use this slide of the worksheet to let the learners practice NAND, NOR &amp; XOR Gates.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9471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/>
              <a:t>This slide or the worksheet is created to give appropriate practice to the learners. Use this opportunity to clarify any misconceptions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z="1200" b="1"/>
              <a:t>NOTE</a:t>
            </a:r>
            <a:r>
              <a:rPr lang="en-US" sz="1200"/>
              <a:t>: The inputs are not in the order (as discussed on Slide 11) on purpose so that the learners actually apply the rule to get the result.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sz="1200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z="1200"/>
              <a:t>Encourage learners to use the working column as it is beneficial in exams to show the working</a:t>
            </a:r>
            <a:endParaRPr lang="en-GB" sz="1200"/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125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sz="180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Use this slide to wrap up the lesson by providing real-world examples.</a:t>
            </a:r>
          </a:p>
          <a:p>
            <a:r>
              <a:rPr lang="en-IN" sz="180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This will prepare them for the plenary.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3298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/>
              <a:t>This activity is to be used for the </a:t>
            </a:r>
            <a:r>
              <a:rPr lang="en-GB" b="0"/>
              <a:t>p</a:t>
            </a:r>
            <a:r>
              <a:rPr lang="en-GB" sz="1800" b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lenary. It is meant for the learners to extend their thinking capabilities &amp; go beyond the simple examples solved till now.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sz="1800" b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aim for this slide is to help learners identify the circuit / gate using the truth table.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sz="1800" b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this slide or the worksheet. 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IN" sz="1800" b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Note</a:t>
            </a:r>
            <a:r>
              <a:rPr lang="en-IN" sz="180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more than 1 gate may be valid.</a:t>
            </a:r>
            <a:endParaRPr lang="en-GB" sz="1800" b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IN" sz="1800"/>
              <a:t>Encourage learners to use truth tables to back up their answers.</a:t>
            </a:r>
            <a:endParaRPr lang="en-GB" sz="1800" b="0" u="none"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GB" sz="1800" b="0" u="none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IN" sz="1800" b="1" u="sng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Solution: (Accept any of the correct answers with correct reasoning)</a:t>
            </a:r>
            <a:endParaRPr lang="en-IN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defRPr/>
            </a:pPr>
            <a:r>
              <a:rPr lang="en-IN" sz="1800"/>
              <a:t>AND / OR / XOR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defRPr/>
            </a:pPr>
            <a:r>
              <a:rPr lang="en-IN" sz="1800"/>
              <a:t>AND / OR</a:t>
            </a:r>
          </a:p>
          <a:p>
            <a:pPr>
              <a:buFont typeface="+mj-lt"/>
              <a:buAutoNum type="arabicPeriod"/>
            </a:pPr>
            <a:r>
              <a:rPr lang="en-IN" sz="1800"/>
              <a:t>OR / XOR / NAND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975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/>
              <a:t>This activity is to be used for the </a:t>
            </a:r>
            <a:r>
              <a:rPr lang="en-GB" b="0"/>
              <a:t>p</a:t>
            </a:r>
            <a:r>
              <a:rPr lang="en-GB" sz="1800" b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lenary. It is meant for the learners to extend their thinking capabilities &amp; go beyond the simple examples solved till now.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IN" sz="1800" b="1" u="sng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Solution: (Accept any of the correct answers with correct reasoning)</a:t>
            </a:r>
            <a:endParaRPr lang="en-IN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sz="1800" b="0"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4.</a:t>
            </a:r>
            <a:r>
              <a:rPr lang="en-IN" sz="1800"/>
              <a:t>AND / NOR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None/>
              <a:defRPr/>
            </a:pPr>
            <a:r>
              <a:rPr lang="en-IN" sz="1800"/>
              <a:t>5.NOR / NAND</a:t>
            </a:r>
          </a:p>
          <a:p>
            <a:pPr>
              <a:buFont typeface="+mj-lt"/>
              <a:buNone/>
            </a:pPr>
            <a:r>
              <a:rPr lang="en-IN" sz="1800"/>
              <a:t>6.NOT</a:t>
            </a:r>
          </a:p>
          <a:p>
            <a:pPr>
              <a:buFont typeface="+mj-lt"/>
              <a:buNone/>
            </a:pPr>
            <a:r>
              <a:rPr lang="en-IN" sz="1800"/>
              <a:t>7.NAND / NOR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318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667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/>
              <a:t>Use this slide to recap the 3 Boolean gates symbols as well as Boolean expressions (for AND, OR, NOT).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672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/>
              <a:t>This slide or worksheet is designed to introduce learners to the next level of Boolean operators (NAND, NOR, XOR) using clear and simple language.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IN" b="0"/>
              <a:t>Use this opportunity to address and clarify any misconceptions.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IN" b="1"/>
              <a:t>Note</a:t>
            </a:r>
            <a:r>
              <a:rPr lang="en-IN"/>
              <a:t>: “Exclusive” or “either/or” statements mean that </a:t>
            </a:r>
            <a:r>
              <a:rPr lang="en-IN" b="1"/>
              <a:t>only one</a:t>
            </a:r>
            <a:r>
              <a:rPr lang="en-IN"/>
              <a:t> condition should be true—if </a:t>
            </a:r>
            <a:r>
              <a:rPr lang="en-IN" b="1"/>
              <a:t>both are true</a:t>
            </a:r>
            <a:r>
              <a:rPr lang="en-IN"/>
              <a:t>, the result is </a:t>
            </a:r>
            <a:r>
              <a:rPr lang="en-IN" b="1"/>
              <a:t>false</a:t>
            </a:r>
            <a:r>
              <a:rPr lang="en-IN"/>
              <a:t>.</a:t>
            </a:r>
            <a:endParaRPr lang="en-IN" b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109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/>
              <a:t>Use this slide to introduce NAND gate as a combination of AND + NOT.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z="1800" b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Introduce its symbol and explain its Boolean expression.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sz="1800" b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z="1800" b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Ask the learners to solve the truth table step by step to reach the output.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z="1800" b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Also, draw their attention towards the fact that NAND gives a complete reversed output of AND gate.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z="1800" b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So, when both the inputs are ON, the NAND gate will be OFF.</a:t>
            </a:r>
            <a:endParaRPr lang="en-IN" sz="1800" b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71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/>
              <a:t>Use this slide to introduce NOR gate as a combination of OR + NOT.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z="1800" b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Introduce its symbol and explain its Boolean expression.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sz="1800" b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z="1800" b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Ask the learners to solve the truth table step by step to reach the output.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z="1800" b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Also, draw their attention towards the fact that NOR gives a complete reversed output of OR gate.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z="1800" b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So, when both the inputs are OFF, the NOR gate will produce a ON state.</a:t>
            </a:r>
            <a:endParaRPr lang="en-IN" sz="1800" b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7361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/>
              <a:t>Use this slide to introduce XOR gate as a modified version of OR.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z="1200" b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Introduce its symbol and explain its Boolean expression.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sz="1200" b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z="1200" b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Explain the learners that XOR means Exclusive OR – that means when exclusively only 1 of the input is in the ON state will the output be as 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766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z="1800" b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this slide to summarize the learning of the 3 gates (NAND, NOR, XOR) in all the 4 ways of expressing it.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z="1800" b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this opportunity to clarify the doubts, if any.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5783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/>
              <a:t>Use this slide to demonstrate to learners how these three gates are implemented and how they function.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469060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39155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485754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503809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381166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433276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041498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2740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597063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735672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134452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60717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36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jpeg" /><Relationship Id="rId4" Type="http://schemas.openxmlformats.org/officeDocument/2006/relationships/image" Target="../media/image2.jpeg" /><Relationship Id="rId5" Type="http://schemas.openxmlformats.org/officeDocument/2006/relationships/image" Target="../media/image3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0.xml" /><Relationship Id="rId3" Type="http://schemas.openxmlformats.org/officeDocument/2006/relationships/image" Target="../media/image9.png" /><Relationship Id="rId4" Type="http://schemas.openxmlformats.org/officeDocument/2006/relationships/image" Target="../media/image7.png" /><Relationship Id="rId5" Type="http://schemas.openxmlformats.org/officeDocument/2006/relationships/image" Target="../media/image8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1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3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4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3.xml" /><Relationship Id="rId3" Type="http://schemas.openxmlformats.org/officeDocument/2006/relationships/image" Target="../media/image4.png" /><Relationship Id="rId4" Type="http://schemas.openxmlformats.org/officeDocument/2006/relationships/image" Target="../media/image5.png" /><Relationship Id="rId5" Type="http://schemas.openxmlformats.org/officeDocument/2006/relationships/image" Target="../media/image6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4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5.xml" /><Relationship Id="rId3" Type="http://schemas.openxmlformats.org/officeDocument/2006/relationships/image" Target="../media/image7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6.xml" /><Relationship Id="rId3" Type="http://schemas.openxmlformats.org/officeDocument/2006/relationships/image" Target="../media/image8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7.xml" /><Relationship Id="rId3" Type="http://schemas.openxmlformats.org/officeDocument/2006/relationships/image" Target="../media/image9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8.xml" /><Relationship Id="rId3" Type="http://schemas.openxmlformats.org/officeDocument/2006/relationships/image" Target="../media/image9.png" /><Relationship Id="rId4" Type="http://schemas.openxmlformats.org/officeDocument/2006/relationships/image" Target="../media/image8.png" /><Relationship Id="rId5" Type="http://schemas.openxmlformats.org/officeDocument/2006/relationships/image" Target="../media/image7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9.xml" /><Relationship Id="rId3" Type="http://schemas.openxmlformats.org/officeDocument/2006/relationships/hyperlink" Target="https://url.avanan.click/v2/___https://www.youtube.com/shorts/HCxcksrm-zU___.YXAxZTpjYW1icmlkZ2Vvcmc6YTpvOjkwMWFhMDY1MDVhNjYxODVkNWU2ZDU4MTYxZGNiYjNmOjY6ZjU5Yjo5ZGI3MDdmNjFhMTY0NmU1NzlkNzVlMGI4MDI1YmE4MjRkMmE5N2RlYmY5ZmJiMzViYzI3NDk0MWEzYzM1YjM3OnA6VDpG" TargetMode="External" /><Relationship Id="rId4" Type="http://schemas.openxmlformats.org/officeDocument/2006/relationships/hyperlink" Target="https://url.avanan.click/v2/___https://www.youtube.com/shorts/OnDSgUAzwGM___.YXAxZTpjYW1icmlkZ2Vvcmc6YTpvOjkwMWFhMDY1MDVhNjYxODVkNWU2ZDU4MTYxZGNiYjNmOjY6YTZiOTpiMzM1YzA0NjZkM2RmNTc5NmRlNjNhYzRjOTk2MThiMDNmYjNmMTY3YjI2YTFlZmM5N2I1NWViZjhiNmZmYWQwOnA6VDpG" TargetMode="External" /><Relationship Id="rId5" Type="http://schemas.openxmlformats.org/officeDocument/2006/relationships/hyperlink" Target="https://url.avanan.click/v2/___https://www.youtube.com/shorts/-2GVoKkdCi4___.YXAxZTpjYW1icmlkZ2Vvcmc6YTpvOjkwMWFhMDY1MDVhNjYxODVkNWU2ZDU4MTYxZGNiYjNmOjY6ZTIwNDowZDIxMWJjNDU1ZDc2YjU1MjUwMTZhZjVjNWM4ZTQ0ZTc4ZjRmYmIwM2Y5OTQyNGNjYzAyNWNlNWJkZWFmZTZhOnA6VDpG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Box 2"/>
          <p:cNvSpPr txBox="1"/>
          <p:nvPr/>
        </p:nvSpPr>
        <p:spPr>
          <a:xfrm>
            <a:off x="658906" y="1909481"/>
            <a:ext cx="1120543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>
                <a:latin typeface="Arial" panose="020b0604020202020204" pitchFamily="34" charset="0"/>
                <a:cs typeface="Arial" panose="020b0604020202020204" pitchFamily="34" charset="0"/>
              </a:rPr>
              <a:t>Teaching Pack – Boolean Logic</a:t>
            </a:r>
          </a:p>
          <a:p>
            <a:r>
              <a:rPr lang="en-GB" sz="2600">
                <a:latin typeface="Arial" panose="020b0604020202020204" pitchFamily="34" charset="0"/>
                <a:cs typeface="Arial" panose="020b0604020202020204" pitchFamily="34" charset="0"/>
              </a:rPr>
              <a:t>Lesson 3 – More Logical Gates (NAND, NOR, XOR)</a:t>
            </a:r>
          </a:p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IGCSE™</a:t>
            </a:r>
            <a:endParaRPr lang="en-GB" sz="2600" b="1" baseline="30000">
              <a:solidFill>
                <a:srgbClr val="EA5B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Computer Science 0478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Version 1.0</a:t>
            </a:r>
          </a:p>
        </p:txBody>
      </p:sp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873262" y="6239434"/>
            <a:ext cx="27174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Copyright © UCLES May 2025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663BDAF-0027-E0FA-EA77-969B48878D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03466" y="2944387"/>
            <a:ext cx="3658054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581253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Picture 4" descr="A black and white logo&#10;&#10;Description automatically generated">
            <a:extLst>
              <a:ext uri="{FF2B5EF4-FFF2-40B4-BE49-F238E27FC236}">
                <a16:creationId xmlns:a16="http://schemas.microsoft.com/office/drawing/2014/main" id="{5D0E1E24-AD64-9647-F183-9DA0988805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804" y="4233802"/>
            <a:ext cx="2552400" cy="1655073"/>
          </a:xfrm>
          <a:prstGeom prst="rect">
            <a:avLst/>
          </a:prstGeom>
        </p:spPr>
      </p:pic>
      <p:pic>
        <p:nvPicPr>
          <p:cNvPr id="4" name="Picture 2" descr="NAND and NOR | Spinning Numbers">
            <a:extLst>
              <a:ext uri="{FF2B5EF4-FFF2-40B4-BE49-F238E27FC236}">
                <a16:creationId xmlns:a16="http://schemas.microsoft.com/office/drawing/2014/main" id="{D3D5C2AF-9407-96D3-B8F1-17E69731DD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16" b="26295"/>
          <a:stretch>
            <a:fillRect/>
          </a:stretch>
        </p:blipFill>
        <p:spPr bwMode="auto">
          <a:xfrm>
            <a:off x="2167473" y="2180200"/>
            <a:ext cx="2555151" cy="143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Practice NAND, NOR &amp; XOR gate</a:t>
            </a:r>
            <a:endParaRPr lang="en-GB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508DAF-525F-F43E-06C2-0038B35C99D0}"/>
              </a:ext>
            </a:extLst>
          </p:cNvPr>
          <p:cNvSpPr txBox="1"/>
          <p:nvPr/>
        </p:nvSpPr>
        <p:spPr>
          <a:xfrm>
            <a:off x="10506636" y="2602451"/>
            <a:ext cx="1147349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D28EC5F-6EBC-06A3-6F52-87AFA8D24411}"/>
              </a:ext>
            </a:extLst>
          </p:cNvPr>
          <p:cNvSpPr txBox="1"/>
          <p:nvPr/>
        </p:nvSpPr>
        <p:spPr>
          <a:xfrm>
            <a:off x="6379038" y="2141017"/>
            <a:ext cx="20879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1800"/>
              <a:t>Sun sets in the west</a:t>
            </a:r>
            <a:endParaRPr lang="en-US" b="1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46B0B68-0071-F9B5-62BB-14C9038F292B}"/>
              </a:ext>
            </a:extLst>
          </p:cNvPr>
          <p:cNvCxnSpPr/>
          <p:nvPr/>
        </p:nvCxnSpPr>
        <p:spPr>
          <a:xfrm flipH="1">
            <a:off x="6095999" y="2073526"/>
            <a:ext cx="0" cy="47844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730663C-5F85-F818-25E9-EB88B27CC670}"/>
              </a:ext>
            </a:extLst>
          </p:cNvPr>
          <p:cNvCxnSpPr/>
          <p:nvPr/>
        </p:nvCxnSpPr>
        <p:spPr>
          <a:xfrm flipH="1">
            <a:off x="0" y="3927179"/>
            <a:ext cx="1219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3937871D-5AB4-CCF8-1305-C11810752D58}"/>
              </a:ext>
            </a:extLst>
          </p:cNvPr>
          <p:cNvSpPr txBox="1"/>
          <p:nvPr/>
        </p:nvSpPr>
        <p:spPr>
          <a:xfrm>
            <a:off x="4614041" y="2702100"/>
            <a:ext cx="1147349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E73879E-4DB9-977B-301B-F45CC4D53015}"/>
              </a:ext>
            </a:extLst>
          </p:cNvPr>
          <p:cNvSpPr txBox="1"/>
          <p:nvPr/>
        </p:nvSpPr>
        <p:spPr>
          <a:xfrm>
            <a:off x="300147" y="2400013"/>
            <a:ext cx="20708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1800"/>
              <a:t>Blood is red in color</a:t>
            </a:r>
            <a:endParaRPr lang="en-IN" sz="180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374394C-BC60-03EF-6842-81E687AFDBBA}"/>
              </a:ext>
            </a:extLst>
          </p:cNvPr>
          <p:cNvSpPr txBox="1"/>
          <p:nvPr/>
        </p:nvSpPr>
        <p:spPr>
          <a:xfrm>
            <a:off x="475138" y="2948321"/>
            <a:ext cx="18101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1800"/>
              <a:t>Sun is a star</a:t>
            </a:r>
            <a:endParaRPr lang="en-US" b="1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9D59B59-1A37-9816-CDF6-EE98652FE544}"/>
              </a:ext>
            </a:extLst>
          </p:cNvPr>
          <p:cNvSpPr/>
          <p:nvPr/>
        </p:nvSpPr>
        <p:spPr>
          <a:xfrm>
            <a:off x="185783" y="1446618"/>
            <a:ext cx="594737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200" b="1"/>
              <a:t>Give the correct output for each of the following: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39D6E87-7FB2-42AE-E582-460274C34C8B}"/>
              </a:ext>
            </a:extLst>
          </p:cNvPr>
          <p:cNvSpPr txBox="1"/>
          <p:nvPr/>
        </p:nvSpPr>
        <p:spPr>
          <a:xfrm>
            <a:off x="45146" y="4523491"/>
            <a:ext cx="23228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/>
              <a:t>The door is open now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B8E021D-5CBE-0B23-64C6-9F2870C6A622}"/>
              </a:ext>
            </a:extLst>
          </p:cNvPr>
          <p:cNvSpPr txBox="1"/>
          <p:nvPr/>
        </p:nvSpPr>
        <p:spPr>
          <a:xfrm>
            <a:off x="45146" y="5106958"/>
            <a:ext cx="25524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/>
              <a:t>That door is also closed at the same time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77F10BA-20B3-B247-A1D5-05CF1AD24A8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66531" b="21230"/>
          <a:stretch>
            <a:fillRect/>
          </a:stretch>
        </p:blipFill>
        <p:spPr>
          <a:xfrm>
            <a:off x="8069010" y="2073526"/>
            <a:ext cx="2552400" cy="163606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2DB5068-F545-9319-6DB6-A9810FE2D6F6}"/>
              </a:ext>
            </a:extLst>
          </p:cNvPr>
          <p:cNvSpPr txBox="1"/>
          <p:nvPr/>
        </p:nvSpPr>
        <p:spPr>
          <a:xfrm>
            <a:off x="6412596" y="2767870"/>
            <a:ext cx="20879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1800"/>
              <a:t>Sun rises in the east</a:t>
            </a:r>
            <a:endParaRPr lang="en-US" b="1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F6B8DF-CDC3-FC97-BF61-92DD9E34A45F}"/>
              </a:ext>
            </a:extLst>
          </p:cNvPr>
          <p:cNvSpPr txBox="1"/>
          <p:nvPr/>
        </p:nvSpPr>
        <p:spPr>
          <a:xfrm>
            <a:off x="4682346" y="4845894"/>
            <a:ext cx="1147349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1</a:t>
            </a:r>
          </a:p>
        </p:txBody>
      </p:sp>
      <p:pic>
        <p:nvPicPr>
          <p:cNvPr id="14" name="Picture 13" descr="A black and white logo&#10;&#10;Description automatically generated">
            <a:extLst>
              <a:ext uri="{FF2B5EF4-FFF2-40B4-BE49-F238E27FC236}">
                <a16:creationId xmlns:a16="http://schemas.microsoft.com/office/drawing/2014/main" id="{A7A017DD-026C-678D-6623-5ECF3B852C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0515" y="4290821"/>
            <a:ext cx="2552400" cy="1655073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5DFD88DF-2382-D7BA-59EE-688783E6B0E6}"/>
              </a:ext>
            </a:extLst>
          </p:cNvPr>
          <p:cNvSpPr txBox="1"/>
          <p:nvPr/>
        </p:nvSpPr>
        <p:spPr>
          <a:xfrm>
            <a:off x="6362304" y="4580510"/>
            <a:ext cx="21773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/>
              <a:t>You are standing now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7677698-BF65-416F-D32A-3F269C70BE9F}"/>
              </a:ext>
            </a:extLst>
          </p:cNvPr>
          <p:cNvSpPr txBox="1"/>
          <p:nvPr/>
        </p:nvSpPr>
        <p:spPr>
          <a:xfrm>
            <a:off x="6216857" y="5226204"/>
            <a:ext cx="25524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/>
              <a:t>You are not sitting at the same time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65A3321-1878-0965-8E71-192B3F91633F}"/>
              </a:ext>
            </a:extLst>
          </p:cNvPr>
          <p:cNvSpPr txBox="1"/>
          <p:nvPr/>
        </p:nvSpPr>
        <p:spPr>
          <a:xfrm>
            <a:off x="10854057" y="4902913"/>
            <a:ext cx="1147349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7029542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8" grpId="0" animBg="1"/>
      <p:bldP spid="11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>
                <a:latin typeface="Arial" panose="020b0604020202020204" pitchFamily="34" charset="0"/>
                <a:cs typeface="Arial" panose="020b0604020202020204" pitchFamily="34" charset="0"/>
              </a:rPr>
              <a:t>Practice truth table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062E774-8FC2-F075-2CEB-6F0D0AD0F227}"/>
              </a:ext>
            </a:extLst>
          </p:cNvPr>
          <p:cNvSpPr/>
          <p:nvPr/>
        </p:nvSpPr>
        <p:spPr>
          <a:xfrm>
            <a:off x="324556" y="1715771"/>
            <a:ext cx="2418643" cy="547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N" sz="2200"/>
              <a:t>XOR Gate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161765B4-7659-2CB2-BD3B-A5C666F50E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424310"/>
              </p:ext>
            </p:extLst>
          </p:nvPr>
        </p:nvGraphicFramePr>
        <p:xfrm>
          <a:off x="324558" y="2318253"/>
          <a:ext cx="2418642" cy="38308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733403">
                  <a:extLst>
                    <a:ext uri="{9D8B030D-6E8A-4147-A177-3AD203B41FA5}">
                      <a16:colId xmlns:a16="http://schemas.microsoft.com/office/drawing/2014/main" val="1426557758"/>
                    </a:ext>
                  </a:extLst>
                </a:gridCol>
                <a:gridCol w="753906">
                  <a:extLst>
                    <a:ext uri="{9D8B030D-6E8A-4147-A177-3AD203B41FA5}">
                      <a16:colId xmlns:a16="http://schemas.microsoft.com/office/drawing/2014/main" val="1812462074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1127792092"/>
                    </a:ext>
                  </a:extLst>
                </a:gridCol>
              </a:tblGrid>
              <a:tr h="866888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2000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200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000"/>
                        <a:t>A ⊕ 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0346342"/>
                  </a:ext>
                </a:extLst>
              </a:tr>
              <a:tr h="740978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 b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IN" sz="2000" b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 b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489961"/>
                  </a:ext>
                </a:extLst>
              </a:tr>
              <a:tr h="740978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 b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 b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 b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752671"/>
                  </a:ext>
                </a:extLst>
              </a:tr>
              <a:tr h="740978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IN" sz="2000" b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 b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 b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650225"/>
                  </a:ext>
                </a:extLst>
              </a:tr>
              <a:tr h="740978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 b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 b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IN" sz="2000" b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184942"/>
                  </a:ext>
                </a:extLst>
              </a:tr>
            </a:tbl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8C6DD545-D742-8CD9-9BEE-B222441693F1}"/>
              </a:ext>
            </a:extLst>
          </p:cNvPr>
          <p:cNvSpPr txBox="1"/>
          <p:nvPr/>
        </p:nvSpPr>
        <p:spPr>
          <a:xfrm>
            <a:off x="393314" y="4814709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1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798ECDD-652F-F963-5A87-096875DE2032}"/>
              </a:ext>
            </a:extLst>
          </p:cNvPr>
          <p:cNvCxnSpPr/>
          <p:nvPr/>
        </p:nvCxnSpPr>
        <p:spPr>
          <a:xfrm flipH="1">
            <a:off x="3033090" y="1862667"/>
            <a:ext cx="0" cy="499533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159A9E80-7305-07B1-FDC8-1482EAB5BCC2}"/>
              </a:ext>
            </a:extLst>
          </p:cNvPr>
          <p:cNvSpPr/>
          <p:nvPr/>
        </p:nvSpPr>
        <p:spPr>
          <a:xfrm>
            <a:off x="3342030" y="1717127"/>
            <a:ext cx="3893019" cy="547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N" sz="2200"/>
              <a:t>NAND Gate</a:t>
            </a:r>
          </a:p>
        </p:txBody>
      </p:sp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5A6048BD-D34D-19FB-E86C-D26C9D253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841697"/>
              </p:ext>
            </p:extLst>
          </p:nvPr>
        </p:nvGraphicFramePr>
        <p:xfrm>
          <a:off x="3342029" y="2318253"/>
          <a:ext cx="3893023" cy="38308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789704">
                  <a:extLst>
                    <a:ext uri="{9D8B030D-6E8A-4147-A177-3AD203B41FA5}">
                      <a16:colId xmlns:a16="http://schemas.microsoft.com/office/drawing/2014/main" val="1426557758"/>
                    </a:ext>
                  </a:extLst>
                </a:gridCol>
                <a:gridCol w="795867">
                  <a:extLst>
                    <a:ext uri="{9D8B030D-6E8A-4147-A177-3AD203B41FA5}">
                      <a16:colId xmlns:a16="http://schemas.microsoft.com/office/drawing/2014/main" val="1812462074"/>
                    </a:ext>
                  </a:extLst>
                </a:gridCol>
                <a:gridCol w="1200656">
                  <a:extLst>
                    <a:ext uri="{9D8B030D-6E8A-4147-A177-3AD203B41FA5}">
                      <a16:colId xmlns:a16="http://schemas.microsoft.com/office/drawing/2014/main" val="1275482146"/>
                    </a:ext>
                  </a:extLst>
                </a:gridCol>
                <a:gridCol w="1106796">
                  <a:extLst>
                    <a:ext uri="{9D8B030D-6E8A-4147-A177-3AD203B41FA5}">
                      <a16:colId xmlns:a16="http://schemas.microsoft.com/office/drawing/2014/main" val="1127792092"/>
                    </a:ext>
                  </a:extLst>
                </a:gridCol>
              </a:tblGrid>
              <a:tr h="866888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2000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200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2000"/>
                        <a:t>working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000"/>
                        <a:t>~ (A . B)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0346342"/>
                  </a:ext>
                </a:extLst>
              </a:tr>
              <a:tr h="740978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 b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IN" sz="2000" b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IN" sz="2000" b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 b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489961"/>
                  </a:ext>
                </a:extLst>
              </a:tr>
              <a:tr h="740978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 b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 b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IN" sz="2000" b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IN" sz="2000" b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752671"/>
                  </a:ext>
                </a:extLst>
              </a:tr>
              <a:tr h="740978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IN" sz="2000" b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 b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IN" sz="2000" b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 b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650225"/>
                  </a:ext>
                </a:extLst>
              </a:tr>
              <a:tr h="740978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 b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 b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IN" sz="2000" b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IN" sz="2000" b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184942"/>
                  </a:ext>
                </a:extLst>
              </a:tr>
            </a:tbl>
          </a:graphicData>
        </a:graphic>
      </p:graphicFrame>
      <p:sp>
        <p:nvSpPr>
          <p:cNvPr id="33" name="Rectangle 32">
            <a:extLst>
              <a:ext uri="{FF2B5EF4-FFF2-40B4-BE49-F238E27FC236}">
                <a16:creationId xmlns:a16="http://schemas.microsoft.com/office/drawing/2014/main" id="{0F96C2C0-6980-7518-250B-38D36DBC7FC8}"/>
              </a:ext>
            </a:extLst>
          </p:cNvPr>
          <p:cNvSpPr/>
          <p:nvPr/>
        </p:nvSpPr>
        <p:spPr>
          <a:xfrm>
            <a:off x="7873530" y="1702906"/>
            <a:ext cx="3882718" cy="547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N" sz="2200"/>
              <a:t>NOR Gate</a:t>
            </a:r>
          </a:p>
        </p:txBody>
      </p: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DB6089FD-3557-A464-C1C8-8D99D5EC6B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669158"/>
              </p:ext>
            </p:extLst>
          </p:nvPr>
        </p:nvGraphicFramePr>
        <p:xfrm>
          <a:off x="7873529" y="2318253"/>
          <a:ext cx="3834132" cy="38308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762471">
                  <a:extLst>
                    <a:ext uri="{9D8B030D-6E8A-4147-A177-3AD203B41FA5}">
                      <a16:colId xmlns:a16="http://schemas.microsoft.com/office/drawing/2014/main" val="1426557758"/>
                    </a:ext>
                  </a:extLst>
                </a:gridCol>
                <a:gridCol w="745067">
                  <a:extLst>
                    <a:ext uri="{9D8B030D-6E8A-4147-A177-3AD203B41FA5}">
                      <a16:colId xmlns:a16="http://schemas.microsoft.com/office/drawing/2014/main" val="1812462074"/>
                    </a:ext>
                  </a:extLst>
                </a:gridCol>
                <a:gridCol w="1236541">
                  <a:extLst>
                    <a:ext uri="{9D8B030D-6E8A-4147-A177-3AD203B41FA5}">
                      <a16:colId xmlns:a16="http://schemas.microsoft.com/office/drawing/2014/main" val="1275482146"/>
                    </a:ext>
                  </a:extLst>
                </a:gridCol>
                <a:gridCol w="1090053">
                  <a:extLst>
                    <a:ext uri="{9D8B030D-6E8A-4147-A177-3AD203B41FA5}">
                      <a16:colId xmlns:a16="http://schemas.microsoft.com/office/drawing/2014/main" val="1127792092"/>
                    </a:ext>
                  </a:extLst>
                </a:gridCol>
              </a:tblGrid>
              <a:tr h="866888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2000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200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2000"/>
                        <a:t>working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000"/>
                        <a:t>~ (A + B)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0346342"/>
                  </a:ext>
                </a:extLst>
              </a:tr>
              <a:tr h="740978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 b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 b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IN" sz="2000" b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 b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489961"/>
                  </a:ext>
                </a:extLst>
              </a:tr>
              <a:tr h="740978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 b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 b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IN" sz="2000" b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 b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752671"/>
                  </a:ext>
                </a:extLst>
              </a:tr>
              <a:tr h="740978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IN" sz="2000" b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 b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IN" sz="2000" b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 b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650225"/>
                  </a:ext>
                </a:extLst>
              </a:tr>
              <a:tr h="740978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 b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IN" sz="2000" b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IN" sz="2000" b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IN" sz="2000" b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184942"/>
                  </a:ext>
                </a:extLst>
              </a:tr>
            </a:tbl>
          </a:graphicData>
        </a:graphic>
      </p:graphicFrame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EC62901-BB66-43FF-AB4F-ED77F87B464B}"/>
              </a:ext>
            </a:extLst>
          </p:cNvPr>
          <p:cNvCxnSpPr/>
          <p:nvPr/>
        </p:nvCxnSpPr>
        <p:spPr>
          <a:xfrm flipH="1">
            <a:off x="7554290" y="1740829"/>
            <a:ext cx="0" cy="504786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F02096D6-7E7F-EB50-F40A-B0A6797A02DC}"/>
              </a:ext>
            </a:extLst>
          </p:cNvPr>
          <p:cNvSpPr txBox="1"/>
          <p:nvPr/>
        </p:nvSpPr>
        <p:spPr>
          <a:xfrm>
            <a:off x="1132849" y="3353132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489E52E-7E27-2EDC-1562-2EF0F70AEDC6}"/>
              </a:ext>
            </a:extLst>
          </p:cNvPr>
          <p:cNvSpPr txBox="1"/>
          <p:nvPr/>
        </p:nvSpPr>
        <p:spPr>
          <a:xfrm>
            <a:off x="1930641" y="5576709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7922FD6-9754-F39B-8232-F8CF5A87DAFD}"/>
              </a:ext>
            </a:extLst>
          </p:cNvPr>
          <p:cNvSpPr txBox="1"/>
          <p:nvPr/>
        </p:nvSpPr>
        <p:spPr>
          <a:xfrm>
            <a:off x="5180929" y="3353132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B5ADEBB-8FF3-F570-565D-C5017E4D8724}"/>
              </a:ext>
            </a:extLst>
          </p:cNvPr>
          <p:cNvSpPr txBox="1"/>
          <p:nvPr/>
        </p:nvSpPr>
        <p:spPr>
          <a:xfrm>
            <a:off x="6299539" y="5576708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58FDBAD-5B52-60B4-804A-CCD71AC4C5FD}"/>
              </a:ext>
            </a:extLst>
          </p:cNvPr>
          <p:cNvSpPr txBox="1"/>
          <p:nvPr/>
        </p:nvSpPr>
        <p:spPr>
          <a:xfrm>
            <a:off x="6299539" y="4057358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18E077A-ED13-EDC5-7319-AD54245263BB}"/>
              </a:ext>
            </a:extLst>
          </p:cNvPr>
          <p:cNvSpPr txBox="1"/>
          <p:nvPr/>
        </p:nvSpPr>
        <p:spPr>
          <a:xfrm>
            <a:off x="3426404" y="4814708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4DE0B1A-5EC9-6BC2-98CE-77A42A4BAB8A}"/>
              </a:ext>
            </a:extLst>
          </p:cNvPr>
          <p:cNvSpPr txBox="1"/>
          <p:nvPr/>
        </p:nvSpPr>
        <p:spPr>
          <a:xfrm>
            <a:off x="5180492" y="4057358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47F9D79-742E-537F-4F60-D248474243B3}"/>
              </a:ext>
            </a:extLst>
          </p:cNvPr>
          <p:cNvSpPr txBox="1"/>
          <p:nvPr/>
        </p:nvSpPr>
        <p:spPr>
          <a:xfrm>
            <a:off x="5180929" y="4814708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D9412AA-BECE-CAB4-E53A-5B8DCBFCC70D}"/>
              </a:ext>
            </a:extLst>
          </p:cNvPr>
          <p:cNvSpPr txBox="1"/>
          <p:nvPr/>
        </p:nvSpPr>
        <p:spPr>
          <a:xfrm>
            <a:off x="5207960" y="5549113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71B8C2F-49EF-3169-A885-831025B7A193}"/>
              </a:ext>
            </a:extLst>
          </p:cNvPr>
          <p:cNvSpPr txBox="1"/>
          <p:nvPr/>
        </p:nvSpPr>
        <p:spPr>
          <a:xfrm>
            <a:off x="4232373" y="3387787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B4C4479-10C7-FD9D-1B3A-07DE8CC6BCA1}"/>
              </a:ext>
            </a:extLst>
          </p:cNvPr>
          <p:cNvSpPr txBox="1"/>
          <p:nvPr/>
        </p:nvSpPr>
        <p:spPr>
          <a:xfrm>
            <a:off x="7947603" y="4814707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1D626C5-D34C-BB8C-BFC9-2E3711924086}"/>
              </a:ext>
            </a:extLst>
          </p:cNvPr>
          <p:cNvSpPr txBox="1"/>
          <p:nvPr/>
        </p:nvSpPr>
        <p:spPr>
          <a:xfrm>
            <a:off x="8688381" y="5549112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7693A8B-2BB6-3E0E-B873-1C86C6026791}"/>
              </a:ext>
            </a:extLst>
          </p:cNvPr>
          <p:cNvSpPr txBox="1"/>
          <p:nvPr/>
        </p:nvSpPr>
        <p:spPr>
          <a:xfrm>
            <a:off x="9657872" y="4070553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113184D-6DB1-1848-479B-F6E517D50181}"/>
              </a:ext>
            </a:extLst>
          </p:cNvPr>
          <p:cNvSpPr txBox="1"/>
          <p:nvPr/>
        </p:nvSpPr>
        <p:spPr>
          <a:xfrm>
            <a:off x="9657872" y="4814707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1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6E95CFC-4D35-18D9-E562-80AB4CFF20EF}"/>
              </a:ext>
            </a:extLst>
          </p:cNvPr>
          <p:cNvSpPr txBox="1"/>
          <p:nvPr/>
        </p:nvSpPr>
        <p:spPr>
          <a:xfrm>
            <a:off x="9657872" y="5547364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A2A845B-8224-14FD-DFE6-AB3DD34FD225}"/>
              </a:ext>
            </a:extLst>
          </p:cNvPr>
          <p:cNvSpPr txBox="1"/>
          <p:nvPr/>
        </p:nvSpPr>
        <p:spPr>
          <a:xfrm>
            <a:off x="9657872" y="3342544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EA2E8F0-CF84-FB0A-8D88-732999BC9BEA}"/>
              </a:ext>
            </a:extLst>
          </p:cNvPr>
          <p:cNvSpPr txBox="1"/>
          <p:nvPr/>
        </p:nvSpPr>
        <p:spPr>
          <a:xfrm>
            <a:off x="10821315" y="5565248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F36DEA-BAD3-7839-382F-01AC40B1BE6B}"/>
              </a:ext>
            </a:extLst>
          </p:cNvPr>
          <p:cNvSpPr txBox="1"/>
          <p:nvPr/>
        </p:nvSpPr>
        <p:spPr>
          <a:xfrm>
            <a:off x="196055" y="1309942"/>
            <a:ext cx="1179989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z="2200"/>
              <a:t>Complete the following truth tables:</a:t>
            </a:r>
            <a:endParaRPr lang="en-IN" sz="2200"/>
          </a:p>
        </p:txBody>
      </p:sp>
    </p:spTree>
    <p:extLst>
      <p:ext uri="{BB962C8B-B14F-4D97-AF65-F5344CB8AC3E}">
        <p14:creationId xmlns:p14="http://schemas.microsoft.com/office/powerpoint/2010/main" val="2706404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  <p:cond evt="onBegin" delay="0">
                          <p:tn val="6"/>
                        </p:cond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  <p:cond evt="onBegin" delay="0">
                          <p:tn val="10"/>
                        </p:cond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Real life examples</a:t>
            </a:r>
            <a:endParaRPr lang="en-GB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02DEDB-DFBE-22EE-5B47-6EE4F30288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71959"/>
              </p:ext>
            </p:extLst>
          </p:nvPr>
        </p:nvGraphicFramePr>
        <p:xfrm>
          <a:off x="284817" y="1315766"/>
          <a:ext cx="11670114" cy="53949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287882">
                  <a:extLst>
                    <a:ext uri="{9D8B030D-6E8A-4147-A177-3AD203B41FA5}">
                      <a16:colId xmlns:a16="http://schemas.microsoft.com/office/drawing/2014/main" val="1426557758"/>
                    </a:ext>
                  </a:extLst>
                </a:gridCol>
                <a:gridCol w="4794234">
                  <a:extLst>
                    <a:ext uri="{9D8B030D-6E8A-4147-A177-3AD203B41FA5}">
                      <a16:colId xmlns:a16="http://schemas.microsoft.com/office/drawing/2014/main" val="3160070755"/>
                    </a:ext>
                  </a:extLst>
                </a:gridCol>
                <a:gridCol w="5587998">
                  <a:extLst>
                    <a:ext uri="{9D8B030D-6E8A-4147-A177-3AD203B41FA5}">
                      <a16:colId xmlns:a16="http://schemas.microsoft.com/office/drawing/2014/main" val="3111138035"/>
                    </a:ext>
                  </a:extLst>
                </a:gridCol>
              </a:tblGrid>
              <a:tr h="0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2000"/>
                        <a:t>Gate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2000"/>
                        <a:t>Example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2000"/>
                        <a:t>Explanation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0346342"/>
                  </a:ext>
                </a:extLst>
              </a:tr>
              <a:tr h="0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/>
                        <a:t>AND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/>
                        <a:t>A microwave only starts </a:t>
                      </a:r>
                      <a:r>
                        <a:rPr lang="en-IN" sz="2000" b="0"/>
                        <a:t>if the door is closed</a:t>
                      </a:r>
                      <a:r>
                        <a:rPr lang="en-IN" sz="2000" b="1"/>
                        <a:t> AND </a:t>
                      </a:r>
                      <a:r>
                        <a:rPr lang="en-IN" sz="2000" b="0"/>
                        <a:t>the start button is pressed.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l"/>
                      <a:r>
                        <a:rPr lang="en-IN" sz="2000" b="1"/>
                        <a:t>Both</a:t>
                      </a:r>
                      <a:r>
                        <a:rPr lang="en-IN" sz="2000"/>
                        <a:t> conditions must be </a:t>
                      </a:r>
                      <a:r>
                        <a:rPr lang="en-IN" sz="2000" b="1"/>
                        <a:t>true</a:t>
                      </a:r>
                      <a:r>
                        <a:rPr lang="en-IN" sz="2000"/>
                        <a:t> for it to work.</a:t>
                      </a:r>
                      <a:endParaRPr lang="en-IN" sz="2000">
                        <a:sym typeface="Wingdings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9628044"/>
                  </a:ext>
                </a:extLst>
              </a:tr>
              <a:tr h="380956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/>
                        <a:t>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/>
                        <a:t>You decide to carry an </a:t>
                      </a:r>
                      <a:r>
                        <a:rPr lang="en-IN" sz="2000" b="0"/>
                        <a:t>umbrella if it’s raining </a:t>
                      </a:r>
                      <a:r>
                        <a:rPr lang="en-IN" sz="2000" b="1"/>
                        <a:t>OR</a:t>
                      </a:r>
                      <a:r>
                        <a:rPr lang="en-IN" sz="2000" b="0"/>
                        <a:t> if the weather forecast predicts rain.</a:t>
                      </a:r>
                      <a:endParaRPr lang="en-IN" sz="2000">
                        <a:sym typeface="Wingdings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l"/>
                      <a:r>
                        <a:rPr lang="en-IN" sz="2000" b="1"/>
                        <a:t>Any 1 or both</a:t>
                      </a:r>
                      <a:r>
                        <a:rPr lang="en-IN" sz="2000"/>
                        <a:t> condition must be </a:t>
                      </a:r>
                      <a:r>
                        <a:rPr lang="en-IN" sz="2000" b="1"/>
                        <a:t>true</a:t>
                      </a:r>
                      <a:r>
                        <a:rPr lang="en-IN" sz="2000"/>
                        <a:t> for it to be true.</a:t>
                      </a:r>
                      <a:endParaRPr lang="en-IN" sz="2000">
                        <a:sym typeface="Wingdings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3919218"/>
                  </a:ext>
                </a:extLst>
              </a:tr>
              <a:tr h="0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/>
                        <a:t>NOT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/>
                        <a:t>A smart tap stops water </a:t>
                      </a:r>
                      <a:r>
                        <a:rPr lang="en-IN" sz="2000" b="0"/>
                        <a:t>flow when motion is </a:t>
                      </a:r>
                      <a:r>
                        <a:rPr lang="en-IN" sz="2000" b="1"/>
                        <a:t>NOT</a:t>
                      </a:r>
                      <a:r>
                        <a:rPr lang="en-IN" sz="2000" b="0"/>
                        <a:t> detected. </a:t>
                      </a:r>
                      <a:endParaRPr lang="en-IN" sz="2000" b="0">
                        <a:sym typeface="Wingdings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l"/>
                      <a:r>
                        <a:rPr lang="en-IN" sz="2000"/>
                        <a:t>It </a:t>
                      </a:r>
                      <a:r>
                        <a:rPr lang="en-IN" sz="2000" b="1"/>
                        <a:t>inverts</a:t>
                      </a:r>
                      <a:r>
                        <a:rPr lang="en-IN" sz="2000"/>
                        <a:t> the input.</a:t>
                      </a:r>
                      <a:endParaRPr lang="en-IN" sz="2000">
                        <a:sym typeface="Wingdings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4497293"/>
                  </a:ext>
                </a:extLst>
              </a:tr>
              <a:tr h="0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/>
                        <a:t>NAND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l"/>
                      <a:r>
                        <a:rPr lang="en-IN" sz="2000"/>
                        <a:t>A safety alarm system is </a:t>
                      </a:r>
                      <a:r>
                        <a:rPr lang="en-IN" sz="2000" b="1"/>
                        <a:t>active</a:t>
                      </a:r>
                      <a:r>
                        <a:rPr lang="en-IN" sz="2000"/>
                        <a:t> </a:t>
                      </a:r>
                      <a:r>
                        <a:rPr lang="en-IN" sz="2000" b="1"/>
                        <a:t>unless both safety checks are passed.</a:t>
                      </a:r>
                      <a:endParaRPr lang="en-IN" sz="2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l"/>
                      <a:r>
                        <a:rPr lang="en-IN" sz="2000"/>
                        <a:t>If </a:t>
                      </a:r>
                      <a:r>
                        <a:rPr lang="en-IN" sz="2000" b="1"/>
                        <a:t>both</a:t>
                      </a:r>
                      <a:r>
                        <a:rPr lang="en-IN" sz="2000"/>
                        <a:t> conditions are </a:t>
                      </a:r>
                      <a:r>
                        <a:rPr lang="en-IN" sz="2000" b="1"/>
                        <a:t>true</a:t>
                      </a:r>
                      <a:r>
                        <a:rPr lang="en-IN" sz="2000"/>
                        <a:t> (i.e., checks passed), the output is false (</a:t>
                      </a:r>
                      <a:r>
                        <a:rPr lang="en-IN" sz="2000" b="1"/>
                        <a:t>no alarm</a:t>
                      </a:r>
                      <a:r>
                        <a:rPr lang="en-IN" sz="2000"/>
                        <a:t>); otherwise, the alarm sounds.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489961"/>
                  </a:ext>
                </a:extLst>
              </a:tr>
              <a:tr h="0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/>
                        <a:t>NOR</a:t>
                      </a:r>
                      <a:endParaRPr lang="en-IN" sz="20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/>
                        <a:t>Water can be fully contained only if the container is </a:t>
                      </a:r>
                      <a:r>
                        <a:rPr lang="en-IN" sz="2000" b="1"/>
                        <a:t>not</a:t>
                      </a:r>
                      <a:r>
                        <a:rPr lang="en-IN" sz="2000"/>
                        <a:t> porous </a:t>
                      </a:r>
                      <a:r>
                        <a:rPr lang="en-IN" sz="2000" b="1"/>
                        <a:t>and</a:t>
                      </a:r>
                      <a:r>
                        <a:rPr lang="en-IN" sz="2000"/>
                        <a:t> </a:t>
                      </a:r>
                      <a:r>
                        <a:rPr lang="en-IN" sz="2000" b="1"/>
                        <a:t>not</a:t>
                      </a:r>
                      <a:r>
                        <a:rPr lang="en-IN" sz="2000"/>
                        <a:t> flat.</a:t>
                      </a:r>
                      <a:endParaRPr lang="en-US" sz="2000" b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l"/>
                      <a:r>
                        <a:rPr lang="en-IN" sz="2000" b="1" kern="0">
                          <a:solidFill>
                            <a:srgbClr val="1B1C1D"/>
                          </a:solidFill>
                          <a:cs typeface="Times New Roman" panose="02020603050405020304" pitchFamily="18" charset="0"/>
                        </a:rPr>
                        <a:t>Both</a:t>
                      </a:r>
                      <a:r>
                        <a:rPr lang="en-IN" sz="2000" b="0" kern="0">
                          <a:solidFill>
                            <a:srgbClr val="1B1C1D"/>
                          </a:solidFill>
                          <a:cs typeface="Times New Roman" panose="02020603050405020304" pitchFamily="18" charset="0"/>
                        </a:rPr>
                        <a:t> conditions must be </a:t>
                      </a:r>
                      <a:r>
                        <a:rPr lang="en-IN" sz="2000" b="1" kern="0">
                          <a:solidFill>
                            <a:srgbClr val="1B1C1D"/>
                          </a:solidFill>
                          <a:cs typeface="Times New Roman" panose="02020603050405020304" pitchFamily="18" charset="0"/>
                        </a:rPr>
                        <a:t>false</a:t>
                      </a:r>
                      <a:r>
                        <a:rPr lang="en-IN" sz="2000" b="0" kern="0">
                          <a:solidFill>
                            <a:srgbClr val="1B1C1D"/>
                          </a:solidFill>
                          <a:cs typeface="Times New Roman" panose="02020603050405020304" pitchFamily="18" charset="0"/>
                        </a:rPr>
                        <a:t> for the </a:t>
                      </a:r>
                      <a:r>
                        <a:rPr lang="en-IN" sz="2000" b="1" kern="0">
                          <a:solidFill>
                            <a:srgbClr val="1B1C1D"/>
                          </a:solidFill>
                          <a:cs typeface="Times New Roman" panose="02020603050405020304" pitchFamily="18" charset="0"/>
                        </a:rPr>
                        <a:t>water</a:t>
                      </a:r>
                      <a:r>
                        <a:rPr lang="en-IN" sz="2000" b="0" kern="0">
                          <a:solidFill>
                            <a:srgbClr val="1B1C1D"/>
                          </a:solidFill>
                          <a:cs typeface="Times New Roman" panose="02020603050405020304" pitchFamily="18" charset="0"/>
                        </a:rPr>
                        <a:t> to be </a:t>
                      </a:r>
                      <a:r>
                        <a:rPr lang="en-IN" sz="2000" b="1" kern="0">
                          <a:solidFill>
                            <a:srgbClr val="1B1C1D"/>
                          </a:solidFill>
                          <a:cs typeface="Times New Roman" panose="02020603050405020304" pitchFamily="18" charset="0"/>
                        </a:rPr>
                        <a:t>contained</a:t>
                      </a:r>
                      <a:r>
                        <a:rPr lang="en-IN" sz="2000" b="0" kern="0">
                          <a:solidFill>
                            <a:srgbClr val="1B1C1D"/>
                          </a:solidFill>
                          <a:cs typeface="Times New Roman" panose="02020603050405020304" pitchFamily="18" charset="0"/>
                        </a:rPr>
                        <a:t>, else it will get absorbed or drained.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752671"/>
                  </a:ext>
                </a:extLst>
              </a:tr>
              <a:tr h="1188720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 b="0"/>
                        <a:t>XOR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/>
                        <a:t>A lamp controlled by </a:t>
                      </a:r>
                      <a:r>
                        <a:rPr lang="en-IN" sz="2000" b="1"/>
                        <a:t>two-way switches </a:t>
                      </a:r>
                      <a:r>
                        <a:rPr lang="en-IN" sz="2000"/>
                        <a:t>turns ON </a:t>
                      </a:r>
                      <a:r>
                        <a:rPr lang="en-IN" sz="2000" b="1"/>
                        <a:t>only when one switch is flipped</a:t>
                      </a:r>
                      <a:r>
                        <a:rPr lang="en-IN" sz="2000"/>
                        <a:t>.</a:t>
                      </a:r>
                      <a:endParaRPr lang="en-IN" sz="2000" kern="0">
                        <a:solidFill>
                          <a:srgbClr val="1B1C1D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/>
                        <a:t>Flipping either switch changes the lamp's state, but </a:t>
                      </a:r>
                      <a:r>
                        <a:rPr lang="en-IN" sz="2000" b="1"/>
                        <a:t>flipping both cancels out</a:t>
                      </a:r>
                      <a:r>
                        <a:rPr lang="en-IN" sz="2000"/>
                        <a:t>, leaving it OFF — classic </a:t>
                      </a:r>
                      <a:r>
                        <a:rPr lang="en-IN" sz="2000" b="1"/>
                        <a:t>XOR behaviour</a:t>
                      </a:r>
                      <a:r>
                        <a:rPr lang="en-IN" sz="2000"/>
                        <a:t>.</a:t>
                      </a:r>
                      <a:endParaRPr lang="en-IN" sz="2000" b="0" kern="0">
                        <a:solidFill>
                          <a:srgbClr val="1B1C1D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325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6255878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Plenary - Guess the gate</a:t>
            </a:r>
            <a:endParaRPr lang="en-GB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0ECA6CE-A18D-D26C-F51D-DFE560547BED}"/>
              </a:ext>
            </a:extLst>
          </p:cNvPr>
          <p:cNvSpPr/>
          <p:nvPr/>
        </p:nvSpPr>
        <p:spPr>
          <a:xfrm>
            <a:off x="152399" y="1244101"/>
            <a:ext cx="1144693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200"/>
              <a:t>For each of the following input-output scenarios, determine which logic gate (AND, OR, NOT, XOR, NAND, or NOR) produced the result. Show your reasoning. </a:t>
            </a:r>
          </a:p>
          <a:p>
            <a:endParaRPr lang="en-IN" sz="500"/>
          </a:p>
          <a:p>
            <a:r>
              <a:rPr lang="en-IN" sz="2200" b="1"/>
              <a:t>Example:</a:t>
            </a:r>
            <a:endParaRPr lang="en-IN" sz="2200"/>
          </a:p>
          <a:p>
            <a:pPr>
              <a:buFont typeface="Arial" panose="020b0604020202020204" pitchFamily="34" charset="0"/>
              <a:buChar char="•"/>
            </a:pPr>
            <a:r>
              <a:rPr lang="en-IN" sz="2200"/>
              <a:t> Input A = 1, Input B = 1, Output =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2200" b="1"/>
              <a:t> Answer:</a:t>
            </a:r>
            <a:r>
              <a:rPr lang="en-IN" sz="2200"/>
              <a:t> NAND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2200" b="1"/>
              <a:t> Reasoning:</a:t>
            </a:r>
            <a:r>
              <a:rPr lang="en-IN" sz="2200"/>
              <a:t> A NAND gate gives 0 only when both inputs are 1.</a:t>
            </a:r>
          </a:p>
          <a:p>
            <a:endParaRPr lang="en-IN" sz="800" b="1"/>
          </a:p>
          <a:p>
            <a:pPr marL="457200" indent="-457200">
              <a:buAutoNum type="arabicPeriod"/>
            </a:pPr>
            <a:r>
              <a:rPr lang="en-IN" sz="2200"/>
              <a:t>Input A = 0, Input B = 0, Output = 0</a:t>
            </a:r>
            <a:br>
              <a:rPr lang="en-IN" sz="2200"/>
            </a:br>
            <a:r>
              <a:rPr lang="en-IN" sz="2200" b="1"/>
              <a:t>Answer:</a:t>
            </a:r>
            <a:r>
              <a:rPr lang="en-IN" sz="2200"/>
              <a:t> ____________</a:t>
            </a:r>
            <a:br>
              <a:rPr lang="en-IN" sz="2200"/>
            </a:br>
            <a:r>
              <a:rPr lang="en-IN" sz="2200" b="1"/>
              <a:t>Reasoning:</a:t>
            </a:r>
            <a:r>
              <a:rPr lang="en-IN" sz="2200"/>
              <a:t> __________________________________________</a:t>
            </a:r>
          </a:p>
          <a:p>
            <a:pPr marL="457200" indent="-457200">
              <a:buAutoNum type="arabicPeriod"/>
            </a:pPr>
            <a:endParaRPr lang="en-IN" sz="800"/>
          </a:p>
          <a:p>
            <a:pPr marL="457200" indent="-457200">
              <a:buFont typeface="+mj-lt"/>
              <a:buAutoNum type="arabicPeriod"/>
            </a:pPr>
            <a:r>
              <a:rPr lang="en-IN" sz="2200"/>
              <a:t>Input A = 1, Input B = 1, Output = 1</a:t>
            </a:r>
            <a:br>
              <a:rPr lang="en-IN" sz="2200"/>
            </a:br>
            <a:r>
              <a:rPr lang="en-IN" sz="2200" b="1"/>
              <a:t>Answer:</a:t>
            </a:r>
            <a:r>
              <a:rPr lang="en-IN" sz="2200"/>
              <a:t> ____________</a:t>
            </a:r>
            <a:br>
              <a:rPr lang="en-IN" sz="2200"/>
            </a:br>
            <a:r>
              <a:rPr lang="en-IN" sz="2200" b="1"/>
              <a:t>Reasoning:</a:t>
            </a:r>
            <a:r>
              <a:rPr lang="en-IN" sz="2200"/>
              <a:t> __________________________________________</a:t>
            </a:r>
          </a:p>
          <a:p>
            <a:pPr marL="457200" indent="-457200">
              <a:buFont typeface="+mj-lt"/>
              <a:buAutoNum type="arabicPeriod"/>
            </a:pPr>
            <a:endParaRPr lang="en-IN" sz="800"/>
          </a:p>
          <a:p>
            <a:pPr marL="457200" indent="-457200">
              <a:buFont typeface="+mj-lt"/>
              <a:buAutoNum type="arabicPeriod"/>
            </a:pPr>
            <a:r>
              <a:rPr lang="en-IN" sz="2200"/>
              <a:t>Input A = 1, Input B = 0, Output = 1</a:t>
            </a:r>
            <a:br>
              <a:rPr lang="en-IN" sz="2200"/>
            </a:br>
            <a:r>
              <a:rPr lang="en-IN" sz="2200" b="1"/>
              <a:t>Answer:</a:t>
            </a:r>
            <a:r>
              <a:rPr lang="en-IN" sz="2200"/>
              <a:t> ____________</a:t>
            </a:r>
            <a:br>
              <a:rPr lang="en-IN" sz="2200"/>
            </a:br>
            <a:r>
              <a:rPr lang="en-IN" sz="2200" b="1"/>
              <a:t>Reasoning:</a:t>
            </a:r>
            <a:r>
              <a:rPr lang="en-IN" sz="2200"/>
              <a:t> 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4000749970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Plenary - Guess the gate</a:t>
            </a:r>
            <a:endParaRPr lang="en-GB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0ECA6CE-A18D-D26C-F51D-DFE560547BED}"/>
              </a:ext>
            </a:extLst>
          </p:cNvPr>
          <p:cNvSpPr/>
          <p:nvPr/>
        </p:nvSpPr>
        <p:spPr>
          <a:xfrm>
            <a:off x="152400" y="1210235"/>
            <a:ext cx="1144693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IN" sz="2400"/>
              <a:t>Input A = 1, Input B = 0, Output = 0</a:t>
            </a:r>
            <a:br>
              <a:rPr lang="en-IN" sz="2400"/>
            </a:br>
            <a:r>
              <a:rPr lang="en-IN" sz="2400" b="1"/>
              <a:t>Answer:</a:t>
            </a:r>
            <a:r>
              <a:rPr lang="en-IN" sz="2400"/>
              <a:t> ____________</a:t>
            </a:r>
            <a:br>
              <a:rPr lang="en-IN" sz="2400"/>
            </a:br>
            <a:r>
              <a:rPr lang="en-IN" sz="2400" b="1"/>
              <a:t>Reasoning:</a:t>
            </a:r>
            <a:r>
              <a:rPr lang="en-IN" sz="2400"/>
              <a:t> __________________________________________</a:t>
            </a:r>
          </a:p>
          <a:p>
            <a:pPr marL="457200" indent="-457200">
              <a:buFont typeface="+mj-lt"/>
              <a:buAutoNum type="arabicPeriod" startAt="4"/>
            </a:pPr>
            <a:endParaRPr lang="en-IN" sz="1000"/>
          </a:p>
          <a:p>
            <a:pPr marL="457200" indent="-457200">
              <a:buFont typeface="+mj-lt"/>
              <a:buAutoNum type="arabicPeriod" startAt="4"/>
            </a:pPr>
            <a:r>
              <a:rPr lang="en-IN" sz="2400"/>
              <a:t>Input A = 0, Input B = 0, Output = 1</a:t>
            </a:r>
            <a:br>
              <a:rPr lang="en-IN" sz="2400"/>
            </a:br>
            <a:r>
              <a:rPr lang="en-IN" sz="2400" b="1"/>
              <a:t>Answer:</a:t>
            </a:r>
            <a:r>
              <a:rPr lang="en-IN" sz="2400"/>
              <a:t> ____________</a:t>
            </a:r>
            <a:br>
              <a:rPr lang="en-IN" sz="2400"/>
            </a:br>
            <a:r>
              <a:rPr lang="en-IN" sz="2400" b="1"/>
              <a:t>Reasoning:</a:t>
            </a:r>
            <a:r>
              <a:rPr lang="en-IN" sz="2400"/>
              <a:t> __________________________________________</a:t>
            </a:r>
          </a:p>
          <a:p>
            <a:pPr marL="457200" indent="-457200">
              <a:buFont typeface="+mj-lt"/>
              <a:buAutoNum type="arabicPeriod" startAt="4"/>
            </a:pPr>
            <a:endParaRPr lang="en-IN" sz="1000"/>
          </a:p>
          <a:p>
            <a:pPr marL="457200" indent="-457200">
              <a:buFont typeface="+mj-lt"/>
              <a:buAutoNum type="arabicPeriod" startAt="4"/>
            </a:pPr>
            <a:r>
              <a:rPr lang="en-IN" sz="2400"/>
              <a:t>Input A = 0, Output = 1</a:t>
            </a:r>
            <a:br>
              <a:rPr lang="en-IN" sz="2400"/>
            </a:br>
            <a:r>
              <a:rPr lang="en-IN" sz="2400"/>
              <a:t>(Note: This is a single-input gate)</a:t>
            </a:r>
            <a:br>
              <a:rPr lang="en-IN" sz="2400"/>
            </a:br>
            <a:r>
              <a:rPr lang="en-IN" sz="2400" b="1"/>
              <a:t>Answer:</a:t>
            </a:r>
            <a:r>
              <a:rPr lang="en-IN" sz="2400"/>
              <a:t> ____________</a:t>
            </a:r>
            <a:br>
              <a:rPr lang="en-IN" sz="2400"/>
            </a:br>
            <a:r>
              <a:rPr lang="en-IN" sz="2400" b="1"/>
              <a:t>Reasoning:</a:t>
            </a:r>
            <a:r>
              <a:rPr lang="en-IN" sz="2400"/>
              <a:t> __________________________________________</a:t>
            </a:r>
          </a:p>
          <a:p>
            <a:pPr marL="457200" indent="-457200">
              <a:buFont typeface="+mj-lt"/>
              <a:buAutoNum type="arabicPeriod" startAt="4"/>
            </a:pPr>
            <a:endParaRPr lang="en-IN" sz="1000"/>
          </a:p>
          <a:p>
            <a:pPr marL="457200" indent="-457200">
              <a:buFont typeface="+mj-lt"/>
              <a:buAutoNum type="arabicPeriod" startAt="4"/>
            </a:pPr>
            <a:r>
              <a:rPr lang="en-IN" sz="2400"/>
              <a:t>Input A = 1, Input B = 1, Output = 0</a:t>
            </a:r>
            <a:br>
              <a:rPr lang="en-IN" sz="2400"/>
            </a:br>
            <a:r>
              <a:rPr lang="en-IN" sz="2400" b="1"/>
              <a:t>Answer:</a:t>
            </a:r>
            <a:r>
              <a:rPr lang="en-IN" sz="2400"/>
              <a:t> ____________</a:t>
            </a:r>
            <a:br>
              <a:rPr lang="en-IN" sz="2400"/>
            </a:br>
            <a:r>
              <a:rPr lang="en-IN" sz="2400" b="1"/>
              <a:t>Reasoning:</a:t>
            </a:r>
            <a:r>
              <a:rPr lang="en-IN" sz="2400"/>
              <a:t> 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540343830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2EE3C-8729-4A24-BF40-4B382CC16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085042"/>
          </a:xfrm>
        </p:spPr>
        <p:txBody>
          <a:bodyPr>
            <a:normAutofit lnSpcReduction="10000"/>
          </a:bodyPr>
          <a:lstStyle/>
          <a:p>
            <a:pPr>
              <a:buClr>
                <a:srgbClr val="EA5B0C"/>
              </a:buClr>
            </a:pP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recap of AND OR NOT</a:t>
            </a:r>
          </a:p>
          <a:p>
            <a:pPr>
              <a:buClr>
                <a:srgbClr val="EA5B0C"/>
              </a:buClr>
            </a:pP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understanding function of NAND, NOR &amp; XOR gates</a:t>
            </a:r>
          </a:p>
          <a:p>
            <a:pPr>
              <a:buClr>
                <a:srgbClr val="EA5B0C"/>
              </a:buClr>
            </a:pP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for these 3 gates:</a:t>
            </a:r>
          </a:p>
          <a:p>
            <a:pPr lvl="1">
              <a:buClr>
                <a:srgbClr val="EA5B0C"/>
              </a:buClr>
            </a:pP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identifying and using their symbols</a:t>
            </a:r>
          </a:p>
          <a:p>
            <a:pPr lvl="1">
              <a:buClr>
                <a:srgbClr val="EA5B0C"/>
              </a:buClr>
            </a:pP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creating their truth tables</a:t>
            </a:r>
          </a:p>
          <a:p>
            <a:pPr lvl="1">
              <a:buClr>
                <a:srgbClr val="EA5B0C"/>
              </a:buClr>
            </a:pP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writing their Boolean expressions</a:t>
            </a:r>
          </a:p>
          <a:p>
            <a:pPr>
              <a:buClr>
                <a:srgbClr val="EA5B0C"/>
              </a:buClr>
            </a:pP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working with circuits</a:t>
            </a:r>
          </a:p>
        </p:txBody>
      </p:sp>
      <p:sp>
        <p:nvSpPr>
          <p:cNvPr id="4" name="Subtitle 14">
            <a:extLst>
              <a:ext uri="{FF2B5EF4-FFF2-40B4-BE49-F238E27FC236}">
                <a16:creationId xmlns:a16="http://schemas.microsoft.com/office/drawing/2014/main" id="{7A496A76-2902-4F43-939B-66904F015F77}"/>
              </a:ext>
            </a:extLst>
          </p:cNvPr>
          <p:cNvSpPr txBox="1"/>
          <p:nvPr/>
        </p:nvSpPr>
        <p:spPr>
          <a:xfrm>
            <a:off x="1447800" y="5159869"/>
            <a:ext cx="9359900" cy="1017094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the end of the lesson, you should be able to identify and use the 6 gates, construct their truth tables, write their Boolean expressions and work with circuits.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>
                <a:latin typeface="Arial" panose="020b0604020202020204" pitchFamily="34" charset="0"/>
                <a:cs typeface="Arial" panose="020b0604020202020204" pitchFamily="34" charset="0"/>
              </a:rPr>
              <a:t>In this lesson we will cover:</a:t>
            </a:r>
          </a:p>
        </p:txBody>
      </p:sp>
    </p:spTree>
    <p:extLst>
      <p:ext uri="{BB962C8B-B14F-4D97-AF65-F5344CB8AC3E}">
        <p14:creationId xmlns:p14="http://schemas.microsoft.com/office/powerpoint/2010/main" val="3235116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296CBA0-F1A8-A58A-3288-9C42665E3CA6}"/>
              </a:ext>
            </a:extLst>
          </p:cNvPr>
          <p:cNvSpPr/>
          <p:nvPr/>
        </p:nvSpPr>
        <p:spPr>
          <a:xfrm>
            <a:off x="6237869" y="1212423"/>
            <a:ext cx="584475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200"/>
              <a:t>Use Symbols to draw the diagrams for the following:</a:t>
            </a:r>
          </a:p>
          <a:p>
            <a:endParaRPr lang="en-IN" sz="2200"/>
          </a:p>
          <a:p>
            <a:endParaRPr lang="en-IN" sz="1000"/>
          </a:p>
          <a:p>
            <a:pPr marL="457200" indent="-457200">
              <a:buFont typeface="+mj-lt"/>
              <a:buAutoNum type="arabicPeriod" startAt="6"/>
            </a:pPr>
            <a:r>
              <a:rPr lang="en-IN" sz="2200"/>
              <a:t>A = X OR Y ?</a:t>
            </a:r>
          </a:p>
          <a:p>
            <a:pPr marL="457200" indent="-457200">
              <a:buFont typeface="+mj-lt"/>
              <a:buAutoNum type="arabicPeriod" startAt="6"/>
            </a:pPr>
            <a:endParaRPr lang="en-IN" sz="1000"/>
          </a:p>
          <a:p>
            <a:pPr marL="457200" indent="-457200">
              <a:buFont typeface="+mj-lt"/>
              <a:buAutoNum type="arabicPeriod" startAt="6"/>
            </a:pPr>
            <a:endParaRPr lang="en-IN" sz="1000"/>
          </a:p>
          <a:p>
            <a:pPr marL="457200" indent="-457200">
              <a:buFont typeface="+mj-lt"/>
              <a:buAutoNum type="arabicPeriod" startAt="6"/>
            </a:pPr>
            <a:endParaRPr lang="en-IN" sz="1000"/>
          </a:p>
          <a:p>
            <a:pPr marL="457200" indent="-457200">
              <a:buFont typeface="+mj-lt"/>
              <a:buAutoNum type="arabicPeriod" startAt="6"/>
            </a:pPr>
            <a:endParaRPr lang="en-IN" sz="1000"/>
          </a:p>
          <a:p>
            <a:pPr marL="457200" indent="-457200">
              <a:buFont typeface="+mj-lt"/>
              <a:buAutoNum type="arabicPeriod" startAt="6"/>
            </a:pPr>
            <a:endParaRPr lang="en-IN" sz="1000"/>
          </a:p>
          <a:p>
            <a:pPr marL="457200" indent="-457200">
              <a:buFont typeface="+mj-lt"/>
              <a:buAutoNum type="arabicPeriod" startAt="6"/>
            </a:pPr>
            <a:endParaRPr lang="en-IN" sz="1000"/>
          </a:p>
          <a:p>
            <a:pPr marL="457200" indent="-457200">
              <a:buFont typeface="+mj-lt"/>
              <a:buAutoNum type="arabicPeriod" startAt="6"/>
            </a:pPr>
            <a:endParaRPr lang="en-IN" sz="1000"/>
          </a:p>
          <a:p>
            <a:pPr marL="457200" indent="-457200">
              <a:buFont typeface="+mj-lt"/>
              <a:buAutoNum type="arabicPeriod" startAt="6"/>
            </a:pPr>
            <a:r>
              <a:rPr lang="en-IN" sz="2200"/>
              <a:t>X = A AND B ?</a:t>
            </a:r>
          </a:p>
          <a:p>
            <a:pPr marL="457200" indent="-457200">
              <a:buFont typeface="+mj-lt"/>
              <a:buAutoNum type="arabicPeriod" startAt="6"/>
            </a:pPr>
            <a:endParaRPr lang="en-IN" sz="2200"/>
          </a:p>
          <a:p>
            <a:pPr marL="457200" indent="-457200">
              <a:buFont typeface="+mj-lt"/>
              <a:buAutoNum type="arabicPeriod" startAt="6"/>
            </a:pPr>
            <a:endParaRPr lang="en-IN" sz="1000"/>
          </a:p>
          <a:p>
            <a:pPr marL="457200" indent="-457200">
              <a:buFont typeface="+mj-lt"/>
              <a:buAutoNum type="arabicPeriod" startAt="6"/>
            </a:pPr>
            <a:endParaRPr lang="en-IN" sz="1000"/>
          </a:p>
          <a:p>
            <a:pPr marL="457200" indent="-457200">
              <a:buFont typeface="+mj-lt"/>
              <a:buAutoNum type="arabicPeriod" startAt="6"/>
            </a:pPr>
            <a:endParaRPr lang="en-IN" sz="2200"/>
          </a:p>
          <a:p>
            <a:pPr marL="457200" indent="-457200">
              <a:buFont typeface="+mj-lt"/>
              <a:buAutoNum type="arabicPeriod" startAt="6"/>
            </a:pPr>
            <a:r>
              <a:rPr lang="en-IN" sz="2200"/>
              <a:t>NOT (R) ?</a:t>
            </a:r>
          </a:p>
          <a:p>
            <a:pPr marL="457200" indent="-457200">
              <a:buFont typeface="+mj-lt"/>
              <a:buAutoNum type="arabicPeriod" startAt="6"/>
            </a:pPr>
            <a:endParaRPr lang="en-IN" sz="1000"/>
          </a:p>
          <a:p>
            <a:pPr marL="457200" indent="-457200">
              <a:buFont typeface="+mj-lt"/>
              <a:buAutoNum type="arabicPeriod" startAt="6"/>
            </a:pPr>
            <a:endParaRPr lang="en-IN" sz="1000"/>
          </a:p>
          <a:p>
            <a:pPr marL="457200" indent="-457200">
              <a:buFont typeface="+mj-lt"/>
              <a:buAutoNum type="arabicPeriod" startAt="6"/>
            </a:pPr>
            <a:endParaRPr lang="en-IN" sz="1000"/>
          </a:p>
          <a:p>
            <a:pPr marL="457200" indent="-457200">
              <a:buFont typeface="+mj-lt"/>
              <a:buAutoNum type="arabicPeriod" startAt="6"/>
            </a:pPr>
            <a:endParaRPr lang="en-IN" sz="1000"/>
          </a:p>
        </p:txBody>
      </p:sp>
      <p:sp>
        <p:nvSpPr>
          <p:cNvPr id="21" name="Rectangle 20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>
                <a:latin typeface="Arial" panose="020b0604020202020204" pitchFamily="34" charset="0"/>
                <a:cs typeface="Arial" panose="020b0604020202020204" pitchFamily="34" charset="0"/>
              </a:rPr>
              <a:t>Recap of AND, OR, NOT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951BCB3-F842-2575-456A-A4F403EA6A1C}"/>
              </a:ext>
            </a:extLst>
          </p:cNvPr>
          <p:cNvSpPr/>
          <p:nvPr/>
        </p:nvSpPr>
        <p:spPr>
          <a:xfrm>
            <a:off x="113043" y="1241253"/>
            <a:ext cx="4990295" cy="5524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sz="2200"/>
              <a:t>Write the below in statements in Boolean expression form :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N" sz="2200"/>
              <a:t>C = A OR B ?</a:t>
            </a:r>
          </a:p>
          <a:p>
            <a:pPr marL="457200" indent="-457200">
              <a:buFont typeface="+mj-lt"/>
              <a:buAutoNum type="arabicPeriod"/>
            </a:pPr>
            <a:endParaRPr lang="en-IN" sz="100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N" sz="2200"/>
              <a:t>P AND Q ?</a:t>
            </a:r>
          </a:p>
          <a:p>
            <a:pPr marL="457200" indent="-457200">
              <a:buFont typeface="+mj-lt"/>
              <a:buAutoNum type="arabicPeriod"/>
            </a:pPr>
            <a:endParaRPr lang="en-IN" sz="100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N" sz="2200"/>
              <a:t>Y = NOT Z ?</a:t>
            </a:r>
          </a:p>
          <a:p>
            <a:pPr>
              <a:lnSpc>
                <a:spcPct val="150000"/>
              </a:lnSpc>
            </a:pPr>
            <a:endParaRPr lang="en-IN" sz="1000"/>
          </a:p>
          <a:p>
            <a:r>
              <a:rPr lang="en-IN" sz="2200"/>
              <a:t>Mention True or False for each of the following statements: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 startAt="4"/>
            </a:pPr>
            <a:r>
              <a:rPr lang="en-IN" sz="2200"/>
              <a:t>If at least 1 of the inputs are 1 (ON) AND gate gives an output of 1 (ON) 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 startAt="4"/>
            </a:pPr>
            <a:r>
              <a:rPr lang="en-IN" sz="2200"/>
              <a:t>NOT gate takes only 1 input ?</a:t>
            </a:r>
          </a:p>
          <a:p>
            <a:pPr marL="457200" indent="-457200">
              <a:buFont typeface="+mj-lt"/>
              <a:buAutoNum type="arabicPeriod" startAt="4"/>
            </a:pPr>
            <a:endParaRPr lang="en-IN" sz="10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797F33-DBB4-267A-36F6-120FD4F497E7}"/>
              </a:ext>
            </a:extLst>
          </p:cNvPr>
          <p:cNvSpPr txBox="1"/>
          <p:nvPr/>
        </p:nvSpPr>
        <p:spPr>
          <a:xfrm>
            <a:off x="4750369" y="2373515"/>
            <a:ext cx="1267367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C = A + 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E9E982-B2C2-7BF2-A5A5-BEF05123AEF7}"/>
              </a:ext>
            </a:extLst>
          </p:cNvPr>
          <p:cNvSpPr txBox="1"/>
          <p:nvPr/>
        </p:nvSpPr>
        <p:spPr>
          <a:xfrm>
            <a:off x="4810379" y="3002335"/>
            <a:ext cx="1147349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P . Q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0118BD-7366-F4F4-955C-D09A56DAA588}"/>
              </a:ext>
            </a:extLst>
          </p:cNvPr>
          <p:cNvSpPr txBox="1"/>
          <p:nvPr/>
        </p:nvSpPr>
        <p:spPr>
          <a:xfrm>
            <a:off x="4810379" y="3689062"/>
            <a:ext cx="1147349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Y = ~ Z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4280B913-8397-5828-5CC2-AA67132C94A1}"/>
              </a:ext>
            </a:extLst>
          </p:cNvPr>
          <p:cNvGrpSpPr/>
          <p:nvPr/>
        </p:nvGrpSpPr>
        <p:grpSpPr>
          <a:xfrm>
            <a:off x="8812133" y="3476907"/>
            <a:ext cx="1751320" cy="1011692"/>
            <a:chOff x="8806653" y="2640729"/>
            <a:chExt cx="1751320" cy="1011692"/>
          </a:xfrm>
        </p:grpSpPr>
        <p:pic>
          <p:nvPicPr>
            <p:cNvPr id="15" name="Picture 8">
              <a:extLst>
                <a:ext uri="{FF2B5EF4-FFF2-40B4-BE49-F238E27FC236}">
                  <a16:creationId xmlns:a16="http://schemas.microsoft.com/office/drawing/2014/main" id="{ADBBF683-0435-0DF1-F43D-F1319114FE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8806653" y="2703304"/>
              <a:ext cx="1751320" cy="8756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32CF63D-37E0-BEDE-DFD0-A36DD2D0403E}"/>
                </a:ext>
              </a:extLst>
            </p:cNvPr>
            <p:cNvSpPr txBox="1"/>
            <p:nvPr/>
          </p:nvSpPr>
          <p:spPr>
            <a:xfrm>
              <a:off x="8927643" y="2640729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A6445A2-0DF8-50C9-0039-F3F18D17BD23}"/>
                </a:ext>
              </a:extLst>
            </p:cNvPr>
            <p:cNvSpPr txBox="1"/>
            <p:nvPr/>
          </p:nvSpPr>
          <p:spPr>
            <a:xfrm>
              <a:off x="8999772" y="3283089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2ECA9EB-915C-0246-94F1-4CCD5B764CC8}"/>
                </a:ext>
              </a:extLst>
            </p:cNvPr>
            <p:cNvSpPr txBox="1"/>
            <p:nvPr/>
          </p:nvSpPr>
          <p:spPr>
            <a:xfrm>
              <a:off x="10024244" y="2825395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X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4EF5ABC3-B11A-7CD8-8B64-23156107DD81}"/>
              </a:ext>
            </a:extLst>
          </p:cNvPr>
          <p:cNvGrpSpPr/>
          <p:nvPr/>
        </p:nvGrpSpPr>
        <p:grpSpPr>
          <a:xfrm>
            <a:off x="8806653" y="2033347"/>
            <a:ext cx="1756800" cy="1028625"/>
            <a:chOff x="8806653" y="1728548"/>
            <a:chExt cx="1756800" cy="1028625"/>
          </a:xfrm>
        </p:grpSpPr>
        <p:pic>
          <p:nvPicPr>
            <p:cNvPr id="28" name="Picture 6">
              <a:extLst>
                <a:ext uri="{FF2B5EF4-FFF2-40B4-BE49-F238E27FC236}">
                  <a16:creationId xmlns:a16="http://schemas.microsoft.com/office/drawing/2014/main" id="{126B54ED-83AB-2071-E209-B47B675FDD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8806653" y="1822077"/>
              <a:ext cx="1756800" cy="87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FBEE75D4-9602-1EB9-315B-2934D2474F5C}"/>
                </a:ext>
              </a:extLst>
            </p:cNvPr>
            <p:cNvSpPr txBox="1"/>
            <p:nvPr/>
          </p:nvSpPr>
          <p:spPr>
            <a:xfrm>
              <a:off x="8932817" y="1728548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B6BF4D7-DB68-A7FC-9546-A8D5740A550A}"/>
                </a:ext>
              </a:extLst>
            </p:cNvPr>
            <p:cNvSpPr txBox="1"/>
            <p:nvPr/>
          </p:nvSpPr>
          <p:spPr>
            <a:xfrm>
              <a:off x="8971080" y="2387841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Y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E0CCAA3-39BB-CF57-B2AB-0E508E6CF4D7}"/>
                </a:ext>
              </a:extLst>
            </p:cNvPr>
            <p:cNvSpPr txBox="1"/>
            <p:nvPr/>
          </p:nvSpPr>
          <p:spPr>
            <a:xfrm>
              <a:off x="10029418" y="1913214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A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F4793111-DE42-DDA8-8803-86C7E315E204}"/>
              </a:ext>
            </a:extLst>
          </p:cNvPr>
          <p:cNvGrpSpPr/>
          <p:nvPr/>
        </p:nvGrpSpPr>
        <p:grpSpPr>
          <a:xfrm>
            <a:off x="8932817" y="4866988"/>
            <a:ext cx="1756800" cy="1001869"/>
            <a:chOff x="8893777" y="3618093"/>
            <a:chExt cx="1756800" cy="1001869"/>
          </a:xfrm>
        </p:grpSpPr>
        <p:pic>
          <p:nvPicPr>
            <p:cNvPr id="32" name="Picture 10">
              <a:extLst>
                <a:ext uri="{FF2B5EF4-FFF2-40B4-BE49-F238E27FC236}">
                  <a16:creationId xmlns:a16="http://schemas.microsoft.com/office/drawing/2014/main" id="{37A253E5-B83B-391C-2F74-59294335526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988" r="25881"/>
            <a:stretch>
              <a:fillRect/>
            </a:stretch>
          </p:blipFill>
          <p:spPr bwMode="auto">
            <a:xfrm>
              <a:off x="8893777" y="3618093"/>
              <a:ext cx="1756800" cy="10018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9B806BB4-1364-B1F8-190F-46C2FE8DE727}"/>
                </a:ext>
              </a:extLst>
            </p:cNvPr>
            <p:cNvSpPr txBox="1"/>
            <p:nvPr/>
          </p:nvSpPr>
          <p:spPr>
            <a:xfrm>
              <a:off x="9008006" y="3716201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R</a:t>
              </a:r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684CE1A5-FA52-A10B-1D63-DCCBDD3C1946}"/>
              </a:ext>
            </a:extLst>
          </p:cNvPr>
          <p:cNvSpPr txBox="1"/>
          <p:nvPr/>
        </p:nvSpPr>
        <p:spPr>
          <a:xfrm>
            <a:off x="-897467" y="96520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150D49F-14F0-2FB8-D770-E11E1AA31A2F}"/>
              </a:ext>
            </a:extLst>
          </p:cNvPr>
          <p:cNvSpPr txBox="1"/>
          <p:nvPr/>
        </p:nvSpPr>
        <p:spPr>
          <a:xfrm>
            <a:off x="4844867" y="5219206"/>
            <a:ext cx="1147349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False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2CD7444-01C3-FF3C-B032-D782B0B91C9A}"/>
              </a:ext>
            </a:extLst>
          </p:cNvPr>
          <p:cNvSpPr txBox="1"/>
          <p:nvPr/>
        </p:nvSpPr>
        <p:spPr>
          <a:xfrm>
            <a:off x="4844866" y="6103866"/>
            <a:ext cx="1147349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42863039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5" grpId="0" animBg="1"/>
      <p:bldP spid="6" grpId="0" animBg="1"/>
      <p:bldP spid="45" grpId="0" animBg="1"/>
      <p:bldP spid="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>
                <a:latin typeface="Arial" panose="020b0604020202020204" pitchFamily="34" charset="0"/>
                <a:cs typeface="Arial" panose="020b0604020202020204" pitchFamily="34" charset="0"/>
              </a:rPr>
              <a:t>Practice with Boolean logical statements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B62BD60-354C-A4F6-F1C6-1BBF45451BBD}"/>
              </a:ext>
            </a:extLst>
          </p:cNvPr>
          <p:cNvSpPr/>
          <p:nvPr/>
        </p:nvSpPr>
        <p:spPr>
          <a:xfrm>
            <a:off x="113044" y="1325919"/>
            <a:ext cx="5153223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N" sz="2200" u="sng">
                <a:solidFill>
                  <a:srgbClr val="000000"/>
                </a:solidFill>
                <a:effectLst/>
              </a:rPr>
              <a:t>NOT</a:t>
            </a:r>
            <a:r>
              <a:rPr lang="en-IN" sz="2200">
                <a:solidFill>
                  <a:srgbClr val="000000"/>
                </a:solidFill>
                <a:effectLst/>
              </a:rPr>
              <a:t> ( (5 &gt; 3) </a:t>
            </a:r>
            <a:r>
              <a:rPr lang="en-IN" sz="2200" u="sng">
                <a:solidFill>
                  <a:srgbClr val="000000"/>
                </a:solidFill>
                <a:effectLst/>
              </a:rPr>
              <a:t>AND</a:t>
            </a:r>
            <a:r>
              <a:rPr lang="en-IN" sz="2200">
                <a:solidFill>
                  <a:srgbClr val="000000"/>
                </a:solidFill>
                <a:effectLst/>
              </a:rPr>
              <a:t> (7 = 7) ) ?</a:t>
            </a:r>
          </a:p>
          <a:p>
            <a:pPr marL="457200" indent="-457200">
              <a:buFont typeface="+mj-lt"/>
              <a:buAutoNum type="arabicPeriod"/>
            </a:pPr>
            <a:endParaRPr lang="en-IN" sz="100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N" sz="2400" u="sng"/>
              <a:t>NOT</a:t>
            </a:r>
            <a:r>
              <a:rPr lang="en-IN" sz="2400"/>
              <a:t> ( (3 is prime) </a:t>
            </a:r>
            <a:r>
              <a:rPr lang="en-IN" sz="2400" u="sng"/>
              <a:t>OR</a:t>
            </a:r>
            <a:r>
              <a:rPr lang="en-IN" sz="2400"/>
              <a:t> (4 is even) ) </a:t>
            </a:r>
            <a:r>
              <a:rPr lang="en-IN" sz="2200"/>
              <a:t>?</a:t>
            </a:r>
          </a:p>
          <a:p>
            <a:pPr marL="457200" indent="-457200">
              <a:buFont typeface="+mj-lt"/>
              <a:buAutoNum type="arabicPeriod"/>
            </a:pPr>
            <a:endParaRPr lang="en-IN" sz="100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N" sz="2200" u="sng"/>
              <a:t>Exclusively</a:t>
            </a:r>
            <a:r>
              <a:rPr lang="en-IN" sz="2200"/>
              <a:t> </a:t>
            </a:r>
            <a:r>
              <a:rPr lang="en-IN" sz="2200" u="sng"/>
              <a:t>either</a:t>
            </a:r>
            <a:r>
              <a:rPr lang="en-IN" sz="2200"/>
              <a:t> (4 is prime) </a:t>
            </a:r>
            <a:br>
              <a:rPr lang="en-IN" sz="2200"/>
            </a:br>
            <a:r>
              <a:rPr lang="en-IN" sz="2200" u="sng"/>
              <a:t>OR</a:t>
            </a:r>
            <a:r>
              <a:rPr lang="en-IN" sz="2200"/>
              <a:t> (5 is odd) ?</a:t>
            </a:r>
            <a:br>
              <a:rPr lang="en-IN" sz="2200" u="sng"/>
            </a:br>
            <a:endParaRPr lang="en-IN" sz="100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N" sz="2200" u="sng"/>
              <a:t>NOT</a:t>
            </a:r>
            <a:r>
              <a:rPr lang="en-IN" sz="2200"/>
              <a:t> ((Circle is a shape) OR (triangle is a shape) ) ?</a:t>
            </a:r>
          </a:p>
          <a:p>
            <a:pPr marL="457200" indent="-457200">
              <a:buFont typeface="+mj-lt"/>
              <a:buAutoNum type="arabicPeriod"/>
            </a:pPr>
            <a:endParaRPr lang="en-IN" sz="10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CBAA25-BB94-9F19-DED9-A9F26FAE6412}"/>
              </a:ext>
            </a:extLst>
          </p:cNvPr>
          <p:cNvSpPr txBox="1"/>
          <p:nvPr/>
        </p:nvSpPr>
        <p:spPr>
          <a:xfrm>
            <a:off x="5024792" y="1488847"/>
            <a:ext cx="1147349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FALSE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D3693CD-C9A9-CDE9-5CE1-BB49CEB40C4C}"/>
              </a:ext>
            </a:extLst>
          </p:cNvPr>
          <p:cNvSpPr/>
          <p:nvPr/>
        </p:nvSpPr>
        <p:spPr>
          <a:xfrm>
            <a:off x="6197651" y="1449489"/>
            <a:ext cx="469048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5"/>
            </a:pPr>
            <a:r>
              <a:rPr lang="en-IN" sz="2200" u="sng"/>
              <a:t>NOT</a:t>
            </a:r>
            <a:r>
              <a:rPr lang="en-IN" sz="2200"/>
              <a:t> ( (Water boils at 50°C) </a:t>
            </a:r>
            <a:r>
              <a:rPr lang="en-IN" sz="2200" u="sng"/>
              <a:t>OR</a:t>
            </a:r>
            <a:r>
              <a:rPr lang="en-IN" sz="2200"/>
              <a:t> (Sun rises in the west) ) ?</a:t>
            </a:r>
            <a:endParaRPr lang="en-IN" sz="1000"/>
          </a:p>
          <a:p>
            <a:pPr marL="457200" indent="-457200">
              <a:buFont typeface="+mj-lt"/>
              <a:buAutoNum type="arabicPeriod" startAt="5"/>
            </a:pPr>
            <a:endParaRPr lang="en-IN" sz="1000"/>
          </a:p>
          <a:p>
            <a:pPr marL="457200" indent="-457200">
              <a:buFont typeface="+mj-lt"/>
              <a:buAutoNum type="arabicPeriod" startAt="5"/>
            </a:pPr>
            <a:endParaRPr lang="en-IN" sz="1000"/>
          </a:p>
          <a:p>
            <a:pPr marL="457200" indent="-457200">
              <a:buFont typeface="+mj-lt"/>
              <a:buAutoNum type="arabicPeriod" startAt="5"/>
            </a:pPr>
            <a:r>
              <a:rPr lang="en-IN" sz="2400" u="sng"/>
              <a:t>Exclusively</a:t>
            </a:r>
            <a:r>
              <a:rPr lang="en-IN" sz="2400"/>
              <a:t> </a:t>
            </a:r>
            <a:r>
              <a:rPr lang="en-IN" sz="2400" u="sng"/>
              <a:t>either</a:t>
            </a:r>
            <a:r>
              <a:rPr lang="en-IN" sz="2400"/>
              <a:t> (Earth is round) </a:t>
            </a:r>
            <a:r>
              <a:rPr lang="en-IN" sz="2400" u="sng"/>
              <a:t>OR</a:t>
            </a:r>
            <a:r>
              <a:rPr lang="en-IN" sz="2400"/>
              <a:t> (Water is wet) ?</a:t>
            </a:r>
            <a:endParaRPr lang="en-IN" sz="2200"/>
          </a:p>
          <a:p>
            <a:pPr marL="457200" indent="-457200">
              <a:buFont typeface="+mj-lt"/>
              <a:buAutoNum type="arabicPeriod" startAt="5"/>
            </a:pPr>
            <a:endParaRPr lang="en-IN" sz="1000"/>
          </a:p>
          <a:p>
            <a:pPr marL="457200" indent="-457200">
              <a:buFont typeface="+mj-lt"/>
              <a:buAutoNum type="arabicPeriod" startAt="5"/>
            </a:pPr>
            <a:endParaRPr lang="en-IN" sz="1000"/>
          </a:p>
          <a:p>
            <a:pPr marL="457200" indent="-457200">
              <a:buFont typeface="+mj-lt"/>
              <a:buAutoNum type="arabicPeriod" startAt="5"/>
            </a:pPr>
            <a:endParaRPr lang="en-IN" sz="1000"/>
          </a:p>
          <a:p>
            <a:pPr marL="457200" indent="-457200">
              <a:buFont typeface="+mj-lt"/>
              <a:buAutoNum type="arabicPeriod" startAt="5"/>
            </a:pPr>
            <a:r>
              <a:rPr lang="en-IN" sz="2400"/>
              <a:t>A switch is </a:t>
            </a:r>
            <a:r>
              <a:rPr lang="en-IN" sz="2400" u="sng"/>
              <a:t>either</a:t>
            </a:r>
            <a:r>
              <a:rPr lang="en-IN" sz="2400"/>
              <a:t> ON </a:t>
            </a:r>
            <a:r>
              <a:rPr lang="en-IN" sz="2400" u="sng"/>
              <a:t>OR</a:t>
            </a:r>
            <a:r>
              <a:rPr lang="en-IN" sz="2400"/>
              <a:t> OFF</a:t>
            </a:r>
            <a:r>
              <a:rPr lang="en-IN" sz="2400">
                <a:solidFill>
                  <a:srgbClr val="000000"/>
                </a:solidFill>
                <a:effectLst/>
                <a:latin typeface=".SF NS"/>
              </a:rPr>
              <a:t> ?</a:t>
            </a:r>
          </a:p>
          <a:p>
            <a:pPr marL="457200" indent="-457200">
              <a:buFont typeface="+mj-lt"/>
              <a:buAutoNum type="arabicPeriod" startAt="5"/>
            </a:pPr>
            <a:endParaRPr lang="en-IN" sz="2200"/>
          </a:p>
          <a:p>
            <a:pPr marL="457200" indent="-457200">
              <a:buFont typeface="+mj-lt"/>
              <a:buAutoNum type="arabicPeriod" startAt="5"/>
            </a:pPr>
            <a:endParaRPr lang="en-IN" sz="1000"/>
          </a:p>
          <a:p>
            <a:pPr marL="457200" indent="-457200">
              <a:buFont typeface="+mj-lt"/>
              <a:buAutoNum type="arabicPeriod" startAt="5"/>
            </a:pPr>
            <a:endParaRPr lang="en-IN" sz="10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6FA2AC-91F3-83FE-43BB-8B452F914A4C}"/>
              </a:ext>
            </a:extLst>
          </p:cNvPr>
          <p:cNvSpPr txBox="1"/>
          <p:nvPr/>
        </p:nvSpPr>
        <p:spPr>
          <a:xfrm>
            <a:off x="5024792" y="2357499"/>
            <a:ext cx="1147349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FALSE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6E4435F-D685-349E-1AE5-1DC35FC8C830}"/>
              </a:ext>
            </a:extLst>
          </p:cNvPr>
          <p:cNvSpPr txBox="1"/>
          <p:nvPr/>
        </p:nvSpPr>
        <p:spPr>
          <a:xfrm>
            <a:off x="5024792" y="3289756"/>
            <a:ext cx="1147349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TRUE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6130AF-A697-4E4C-1899-B6D674A49325}"/>
              </a:ext>
            </a:extLst>
          </p:cNvPr>
          <p:cNvSpPr txBox="1"/>
          <p:nvPr/>
        </p:nvSpPr>
        <p:spPr>
          <a:xfrm>
            <a:off x="5024792" y="4524648"/>
            <a:ext cx="1147349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FALSE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EFECBBD-72D3-4BE0-3788-02A1E605EC5F}"/>
              </a:ext>
            </a:extLst>
          </p:cNvPr>
          <p:cNvSpPr txBox="1"/>
          <p:nvPr/>
        </p:nvSpPr>
        <p:spPr>
          <a:xfrm>
            <a:off x="10829888" y="1777779"/>
            <a:ext cx="1147349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TRUE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AEA8C2C-EB06-1541-D4CD-26B59AA5A66F}"/>
              </a:ext>
            </a:extLst>
          </p:cNvPr>
          <p:cNvSpPr txBox="1"/>
          <p:nvPr/>
        </p:nvSpPr>
        <p:spPr>
          <a:xfrm>
            <a:off x="10829888" y="2721860"/>
            <a:ext cx="1147349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FALSE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30C6016-12E9-AB6F-834A-1459CE520210}"/>
              </a:ext>
            </a:extLst>
          </p:cNvPr>
          <p:cNvSpPr txBox="1"/>
          <p:nvPr/>
        </p:nvSpPr>
        <p:spPr>
          <a:xfrm>
            <a:off x="10829889" y="3722920"/>
            <a:ext cx="1147349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/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29355056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 animBg="1"/>
      <p:bldP spid="12" grpId="0" animBg="1"/>
      <p:bldP spid="20" grpId="0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NAND Gate</a:t>
            </a:r>
            <a:endParaRPr lang="en-GB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757D8F-B5C1-8BDA-92C0-E65EF34CB865}"/>
              </a:ext>
            </a:extLst>
          </p:cNvPr>
          <p:cNvSpPr/>
          <p:nvPr/>
        </p:nvSpPr>
        <p:spPr>
          <a:xfrm>
            <a:off x="1607132" y="1300831"/>
            <a:ext cx="29494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200" b="1" kern="0">
                <a:solidFill>
                  <a:srgbClr val="1B1C1D"/>
                </a:solidFill>
                <a:cs typeface="Times New Roman" panose="02020603050405020304" pitchFamily="18" charset="0"/>
              </a:rPr>
              <a:t>NAND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07F9E7C-0720-A5C9-BF92-D6A46B52C9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483262"/>
              </p:ext>
            </p:extLst>
          </p:nvPr>
        </p:nvGraphicFramePr>
        <p:xfrm>
          <a:off x="7023100" y="1731718"/>
          <a:ext cx="4148667" cy="3272633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965755">
                  <a:extLst>
                    <a:ext uri="{9D8B030D-6E8A-4147-A177-3AD203B41FA5}">
                      <a16:colId xmlns:a16="http://schemas.microsoft.com/office/drawing/2014/main" val="1426557758"/>
                    </a:ext>
                  </a:extLst>
                </a:gridCol>
                <a:gridCol w="881468">
                  <a:extLst>
                    <a:ext uri="{9D8B030D-6E8A-4147-A177-3AD203B41FA5}">
                      <a16:colId xmlns:a16="http://schemas.microsoft.com/office/drawing/2014/main" val="1812462074"/>
                    </a:ext>
                  </a:extLst>
                </a:gridCol>
                <a:gridCol w="1065310">
                  <a:extLst>
                    <a:ext uri="{9D8B030D-6E8A-4147-A177-3AD203B41FA5}">
                      <a16:colId xmlns:a16="http://schemas.microsoft.com/office/drawing/2014/main" val="3119229162"/>
                    </a:ext>
                  </a:extLst>
                </a:gridCol>
                <a:gridCol w="1236134">
                  <a:extLst>
                    <a:ext uri="{9D8B030D-6E8A-4147-A177-3AD203B41FA5}">
                      <a16:colId xmlns:a16="http://schemas.microsoft.com/office/drawing/2014/main" val="3978350201"/>
                    </a:ext>
                  </a:extLst>
                </a:gridCol>
              </a:tblGrid>
              <a:tr h="458913">
                <a:tc>
                  <a:txBody>
                    <a:bodyPr vert="horz" wrap="square"/>
                    <a:lstStyle/>
                    <a:p>
                      <a:pPr marL="0" algn="ctr" defTabSz="914400" rtl="0" eaLnBrk="1" latinLnBrk="0" hangingPunct="1"/>
                      <a:r>
                        <a:rPr lang="en-US" sz="2400" b="1" kern="120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24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algn="ctr" defTabSz="914400" rtl="0" eaLnBrk="1" latinLnBrk="0" hangingPunct="1"/>
                      <a:r>
                        <a:rPr lang="en-US" sz="2400" b="1" kern="120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US" sz="24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algn="ctr" defTabSz="914400" rtl="0" eaLnBrk="1" latinLnBrk="0" hangingPunct="1"/>
                      <a:r>
                        <a:rPr lang="en-US" sz="2400" b="1" kern="1200">
                          <a:solidFill>
                            <a:schemeClr val="bg1"/>
                          </a:solidFill>
                        </a:rPr>
                        <a:t>A . B</a:t>
                      </a:r>
                      <a:endParaRPr lang="en-US" sz="24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algn="ctr" defTabSz="914400" rtl="0" eaLnBrk="1" latinLnBrk="0" hangingPunct="1"/>
                      <a:r>
                        <a:rPr lang="en-US" sz="2400" b="1" kern="1200">
                          <a:solidFill>
                            <a:schemeClr val="bg1"/>
                          </a:solidFill>
                        </a:rPr>
                        <a:t>~ (A . B)</a:t>
                      </a:r>
                      <a:endParaRPr lang="en-US" sz="24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0346342"/>
                  </a:ext>
                </a:extLst>
              </a:tr>
              <a:tr h="703430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0" kern="120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en-IN" sz="2400" b="0" kern="120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0" kern="120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en-IN" sz="2400" b="0" kern="120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algn="ctr" defTabSz="914400" rtl="0" eaLnBrk="1" latinLnBrk="0" hangingPunct="1"/>
                      <a:r>
                        <a:rPr lang="en-IN" sz="2400" b="0" kern="120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en-US" sz="2400" b="0" kern="120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algn="ctr" defTabSz="914400" rtl="0" eaLnBrk="1" latinLnBrk="0" hangingPunct="1"/>
                      <a:r>
                        <a:rPr lang="en-US" sz="2400" b="0" kern="120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endParaRPr lang="en-US" sz="2400" b="0" kern="120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489961"/>
                  </a:ext>
                </a:extLst>
              </a:tr>
              <a:tr h="703430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0" kern="120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endParaRPr lang="en-IN" sz="2400" b="0" kern="120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0" kern="120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en-IN" sz="2400" b="0" kern="120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algn="ctr" defTabSz="914400" rtl="0" eaLnBrk="1" latinLnBrk="0" hangingPunct="1"/>
                      <a:r>
                        <a:rPr lang="en-IN" sz="2400" b="0" kern="120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en-US" sz="2400" b="0" kern="120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algn="ctr" defTabSz="914400" rtl="0" eaLnBrk="1" latinLnBrk="0" hangingPunct="1"/>
                      <a:r>
                        <a:rPr lang="en-US" sz="2400" b="0" kern="120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endParaRPr lang="en-US" sz="2400" b="0" kern="120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752671"/>
                  </a:ext>
                </a:extLst>
              </a:tr>
              <a:tr h="703430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0" kern="120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en-IN" sz="2400" b="0" kern="120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0" kern="120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endParaRPr lang="en-IN" sz="2400" b="0" kern="120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algn="ctr" defTabSz="914400" rtl="0" eaLnBrk="1" latinLnBrk="0" hangingPunct="1"/>
                      <a:r>
                        <a:rPr lang="en-IN" sz="2400" b="0" kern="120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en-US" sz="2400" b="0" kern="120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algn="ctr" defTabSz="914400" rtl="0" eaLnBrk="1" latinLnBrk="0" hangingPunct="1"/>
                      <a:r>
                        <a:rPr lang="en-US" sz="2400" b="0" kern="120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endParaRPr lang="en-US" sz="2400" b="0" kern="120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650225"/>
                  </a:ext>
                </a:extLst>
              </a:tr>
              <a:tr h="703430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1" kern="120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endParaRPr lang="en-IN" sz="2400" b="1" kern="120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1" kern="120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endParaRPr lang="en-IN" sz="2400" b="1" kern="120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algn="ctr" defTabSz="914400" rtl="0" eaLnBrk="1" latinLnBrk="0" hangingPunct="1"/>
                      <a:r>
                        <a:rPr lang="en-IN" sz="2400" b="0" kern="120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endParaRPr lang="en-US" sz="2400" b="0" kern="120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algn="ctr" defTabSz="914400" rtl="0" eaLnBrk="1" latinLnBrk="0" hangingPunct="1"/>
                      <a:r>
                        <a:rPr lang="en-US" sz="2400" b="1" kern="120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en-US" sz="2400" b="1" kern="120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184942"/>
                  </a:ext>
                </a:extLst>
              </a:tr>
            </a:tbl>
          </a:graphicData>
        </a:graphic>
      </p:graphicFrame>
      <p:pic>
        <p:nvPicPr>
          <p:cNvPr id="1026" name="Picture 2" descr="NAND and NOR | Spinning Numbers">
            <a:extLst>
              <a:ext uri="{FF2B5EF4-FFF2-40B4-BE49-F238E27FC236}">
                <a16:creationId xmlns:a16="http://schemas.microsoft.com/office/drawing/2014/main" id="{73958FA1-AC51-5B4B-D1D5-BEF95B6CBC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199" y="3118957"/>
            <a:ext cx="5638800" cy="143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NAND and NOR | Spinning Numbers">
            <a:extLst>
              <a:ext uri="{FF2B5EF4-FFF2-40B4-BE49-F238E27FC236}">
                <a16:creationId xmlns:a16="http://schemas.microsoft.com/office/drawing/2014/main" id="{727D0681-908F-E662-8764-DE21972BFF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16" b="26295"/>
          <a:stretch>
            <a:fillRect/>
          </a:stretch>
        </p:blipFill>
        <p:spPr bwMode="auto">
          <a:xfrm>
            <a:off x="2137833" y="1845008"/>
            <a:ext cx="1888067" cy="1057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5E1E607A-7888-6301-2E88-5EB71298FBFB}"/>
              </a:ext>
            </a:extLst>
          </p:cNvPr>
          <p:cNvSpPr/>
          <p:nvPr/>
        </p:nvSpPr>
        <p:spPr>
          <a:xfrm>
            <a:off x="1454729" y="4770266"/>
            <a:ext cx="294946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200" b="1" kern="0">
                <a:solidFill>
                  <a:srgbClr val="1B1C1D"/>
                </a:solidFill>
                <a:cs typeface="Times New Roman" panose="02020603050405020304" pitchFamily="18" charset="0"/>
              </a:rPr>
              <a:t>~ ( A . B )</a:t>
            </a:r>
          </a:p>
          <a:p>
            <a:pPr algn="ctr"/>
            <a:endParaRPr lang="en-IN" sz="2200" b="1" kern="0">
              <a:solidFill>
                <a:srgbClr val="1B1C1D"/>
              </a:solidFill>
              <a:cs typeface="Times New Roman" panose="02020603050405020304" pitchFamily="18" charset="0"/>
            </a:endParaRPr>
          </a:p>
          <a:p>
            <a:pPr algn="ctr"/>
            <a:r>
              <a:rPr lang="en-IN" sz="2200" b="1" kern="0">
                <a:solidFill>
                  <a:srgbClr val="1B1C1D"/>
                </a:solidFill>
                <a:cs typeface="Times New Roman" panose="02020603050405020304" pitchFamily="18" charset="0"/>
              </a:rPr>
              <a:t>______</a:t>
            </a:r>
          </a:p>
          <a:p>
            <a:pPr algn="ctr"/>
            <a:r>
              <a:rPr lang="en-IN" sz="2200" b="1" kern="0">
                <a:solidFill>
                  <a:srgbClr val="1B1C1D"/>
                </a:solidFill>
                <a:cs typeface="Times New Roman" panose="02020603050405020304" pitchFamily="18" charset="0"/>
              </a:rPr>
              <a:t>( A . B )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087B77B-3B34-1BAF-1371-51035FEC4150}"/>
              </a:ext>
            </a:extLst>
          </p:cNvPr>
          <p:cNvSpPr/>
          <p:nvPr/>
        </p:nvSpPr>
        <p:spPr>
          <a:xfrm>
            <a:off x="0" y="6616238"/>
            <a:ext cx="114469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200"/>
              <a:t>Credit: </a:t>
            </a:r>
            <a:r>
              <a:rPr lang="en-US" sz="1200"/>
              <a:t>https://spinningnumbers.org/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04EF26-23F2-C897-80C7-B9FDCAAF39A8}"/>
              </a:ext>
            </a:extLst>
          </p:cNvPr>
          <p:cNvSpPr txBox="1"/>
          <p:nvPr/>
        </p:nvSpPr>
        <p:spPr>
          <a:xfrm>
            <a:off x="6828367" y="5341168"/>
            <a:ext cx="4343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/>
              <a:t>NAND gate produces a 0 (OFF) output only when both inputs are 1 (ON).</a:t>
            </a:r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id="{6DDEA89D-5299-A002-4990-B6B796FD9DA7}"/>
              </a:ext>
            </a:extLst>
          </p:cNvPr>
          <p:cNvSpPr/>
          <p:nvPr/>
        </p:nvSpPr>
        <p:spPr>
          <a:xfrm>
            <a:off x="6916054" y="4267200"/>
            <a:ext cx="4374245" cy="737151"/>
          </a:xfrm>
          <a:prstGeom prst="frame">
            <a:avLst>
              <a:gd name="adj1" fmla="val 5014"/>
            </a:avLst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8073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6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NOR Gate</a:t>
            </a:r>
            <a:endParaRPr lang="en-GB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757D8F-B5C1-8BDA-92C0-E65EF34CB865}"/>
              </a:ext>
            </a:extLst>
          </p:cNvPr>
          <p:cNvSpPr/>
          <p:nvPr/>
        </p:nvSpPr>
        <p:spPr>
          <a:xfrm>
            <a:off x="1793396" y="1286786"/>
            <a:ext cx="29494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200" b="1" kern="0">
                <a:solidFill>
                  <a:srgbClr val="1B1C1D"/>
                </a:solidFill>
                <a:cs typeface="Times New Roman" panose="02020603050405020304" pitchFamily="18" charset="0"/>
              </a:rPr>
              <a:t>NOR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07F9E7C-0720-A5C9-BF92-D6A46B52C9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237379"/>
              </p:ext>
            </p:extLst>
          </p:nvPr>
        </p:nvGraphicFramePr>
        <p:xfrm>
          <a:off x="7040033" y="1819309"/>
          <a:ext cx="4356100" cy="3272633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965755">
                  <a:extLst>
                    <a:ext uri="{9D8B030D-6E8A-4147-A177-3AD203B41FA5}">
                      <a16:colId xmlns:a16="http://schemas.microsoft.com/office/drawing/2014/main" val="1426557758"/>
                    </a:ext>
                  </a:extLst>
                </a:gridCol>
                <a:gridCol w="881468">
                  <a:extLst>
                    <a:ext uri="{9D8B030D-6E8A-4147-A177-3AD203B41FA5}">
                      <a16:colId xmlns:a16="http://schemas.microsoft.com/office/drawing/2014/main" val="1812462074"/>
                    </a:ext>
                  </a:extLst>
                </a:gridCol>
                <a:gridCol w="1065310">
                  <a:extLst>
                    <a:ext uri="{9D8B030D-6E8A-4147-A177-3AD203B41FA5}">
                      <a16:colId xmlns:a16="http://schemas.microsoft.com/office/drawing/2014/main" val="3119229162"/>
                    </a:ext>
                  </a:extLst>
                </a:gridCol>
                <a:gridCol w="1443567">
                  <a:extLst>
                    <a:ext uri="{9D8B030D-6E8A-4147-A177-3AD203B41FA5}">
                      <a16:colId xmlns:a16="http://schemas.microsoft.com/office/drawing/2014/main" val="3978350201"/>
                    </a:ext>
                  </a:extLst>
                </a:gridCol>
              </a:tblGrid>
              <a:tr h="458913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2400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240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2400"/>
                        <a:t>A + 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2400"/>
                        <a:t>~ (A + B)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0346342"/>
                  </a:ext>
                </a:extLst>
              </a:tr>
              <a:tr h="703430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1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1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IN" sz="2400"/>
                        <a:t>0</a:t>
                      </a:r>
                      <a:endParaRPr lang="en-US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2400" b="1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489961"/>
                  </a:ext>
                </a:extLst>
              </a:tr>
              <a:tr h="703430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IN" sz="2400" b="0"/>
                        <a:t>1</a:t>
                      </a:r>
                      <a:endParaRPr lang="en-US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2400" b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752671"/>
                  </a:ext>
                </a:extLst>
              </a:tr>
              <a:tr h="703430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IN" sz="2400" b="0"/>
                        <a:t>1</a:t>
                      </a:r>
                      <a:endParaRPr lang="en-US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2400" b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650225"/>
                  </a:ext>
                </a:extLst>
              </a:tr>
              <a:tr h="703430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IN" sz="2400" b="0"/>
                        <a:t>1</a:t>
                      </a:r>
                      <a:endParaRPr lang="en-US" sz="2400" b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2400" b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184942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9C784FE6-C688-1026-FE42-6D664FC73765}"/>
              </a:ext>
            </a:extLst>
          </p:cNvPr>
          <p:cNvSpPr/>
          <p:nvPr/>
        </p:nvSpPr>
        <p:spPr>
          <a:xfrm>
            <a:off x="1793396" y="4804131"/>
            <a:ext cx="294946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200" b="1" kern="0">
                <a:solidFill>
                  <a:srgbClr val="1B1C1D"/>
                </a:solidFill>
                <a:cs typeface="Times New Roman" panose="02020603050405020304" pitchFamily="18" charset="0"/>
              </a:rPr>
              <a:t>~ ( A + B )</a:t>
            </a:r>
          </a:p>
          <a:p>
            <a:pPr algn="ctr"/>
            <a:br>
              <a:rPr lang="en-IN" sz="1500" b="1" kern="0">
                <a:solidFill>
                  <a:srgbClr val="1B1C1D"/>
                </a:solidFill>
                <a:cs typeface="Times New Roman" panose="02020603050405020304" pitchFamily="18" charset="0"/>
              </a:rPr>
            </a:br>
            <a:r>
              <a:rPr lang="en-IN" sz="2200" b="1" kern="0">
                <a:solidFill>
                  <a:srgbClr val="1B1C1D"/>
                </a:solidFill>
                <a:cs typeface="Times New Roman" panose="02020603050405020304" pitchFamily="18" charset="0"/>
              </a:rPr>
              <a:t>______</a:t>
            </a:r>
          </a:p>
          <a:p>
            <a:pPr algn="ctr"/>
            <a:r>
              <a:rPr lang="en-IN" sz="2200" b="1" kern="0">
                <a:solidFill>
                  <a:srgbClr val="1B1C1D"/>
                </a:solidFill>
                <a:cs typeface="Times New Roman" panose="02020603050405020304" pitchFamily="18" charset="0"/>
              </a:rPr>
              <a:t>( A + B )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6FA1ECC-7ADB-E9A5-CD66-BF871F2CAF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867" y="3102161"/>
            <a:ext cx="5641200" cy="153642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45EDCE6-B86C-C598-F724-6AFC3B10E4E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66531" b="21230"/>
          <a:stretch>
            <a:fillRect/>
          </a:stretch>
        </p:blipFill>
        <p:spPr>
          <a:xfrm>
            <a:off x="2391828" y="1799015"/>
            <a:ext cx="1888068" cy="121023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B5258F7-2F78-3E49-EC80-280019AF1615}"/>
              </a:ext>
            </a:extLst>
          </p:cNvPr>
          <p:cNvSpPr/>
          <p:nvPr/>
        </p:nvSpPr>
        <p:spPr>
          <a:xfrm>
            <a:off x="0" y="6616238"/>
            <a:ext cx="114469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200"/>
              <a:t>Credit: </a:t>
            </a:r>
            <a:r>
              <a:rPr lang="en-US" sz="1200"/>
              <a:t>https://spinningnumbers.org/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2541FE-053B-A3E3-C4DF-BA2B3B2FAC5A}"/>
              </a:ext>
            </a:extLst>
          </p:cNvPr>
          <p:cNvSpPr txBox="1"/>
          <p:nvPr/>
        </p:nvSpPr>
        <p:spPr>
          <a:xfrm>
            <a:off x="6828367" y="5341168"/>
            <a:ext cx="4343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/>
              <a:t>NOR gate produces a 1 (ON) output only when both inputs are 0 (OFF).</a:t>
            </a:r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id="{DEBE180A-6F51-C8F9-47A8-69F0B8F4E021}"/>
              </a:ext>
            </a:extLst>
          </p:cNvPr>
          <p:cNvSpPr/>
          <p:nvPr/>
        </p:nvSpPr>
        <p:spPr>
          <a:xfrm>
            <a:off x="7021888" y="2272099"/>
            <a:ext cx="4374245" cy="737151"/>
          </a:xfrm>
          <a:prstGeom prst="frame">
            <a:avLst>
              <a:gd name="adj1" fmla="val 5014"/>
            </a:avLst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7508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XOR Gate</a:t>
            </a:r>
            <a:endParaRPr lang="en-GB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CB2CCD-0EFA-30AC-DECA-39A1F51CC1B8}"/>
              </a:ext>
            </a:extLst>
          </p:cNvPr>
          <p:cNvSpPr/>
          <p:nvPr/>
        </p:nvSpPr>
        <p:spPr>
          <a:xfrm>
            <a:off x="1692243" y="1969823"/>
            <a:ext cx="321776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200" b="1" kern="0">
                <a:solidFill>
                  <a:srgbClr val="1B1C1D"/>
                </a:solidFill>
                <a:cs typeface="Times New Roman" panose="02020603050405020304" pitchFamily="18" charset="0"/>
              </a:rPr>
              <a:t>XOR</a:t>
            </a:r>
          </a:p>
        </p:txBody>
      </p:sp>
      <p:pic>
        <p:nvPicPr>
          <p:cNvPr id="10" name="Picture 9" descr="A black and white logo&#10;&#10;Description automatically generated">
            <a:extLst>
              <a:ext uri="{FF2B5EF4-FFF2-40B4-BE49-F238E27FC236}">
                <a16:creationId xmlns:a16="http://schemas.microsoft.com/office/drawing/2014/main" id="{9EB84C66-15FD-3532-B704-1C30B5A51D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577" y="2400710"/>
            <a:ext cx="1893600" cy="122788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672D5DCD-6656-F468-0B94-E7CBAEA4D86D}"/>
              </a:ext>
            </a:extLst>
          </p:cNvPr>
          <p:cNvSpPr/>
          <p:nvPr/>
        </p:nvSpPr>
        <p:spPr>
          <a:xfrm>
            <a:off x="1537866" y="4026404"/>
            <a:ext cx="29494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b="1" kern="0">
                <a:solidFill>
                  <a:srgbClr val="1B1C1D"/>
                </a:solidFill>
                <a:cs typeface="Times New Roman" panose="02020603050405020304" pitchFamily="18" charset="0"/>
              </a:rPr>
              <a:t> A ⊕ B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D6F22D6E-B901-EE7A-CF68-9F07B9A6D9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575314"/>
              </p:ext>
            </p:extLst>
          </p:nvPr>
        </p:nvGraphicFramePr>
        <p:xfrm>
          <a:off x="6633633" y="2185266"/>
          <a:ext cx="3290790" cy="3272633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104900">
                  <a:extLst>
                    <a:ext uri="{9D8B030D-6E8A-4147-A177-3AD203B41FA5}">
                      <a16:colId xmlns:a16="http://schemas.microsoft.com/office/drawing/2014/main" val="1426557758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1812462074"/>
                    </a:ext>
                  </a:extLst>
                </a:gridCol>
                <a:gridCol w="1220690">
                  <a:extLst>
                    <a:ext uri="{9D8B030D-6E8A-4147-A177-3AD203B41FA5}">
                      <a16:colId xmlns:a16="http://schemas.microsoft.com/office/drawing/2014/main" val="3978350201"/>
                    </a:ext>
                  </a:extLst>
                </a:gridCol>
              </a:tblGrid>
              <a:tr h="458913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2400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240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400"/>
                        <a:t>A ⊕ 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0346342"/>
                  </a:ext>
                </a:extLst>
              </a:tr>
              <a:tr h="703430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IN" sz="2400"/>
                        <a:t>0</a:t>
                      </a:r>
                      <a:endParaRPr lang="en-US" sz="24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489961"/>
                  </a:ext>
                </a:extLst>
              </a:tr>
              <a:tr h="703430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1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IN" sz="2400" b="1"/>
                        <a:t>1</a:t>
                      </a:r>
                      <a:endParaRPr lang="en-US" sz="24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752671"/>
                  </a:ext>
                </a:extLst>
              </a:tr>
              <a:tr h="703430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1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IN" sz="2400" b="1"/>
                        <a:t>1</a:t>
                      </a:r>
                      <a:endParaRPr lang="en-US" sz="24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650225"/>
                  </a:ext>
                </a:extLst>
              </a:tr>
              <a:tr h="703430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2400" b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184942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AE020179-2000-878B-CBB9-8A0D9C3FFC05}"/>
              </a:ext>
            </a:extLst>
          </p:cNvPr>
          <p:cNvSpPr/>
          <p:nvPr/>
        </p:nvSpPr>
        <p:spPr>
          <a:xfrm>
            <a:off x="0" y="6616238"/>
            <a:ext cx="114469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200"/>
              <a:t>Credit: </a:t>
            </a:r>
            <a:r>
              <a:rPr lang="en-US" sz="1200"/>
              <a:t>https://spinningnumbers.org/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36DC2A-16A0-DA48-FC94-CBE29CDFC1A0}"/>
              </a:ext>
            </a:extLst>
          </p:cNvPr>
          <p:cNvSpPr txBox="1"/>
          <p:nvPr/>
        </p:nvSpPr>
        <p:spPr>
          <a:xfrm>
            <a:off x="6633632" y="5713903"/>
            <a:ext cx="354330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/>
              <a:t>XOR gate produces a 1 (ON) output only when exclusively only 1 input is 1 (ON).</a:t>
            </a:r>
          </a:p>
          <a:p>
            <a:r>
              <a:rPr lang="en-IN" b="1"/>
              <a:t>i.e. when the 2 inputs are different.</a:t>
            </a:r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id="{D6CDB90F-40B1-1A95-2ADB-EC731F5B2912}"/>
              </a:ext>
            </a:extLst>
          </p:cNvPr>
          <p:cNvSpPr/>
          <p:nvPr/>
        </p:nvSpPr>
        <p:spPr>
          <a:xfrm>
            <a:off x="6633632" y="3338404"/>
            <a:ext cx="3290791" cy="1436796"/>
          </a:xfrm>
          <a:prstGeom prst="frame">
            <a:avLst>
              <a:gd name="adj1" fmla="val 5014"/>
            </a:avLst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696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" grpId="0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Summary of NAND, NOR &amp; XOR gates</a:t>
            </a:r>
            <a:endParaRPr lang="en-GB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E70C54A-730C-2FBA-B806-5B054D8C8A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108480"/>
              </p:ext>
            </p:extLst>
          </p:nvPr>
        </p:nvGraphicFramePr>
        <p:xfrm>
          <a:off x="248296" y="1451231"/>
          <a:ext cx="11723964" cy="519988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546637">
                  <a:extLst>
                    <a:ext uri="{9D8B030D-6E8A-4147-A177-3AD203B41FA5}">
                      <a16:colId xmlns:a16="http://schemas.microsoft.com/office/drawing/2014/main" val="1426557758"/>
                    </a:ext>
                  </a:extLst>
                </a:gridCol>
                <a:gridCol w="1692546">
                  <a:extLst>
                    <a:ext uri="{9D8B030D-6E8A-4147-A177-3AD203B41FA5}">
                      <a16:colId xmlns:a16="http://schemas.microsoft.com/office/drawing/2014/main" val="3160070755"/>
                    </a:ext>
                  </a:extLst>
                </a:gridCol>
                <a:gridCol w="1552354">
                  <a:extLst>
                    <a:ext uri="{9D8B030D-6E8A-4147-A177-3AD203B41FA5}">
                      <a16:colId xmlns:a16="http://schemas.microsoft.com/office/drawing/2014/main" val="3111138035"/>
                    </a:ext>
                  </a:extLst>
                </a:gridCol>
                <a:gridCol w="6932427">
                  <a:extLst>
                    <a:ext uri="{9D8B030D-6E8A-4147-A177-3AD203B41FA5}">
                      <a16:colId xmlns:a16="http://schemas.microsoft.com/office/drawing/2014/main" val="3895646086"/>
                    </a:ext>
                  </a:extLst>
                </a:gridCol>
              </a:tblGrid>
              <a:tr h="653068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2400"/>
                        <a:t>Keywords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2400"/>
                        <a:t>Symbol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2400"/>
                        <a:t>Boolean Expression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2400"/>
                        <a:t>Truth Table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0346342"/>
                  </a:ext>
                </a:extLst>
              </a:tr>
              <a:tr h="0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/>
                        <a:t>For Logical statements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>
                          <a:sym typeface="Wingdings" pitchFamily="2" charset="2"/>
                        </a:rPr>
                        <a:t>For logical circuit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>
                          <a:sym typeface="Wingdings" pitchFamily="2" charset="2"/>
                        </a:rPr>
                        <a:t>For Boolean Algebra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>
                          <a:sym typeface="Wingdings" pitchFamily="2" charset="2"/>
                        </a:rPr>
                        <a:t>For testing the circuits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1054391"/>
                  </a:ext>
                </a:extLst>
              </a:tr>
              <a:tr h="1188720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/>
                        <a:t>NAND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IN" sz="2400">
                        <a:sym typeface="Wingdings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IN" sz="2400" b="0" kern="0">
                          <a:solidFill>
                            <a:srgbClr val="1B1C1D"/>
                          </a:solidFill>
                          <a:cs typeface="Times New Roman" panose="02020603050405020304" pitchFamily="18" charset="0"/>
                        </a:rPr>
                        <a:t>~ ( A . B )</a:t>
                      </a:r>
                    </a:p>
                    <a:p>
                      <a:pPr algn="ctr"/>
                      <a:r>
                        <a:rPr lang="en-IN" sz="2400" b="0" kern="0">
                          <a:solidFill>
                            <a:srgbClr val="1B1C1D"/>
                          </a:solidFill>
                          <a:cs typeface="Times New Roman" panose="02020603050405020304" pitchFamily="18" charset="0"/>
                        </a:rPr>
                        <a:t>______</a:t>
                      </a:r>
                    </a:p>
                    <a:p>
                      <a:pPr algn="ctr"/>
                      <a:r>
                        <a:rPr lang="en-IN" sz="2400" b="0" kern="0">
                          <a:solidFill>
                            <a:srgbClr val="1B1C1D"/>
                          </a:solidFill>
                          <a:cs typeface="Times New Roman" panose="02020603050405020304" pitchFamily="18" charset="0"/>
                        </a:rPr>
                        <a:t>( A . B ) </a:t>
                      </a:r>
                      <a:endParaRPr lang="en-IN" sz="2400">
                        <a:sym typeface="Wingdings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/>
                        <a:t>Reverse of AND.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/>
                        <a:t>This means if both A and B are 1 (ON) then output will be 0 (OFF).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489961"/>
                  </a:ext>
                </a:extLst>
              </a:tr>
              <a:tr h="1188720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/>
                        <a:t>NOR</a:t>
                      </a:r>
                      <a:endParaRPr lang="en-IN" sz="24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endParaRPr lang="en-US" sz="2400" b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IN" sz="2400" b="0" kern="0">
                          <a:solidFill>
                            <a:srgbClr val="1B1C1D"/>
                          </a:solidFill>
                          <a:cs typeface="Times New Roman" panose="02020603050405020304" pitchFamily="18" charset="0"/>
                        </a:rPr>
                        <a:t>~ ( A + B )</a:t>
                      </a:r>
                    </a:p>
                    <a:p>
                      <a:pPr algn="ctr"/>
                      <a:r>
                        <a:rPr lang="en-IN" sz="2400" b="0" kern="0">
                          <a:solidFill>
                            <a:srgbClr val="1B1C1D"/>
                          </a:solidFill>
                          <a:cs typeface="Times New Roman" panose="02020603050405020304" pitchFamily="18" charset="0"/>
                        </a:rPr>
                        <a:t>______</a:t>
                      </a:r>
                    </a:p>
                    <a:p>
                      <a:pPr algn="ctr"/>
                      <a:r>
                        <a:rPr lang="en-IN" sz="2400" b="0" kern="0">
                          <a:solidFill>
                            <a:srgbClr val="1B1C1D"/>
                          </a:solidFill>
                          <a:cs typeface="Times New Roman" panose="02020603050405020304" pitchFamily="18" charset="0"/>
                        </a:rPr>
                        <a:t>( A + B 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/>
                        <a:t>Reverse of OR.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/>
                        <a:t>This means if both A and B are 0 (OFF) then output will be 1 (ON).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752671"/>
                  </a:ext>
                </a:extLst>
              </a:tr>
              <a:tr h="1188720"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0"/>
                        <a:t>XOR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IN" sz="2400" kern="0">
                        <a:solidFill>
                          <a:srgbClr val="1B1C1D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0" kern="0">
                          <a:solidFill>
                            <a:srgbClr val="1B1C1D"/>
                          </a:solidFill>
                          <a:cs typeface="Times New Roman" panose="02020603050405020304" pitchFamily="18" charset="0"/>
                        </a:rPr>
                        <a:t> A ⊕ 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400" b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Exclusive OR.</a:t>
                      </a:r>
                    </a:p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400" b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This means when exclusively only one of the input is in the 1 (ON) state then the output will be 1 (ON).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325082"/>
                  </a:ext>
                </a:extLst>
              </a:tr>
            </a:tbl>
          </a:graphicData>
        </a:graphic>
      </p:graphicFrame>
      <p:pic>
        <p:nvPicPr>
          <p:cNvPr id="2" name="Picture 1" descr="A black and white logo&#10;&#10;Description automatically generated">
            <a:extLst>
              <a:ext uri="{FF2B5EF4-FFF2-40B4-BE49-F238E27FC236}">
                <a16:creationId xmlns:a16="http://schemas.microsoft.com/office/drawing/2014/main" id="{88812689-2919-B6DD-B4F4-A1A703AD25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134" y="5440636"/>
            <a:ext cx="1620000" cy="105046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482532A-3108-E8E4-1D7A-77544206DB1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66531" b="21230"/>
          <a:stretch>
            <a:fillRect/>
          </a:stretch>
        </p:blipFill>
        <p:spPr>
          <a:xfrm>
            <a:off x="1866897" y="4276060"/>
            <a:ext cx="1620000" cy="1038406"/>
          </a:xfrm>
          <a:prstGeom prst="rect">
            <a:avLst/>
          </a:prstGeom>
        </p:spPr>
      </p:pic>
      <p:pic>
        <p:nvPicPr>
          <p:cNvPr id="5" name="Picture 2" descr="NAND and NOR | Spinning Numbers">
            <a:extLst>
              <a:ext uri="{FF2B5EF4-FFF2-40B4-BE49-F238E27FC236}">
                <a16:creationId xmlns:a16="http://schemas.microsoft.com/office/drawing/2014/main" id="{72D07825-24B0-0D30-5514-A9E367910B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16" b="26295"/>
          <a:stretch>
            <a:fillRect/>
          </a:stretch>
        </p:blipFill>
        <p:spPr bwMode="auto">
          <a:xfrm>
            <a:off x="1828135" y="3130039"/>
            <a:ext cx="1620000" cy="907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9069728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Understanding visually</a:t>
            </a:r>
            <a:endParaRPr lang="en-GB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6E8E5C-28DC-C935-F80A-2CA5D647DD03}"/>
              </a:ext>
            </a:extLst>
          </p:cNvPr>
          <p:cNvSpPr txBox="1"/>
          <p:nvPr/>
        </p:nvSpPr>
        <p:spPr>
          <a:xfrm>
            <a:off x="630767" y="1666635"/>
            <a:ext cx="10426700" cy="3648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</a:pPr>
            <a:r>
              <a:rPr lang="en-IN" sz="2400" b="1"/>
              <a:t>Short video for:</a:t>
            </a:r>
          </a:p>
          <a:p>
            <a:pPr>
              <a:lnSpc>
                <a:spcPct val="250000"/>
              </a:lnSpc>
            </a:pPr>
            <a:r>
              <a:rPr lang="en-IN" sz="2400"/>
              <a:t>NAND Gate: </a:t>
            </a:r>
            <a:r>
              <a:rPr lang="en-IN" sz="2400">
                <a:hlinkClick r:id="rId3"/>
              </a:rPr>
              <a:t>https://wwwˌyoutubeˌcom/shorts/HCxcksrm-zU</a:t>
            </a:r>
            <a:endParaRPr lang="en-IN" sz="2400"/>
          </a:p>
          <a:p>
            <a:pPr>
              <a:lnSpc>
                <a:spcPct val="250000"/>
              </a:lnSpc>
            </a:pPr>
            <a:r>
              <a:rPr lang="en-IN" sz="2400"/>
              <a:t>NOR Gate: </a:t>
            </a:r>
            <a:r>
              <a:rPr lang="en-IN" sz="2400">
                <a:hlinkClick r:id="rId4"/>
              </a:rPr>
              <a:t>https://wwwˌyoutubeˌcom/shorts/OnDSgUAzwGM</a:t>
            </a:r>
            <a:endParaRPr lang="en-IN" sz="2400"/>
          </a:p>
          <a:p>
            <a:pPr>
              <a:lnSpc>
                <a:spcPct val="250000"/>
              </a:lnSpc>
            </a:pPr>
            <a:r>
              <a:rPr lang="en-IN" sz="2400"/>
              <a:t>XOR Gate: </a:t>
            </a:r>
            <a:r>
              <a:rPr lang="en-IN" sz="2400">
                <a:hlinkClick r:id="rId5"/>
              </a:rPr>
              <a:t>https://wwwˌyoutubeˌcom/shorts/-2GVoKkdCi4</a:t>
            </a:r>
            <a:endParaRPr lang="en-IN" sz="2400"/>
          </a:p>
        </p:txBody>
      </p:sp>
    </p:spTree>
    <p:extLst>
      <p:ext uri="{BB962C8B-B14F-4D97-AF65-F5344CB8AC3E}">
        <p14:creationId xmlns:p14="http://schemas.microsoft.com/office/powerpoint/2010/main" val="20707567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ags/tag1.xml><?xml version="1.0" encoding="utf-8"?>
<p:tagLst xmlns:p="http://schemas.openxmlformats.org/presentationml/2006/main">
  <p:tag name="AS_OS" val="Unix 3.10.0.957"/>
  <p:tag name="AS_RELEASE_DATE" val="2023.07.31"/>
  <p:tag name="AS_TITLE" val="Aspose.Slides for Java"/>
  <p:tag name="AS_VERSION" val="23.7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0FC16EDE49814FBBE83568B9FA2901" ma:contentTypeVersion="17" ma:contentTypeDescription="Create a new document." ma:contentTypeScope="" ma:versionID="022f5e1d981b14d7005f3600e8ff7e4f">
  <xsd:schema xmlns:xsd="http://www.w3.org/2001/XMLSchema" xmlns:xs="http://www.w3.org/2001/XMLSchema" xmlns:p="http://schemas.microsoft.com/office/2006/metadata/properties" xmlns:ns2="9ad1216b-cdc1-40e2-a0c2-94597fd44697" xmlns:ns3="3fcf4a81-aca0-43b6-bff7-87efdc296efa" xmlns:ns4="7424b78e-8606-4fd1-9a19-b6b90bbc0a1b" targetNamespace="http://schemas.microsoft.com/office/2006/metadata/properties" ma:root="true" ma:fieldsID="f273b407d20b6eb33550fabe3d54ad2e" ns2:_="" ns3:_="" ns4:_="">
    <xsd:import namespace="9ad1216b-cdc1-40e2-a0c2-94597fd44697"/>
    <xsd:import namespace="3fcf4a81-aca0-43b6-bff7-87efdc296efa"/>
    <xsd:import namespace="7424b78e-8606-4fd1-9a19-b6b90bbc0a1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ObjectDetectorVersions" minOccurs="0"/>
                <xsd:element ref="ns3:MediaLengthInSeconds" minOccurs="0"/>
                <xsd:element ref="ns2:SharedWithUsers" minOccurs="0"/>
                <xsd:element ref="ns2:SharedWithDetail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3:lcf76f155ced4ddcb4097134ff3c332f" minOccurs="0"/>
                <xsd:element ref="ns4:TaxCatchAll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d1216b-cdc1-40e2-a0c2-94597fd44697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cf4a81-aca0-43b6-bff7-87efdc296e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7882c5b-1fc0-4c64-8edd-3b527906c47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24b78e-8606-4fd1-9a19-b6b90bbc0a1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4bd6ad62-9026-4c22-97ba-ffd5902a9633}" ma:internalName="TaxCatchAll" ma:showField="CatchAllData" ma:web="9ad1216b-cdc1-40e2-a0c2-94597fd446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fcf4a81-aca0-43b6-bff7-87efdc296efa">
      <Terms xmlns="http://schemas.microsoft.com/office/infopath/2007/PartnerControls"/>
    </lcf76f155ced4ddcb4097134ff3c332f>
    <TaxCatchAll xmlns="7424b78e-8606-4fd1-9a19-b6b90bbc0a1b" xsi:nil="true"/>
    <_dlc_DocId xmlns="9ad1216b-cdc1-40e2-a0c2-94597fd44697">7VPTP7ZE6X33-1933993375-2140</_dlc_DocId>
    <_dlc_DocIdUrl xmlns="9ad1216b-cdc1-40e2-a0c2-94597fd44697">
      <Url>https://cambridgeorg.sharepoint.com/sites/cie/education/pd/Curriculum_Support/_layouts/15/DocIdRedir.aspx?ID=7VPTP7ZE6X33-1933993375-2140</Url>
      <Description>7VPTP7ZE6X33-1933993375-2140</Description>
    </_dlc_DocIdUrl>
  </documentManagement>
</p:properties>
</file>

<file path=customXml/itemProps1.xml><?xml version="1.0" encoding="utf-8"?>
<ds:datastoreItem xmlns:ds="http://schemas.openxmlformats.org/officeDocument/2006/customXml" ds:itemID="{F7CBFBF1-AF3B-4BEE-B566-6029F4EAA146}"/>
</file>

<file path=customXml/itemProps2.xml><?xml version="1.0" encoding="utf-8"?>
<ds:datastoreItem xmlns:ds="http://schemas.openxmlformats.org/officeDocument/2006/customXml" ds:itemID="{F9FCE139-94C0-46B8-B323-E885E1A5ED83}"/>
</file>

<file path=customXml/itemProps3.xml><?xml version="1.0" encoding="utf-8"?>
<ds:datastoreItem xmlns:ds="http://schemas.openxmlformats.org/officeDocument/2006/customXml" ds:itemID="{DD055017-B822-4C4B-8E83-CDE413B35B1F}"/>
</file>

<file path=customXml/itemProps4.xml><?xml version="1.0" encoding="utf-8"?>
<ds:datastoreItem xmlns:ds="http://schemas.openxmlformats.org/officeDocument/2006/customXml" ds:itemID="{E2EA81DE-A700-4659-87FD-46C0FA667711}"/>
</file>

<file path=docProps/app.xml><?xml version="1.0" encoding="utf-8"?>
<Properties xmlns:vt="http://schemas.openxmlformats.org/officeDocument/2006/docPropsVTypes" xmlns="http://schemas.openxmlformats.org/officeDocument/2006/extended-properties">
  <Company>Cambridge Assessment</Company>
  <PresentationFormat>Widescreen</PresentationFormat>
  <Paragraphs>132</Paragraphs>
  <Slides>14</Slides>
  <Notes>14</Notes>
  <TotalTime>4027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baseType="lpstr" size="21">
      <vt:lpstr>Arial</vt:lpstr>
      <vt:lpstr>Calibri Light</vt:lpstr>
      <vt:lpstr>Calibri</vt:lpstr>
      <vt:lpstr>.SF NS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23.0700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 Saxton</dc:creator>
  <cp:lastModifiedBy>Kanchize Design Studio</cp:lastModifiedBy>
  <cp:revision>705</cp:revision>
  <dcterms:created xsi:type="dcterms:W3CDTF">2018-02-15T16:39:16Z</dcterms:created>
  <dcterms:modified xsi:type="dcterms:W3CDTF">2025-05-21T09:44:50Z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0x010100370FC16EDE49814FBBE83568B9FA2901</vt:lpwstr>
  </property>
  <property fmtid="{D5CDD505-2E9C-101B-9397-08002B2CF9AE}" pid="3" name="_dlc_DocIdItemGuid">
    <vt:lpwstr>2d2c482b-084b-487f-8911-0fa8846566b5</vt:lpwstr>
  </property>
  <property fmtid="{D5CDD505-2E9C-101B-9397-08002B2CF9AE}" pid="4" name="MediaServiceImageTags">
    <vt:lpwstr/>
  </property>
</Properties>
</file>