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package/2006/relationships/metadata/thumbnail" Target="docProps/thumbnail.jpeg"/></Relationships>
</file>

<file path=ppt/presentation.xml><?xml version="1.0" encoding="utf-8"?>
<!--Generated by Aspose.Slides for Java 23.7-->
<p:presentation xmlns:r="http://schemas.openxmlformats.org/officeDocument/2006/relationships" xmlns:a="http://schemas.openxmlformats.org/drawingml/2006/main" xmlns:p="http://schemas.openxmlformats.org/presentationml/2006/main" saveSubsetFonts="1">
  <p:sldMasterIdLst>
    <p:sldMasterId id="2147483648" r:id="rId1"/>
  </p:sldMasterIdLst>
  <p:notesMasterIdLst>
    <p:notesMasterId r:id="rId2"/>
  </p:notesMasterIdLst>
  <p:sldIdLst>
    <p:sldId id="270" r:id="rId3"/>
    <p:sldId id="271" r:id="rId4"/>
    <p:sldId id="287" r:id="rId5"/>
    <p:sldId id="284" r:id="rId6"/>
    <p:sldId id="308" r:id="rId7"/>
    <p:sldId id="309" r:id="rId8"/>
    <p:sldId id="299" r:id="rId9"/>
    <p:sldId id="292" r:id="rId10"/>
    <p:sldId id="290" r:id="rId11"/>
    <p:sldId id="291" r:id="rId12"/>
    <p:sldId id="293" r:id="rId13"/>
    <p:sldId id="296" r:id="rId14"/>
    <p:sldId id="300" r:id="rId15"/>
    <p:sldId id="306" r:id="rId16"/>
    <p:sldId id="307" r:id="rId17"/>
    <p:sldId id="297" r:id="rId18"/>
    <p:sldId id="286" r:id="rId19"/>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lastCol>
    <a:firstCol>
      <a:tcTxStyle b="on"/>
    </a:firstCol>
    <a:lastRow>
      <a:tcTxStyle b="on"/>
      <a:tcStyle>
        <a:tcBdr>
          <a:top>
            <a:ln w="50800" cmpd="dbl">
              <a:solidFill>
                <a:schemeClr val="accent2"/>
              </a:solidFill>
            </a:ln>
          </a:top>
        </a:tcBdr>
      </a:tcStyle>
    </a:lastRow>
    <a:firstRow>
      <a:tcTxStyle b="on">
        <a:fontRef idx="minor">
          <a:scrgbClr r="0" g="0" b="0"/>
        </a:fontRef>
        <a:schemeClr val="bg1"/>
      </a:tcTxStyle>
      <a:tcStyle>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0" autoAdjust="0"/>
    <p:restoredTop sz="68440"/>
  </p:normalViewPr>
  <p:slideViewPr>
    <p:cSldViewPr snapToGrid="0">
      <p:cViewPr>
        <p:scale>
          <a:sx n="58" d="100"/>
          <a:sy n="58" d="100"/>
        </p:scale>
        <p:origin x="1336" y="544"/>
      </p:cViewPr>
      <p:guideLst/>
    </p:cSldViewPr>
  </p:slideViewPr>
  <p:notesTextViewPr>
    <p:cViewPr>
      <p:scale>
        <a:sx n="1" d="1"/>
        <a:sy n="1" d="1"/>
      </p:scale>
      <p:origin x="0" y="0"/>
    </p:cViewPr>
  </p:notesTextViewPr>
  <p:notesViewPr>
    <p:cSldViewPr snapToGrid="0">
      <p:cViewPr varScale="1">
        <p:scale>
          <a:sx n="71" d="100"/>
          <a:sy n="71" d="100"/>
        </p:scale>
        <p:origin x="2658"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8" Type="http://schemas.openxmlformats.org/officeDocument/2006/relationships/slide" Target="slides/slide6.xml"/><Relationship Id="rId26" Type="http://schemas.openxmlformats.org/officeDocument/2006/relationships/customXml" Target="../customXml/item2.xml"/><Relationship Id="rId2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7" Type="http://schemas.openxmlformats.org/officeDocument/2006/relationships/slide" Target="slides/slide5.xml"/><Relationship Id="rId25" Type="http://schemas.openxmlformats.org/officeDocument/2006/relationships/customXml" Target="../customXml/item1.xml"/><Relationship Id="rId16" Type="http://schemas.openxmlformats.org/officeDocument/2006/relationships/slide" Target="slides/slide14.xml"/><Relationship Id="rId2" Type="http://schemas.openxmlformats.org/officeDocument/2006/relationships/notesMaster" Target="notesMasters/notesMaster1.xml"/><Relationship Id="rId20" Type="http://schemas.openxmlformats.org/officeDocument/2006/relationships/tags" Target="tags/tag1.xml"/><Relationship Id="rId1" Type="http://schemas.openxmlformats.org/officeDocument/2006/relationships/slideMaster" Target="slideMasters/slideMaster1.xml"/><Relationship Id="rId11" Type="http://schemas.openxmlformats.org/officeDocument/2006/relationships/slide" Target="slides/slide9.xml"/><Relationship Id="rId24" Type="http://schemas.openxmlformats.org/officeDocument/2006/relationships/tableStyles" Target="tableStyles.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theme" Target="theme/theme1.xml"/><Relationship Id="rId5" Type="http://schemas.openxmlformats.org/officeDocument/2006/relationships/slide" Target="slides/slide3.xml"/><Relationship Id="rId28" Type="http://schemas.openxmlformats.org/officeDocument/2006/relationships/customXml" Target="../customXml/item4.xml"/><Relationship Id="rId10" Type="http://schemas.openxmlformats.org/officeDocument/2006/relationships/slide" Target="slides/slide8.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27" Type="http://schemas.openxmlformats.org/officeDocument/2006/relationships/customXml" Target="../customXml/item3.xml"/></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5BA884-34E1-41D9-9BE9-0AA9393A0538}" type="datetimeFigureOut">
              <a:rPr lang="en-GB" smtClean="0"/>
              <a:t>21/05/2025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E607B5-98AA-482E-857F-22AD84D87C77}" type="slidenum">
              <a:rPr lang="en-GB" smtClean="0"/>
              <a:t>‹#›</a:t>
            </a:fld>
            <a:endParaRPr lang="en-GB"/>
          </a:p>
        </p:txBody>
      </p:sp>
    </p:spTree>
    <p:extLst>
      <p:ext uri="{BB962C8B-B14F-4D97-AF65-F5344CB8AC3E}">
        <p14:creationId xmlns:p14="http://schemas.microsoft.com/office/powerpoint/2010/main" val="3178444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 Id="rId3" Type="http://schemas.openxmlformats.org/officeDocument/2006/relationships/hyperlink" Target="http://www.softpedia.com/get/Others/Home-Education/Logic-Gate-Simulator.shtml" TargetMode="External" /><Relationship Id="rId4" Type="http://schemas.openxmlformats.org/officeDocument/2006/relationships/hyperlink" Target="http://www.logiccircuit.org/" TargetMode="Externa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8E607B5-98AA-482E-857F-22AD84D87C77}" type="slidenum">
              <a:rPr lang="en-GB" smtClean="0"/>
              <a:t>1</a:t>
            </a:fld>
            <a:endParaRPr lang="en-GB"/>
          </a:p>
        </p:txBody>
      </p:sp>
    </p:spTree>
    <p:extLst>
      <p:ext uri="{BB962C8B-B14F-4D97-AF65-F5344CB8AC3E}">
        <p14:creationId xmlns:p14="http://schemas.microsoft.com/office/powerpoint/2010/main" val="373198418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defRPr/>
            </a:pPr>
            <a:r>
              <a:rPr lang="en-IN"/>
              <a:t>This slide can be used to illustrate inputs and outputs to the AND gate through real-world examples.</a:t>
            </a:r>
          </a:p>
          <a:p>
            <a:pPr marL="0" marR="0" indent="0" algn="l" defTabSz="457200" rtl="0" eaLnBrk="0" fontAlgn="base" latinLnBrk="0" hangingPunct="0">
              <a:lnSpc>
                <a:spcPct val="100000"/>
              </a:lnSpc>
              <a:spcBef>
                <a:spcPct val="30000"/>
              </a:spcBef>
              <a:spcAft>
                <a:spcPct val="0"/>
              </a:spcAft>
              <a:buClrTx/>
              <a:buSzTx/>
              <a:buFontTx/>
              <a:buNone/>
              <a:defRPr/>
            </a:pPr>
            <a:br>
              <a:rPr lang="en-IN"/>
            </a:br>
            <a:r>
              <a:rPr lang="en-IN"/>
              <a:t>Present the two inputs shown in the first diagram and ask learners to determine the output.</a:t>
            </a:r>
            <a:br>
              <a:rPr lang="en-IN"/>
            </a:br>
            <a:r>
              <a:rPr lang="en-IN"/>
              <a:t>Then, do the same with the second diagram, encouraging learners to predict the output based on the given inputs.</a:t>
            </a:r>
            <a:endParaRPr lang="en-GB" sz="120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584121290"/>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defRPr/>
            </a:pPr>
            <a:r>
              <a:rPr lang="en-IN" sz="2800"/>
              <a:t>Use this slide to introduce the concept of a </a:t>
            </a:r>
            <a:r>
              <a:rPr lang="en-IN" sz="2800" b="1"/>
              <a:t>truth table</a:t>
            </a:r>
            <a:r>
              <a:rPr lang="en-IN" sz="2800"/>
              <a:t> through a real-life scenario, making it easier for learners to grasp.</a:t>
            </a:r>
          </a:p>
          <a:p>
            <a:pPr marL="0" marR="0" indent="0" algn="l" defTabSz="457200" rtl="0" eaLnBrk="0" fontAlgn="base" latinLnBrk="0" hangingPunct="0">
              <a:lnSpc>
                <a:spcPct val="100000"/>
              </a:lnSpc>
              <a:spcBef>
                <a:spcPct val="30000"/>
              </a:spcBef>
              <a:spcAft>
                <a:spcPct val="0"/>
              </a:spcAft>
              <a:buClrTx/>
              <a:buSzTx/>
              <a:buFontTx/>
              <a:buNone/>
              <a:defRPr/>
            </a:pPr>
            <a:r>
              <a:rPr lang="en-IN" sz="4000"/>
              <a:t>Ask learners to answer the four example questions and explain their reasoning. Highlight that for the </a:t>
            </a:r>
            <a:r>
              <a:rPr lang="en-IN" sz="4000" b="1"/>
              <a:t>AND</a:t>
            </a:r>
            <a:r>
              <a:rPr lang="en-IN" sz="4000"/>
              <a:t> operator, both inputs must be </a:t>
            </a:r>
            <a:r>
              <a:rPr lang="en-IN" sz="4000" b="1"/>
              <a:t>TRUE</a:t>
            </a:r>
            <a:r>
              <a:rPr lang="en-IN" sz="4000"/>
              <a:t> to get a </a:t>
            </a:r>
            <a:r>
              <a:rPr lang="en-IN" sz="4000" b="1"/>
              <a:t>TRUE</a:t>
            </a:r>
            <a:r>
              <a:rPr lang="en-IN" sz="4000"/>
              <a:t> output—this is why only the last example gives a TRUE result.</a:t>
            </a:r>
          </a:p>
          <a:p>
            <a:pPr marL="0" marR="0" indent="0" algn="l" defTabSz="457200" rtl="0" eaLnBrk="0" fontAlgn="base" latinLnBrk="0" hangingPunct="0">
              <a:lnSpc>
                <a:spcPct val="100000"/>
              </a:lnSpc>
              <a:spcBef>
                <a:spcPct val="30000"/>
              </a:spcBef>
              <a:spcAft>
                <a:spcPct val="0"/>
              </a:spcAft>
              <a:buClrTx/>
              <a:buSzTx/>
              <a:buFontTx/>
              <a:buNone/>
              <a:defRPr/>
            </a:pPr>
            <a:endParaRPr lang="en-IN" sz="4000"/>
          </a:p>
          <a:p>
            <a:pPr marL="0" marR="0" indent="0" algn="l" defTabSz="457200" rtl="0" eaLnBrk="0" fontAlgn="base" latinLnBrk="0" hangingPunct="0">
              <a:lnSpc>
                <a:spcPct val="100000"/>
              </a:lnSpc>
              <a:spcBef>
                <a:spcPct val="30000"/>
              </a:spcBef>
              <a:spcAft>
                <a:spcPct val="0"/>
              </a:spcAft>
              <a:buClrTx/>
              <a:buSzTx/>
              <a:buFontTx/>
              <a:buNone/>
              <a:defRPr/>
            </a:pPr>
            <a:r>
              <a:rPr lang="en-IN" sz="5400"/>
              <a:t>Help them recognize that Boolean operators work with values that are either </a:t>
            </a:r>
            <a:r>
              <a:rPr lang="en-IN" sz="5400" b="1"/>
              <a:t>TRUE or FALSE </a:t>
            </a:r>
            <a:r>
              <a:rPr lang="en-IN" sz="5400" b="0"/>
              <a:t>and</a:t>
            </a:r>
            <a:r>
              <a:rPr lang="en-IN" sz="5400"/>
              <a:t> produce an output in the same format—hence the term </a:t>
            </a:r>
            <a:r>
              <a:rPr lang="en-IN" sz="5400" b="1" i="1"/>
              <a:t>Boolean</a:t>
            </a:r>
            <a:r>
              <a:rPr lang="en-IN" sz="5400"/>
              <a:t>.</a:t>
            </a:r>
          </a:p>
          <a:p>
            <a:pPr marL="0" marR="0" indent="0" algn="l" defTabSz="457200" rtl="0" eaLnBrk="0" fontAlgn="base" latinLnBrk="0" hangingPunct="0">
              <a:lnSpc>
                <a:spcPct val="100000"/>
              </a:lnSpc>
              <a:spcBef>
                <a:spcPct val="30000"/>
              </a:spcBef>
              <a:spcAft>
                <a:spcPct val="0"/>
              </a:spcAft>
              <a:buClrTx/>
              <a:buSzTx/>
              <a:buFontTx/>
              <a:buNone/>
              <a:defRPr/>
            </a:pPr>
            <a:endParaRPr lang="en-IN" sz="2800"/>
          </a:p>
          <a:p>
            <a:pPr marL="0" marR="0" lvl="0" indent="0" algn="l" defTabSz="914400" rtl="0" eaLnBrk="1" fontAlgn="auto" latinLnBrk="0" hangingPunct="1">
              <a:lnSpc>
                <a:spcPct val="100000"/>
              </a:lnSpc>
              <a:spcBef>
                <a:spcPct val="0"/>
              </a:spcBef>
              <a:spcAft>
                <a:spcPct val="0"/>
              </a:spcAft>
              <a:buClrTx/>
              <a:buSzTx/>
              <a:buFontTx/>
              <a:buNone/>
              <a:defRPr/>
            </a:pPr>
            <a:r>
              <a:rPr lang="en-IN" sz="4000"/>
              <a:t>Finally, explain how the example on the left is represented in the tabular form on the right, which is called the truth table. </a:t>
            </a:r>
          </a:p>
          <a:p>
            <a:pPr marL="0" marR="0" lvl="0" indent="0" algn="l" defTabSz="914400" rtl="0" eaLnBrk="1" fontAlgn="auto" latinLnBrk="0" hangingPunct="1">
              <a:lnSpc>
                <a:spcPct val="100000"/>
              </a:lnSpc>
              <a:spcBef>
                <a:spcPct val="0"/>
              </a:spcBef>
              <a:spcAft>
                <a:spcPct val="0"/>
              </a:spcAft>
              <a:buClrTx/>
              <a:buSzTx/>
              <a:buFontTx/>
              <a:buNone/>
              <a:defRPr/>
            </a:pPr>
            <a:r>
              <a:rPr lang="en-IN" sz="4000"/>
              <a:t>To construct a truth table, learners </a:t>
            </a:r>
            <a:r>
              <a:rPr lang="en-IN" sz="5400"/>
              <a:t>should label all </a:t>
            </a:r>
            <a:r>
              <a:rPr lang="en-IN" sz="5400" b="1"/>
              <a:t>input</a:t>
            </a:r>
            <a:r>
              <a:rPr lang="en-IN" sz="5400"/>
              <a:t> </a:t>
            </a:r>
            <a:r>
              <a:rPr lang="en-IN" sz="5400" b="1"/>
              <a:t>variables</a:t>
            </a:r>
            <a:r>
              <a:rPr lang="en-IN" sz="5400"/>
              <a:t> as </a:t>
            </a:r>
            <a:r>
              <a:rPr lang="en-IN" sz="5400" b="1"/>
              <a:t>column headings</a:t>
            </a:r>
            <a:r>
              <a:rPr lang="en-IN" sz="4000" b="0"/>
              <a:t>, list </a:t>
            </a:r>
            <a:r>
              <a:rPr lang="en-IN" sz="4000" b="1"/>
              <a:t>every</a:t>
            </a:r>
            <a:r>
              <a:rPr lang="en-IN" sz="4000" b="0"/>
              <a:t> possible </a:t>
            </a:r>
            <a:r>
              <a:rPr lang="en-IN" sz="4000" b="1"/>
              <a:t>combination</a:t>
            </a:r>
            <a:r>
              <a:rPr lang="en-IN" sz="4000" b="0"/>
              <a:t> </a:t>
            </a:r>
            <a:r>
              <a:rPr lang="en-IN" sz="4000" b="1"/>
              <a:t>of</a:t>
            </a:r>
            <a:r>
              <a:rPr lang="en-IN" sz="4000" b="0"/>
              <a:t> </a:t>
            </a:r>
            <a:r>
              <a:rPr lang="en-IN" sz="4000" b="1"/>
              <a:t>inputs </a:t>
            </a:r>
            <a:r>
              <a:rPr lang="en-IN" sz="4000" b="0"/>
              <a:t>as </a:t>
            </a:r>
            <a:r>
              <a:rPr lang="en-IN" sz="4000" b="1"/>
              <a:t>rows</a:t>
            </a:r>
            <a:r>
              <a:rPr lang="en-IN" sz="4000"/>
              <a:t>, and then </a:t>
            </a:r>
            <a:r>
              <a:rPr lang="en-IN" sz="5400"/>
              <a:t>work through</a:t>
            </a:r>
            <a:r>
              <a:rPr lang="en-IN" sz="4000" b="1"/>
              <a:t> the logic step by step</a:t>
            </a:r>
            <a:r>
              <a:rPr lang="en-IN" sz="4000"/>
              <a:t> to determine the final output for each row.</a:t>
            </a:r>
          </a:p>
          <a:p>
            <a:pPr marL="0" marR="0" lvl="0" indent="0" algn="l" defTabSz="914400" rtl="0" eaLnBrk="1" fontAlgn="auto" latinLnBrk="0" hangingPunct="1">
              <a:lnSpc>
                <a:spcPct val="100000"/>
              </a:lnSpc>
              <a:spcBef>
                <a:spcPct val="0"/>
              </a:spcBef>
              <a:spcAft>
                <a:spcPct val="0"/>
              </a:spcAft>
              <a:buClrTx/>
              <a:buSzTx/>
              <a:buFontTx/>
              <a:buNone/>
              <a:defRPr/>
            </a:pPr>
            <a:r>
              <a:rPr lang="en-IN" sz="4000"/>
              <a:t>Truth table is used by Engineers and students to </a:t>
            </a:r>
            <a:r>
              <a:rPr lang="en-IN" sz="4000" b="1"/>
              <a:t>build, test, or check</a:t>
            </a:r>
            <a:r>
              <a:rPr lang="en-IN" sz="4000"/>
              <a:t> logic circuits.</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468278444"/>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defRPr/>
            </a:pPr>
            <a:r>
              <a:rPr lang="en-US" sz="1800" b="0">
                <a:effectLst/>
                <a:latin typeface="Calibri" panose="020f0502020204030204" pitchFamily="34" charset="0"/>
                <a:ea typeface="Times New Roman" panose="02020603050405020304" pitchFamily="18" charset="0"/>
                <a:cs typeface="Times New Roman" panose="02020603050405020304" pitchFamily="18" charset="0"/>
              </a:rPr>
              <a:t>Using this slide introduce how to write AND gate in the Logical or Boolean expression form (also known as Boolean Algebra).</a:t>
            </a:r>
          </a:p>
          <a:p>
            <a:pPr marL="0" marR="0" lvl="0" indent="0" algn="l" defTabSz="457200" rtl="0" eaLnBrk="0" fontAlgn="base" latinLnBrk="0" hangingPunct="0">
              <a:lnSpc>
                <a:spcPct val="100000"/>
              </a:lnSpc>
              <a:spcBef>
                <a:spcPct val="30000"/>
              </a:spcBef>
              <a:spcAft>
                <a:spcPct val="0"/>
              </a:spcAft>
              <a:buClrTx/>
              <a:buSzTx/>
              <a:buFontTx/>
              <a:buNone/>
              <a:defRPr/>
            </a:pPr>
            <a:r>
              <a:rPr lang="en-IN" sz="4000"/>
              <a:t>It’s just a </a:t>
            </a:r>
            <a:r>
              <a:rPr lang="en-IN" sz="4000" b="1"/>
              <a:t>short way to write</a:t>
            </a:r>
            <a:r>
              <a:rPr lang="en-IN" sz="4000"/>
              <a:t> what a logic gate does, using </a:t>
            </a:r>
            <a:r>
              <a:rPr lang="en-IN" sz="4000" b="1"/>
              <a:t>letters and symbols</a:t>
            </a:r>
            <a:r>
              <a:rPr lang="en-IN" sz="4000"/>
              <a:t>.</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452475056"/>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defRPr/>
            </a:pPr>
            <a:r>
              <a:rPr lang="en-IN" sz="1800" b="0">
                <a:effectLst/>
                <a:latin typeface="Calibri" panose="020f0502020204030204" pitchFamily="34" charset="0"/>
                <a:ea typeface="Times New Roman" panose="02020603050405020304" pitchFamily="18" charset="0"/>
                <a:cs typeface="Times New Roman" panose="02020603050405020304" pitchFamily="18" charset="0"/>
              </a:rPr>
              <a:t>This slide is optional. </a:t>
            </a:r>
          </a:p>
          <a:p>
            <a:pPr marL="0" marR="0" lvl="0" indent="0" algn="l" defTabSz="457200" rtl="0" eaLnBrk="0" fontAlgn="base" latinLnBrk="0" hangingPunct="0">
              <a:lnSpc>
                <a:spcPct val="100000"/>
              </a:lnSpc>
              <a:spcBef>
                <a:spcPct val="30000"/>
              </a:spcBef>
              <a:spcAft>
                <a:spcPct val="0"/>
              </a:spcAft>
              <a:buClrTx/>
              <a:buSzTx/>
              <a:buFontTx/>
              <a:buNone/>
              <a:defRPr/>
            </a:pPr>
            <a:endParaRPr lang="en-IN" sz="1800" b="1">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457200" rtl="0" eaLnBrk="0" fontAlgn="base" latinLnBrk="0" hangingPunct="0">
              <a:lnSpc>
                <a:spcPct val="100000"/>
              </a:lnSpc>
              <a:spcBef>
                <a:spcPct val="30000"/>
              </a:spcBef>
              <a:spcAft>
                <a:spcPct val="0"/>
              </a:spcAft>
              <a:buClrTx/>
              <a:buSzTx/>
              <a:buFontTx/>
              <a:buNone/>
              <a:defRPr/>
            </a:pPr>
            <a:r>
              <a:rPr lang="en-IN" sz="1800" b="1">
                <a:effectLst/>
                <a:latin typeface="Calibri" panose="020f0502020204030204" pitchFamily="34" charset="0"/>
                <a:ea typeface="Times New Roman" panose="02020603050405020304" pitchFamily="18" charset="0"/>
                <a:cs typeface="Times New Roman" panose="02020603050405020304" pitchFamily="18" charset="0"/>
              </a:rPr>
              <a:t>Simulation creation instruction for teacher</a:t>
            </a:r>
            <a:r>
              <a:rPr lang="en-IN" sz="1800" b="0">
                <a:effectLst/>
                <a:latin typeface="Calibri" panose="020f0502020204030204" pitchFamily="34" charset="0"/>
                <a:ea typeface="Times New Roman" panose="02020603050405020304" pitchFamily="18" charset="0"/>
                <a:cs typeface="Times New Roman" panose="02020603050405020304" pitchFamily="18" charset="0"/>
              </a:rPr>
              <a:t>: Visit website: </a:t>
            </a:r>
            <a:r>
              <a:rPr lang="en-GB" sz="1800" b="1"/>
              <a:t>https://logic.ly/demo/ </a:t>
            </a:r>
            <a:r>
              <a:rPr lang="en-US" sz="1800" b="0"/>
              <a:t>to create your own simple circuit with 1 AND gate and 2 Toggle switches for input along with a light bulb for output. Connect them all as shown in the diagram above. </a:t>
            </a:r>
          </a:p>
          <a:p>
            <a:pPr marL="0" marR="0" lvl="0" indent="0" algn="l" defTabSz="457200" rtl="0" eaLnBrk="0" fontAlgn="base" latinLnBrk="0" hangingPunct="0">
              <a:lnSpc>
                <a:spcPct val="100000"/>
              </a:lnSpc>
              <a:spcBef>
                <a:spcPct val="30000"/>
              </a:spcBef>
              <a:spcAft>
                <a:spcPct val="0"/>
              </a:spcAft>
              <a:buClrTx/>
              <a:buSzTx/>
              <a:buFontTx/>
              <a:buNone/>
              <a:defRPr/>
            </a:pPr>
            <a:r>
              <a:rPr lang="en-US" sz="1800" b="0"/>
              <a:t>Use this to give the demo to the learners.</a:t>
            </a:r>
          </a:p>
          <a:p>
            <a:pPr marL="0" marR="0" lvl="0" indent="0" algn="l" defTabSz="457200" rtl="0" eaLnBrk="0" fontAlgn="base" latinLnBrk="0" hangingPunct="0">
              <a:lnSpc>
                <a:spcPct val="100000"/>
              </a:lnSpc>
              <a:spcBef>
                <a:spcPct val="30000"/>
              </a:spcBef>
              <a:spcAft>
                <a:spcPct val="0"/>
              </a:spcAft>
              <a:buClrTx/>
              <a:buSzTx/>
              <a:buFontTx/>
              <a:buNone/>
              <a:defRPr/>
            </a:pPr>
            <a:endParaRPr lang="en-US" sz="1800" b="0"/>
          </a:p>
          <a:p>
            <a:pPr marL="0" marR="0" lvl="0" indent="0" algn="l" defTabSz="457200" rtl="0" eaLnBrk="0" fontAlgn="base" latinLnBrk="0" hangingPunct="0">
              <a:lnSpc>
                <a:spcPct val="100000"/>
              </a:lnSpc>
              <a:spcBef>
                <a:spcPct val="30000"/>
              </a:spcBef>
              <a:spcAft>
                <a:spcPct val="0"/>
              </a:spcAft>
              <a:buClrTx/>
              <a:buSzTx/>
              <a:buFontTx/>
              <a:buNone/>
              <a:defRPr/>
            </a:pPr>
            <a:r>
              <a:rPr lang="en-IN" sz="1800" b="0">
                <a:effectLst/>
                <a:latin typeface="Calibri" panose="020f0502020204030204" pitchFamily="34" charset="0"/>
                <a:ea typeface="Times New Roman" panose="02020603050405020304" pitchFamily="18" charset="0"/>
                <a:cs typeface="Times New Roman" panose="02020603050405020304" pitchFamily="18" charset="0"/>
              </a:rPr>
              <a:t>Use this slide in case the simulation website is unavailable.</a:t>
            </a:r>
          </a:p>
          <a:p>
            <a:pPr marL="0" marR="0" lvl="0" indent="0" algn="l" defTabSz="457200" rtl="0" eaLnBrk="0" fontAlgn="base" latinLnBrk="0" hangingPunct="0">
              <a:lnSpc>
                <a:spcPct val="100000"/>
              </a:lnSpc>
              <a:spcBef>
                <a:spcPct val="30000"/>
              </a:spcBef>
              <a:spcAft>
                <a:spcPct val="0"/>
              </a:spcAft>
              <a:buClrTx/>
              <a:buSzTx/>
              <a:buFontTx/>
              <a:buNone/>
              <a:defRPr/>
            </a:pPr>
            <a:r>
              <a:rPr lang="en-IN" sz="1800">
                <a:effectLst/>
                <a:latin typeface="Arial" panose="020b0604020202020204" pitchFamily="34" charset="0"/>
                <a:ea typeface="Times New Roman" panose="02020603050405020304" pitchFamily="18" charset="0"/>
              </a:rPr>
              <a:t>Alternatively, you may also wish to work with the downloadable logic gate simulator: </a:t>
            </a:r>
            <a:r>
              <a:rPr lang="en-IN" sz="1800" u="sng">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www.softpedia.com/get/Others/Home-Education/Logic-Gate-Simulator.shtml</a:t>
            </a:r>
            <a:r>
              <a:rPr lang="en-IN" sz="1800">
                <a:effectLst/>
                <a:latin typeface="Arial" panose="020b0604020202020204" pitchFamily="34" charset="0"/>
                <a:ea typeface="Times New Roman" panose="02020603050405020304" pitchFamily="18" charset="0"/>
              </a:rPr>
              <a:t> or </a:t>
            </a:r>
            <a:r>
              <a:rPr lang="en-IN" sz="1800" u="sng">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rPr>
              <a:t>www.logiccircuit.org/</a:t>
            </a:r>
            <a:endParaRPr lang="en-IN" sz="1800" b="0" u="sng">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l" defTabSz="457200" rtl="0" eaLnBrk="0" fontAlgn="base" latinLnBrk="0" hangingPunct="0">
              <a:lnSpc>
                <a:spcPct val="100000"/>
              </a:lnSpc>
              <a:spcBef>
                <a:spcPct val="30000"/>
              </a:spcBef>
              <a:spcAft>
                <a:spcPct val="0"/>
              </a:spcAft>
              <a:buClrTx/>
              <a:buSzTx/>
              <a:buFontTx/>
              <a:buNone/>
              <a:defRPr/>
            </a:pPr>
            <a:endParaRPr lang="en-US" sz="1800" b="0"/>
          </a:p>
          <a:p>
            <a:pPr marL="0" marR="0" lvl="0" indent="0" algn="l" defTabSz="457200" rtl="0" eaLnBrk="0" fontAlgn="base" latinLnBrk="0" hangingPunct="0">
              <a:lnSpc>
                <a:spcPct val="100000"/>
              </a:lnSpc>
              <a:spcBef>
                <a:spcPct val="30000"/>
              </a:spcBef>
              <a:spcAft>
                <a:spcPct val="0"/>
              </a:spcAft>
              <a:buClrTx/>
              <a:buSzTx/>
              <a:buFontTx/>
              <a:buNone/>
              <a:defRPr/>
            </a:pPr>
            <a:r>
              <a:rPr lang="en-US" sz="1800" b="0"/>
              <a:t>Also, inform the learners that the gates can take more than 2 inputs too, but the scope of our syllabus limits to 2 input gates </a:t>
            </a:r>
            <a:endParaRPr lang="en-US" sz="2800" b="0"/>
          </a:p>
          <a:p>
            <a:pPr marL="0" marR="0" indent="0" algn="l" defTabSz="457200" rtl="0" eaLnBrk="0" fontAlgn="base" latinLnBrk="0" hangingPunct="0">
              <a:lnSpc>
                <a:spcPct val="100000"/>
              </a:lnSpc>
              <a:spcBef>
                <a:spcPct val="30000"/>
              </a:spcBef>
              <a:spcAft>
                <a:spcPct val="0"/>
              </a:spcAft>
              <a:buClrTx/>
              <a:buSzTx/>
              <a:buFontTx/>
              <a:buNone/>
              <a:defRPr/>
            </a:pPr>
            <a:r>
              <a:rPr lang="en-IN" sz="1800" b="1">
                <a:effectLst/>
                <a:latin typeface="Calibri" panose="020f0502020204030204" pitchFamily="34" charset="0"/>
                <a:ea typeface="Times New Roman" panose="02020603050405020304" pitchFamily="18" charset="0"/>
                <a:cs typeface="Times New Roman" panose="02020603050405020304" pitchFamily="18" charset="0"/>
              </a:rPr>
              <a:t>Note</a:t>
            </a:r>
            <a:r>
              <a:rPr lang="en-IN" sz="1800" b="0">
                <a:effectLst/>
                <a:latin typeface="Calibri" panose="020f0502020204030204" pitchFamily="34" charset="0"/>
                <a:ea typeface="Times New Roman" panose="02020603050405020304" pitchFamily="18" charset="0"/>
                <a:cs typeface="Times New Roman" panose="02020603050405020304" pitchFamily="18" charset="0"/>
              </a:rPr>
              <a:t>: This website and alternatives are mentioned in the SOW too.</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66447643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defRPr/>
            </a:pPr>
            <a:r>
              <a:rPr lang="en-US" sz="1200"/>
              <a:t>Use this slide or the worksheet to give additional practice to the learners.</a:t>
            </a:r>
          </a:p>
          <a:p>
            <a:pPr marL="0" marR="0" lvl="0" indent="0" algn="l" defTabSz="457200" rtl="0" eaLnBrk="0" fontAlgn="base" latinLnBrk="0" hangingPunct="0">
              <a:lnSpc>
                <a:spcPct val="100000"/>
              </a:lnSpc>
              <a:spcBef>
                <a:spcPct val="30000"/>
              </a:spcBef>
              <a:spcAft>
                <a:spcPct val="0"/>
              </a:spcAft>
              <a:buClrTx/>
              <a:buSzTx/>
              <a:buFontTx/>
              <a:buNone/>
              <a:defRPr/>
            </a:pPr>
            <a:r>
              <a:rPr lang="en-GB" sz="1200" b="0"/>
              <a:t>Explain the learners that since we were understanding the concept of Truth tables (in slide 11), we used True/False. However, now they must start using 0s &amp; 1s (0 indicates OFF / LOW / FALSE &amp; 1 indicates ON / HIGH / TRUE). </a:t>
            </a:r>
          </a:p>
          <a:p>
            <a:pPr marL="0" marR="0" lvl="0" indent="0" algn="l" defTabSz="457200" rtl="0" eaLnBrk="0" fontAlgn="base" latinLnBrk="0" hangingPunct="0">
              <a:lnSpc>
                <a:spcPct val="100000"/>
              </a:lnSpc>
              <a:spcBef>
                <a:spcPct val="30000"/>
              </a:spcBef>
              <a:spcAft>
                <a:spcPct val="0"/>
              </a:spcAft>
              <a:buClrTx/>
              <a:buSzTx/>
              <a:buFontTx/>
              <a:buNone/>
              <a:defRPr/>
            </a:pPr>
            <a:endParaRPr lang="en-US" sz="1200"/>
          </a:p>
          <a:p>
            <a:r>
              <a:rPr lang="en-IN"/>
              <a:t>Take this opportunity to share a helpful trick that will ensure learners </a:t>
            </a:r>
            <a:r>
              <a:rPr lang="en-IN" b="1"/>
              <a:t>list all possible input combinations </a:t>
            </a:r>
            <a:r>
              <a:rPr lang="en-IN"/>
              <a:t>without missing any:</a:t>
            </a:r>
          </a:p>
          <a:p>
            <a:r>
              <a:rPr lang="en-IN"/>
              <a:t>Start with the rightmost input column and fill it by alternating 0 and 1 (e.g., 0, 1, 0, 1...).</a:t>
            </a:r>
            <a:br>
              <a:rPr lang="en-IN"/>
            </a:br>
            <a:r>
              <a:rPr lang="en-IN"/>
              <a:t>Then, move to the column to its left and alternate 0s and 1s in </a:t>
            </a:r>
            <a:r>
              <a:rPr lang="en-IN" b="1"/>
              <a:t>pairs</a:t>
            </a:r>
            <a:r>
              <a:rPr lang="en-IN"/>
              <a:t> (e.g., 0, 0, 1, 1...).</a:t>
            </a:r>
            <a:br>
              <a:rPr lang="en-IN"/>
            </a:br>
            <a:r>
              <a:rPr lang="en-IN"/>
              <a:t>This pattern continues, with the group size </a:t>
            </a:r>
            <a:r>
              <a:rPr lang="en-IN" b="1"/>
              <a:t>doubling</a:t>
            </a:r>
            <a:r>
              <a:rPr lang="en-IN"/>
              <a:t> </a:t>
            </a:r>
            <a:r>
              <a:rPr lang="en-IN" b="1"/>
              <a:t>for</a:t>
            </a:r>
            <a:r>
              <a:rPr lang="en-IN"/>
              <a:t> </a:t>
            </a:r>
            <a:r>
              <a:rPr lang="en-IN" b="1"/>
              <a:t>each</a:t>
            </a:r>
            <a:r>
              <a:rPr lang="en-IN"/>
              <a:t> </a:t>
            </a:r>
            <a:r>
              <a:rPr lang="en-IN" b="1"/>
              <a:t>column</a:t>
            </a:r>
            <a:r>
              <a:rPr lang="en-IN"/>
              <a:t> to the </a:t>
            </a:r>
            <a:r>
              <a:rPr lang="en-IN" b="1"/>
              <a:t>left</a:t>
            </a:r>
            <a:r>
              <a:rPr lang="en-IN"/>
              <a:t>.</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97161154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defRPr/>
            </a:pPr>
            <a:r>
              <a:rPr lang="en-US" sz="1200"/>
              <a:t>Use this slide or the worksheet to practice truth table of AND gate.</a:t>
            </a:r>
          </a:p>
          <a:p>
            <a:pPr marL="0" marR="0" lvl="0" indent="0" algn="l" defTabSz="457200" rtl="0" eaLnBrk="0" fontAlgn="base" latinLnBrk="0" hangingPunct="0">
              <a:lnSpc>
                <a:spcPct val="100000"/>
              </a:lnSpc>
              <a:spcBef>
                <a:spcPct val="30000"/>
              </a:spcBef>
              <a:spcAft>
                <a:spcPct val="0"/>
              </a:spcAft>
              <a:buClrTx/>
              <a:buSzTx/>
              <a:buFontTx/>
              <a:buNone/>
              <a:defRPr/>
            </a:pPr>
            <a:r>
              <a:rPr lang="en-US" sz="1200"/>
              <a:t>This is a continuation slide (from the previous slide).</a:t>
            </a:r>
          </a:p>
          <a:p>
            <a:pPr marL="0" marR="0" lvl="0" indent="0" algn="l" defTabSz="457200" rtl="0" eaLnBrk="0" fontAlgn="base" latinLnBrk="0" hangingPunct="0">
              <a:lnSpc>
                <a:spcPct val="100000"/>
              </a:lnSpc>
              <a:spcBef>
                <a:spcPct val="30000"/>
              </a:spcBef>
              <a:spcAft>
                <a:spcPct val="0"/>
              </a:spcAft>
              <a:buClrTx/>
              <a:buSzTx/>
              <a:buFontTx/>
              <a:buNone/>
              <a:defRPr/>
            </a:pPr>
            <a:r>
              <a:rPr lang="en-US" sz="1200" b="1"/>
              <a:t>NOTE</a:t>
            </a:r>
            <a:r>
              <a:rPr lang="en-US" sz="1200"/>
              <a:t>: The inputs are not in the order, as discussed in previous slide, on purpose so that the learners actually apply the rule to get the result.</a:t>
            </a:r>
            <a:endParaRPr lang="en-GB" sz="120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4188678082"/>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defRPr/>
            </a:pPr>
            <a:r>
              <a:rPr lang="en-US" sz="1800" b="0">
                <a:effectLst/>
                <a:latin typeface="Calibri" panose="020f0502020204030204" pitchFamily="34" charset="0"/>
                <a:ea typeface="Times New Roman" panose="02020603050405020304" pitchFamily="18" charset="0"/>
                <a:cs typeface="Times New Roman" panose="02020603050405020304" pitchFamily="18" charset="0"/>
              </a:rPr>
              <a:t>Use this slide to summarize the learning of AND gate in all the 4 ways of expressing it.</a:t>
            </a:r>
          </a:p>
          <a:p>
            <a:pPr marL="0" marR="0" lvl="0" indent="0" algn="l" defTabSz="457200" rtl="0" eaLnBrk="0" fontAlgn="base" latinLnBrk="0" hangingPunct="0">
              <a:lnSpc>
                <a:spcPct val="100000"/>
              </a:lnSpc>
              <a:spcBef>
                <a:spcPct val="30000"/>
              </a:spcBef>
              <a:spcAft>
                <a:spcPct val="0"/>
              </a:spcAft>
              <a:buClrTx/>
              <a:buSzTx/>
              <a:buFontTx/>
              <a:buNone/>
              <a:defRPr/>
            </a:pPr>
            <a:r>
              <a:rPr lang="en-US" sz="1800" b="0">
                <a:effectLst/>
                <a:latin typeface="Calibri" panose="020f0502020204030204" pitchFamily="34" charset="0"/>
                <a:ea typeface="Times New Roman" panose="02020603050405020304" pitchFamily="18" charset="0"/>
                <a:cs typeface="Times New Roman" panose="02020603050405020304" pitchFamily="18" charset="0"/>
              </a:rPr>
              <a:t>Use this opportunity to clarify the doubts, if any.</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537578337"/>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defRPr/>
            </a:pPr>
            <a:r>
              <a:rPr lang="en-GB" sz="1200">
                <a:latin typeface="Arial" panose="020b0604020202020204" pitchFamily="34" charset="0"/>
                <a:cs typeface="Arial" panose="020b0604020202020204" pitchFamily="34" charset="0"/>
              </a:rPr>
              <a:t>This activity is to be used for the </a:t>
            </a:r>
            <a:r>
              <a:rPr lang="en-GB" sz="1200" b="0">
                <a:latin typeface="Arial" panose="020b0604020202020204" pitchFamily="34" charset="0"/>
                <a:cs typeface="Arial" panose="020b0604020202020204" pitchFamily="34" charset="0"/>
              </a:rPr>
              <a:t>p</a:t>
            </a:r>
            <a:r>
              <a:rPr lang="en-GB" sz="1200" b="0">
                <a:effectLst/>
                <a:latin typeface="Arial" panose="020b0604020202020204" pitchFamily="34" charset="0"/>
                <a:ea typeface="Times New Roman" panose="02020603050405020304" pitchFamily="18" charset="0"/>
                <a:cs typeface="Arial" panose="020b0604020202020204" pitchFamily="34" charset="0"/>
              </a:rPr>
              <a:t>lenary. Use this slide or hand over the worksheet.</a:t>
            </a:r>
          </a:p>
          <a:p>
            <a:pPr marL="0" marR="0" lvl="0" indent="0" algn="l" defTabSz="457200" rtl="0" eaLnBrk="0" fontAlgn="base" latinLnBrk="0" hangingPunct="0">
              <a:lnSpc>
                <a:spcPct val="100000"/>
              </a:lnSpc>
              <a:spcBef>
                <a:spcPct val="30000"/>
              </a:spcBef>
              <a:spcAft>
                <a:spcPct val="0"/>
              </a:spcAft>
              <a:buClrTx/>
              <a:buSzTx/>
              <a:buFontTx/>
              <a:buNone/>
              <a:defRPr/>
            </a:pPr>
            <a:r>
              <a:rPr lang="en-GB" sz="1200" b="0">
                <a:effectLst/>
                <a:latin typeface="Arial" panose="020b0604020202020204" pitchFamily="34" charset="0"/>
                <a:ea typeface="Times New Roman" panose="02020603050405020304" pitchFamily="18" charset="0"/>
                <a:cs typeface="Arial" panose="020b0604020202020204" pitchFamily="34" charset="0"/>
              </a:rPr>
              <a:t>It is meant for the learners to explore and have hands-on experience to strengthen their understanding of the basic AND gate.</a:t>
            </a:r>
          </a:p>
          <a:p>
            <a:pPr marL="0" marR="0" lvl="0" indent="0" algn="l" defTabSz="457200" rtl="0" eaLnBrk="0" fontAlgn="base" latinLnBrk="0" hangingPunct="0">
              <a:lnSpc>
                <a:spcPct val="100000"/>
              </a:lnSpc>
              <a:spcBef>
                <a:spcPct val="30000"/>
              </a:spcBef>
              <a:spcAft>
                <a:spcPct val="0"/>
              </a:spcAft>
              <a:buClrTx/>
              <a:buSzTx/>
              <a:buFontTx/>
              <a:buNone/>
              <a:defRPr/>
            </a:pPr>
            <a:endParaRPr lang="en-GB" sz="1200" b="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57200" rtl="0" eaLnBrk="0" fontAlgn="base" latinLnBrk="0" hangingPunct="0">
              <a:lnSpc>
                <a:spcPct val="100000"/>
              </a:lnSpc>
              <a:spcBef>
                <a:spcPct val="30000"/>
              </a:spcBef>
              <a:spcAft>
                <a:spcPct val="0"/>
              </a:spcAft>
              <a:buClrTx/>
              <a:buSzTx/>
              <a:buFontTx/>
              <a:buNone/>
              <a:defRPr/>
            </a:pPr>
            <a:r>
              <a:rPr lang="en-GB" sz="1200" b="0">
                <a:effectLst/>
                <a:latin typeface="Arial" panose="020b0604020202020204" pitchFamily="34" charset="0"/>
                <a:ea typeface="Times New Roman" panose="02020603050405020304" pitchFamily="18" charset="0"/>
                <a:cs typeface="Arial" panose="020b0604020202020204" pitchFamily="34" charset="0"/>
              </a:rPr>
              <a:t>Form small groups of learners and ask them to create the simulation for AND gates and follow the exploration instructions given on the slide.</a:t>
            </a:r>
          </a:p>
          <a:p>
            <a:pPr marL="0" marR="0" lvl="0" indent="0" algn="l" defTabSz="457200" rtl="0" eaLnBrk="0" fontAlgn="base" latinLnBrk="0" hangingPunct="0">
              <a:lnSpc>
                <a:spcPct val="100000"/>
              </a:lnSpc>
              <a:spcBef>
                <a:spcPct val="30000"/>
              </a:spcBef>
              <a:spcAft>
                <a:spcPct val="0"/>
              </a:spcAft>
              <a:buClrTx/>
              <a:buSzTx/>
              <a:buFontTx/>
              <a:buNone/>
              <a:defRPr/>
            </a:pPr>
            <a:r>
              <a:rPr lang="en-GB" sz="1200" b="0">
                <a:effectLst/>
                <a:latin typeface="Arial" panose="020b0604020202020204" pitchFamily="34" charset="0"/>
                <a:ea typeface="Times New Roman" panose="02020603050405020304" pitchFamily="18" charset="0"/>
                <a:cs typeface="Arial" panose="020b0604020202020204" pitchFamily="34" charset="0"/>
              </a:rPr>
              <a:t>Ask them to explore and share their understanding of Constant 1, Constant 0 &amp; Clock with you.</a:t>
            </a:r>
          </a:p>
          <a:p>
            <a:pPr marL="0" marR="0" lvl="0" indent="0" algn="l" defTabSz="457200" rtl="0" eaLnBrk="0" fontAlgn="base" latinLnBrk="0" hangingPunct="0">
              <a:lnSpc>
                <a:spcPct val="100000"/>
              </a:lnSpc>
              <a:spcBef>
                <a:spcPct val="30000"/>
              </a:spcBef>
              <a:spcAft>
                <a:spcPct val="0"/>
              </a:spcAft>
              <a:buClrTx/>
              <a:buSzTx/>
              <a:buFontTx/>
              <a:buNone/>
              <a:defRPr/>
            </a:pPr>
            <a:endParaRPr lang="en-GB" sz="1200" b="1">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57200" rtl="0" eaLnBrk="0" fontAlgn="base" latinLnBrk="0" hangingPunct="0">
              <a:lnSpc>
                <a:spcPct val="100000"/>
              </a:lnSpc>
              <a:spcBef>
                <a:spcPct val="30000"/>
              </a:spcBef>
              <a:spcAft>
                <a:spcPct val="0"/>
              </a:spcAft>
              <a:buClrTx/>
              <a:buSzTx/>
              <a:buFontTx/>
              <a:buNone/>
              <a:defRPr/>
            </a:pPr>
            <a:r>
              <a:rPr lang="en-GB" sz="1200" b="1">
                <a:effectLst/>
                <a:latin typeface="Arial" panose="020b0604020202020204" pitchFamily="34" charset="0"/>
                <a:ea typeface="Times New Roman" panose="02020603050405020304" pitchFamily="18" charset="0"/>
                <a:cs typeface="Arial" panose="020b0604020202020204" pitchFamily="34" charset="0"/>
              </a:rPr>
              <a:t>Differentiation</a:t>
            </a:r>
            <a:r>
              <a:rPr lang="en-GB" sz="1200" b="0">
                <a:effectLst/>
                <a:latin typeface="Arial" panose="020b0604020202020204" pitchFamily="34" charset="0"/>
                <a:ea typeface="Times New Roman" panose="02020603050405020304" pitchFamily="18" charset="0"/>
                <a:cs typeface="Arial" panose="020b0604020202020204" pitchFamily="34" charset="0"/>
              </a:rPr>
              <a:t>: </a:t>
            </a:r>
          </a:p>
          <a:p>
            <a:pPr marL="0" marR="0" lvl="0" indent="0" algn="l" defTabSz="457200" rtl="0" eaLnBrk="0" fontAlgn="base" latinLnBrk="0" hangingPunct="0">
              <a:lnSpc>
                <a:spcPct val="100000"/>
              </a:lnSpc>
              <a:spcBef>
                <a:spcPct val="30000"/>
              </a:spcBef>
              <a:spcAft>
                <a:spcPct val="0"/>
              </a:spcAft>
              <a:buClrTx/>
              <a:buSzTx/>
              <a:buFontTx/>
              <a:buNone/>
              <a:defRPr/>
            </a:pPr>
            <a:r>
              <a:rPr lang="en-GB" sz="1200" b="0">
                <a:effectLst/>
                <a:latin typeface="Arial" panose="020b0604020202020204" pitchFamily="34" charset="0"/>
                <a:ea typeface="Times New Roman" panose="02020603050405020304" pitchFamily="18" charset="0"/>
                <a:cs typeface="Arial" panose="020b0604020202020204" pitchFamily="34" charset="0"/>
              </a:rPr>
              <a:t>If a few learners need support with creating the simulation on the website, provide them with the instructions on this slide or a separate instruction sheet and guide them too.</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41789758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401466703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defRPr/>
            </a:pPr>
            <a:r>
              <a:rPr lang="en-GB"/>
              <a:t>Use this slide to recap the the Boolean Logical Operator – AND</a:t>
            </a:r>
          </a:p>
          <a:p>
            <a:pPr marL="0" marR="0" indent="0" algn="l" defTabSz="457200" rtl="0" eaLnBrk="0" fontAlgn="base" latinLnBrk="0" hangingPunct="0">
              <a:lnSpc>
                <a:spcPct val="100000"/>
              </a:lnSpc>
              <a:spcBef>
                <a:spcPct val="30000"/>
              </a:spcBef>
              <a:spcAft>
                <a:spcPct val="0"/>
              </a:spcAft>
              <a:buClrTx/>
              <a:buSzTx/>
              <a:buFontTx/>
              <a:buNone/>
              <a:defRPr/>
            </a:pPr>
            <a:r>
              <a:rPr lang="en-GB"/>
              <a:t>The examples provided here, are based on real-life scenario, which would be easy to understand.</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59967255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defRPr/>
            </a:pPr>
            <a:r>
              <a:rPr lang="en-IN" b="0"/>
              <a:t>This slide or worksheet is designed to provide targeted practice to learners on Boolean operator (AND).</a:t>
            </a:r>
          </a:p>
          <a:p>
            <a:pPr marL="0" marR="0" lvl="0" indent="0" algn="l" defTabSz="457200" rtl="0" eaLnBrk="0" fontAlgn="base" latinLnBrk="0" hangingPunct="0">
              <a:lnSpc>
                <a:spcPct val="100000"/>
              </a:lnSpc>
              <a:spcBef>
                <a:spcPct val="30000"/>
              </a:spcBef>
              <a:spcAft>
                <a:spcPct val="0"/>
              </a:spcAft>
              <a:buClrTx/>
              <a:buSzTx/>
              <a:buFontTx/>
              <a:buNone/>
              <a:defRPr/>
            </a:pPr>
            <a:r>
              <a:rPr lang="en-IN" b="0"/>
              <a:t>Use this opportunity to address and clarify any misconceptions.</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48810944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defRPr/>
            </a:pPr>
            <a:r>
              <a:rPr lang="en-GB" sz="1800"/>
              <a:t>Use this slide to introduce the concept of gates. </a:t>
            </a:r>
          </a:p>
          <a:p>
            <a:pPr marL="0" marR="0" indent="0" algn="l" defTabSz="457200" rtl="0" eaLnBrk="0" fontAlgn="base" latinLnBrk="0" hangingPunct="0">
              <a:lnSpc>
                <a:spcPct val="100000"/>
              </a:lnSpc>
              <a:spcBef>
                <a:spcPct val="30000"/>
              </a:spcBef>
              <a:spcAft>
                <a:spcPct val="0"/>
              </a:spcAft>
              <a:buClrTx/>
              <a:buSzTx/>
              <a:buFontTx/>
              <a:buNone/>
              <a:defRPr/>
            </a:pPr>
            <a:endParaRPr lang="en-GB" sz="1800"/>
          </a:p>
          <a:p>
            <a:pPr marL="0" marR="0" indent="0" algn="l" defTabSz="457200" rtl="0" eaLnBrk="0" fontAlgn="base" latinLnBrk="0" hangingPunct="0">
              <a:lnSpc>
                <a:spcPct val="100000"/>
              </a:lnSpc>
              <a:spcBef>
                <a:spcPct val="30000"/>
              </a:spcBef>
              <a:spcAft>
                <a:spcPct val="0"/>
              </a:spcAft>
              <a:buClrTx/>
              <a:buSzTx/>
              <a:buFontTx/>
              <a:buNone/>
              <a:defRPr/>
            </a:pPr>
            <a:r>
              <a:rPr lang="en-GB" sz="1800"/>
              <a:t>The operators of AND that was mentioned previously are used to make a logical statement. </a:t>
            </a:r>
          </a:p>
          <a:p>
            <a:pPr marL="0" marR="0" indent="0" algn="l" defTabSz="457200" rtl="0" eaLnBrk="0" fontAlgn="base" latinLnBrk="0" hangingPunct="0">
              <a:lnSpc>
                <a:spcPct val="100000"/>
              </a:lnSpc>
              <a:spcBef>
                <a:spcPct val="30000"/>
              </a:spcBef>
              <a:spcAft>
                <a:spcPct val="0"/>
              </a:spcAft>
              <a:buClrTx/>
              <a:buSzTx/>
              <a:buFontTx/>
              <a:buNone/>
              <a:defRPr/>
            </a:pPr>
            <a:r>
              <a:rPr lang="en-GB" sz="1800"/>
              <a:t>Now, Boolean Logical gates means the same thing, but in electronics. </a:t>
            </a:r>
          </a:p>
          <a:p>
            <a:pPr marL="0" marR="0" indent="0" algn="l" defTabSz="457200" rtl="0" eaLnBrk="0" fontAlgn="base" latinLnBrk="0" hangingPunct="0">
              <a:lnSpc>
                <a:spcPct val="100000"/>
              </a:lnSpc>
              <a:spcBef>
                <a:spcPct val="30000"/>
              </a:spcBef>
              <a:spcAft>
                <a:spcPct val="0"/>
              </a:spcAft>
              <a:buClrTx/>
              <a:buSzTx/>
              <a:buFontTx/>
              <a:buNone/>
              <a:defRPr/>
            </a:pPr>
            <a:r>
              <a:rPr lang="en-GB" sz="1800"/>
              <a:t>Gates are used in circuits and computers to </a:t>
            </a:r>
            <a:r>
              <a:rPr lang="en-GB" sz="1800" b="1"/>
              <a:t>physically execute the logical statements</a:t>
            </a:r>
            <a:r>
              <a:rPr lang="en-GB" sz="1800"/>
              <a:t>.</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42029268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defRPr/>
            </a:pPr>
            <a:r>
              <a:rPr lang="en-GB" sz="1800"/>
              <a:t>Use this slide to give a </a:t>
            </a:r>
            <a:r>
              <a:rPr lang="en-IN" sz="2800"/>
              <a:t>clearer explanation of logic gates through the real-world example provided.</a:t>
            </a:r>
            <a:endParaRPr lang="en-GB" sz="180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62073180"/>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defRPr/>
            </a:pPr>
            <a:r>
              <a:rPr lang="en-GB" sz="1800"/>
              <a:t>Use this slide to </a:t>
            </a:r>
            <a:r>
              <a:rPr lang="en-IN" sz="2800"/>
              <a:t>highlight the key differences and summarize the concepts of Boolean operators and Boolean gates.</a:t>
            </a:r>
          </a:p>
          <a:p>
            <a:pPr marL="0" marR="0" indent="0" algn="l" defTabSz="457200" rtl="0" eaLnBrk="0" fontAlgn="base" latinLnBrk="0" hangingPunct="0">
              <a:lnSpc>
                <a:spcPct val="100000"/>
              </a:lnSpc>
              <a:spcBef>
                <a:spcPct val="30000"/>
              </a:spcBef>
              <a:spcAft>
                <a:spcPct val="0"/>
              </a:spcAft>
              <a:buClrTx/>
              <a:buSzTx/>
              <a:buFontTx/>
              <a:buNone/>
              <a:defRPr/>
            </a:pPr>
            <a:r>
              <a:rPr lang="en-GB" sz="1800" b="1"/>
              <a:t>Highlight that the Gates work with 0s and 1s.</a:t>
            </a:r>
          </a:p>
          <a:p>
            <a:pPr marL="0" marR="0" indent="0" algn="l" defTabSz="457200" rtl="0" eaLnBrk="0" fontAlgn="base" latinLnBrk="0" hangingPunct="0">
              <a:lnSpc>
                <a:spcPct val="100000"/>
              </a:lnSpc>
              <a:spcBef>
                <a:spcPct val="30000"/>
              </a:spcBef>
              <a:spcAft>
                <a:spcPct val="0"/>
              </a:spcAft>
              <a:buClrTx/>
              <a:buSzTx/>
              <a:buFont typeface="Arial" panose="020b0604020202020204" pitchFamily="34" charset="0"/>
              <a:buNone/>
              <a:defRPr/>
            </a:pPr>
            <a:r>
              <a:rPr lang="en-GB" sz="1800" b="0"/>
              <a:t>0 indicates OFF / LOW / FALSE</a:t>
            </a:r>
          </a:p>
          <a:p>
            <a:pPr marL="0" marR="0" indent="0" algn="l" defTabSz="457200" rtl="0" eaLnBrk="0" fontAlgn="base" latinLnBrk="0" hangingPunct="0">
              <a:lnSpc>
                <a:spcPct val="100000"/>
              </a:lnSpc>
              <a:spcBef>
                <a:spcPct val="30000"/>
              </a:spcBef>
              <a:spcAft>
                <a:spcPct val="0"/>
              </a:spcAft>
              <a:buClrTx/>
              <a:buSzTx/>
              <a:buFont typeface="Arial" panose="020b0604020202020204" pitchFamily="34" charset="0"/>
              <a:buNone/>
              <a:defRPr/>
            </a:pPr>
            <a:r>
              <a:rPr lang="en-GB" sz="1800" b="0"/>
              <a:t>1 indicates ON / HIGH / TRUE</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560810983"/>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2800"/>
              <a:t>Use this slide to help learners explore the number of inputs and outputs for the AND and NOT gates.</a:t>
            </a:r>
            <a:endParaRPr lang="en-GB" sz="1800"/>
          </a:p>
          <a:p>
            <a:r>
              <a:rPr lang="en-IN" sz="2800" b="1"/>
              <a:t>Hint</a:t>
            </a:r>
            <a:r>
              <a:rPr lang="en-IN" sz="2800"/>
              <a:t>:</a:t>
            </a:r>
          </a:p>
          <a:p>
            <a:pPr marL="457200" indent="-457200">
              <a:buFont typeface="Arial" panose="020b0604020202020204" pitchFamily="34" charset="0"/>
              <a:buChar char="•"/>
            </a:pPr>
            <a:r>
              <a:rPr lang="en-IN" sz="2800"/>
              <a:t>If there is data on only one side of the operator, it means there's </a:t>
            </a:r>
            <a:r>
              <a:rPr lang="en-IN" sz="2800" b="1"/>
              <a:t>1 input</a:t>
            </a:r>
            <a:r>
              <a:rPr lang="en-IN" sz="2800"/>
              <a:t>.</a:t>
            </a:r>
          </a:p>
          <a:p>
            <a:pPr marL="457200" indent="-457200">
              <a:buFont typeface="Arial" panose="020b0604020202020204" pitchFamily="34" charset="0"/>
              <a:buChar char="•"/>
            </a:pPr>
            <a:r>
              <a:rPr lang="en-IN" sz="2800"/>
              <a:t>If there's data on both sides, then there are </a:t>
            </a:r>
            <a:r>
              <a:rPr lang="en-IN" sz="2800" b="1"/>
              <a:t>2 inputs</a:t>
            </a:r>
            <a:r>
              <a:rPr lang="en-IN" sz="2800"/>
              <a:t>.</a:t>
            </a:r>
          </a:p>
          <a:p>
            <a:pPr marL="457200" indent="-457200">
              <a:buFont typeface="Arial" panose="020b0604020202020204" pitchFamily="34" charset="0"/>
              <a:buChar char="•"/>
            </a:pPr>
            <a:r>
              <a:rPr lang="en-IN" sz="2800"/>
              <a:t>The result, or </a:t>
            </a:r>
            <a:r>
              <a:rPr lang="en-IN" sz="2800" b="1"/>
              <a:t>output</a:t>
            </a:r>
            <a:r>
              <a:rPr lang="en-IN" sz="2800"/>
              <a:t>, is always on the right side of the equals sign.</a:t>
            </a:r>
          </a:p>
          <a:p>
            <a:r>
              <a:rPr lang="en-IN" sz="2800"/>
              <a:t>C</a:t>
            </a:r>
            <a:r>
              <a:rPr lang="en-IN" sz="2800" b="1"/>
              <a:t>onclusion</a:t>
            </a:r>
            <a:r>
              <a:rPr lang="en-IN" sz="2800"/>
              <a:t> :</a:t>
            </a:r>
          </a:p>
          <a:p>
            <a:pPr marL="457200" indent="-457200">
              <a:buFont typeface="Arial" panose="020b0604020202020204" pitchFamily="34" charset="0"/>
              <a:buChar char="•"/>
            </a:pPr>
            <a:r>
              <a:rPr lang="en-IN" sz="2800"/>
              <a:t>All three gates produce </a:t>
            </a:r>
            <a:r>
              <a:rPr lang="en-IN" sz="2800" b="1"/>
              <a:t>1 output</a:t>
            </a:r>
            <a:r>
              <a:rPr lang="en-IN" sz="2800"/>
              <a:t>,</a:t>
            </a:r>
          </a:p>
          <a:p>
            <a:pPr marL="457200" indent="-457200">
              <a:buFont typeface="Arial" panose="020b0604020202020204" pitchFamily="34" charset="0"/>
              <a:buChar char="•"/>
            </a:pPr>
            <a:r>
              <a:rPr lang="en-IN" sz="2800" b="1"/>
              <a:t>AND</a:t>
            </a:r>
            <a:r>
              <a:rPr lang="en-IN" sz="2800"/>
              <a:t> and </a:t>
            </a:r>
            <a:r>
              <a:rPr lang="en-IN" sz="2800" b="1"/>
              <a:t>OR</a:t>
            </a:r>
            <a:r>
              <a:rPr lang="en-IN" sz="2800"/>
              <a:t> gates require </a:t>
            </a:r>
            <a:r>
              <a:rPr lang="en-IN" sz="2800" b="1"/>
              <a:t>2 inputs</a:t>
            </a:r>
            <a:r>
              <a:rPr lang="en-IN" sz="2800"/>
              <a:t>,</a:t>
            </a:r>
          </a:p>
          <a:p>
            <a:pPr marL="457200" indent="-457200">
              <a:buFont typeface="Arial" panose="020b0604020202020204" pitchFamily="34" charset="0"/>
              <a:buChar char="•"/>
            </a:pPr>
            <a:r>
              <a:rPr lang="en-IN" sz="2800" b="1"/>
              <a:t>NOT</a:t>
            </a:r>
            <a:r>
              <a:rPr lang="en-IN" sz="2800"/>
              <a:t> gate works with </a:t>
            </a:r>
            <a:r>
              <a:rPr lang="en-IN" sz="2800" b="1"/>
              <a:t>1 input</a:t>
            </a:r>
            <a:r>
              <a:rPr lang="en-IN" sz="2800"/>
              <a:t>.</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05028128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defRPr/>
            </a:pPr>
            <a:r>
              <a:rPr lang="en-GB" sz="1800"/>
              <a:t>Use this slide to introduce the symbol for AND gate.</a:t>
            </a:r>
          </a:p>
          <a:p>
            <a:pPr marL="0" marR="0" indent="0" algn="l" defTabSz="457200" rtl="0" eaLnBrk="0" fontAlgn="base" latinLnBrk="0" hangingPunct="0">
              <a:lnSpc>
                <a:spcPct val="100000"/>
              </a:lnSpc>
              <a:spcBef>
                <a:spcPct val="30000"/>
              </a:spcBef>
              <a:spcAft>
                <a:spcPct val="0"/>
              </a:spcAft>
              <a:buClrTx/>
              <a:buSzTx/>
              <a:buFontTx/>
              <a:buNone/>
              <a:defRPr/>
            </a:pPr>
            <a:endParaRPr lang="en-GB" sz="1800"/>
          </a:p>
          <a:p>
            <a:pPr marL="0" marR="0" indent="0" algn="l" defTabSz="457200" rtl="0" eaLnBrk="0" fontAlgn="base" latinLnBrk="0" hangingPunct="0">
              <a:lnSpc>
                <a:spcPct val="100000"/>
              </a:lnSpc>
              <a:spcBef>
                <a:spcPct val="30000"/>
              </a:spcBef>
              <a:spcAft>
                <a:spcPct val="0"/>
              </a:spcAft>
              <a:buClrTx/>
              <a:buSzTx/>
              <a:buFontTx/>
              <a:buNone/>
              <a:defRPr/>
            </a:pPr>
            <a:r>
              <a:rPr lang="en-GB" sz="1800">
                <a:effectLst/>
                <a:latin typeface="Arial" panose="020b0604020202020204" pitchFamily="34" charset="0"/>
                <a:ea typeface="Times New Roman" panose="02020603050405020304" pitchFamily="18" charset="0"/>
              </a:rPr>
              <a:t>Explain them that symbols </a:t>
            </a:r>
            <a:r>
              <a:rPr lang="en-IN" sz="1800">
                <a:effectLst/>
                <a:latin typeface="Arial" panose="020b0604020202020204" pitchFamily="34" charset="0"/>
                <a:ea typeface="Times New Roman" panose="02020603050405020304" pitchFamily="18" charset="0"/>
              </a:rPr>
              <a:t>provide a simplified, diagrammatic way to represent logic gates.</a:t>
            </a:r>
            <a:br>
              <a:rPr lang="en-IN" sz="1800">
                <a:effectLst/>
                <a:latin typeface="Arial" panose="020b0604020202020204" pitchFamily="34" charset="0"/>
                <a:ea typeface="Times New Roman" panose="02020603050405020304" pitchFamily="18" charset="0"/>
              </a:rPr>
            </a:br>
            <a:r>
              <a:rPr lang="en-IN" sz="1800">
                <a:effectLst/>
                <a:latin typeface="Arial" panose="020b0604020202020204" pitchFamily="34" charset="0"/>
                <a:ea typeface="Times New Roman" panose="02020603050405020304" pitchFamily="18" charset="0"/>
              </a:rPr>
              <a:t>Engineers &amp; students rely on these symbols to draw circuit diagrams.</a:t>
            </a:r>
            <a:br>
              <a:rPr lang="en-IN" sz="1800">
                <a:effectLst/>
                <a:latin typeface="Arial" panose="020b0604020202020204" pitchFamily="34" charset="0"/>
                <a:ea typeface="Times New Roman" panose="02020603050405020304" pitchFamily="18" charset="0"/>
              </a:rPr>
            </a:br>
            <a:r>
              <a:rPr lang="en-IN" sz="1800">
                <a:effectLst/>
                <a:latin typeface="Arial" panose="020b0604020202020204" pitchFamily="34" charset="0"/>
                <a:ea typeface="Times New Roman" panose="02020603050405020304" pitchFamily="18" charset="0"/>
              </a:rPr>
              <a:t>Just like electrical diagrams have battery and resistor symbols, logic circuits have </a:t>
            </a:r>
            <a:r>
              <a:rPr lang="en-IN" sz="1800" b="1">
                <a:effectLst/>
                <a:latin typeface="Arial" panose="020b0604020202020204" pitchFamily="34" charset="0"/>
                <a:ea typeface="Times New Roman" panose="02020603050405020304" pitchFamily="18" charset="0"/>
              </a:rPr>
              <a:t>gate symbols</a:t>
            </a:r>
            <a:r>
              <a:rPr lang="en-IN" sz="1800">
                <a:effectLst/>
                <a:latin typeface="Arial" panose="020b0604020202020204" pitchFamily="34" charset="0"/>
                <a:ea typeface="Times New Roman" panose="02020603050405020304" pitchFamily="18" charset="0"/>
              </a:rPr>
              <a:t>.</a:t>
            </a:r>
            <a:br>
              <a:rPr lang="en-IN" sz="1800">
                <a:effectLst/>
                <a:latin typeface="Arial" panose="020b0604020202020204" pitchFamily="34" charset="0"/>
                <a:ea typeface="Times New Roman" panose="02020603050405020304" pitchFamily="18" charset="0"/>
              </a:rPr>
            </a:br>
            <a:endParaRPr lang="en-GB" sz="1800"/>
          </a:p>
          <a:p>
            <a:pPr marL="0" marR="0" indent="0" algn="l" defTabSz="457200" rtl="0" eaLnBrk="0" fontAlgn="base" latinLnBrk="0" hangingPunct="0">
              <a:lnSpc>
                <a:spcPct val="100000"/>
              </a:lnSpc>
              <a:spcBef>
                <a:spcPct val="30000"/>
              </a:spcBef>
              <a:spcAft>
                <a:spcPct val="0"/>
              </a:spcAft>
              <a:buClrTx/>
              <a:buSzTx/>
              <a:buFontTx/>
              <a:buNone/>
              <a:defRPr/>
            </a:pPr>
            <a:r>
              <a:rPr lang="en-GB" sz="1800"/>
              <a:t>Explain them that there are 2 inputs represented by the lines on the left side and 1 output represented by the line on the right side. They are usually labelled for ease of addressing them.</a:t>
            </a:r>
            <a:endParaRPr lang="en-GB" sz="1200"/>
          </a:p>
          <a:p>
            <a:pPr marL="0" marR="0" indent="0" algn="l" defTabSz="457200" rtl="0" eaLnBrk="0" fontAlgn="base" latinLnBrk="0" hangingPunct="0">
              <a:lnSpc>
                <a:spcPct val="100000"/>
              </a:lnSpc>
              <a:spcBef>
                <a:spcPct val="30000"/>
              </a:spcBef>
              <a:spcAft>
                <a:spcPct val="0"/>
              </a:spcAft>
              <a:buClrTx/>
              <a:buSzTx/>
              <a:buFontTx/>
              <a:buNone/>
              <a:defRPr/>
            </a:pPr>
            <a:r>
              <a:rPr lang="en-IN" sz="2800"/>
              <a:t>Make sure learners understand the distinction between a physical AND gate and its symbolic representation (the images are used to show the AND gate IC and its connection on the breadboard with inputs and outputs).</a:t>
            </a:r>
            <a:endParaRPr lang="en-GB" sz="180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168290405"/>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EDEE3D9-2B3B-4142-9D75-7A24AC0C5B13}" type="datetimeFigureOut">
              <a:rPr lang="en-GB" smtClean="0"/>
              <a:t>21/05/2025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33443915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DEE3D9-2B3B-4142-9D75-7A24AC0C5B13}" type="datetimeFigureOut">
              <a:rPr lang="en-GB" smtClean="0"/>
              <a:t>21/05/2025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156548575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DEE3D9-2B3B-4142-9D75-7A24AC0C5B13}" type="datetimeFigureOut">
              <a:rPr lang="en-GB" smtClean="0"/>
              <a:t>21/05/2025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157350380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DEE3D9-2B3B-4142-9D75-7A24AC0C5B13}" type="datetimeFigureOut">
              <a:rPr lang="en-GB" smtClean="0"/>
              <a:t>21/05/2025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324038116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DEE3D9-2B3B-4142-9D75-7A24AC0C5B13}" type="datetimeFigureOut">
              <a:rPr lang="en-GB" smtClean="0"/>
              <a:t>21/05/2025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401743327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EDEE3D9-2B3B-4142-9D75-7A24AC0C5B13}" type="datetimeFigureOut">
              <a:rPr lang="en-GB" smtClean="0"/>
              <a:t>21/05/2025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425204149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EDEE3D9-2B3B-4142-9D75-7A24AC0C5B13}" type="datetimeFigureOut">
              <a:rPr lang="en-GB" smtClean="0"/>
              <a:t>21/05/2025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1841274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EDEE3D9-2B3B-4142-9D75-7A24AC0C5B13}" type="datetimeFigureOut">
              <a:rPr lang="en-GB" smtClean="0"/>
              <a:t>21/05/2025</a:t>
            </a:fld>
            <a:endParaRPr lang="en-GB"/>
          </a:p>
        </p:txBody>
      </p:sp>
      <p:sp>
        <p:nvSpPr>
          <p:cNvPr id="5" name="Slide Number Placeholder 4"/>
          <p:cNvSpPr>
            <a:spLocks noGrp="1"/>
          </p:cNvSpPr>
          <p:nvPr>
            <p:ph type="sldNum" sz="quarter" idx="12"/>
          </p:nvPr>
        </p:nvSpPr>
        <p:spPr/>
        <p:txBody>
          <a:bodyPr/>
          <a:lstStyle/>
          <a:p>
            <a:fld id="{6ACDFB06-2F00-41ED-BBD4-5FB9A2F8E59B}" type="slidenum">
              <a:rPr lang="en-GB" smtClean="0"/>
              <a:t>‹#›</a:t>
            </a:fld>
            <a:endParaRPr lang="en-GB"/>
          </a:p>
        </p:txBody>
      </p:sp>
      <p:sp>
        <p:nvSpPr>
          <p:cNvPr id="4" name="Footer Placeholder 3"/>
          <p:cNvSpPr>
            <a:spLocks noGrp="1"/>
          </p:cNvSpPr>
          <p:nvPr>
            <p:ph type="ftr" sz="quarter" idx="11"/>
          </p:nvPr>
        </p:nvSpPr>
        <p:spPr/>
        <p:txBody>
          <a:bodyPr/>
          <a:lstStyle>
            <a:lvl1pPr>
              <a:defRPr>
                <a:solidFill>
                  <a:schemeClr val="tx1"/>
                </a:solidFill>
                <a:latin typeface="Arial" panose="020b0604020202020204" pitchFamily="34" charset="0"/>
                <a:cs typeface="Arial" panose="020b0604020202020204" pitchFamily="34" charset="0"/>
              </a:defRPr>
            </a:lvl1pPr>
          </a:lstStyle>
          <a:p>
            <a:endParaRPr lang="en-GB"/>
          </a:p>
        </p:txBody>
      </p:sp>
    </p:spTree>
    <p:extLst>
      <p:ext uri="{BB962C8B-B14F-4D97-AF65-F5344CB8AC3E}">
        <p14:creationId xmlns:p14="http://schemas.microsoft.com/office/powerpoint/2010/main" val="375859706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0EDEE3D9-2B3B-4142-9D75-7A24AC0C5B13}" type="datetimeFigureOut">
              <a:rPr lang="en-GB" smtClean="0"/>
              <a:t>21/05/2025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240873567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DEE3D9-2B3B-4142-9D75-7A24AC0C5B13}" type="datetimeFigureOut">
              <a:rPr lang="en-GB" smtClean="0"/>
              <a:t>21/05/2025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129813445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DEE3D9-2B3B-4142-9D75-7A24AC0C5B13}" type="datetimeFigureOut">
              <a:rPr lang="en-GB" smtClean="0"/>
              <a:t>21/05/2025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CDFB06-2F00-41ED-BBD4-5FB9A2F8E59B}" type="slidenum">
              <a:rPr lang="en-GB" smtClean="0"/>
              <a:t>‹#›</a:t>
            </a:fld>
            <a:endParaRPr lang="en-GB"/>
          </a:p>
        </p:txBody>
      </p:sp>
    </p:spTree>
    <p:extLst>
      <p:ext uri="{BB962C8B-B14F-4D97-AF65-F5344CB8AC3E}">
        <p14:creationId xmlns:p14="http://schemas.microsoft.com/office/powerpoint/2010/main" val="88560717"/>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EE3D9-2B3B-4142-9D75-7A24AC0C5B13}" type="datetimeFigureOut">
              <a:rPr lang="en-GB" smtClean="0"/>
              <a:t>21/05/2025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DFB06-2F00-41ED-BBD4-5FB9A2F8E59B}" type="slidenum">
              <a:rPr lang="en-GB" smtClean="0"/>
              <a:t>‹#›</a:t>
            </a:fld>
            <a:endParaRPr lang="en-GB"/>
          </a:p>
        </p:txBody>
      </p:sp>
    </p:spTree>
    <p:extLst>
      <p:ext uri="{BB962C8B-B14F-4D97-AF65-F5344CB8AC3E}">
        <p14:creationId xmlns:p14="http://schemas.microsoft.com/office/powerpoint/2010/main" val="2015536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xml" /><Relationship Id="rId3" Type="http://schemas.openxmlformats.org/officeDocument/2006/relationships/image" Target="../media/image1.jpeg" /><Relationship Id="rId4" Type="http://schemas.openxmlformats.org/officeDocument/2006/relationships/image" Target="../media/image2.jpeg" /><Relationship Id="rId5" Type="http://schemas.openxmlformats.org/officeDocument/2006/relationships/image" Target="../media/image3.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5.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8.png" /><Relationship Id="rId4" Type="http://schemas.openxmlformats.org/officeDocument/2006/relationships/image" Target="../media/image9.png" /><Relationship Id="rId5" Type="http://schemas.openxmlformats.org/officeDocument/2006/relationships/image" Target="../media/image10.png" /><Relationship Id="rId6" Type="http://schemas.openxmlformats.org/officeDocument/2006/relationships/image" Target="../media/image11.png" /><Relationship Id="rId7" Type="http://schemas.openxmlformats.org/officeDocument/2006/relationships/hyperlink" Target="https://url.avanan.click/v2/___https://logic.ly/demo/___.YXAxZTpjYW1icmlkZ2Vvcmc6YTpvOjkwMWFhMDY1MDVhNjYxODVkNWU2ZDU4MTYxZGNiYjNmOjY6MGUwZDoyMzlhNzIzMDNkYjYwMWY4MmJiODNmM2U0ODk5ZmM2ODA2MzRhNTJhMmM2YzQwOWQwODRhNDFkMThiNWViZjRiOnA6VDpG" TargetMode="Ex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image" Target="../media/image5.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 Id="rId3" Type="http://schemas.openxmlformats.org/officeDocument/2006/relationships/image" Target="../media/image5.pn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 Id="rId3" Type="http://schemas.openxmlformats.org/officeDocument/2006/relationships/hyperlink" Target="https://url.avanan.click/v2/___https://logic.ly/demo/___.YXAxZTpjYW1icmlkZ2Vvcmc6YTpvOjkwMWFhMDY1MDVhNjYxODVkNWU2ZDU4MTYxZGNiYjNmOjY6MGUwZDoyMzlhNzIzMDNkYjYwMWY4MmJiODNmM2U0ODk5ZmM2ODA2MzRhNTJhMmM2YzQwOWQwODRhNDFkMThiNWViZjRiOnA6VDpG" TargetMode="Externa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4.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image" Target="../media/image5.png" /><Relationship Id="rId4" Type="http://schemas.openxmlformats.org/officeDocument/2006/relationships/image" Target="../media/image6.jpe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 name="TextBox 2"/>
          <p:cNvSpPr txBox="1"/>
          <p:nvPr/>
        </p:nvSpPr>
        <p:spPr>
          <a:xfrm>
            <a:off x="658906" y="1909481"/>
            <a:ext cx="11205434" cy="2000548"/>
          </a:xfrm>
          <a:prstGeom prst="rect">
            <a:avLst/>
          </a:prstGeom>
          <a:noFill/>
        </p:spPr>
        <p:txBody>
          <a:bodyPr wrap="square" rtlCol="0">
            <a:spAutoFit/>
          </a:bodyPr>
          <a:lstStyle/>
          <a:p>
            <a:r>
              <a:rPr lang="en-GB" sz="2600" b="1">
                <a:latin typeface="Arial" panose="020b0604020202020204" pitchFamily="34" charset="0"/>
                <a:cs typeface="Arial" panose="020b0604020202020204" pitchFamily="34" charset="0"/>
              </a:rPr>
              <a:t>Teaching Pack – Boolean Logic</a:t>
            </a:r>
          </a:p>
          <a:p>
            <a:r>
              <a:rPr lang="en-GB" sz="2600">
                <a:latin typeface="Arial" panose="020b0604020202020204" pitchFamily="34" charset="0"/>
                <a:cs typeface="Arial" panose="020b0604020202020204" pitchFamily="34" charset="0"/>
              </a:rPr>
              <a:t>Lesson 1 – Logical Gate (AND) </a:t>
            </a:r>
          </a:p>
          <a:p>
            <a:endParaRPr lang="en-GB">
              <a:latin typeface="Arial" panose="020b0604020202020204" pitchFamily="34" charset="0"/>
              <a:cs typeface="Arial" panose="020b0604020202020204" pitchFamily="34" charset="0"/>
            </a:endParaRPr>
          </a:p>
          <a:p>
            <a:r>
              <a:rPr lang="en-GB" sz="2600" b="1">
                <a:solidFill>
                  <a:srgbClr val="EA5B0C"/>
                </a:solidFill>
                <a:latin typeface="Arial" panose="020b0604020202020204" pitchFamily="34" charset="0"/>
                <a:cs typeface="Arial" panose="020b0604020202020204" pitchFamily="34" charset="0"/>
              </a:rPr>
              <a:t>Cambridge IGCSE™</a:t>
            </a:r>
            <a:endParaRPr lang="en-GB" sz="2600" b="1" baseline="30000">
              <a:solidFill>
                <a:srgbClr val="EA5B0C"/>
              </a:solidFill>
              <a:latin typeface="Arial" panose="020b0604020202020204" pitchFamily="34" charset="0"/>
              <a:cs typeface="Arial" panose="020b0604020202020204" pitchFamily="34" charset="0"/>
            </a:endParaRPr>
          </a:p>
          <a:p>
            <a:r>
              <a:rPr lang="en-GB" sz="2600">
                <a:solidFill>
                  <a:srgbClr val="EA5B0C"/>
                </a:solidFill>
                <a:latin typeface="Arial" panose="020b0604020202020204" pitchFamily="34" charset="0"/>
                <a:cs typeface="Arial" panose="020b0604020202020204" pitchFamily="34" charset="0"/>
              </a:rPr>
              <a:t>Computer Science 0478</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1.0</a:t>
            </a:r>
          </a:p>
        </p:txBody>
      </p:sp>
      <p:pic>
        <p:nvPicPr>
          <p:cNvPr id="6" name="Picture 5"/>
          <p:cNvPicPr/>
          <p:nvPr/>
        </p:nvPicPr>
        <p:blipFill>
          <a:blip r:embed="rId4">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sp>
        <p:nvSpPr>
          <p:cNvPr id="2" name="Rectangle 1"/>
          <p:cNvSpPr/>
          <p:nvPr/>
        </p:nvSpPr>
        <p:spPr>
          <a:xfrm>
            <a:off x="4873262" y="6239434"/>
            <a:ext cx="2717411" cy="307777"/>
          </a:xfrm>
          <a:prstGeom prst="rect">
            <a:avLst/>
          </a:prstGeom>
        </p:spPr>
        <p:txBody>
          <a:bodyPr wrap="none">
            <a:spAutoFit/>
          </a:bodyPr>
          <a:lstStyle/>
          <a:p>
            <a:r>
              <a:rPr lang="en-GB" sz="1400">
                <a:latin typeface="Arial" panose="020b0604020202020204" pitchFamily="34" charset="0"/>
                <a:cs typeface="Arial" panose="020b0604020202020204" pitchFamily="34" charset="0"/>
              </a:rPr>
              <a:t>Copyright © UCLES May 2025</a:t>
            </a:r>
          </a:p>
        </p:txBody>
      </p:sp>
      <p:pic>
        <p:nvPicPr>
          <p:cNvPr id="8" name="Picture 7">
            <a:extLst>
              <a:ext uri="{FF2B5EF4-FFF2-40B4-BE49-F238E27FC236}">
                <a16:creationId xmlns:a16="http://schemas.microsoft.com/office/drawing/2014/main" id="{7663BDAF-0027-E0FA-EA77-969B48878D7A}"/>
              </a:ext>
            </a:extLst>
          </p:cNvPr>
          <p:cNvPicPr>
            <a:picLocks noChangeAspect="1"/>
          </p:cNvPicPr>
          <p:nvPr/>
        </p:nvPicPr>
        <p:blipFill>
          <a:blip r:embed="rId5"/>
          <a:stretch>
            <a:fillRect/>
          </a:stretch>
        </p:blipFill>
        <p:spPr>
          <a:xfrm>
            <a:off x="8003466" y="2944387"/>
            <a:ext cx="3658054" cy="2743200"/>
          </a:xfrm>
          <a:prstGeom prst="rect">
            <a:avLst/>
          </a:prstGeom>
        </p:spPr>
      </p:pic>
    </p:spTree>
    <p:extLst>
      <p:ext uri="{BB962C8B-B14F-4D97-AF65-F5344CB8AC3E}">
        <p14:creationId xmlns:p14="http://schemas.microsoft.com/office/powerpoint/2010/main" val="899581253"/>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2" name="Picture 8">
            <a:extLst>
              <a:ext uri="{FF2B5EF4-FFF2-40B4-BE49-F238E27FC236}">
                <a16:creationId xmlns:a16="http://schemas.microsoft.com/office/drawing/2014/main" id="{7535DF15-0D19-61FA-27A9-8F21C23C692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59900" y="4470017"/>
            <a:ext cx="4064000" cy="2032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ABF3423-65BE-85B7-C80E-A957F9FD953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59900" y="1737950"/>
            <a:ext cx="4064000" cy="2032000"/>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Understanding inputs &amp; outputs with AND symbol</a:t>
            </a:r>
            <a:endParaRPr lang="en-GB" sz="2800" b="1">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EE3AB59-935C-238C-7F1F-0645EB333B35}"/>
              </a:ext>
            </a:extLst>
          </p:cNvPr>
          <p:cNvSpPr txBox="1"/>
          <p:nvPr/>
        </p:nvSpPr>
        <p:spPr>
          <a:xfrm>
            <a:off x="7804695" y="1460756"/>
            <a:ext cx="992579" cy="369332"/>
          </a:xfrm>
          <a:prstGeom prst="rect">
            <a:avLst/>
          </a:prstGeom>
          <a:noFill/>
        </p:spPr>
        <p:txBody>
          <a:bodyPr wrap="none" rtlCol="0">
            <a:spAutoFit/>
          </a:bodyPr>
          <a:lstStyle/>
          <a:p>
            <a:r>
              <a:rPr lang="en-US" b="1"/>
              <a:t>OUTPUT</a:t>
            </a:r>
          </a:p>
        </p:txBody>
      </p:sp>
      <p:sp>
        <p:nvSpPr>
          <p:cNvPr id="14" name="TextBox 13">
            <a:extLst>
              <a:ext uri="{FF2B5EF4-FFF2-40B4-BE49-F238E27FC236}">
                <a16:creationId xmlns:a16="http://schemas.microsoft.com/office/drawing/2014/main" id="{C5EE924E-B57C-4206-3005-F22378E3E25E}"/>
              </a:ext>
            </a:extLst>
          </p:cNvPr>
          <p:cNvSpPr txBox="1"/>
          <p:nvPr/>
        </p:nvSpPr>
        <p:spPr>
          <a:xfrm>
            <a:off x="3839175" y="1539452"/>
            <a:ext cx="1063561" cy="369332"/>
          </a:xfrm>
          <a:prstGeom prst="rect">
            <a:avLst/>
          </a:prstGeom>
          <a:noFill/>
        </p:spPr>
        <p:txBody>
          <a:bodyPr wrap="none" rtlCol="0">
            <a:spAutoFit/>
          </a:bodyPr>
          <a:lstStyle/>
          <a:p>
            <a:r>
              <a:rPr lang="en-US" b="1"/>
              <a:t>2 INPUTS</a:t>
            </a:r>
          </a:p>
        </p:txBody>
      </p:sp>
      <p:sp>
        <p:nvSpPr>
          <p:cNvPr id="3" name="TextBox 2">
            <a:extLst>
              <a:ext uri="{FF2B5EF4-FFF2-40B4-BE49-F238E27FC236}">
                <a16:creationId xmlns:a16="http://schemas.microsoft.com/office/drawing/2014/main" id="{A8516E85-8086-0250-DE3A-FD030F01FB27}"/>
              </a:ext>
            </a:extLst>
          </p:cNvPr>
          <p:cNvSpPr txBox="1"/>
          <p:nvPr/>
        </p:nvSpPr>
        <p:spPr>
          <a:xfrm>
            <a:off x="5545174" y="1997785"/>
            <a:ext cx="317716" cy="369332"/>
          </a:xfrm>
          <a:prstGeom prst="rect">
            <a:avLst/>
          </a:prstGeom>
          <a:noFill/>
        </p:spPr>
        <p:txBody>
          <a:bodyPr wrap="none" rtlCol="0">
            <a:spAutoFit/>
          </a:bodyPr>
          <a:lstStyle/>
          <a:p>
            <a:r>
              <a:rPr lang="en-US"/>
              <a:t>A</a:t>
            </a:r>
          </a:p>
        </p:txBody>
      </p:sp>
      <p:sp>
        <p:nvSpPr>
          <p:cNvPr id="4" name="TextBox 3">
            <a:extLst>
              <a:ext uri="{FF2B5EF4-FFF2-40B4-BE49-F238E27FC236}">
                <a16:creationId xmlns:a16="http://schemas.microsoft.com/office/drawing/2014/main" id="{CFCB8548-956B-C2B6-FDB8-879A2DC400D8}"/>
              </a:ext>
            </a:extLst>
          </p:cNvPr>
          <p:cNvSpPr txBox="1"/>
          <p:nvPr/>
        </p:nvSpPr>
        <p:spPr>
          <a:xfrm>
            <a:off x="5545174" y="2781156"/>
            <a:ext cx="309700" cy="369332"/>
          </a:xfrm>
          <a:prstGeom prst="rect">
            <a:avLst/>
          </a:prstGeom>
          <a:noFill/>
        </p:spPr>
        <p:txBody>
          <a:bodyPr wrap="none" rtlCol="0">
            <a:spAutoFit/>
          </a:bodyPr>
          <a:lstStyle/>
          <a:p>
            <a:r>
              <a:rPr lang="en-US"/>
              <a:t>B</a:t>
            </a:r>
          </a:p>
        </p:txBody>
      </p:sp>
      <p:sp>
        <p:nvSpPr>
          <p:cNvPr id="5" name="TextBox 4">
            <a:extLst>
              <a:ext uri="{FF2B5EF4-FFF2-40B4-BE49-F238E27FC236}">
                <a16:creationId xmlns:a16="http://schemas.microsoft.com/office/drawing/2014/main" id="{A3A12DEB-847B-EE2F-0FCF-B5F7266CD2C3}"/>
              </a:ext>
            </a:extLst>
          </p:cNvPr>
          <p:cNvSpPr txBox="1"/>
          <p:nvPr/>
        </p:nvSpPr>
        <p:spPr>
          <a:xfrm>
            <a:off x="8126433" y="2352352"/>
            <a:ext cx="304892" cy="369332"/>
          </a:xfrm>
          <a:prstGeom prst="rect">
            <a:avLst/>
          </a:prstGeom>
          <a:noFill/>
        </p:spPr>
        <p:txBody>
          <a:bodyPr wrap="none" rtlCol="0">
            <a:spAutoFit/>
          </a:bodyPr>
          <a:lstStyle/>
          <a:p>
            <a:r>
              <a:rPr lang="en-US"/>
              <a:t>X</a:t>
            </a:r>
          </a:p>
        </p:txBody>
      </p:sp>
      <p:sp>
        <p:nvSpPr>
          <p:cNvPr id="15" name="TextBox 14">
            <a:extLst>
              <a:ext uri="{FF2B5EF4-FFF2-40B4-BE49-F238E27FC236}">
                <a16:creationId xmlns:a16="http://schemas.microsoft.com/office/drawing/2014/main" id="{E09B5ED6-E2FB-65B2-08A2-3F22A55904BE}"/>
              </a:ext>
            </a:extLst>
          </p:cNvPr>
          <p:cNvSpPr txBox="1"/>
          <p:nvPr/>
        </p:nvSpPr>
        <p:spPr>
          <a:xfrm>
            <a:off x="3605056" y="2167686"/>
            <a:ext cx="1531799" cy="646331"/>
          </a:xfrm>
          <a:prstGeom prst="rect">
            <a:avLst/>
          </a:prstGeom>
          <a:noFill/>
        </p:spPr>
        <p:txBody>
          <a:bodyPr wrap="square">
            <a:spAutoFit/>
          </a:bodyPr>
          <a:lstStyle/>
          <a:p>
            <a:pPr algn="ctr"/>
            <a:r>
              <a:rPr lang="en-IN" sz="1800"/>
              <a:t>Earth is round </a:t>
            </a:r>
          </a:p>
          <a:p>
            <a:pPr algn="ctr"/>
            <a:r>
              <a:rPr lang="en-IN" b="1"/>
              <a:t>True</a:t>
            </a:r>
            <a:endParaRPr lang="en-US" b="1"/>
          </a:p>
        </p:txBody>
      </p:sp>
      <p:sp>
        <p:nvSpPr>
          <p:cNvPr id="17" name="TextBox 16">
            <a:extLst>
              <a:ext uri="{FF2B5EF4-FFF2-40B4-BE49-F238E27FC236}">
                <a16:creationId xmlns:a16="http://schemas.microsoft.com/office/drawing/2014/main" id="{1F9EA8A1-7D24-E667-27F3-BB3CC8C0D720}"/>
              </a:ext>
            </a:extLst>
          </p:cNvPr>
          <p:cNvSpPr txBox="1"/>
          <p:nvPr/>
        </p:nvSpPr>
        <p:spPr>
          <a:xfrm>
            <a:off x="3455507" y="2866235"/>
            <a:ext cx="1830896" cy="646331"/>
          </a:xfrm>
          <a:prstGeom prst="rect">
            <a:avLst/>
          </a:prstGeom>
          <a:noFill/>
        </p:spPr>
        <p:txBody>
          <a:bodyPr wrap="square">
            <a:spAutoFit/>
          </a:bodyPr>
          <a:lstStyle/>
          <a:p>
            <a:pPr algn="ctr"/>
            <a:r>
              <a:rPr lang="en-IN" sz="1800"/>
              <a:t>Sun sets in west</a:t>
            </a:r>
          </a:p>
          <a:p>
            <a:pPr algn="ctr"/>
            <a:r>
              <a:rPr lang="en-IN" b="1"/>
              <a:t>True</a:t>
            </a:r>
            <a:endParaRPr lang="en-US" b="1"/>
          </a:p>
        </p:txBody>
      </p:sp>
      <p:sp>
        <p:nvSpPr>
          <p:cNvPr id="19" name="TextBox 18">
            <a:extLst>
              <a:ext uri="{FF2B5EF4-FFF2-40B4-BE49-F238E27FC236}">
                <a16:creationId xmlns:a16="http://schemas.microsoft.com/office/drawing/2014/main" id="{70AA5B8E-48F4-6A8C-F9DC-1DE254094436}"/>
              </a:ext>
            </a:extLst>
          </p:cNvPr>
          <p:cNvSpPr txBox="1"/>
          <p:nvPr/>
        </p:nvSpPr>
        <p:spPr>
          <a:xfrm>
            <a:off x="8004514" y="2797848"/>
            <a:ext cx="753533" cy="369332"/>
          </a:xfrm>
          <a:prstGeom prst="rect">
            <a:avLst/>
          </a:prstGeom>
          <a:solidFill>
            <a:srgbClr val="F9BC9A"/>
          </a:solidFill>
        </p:spPr>
        <p:txBody>
          <a:bodyPr wrap="square">
            <a:spAutoFit/>
          </a:bodyPr>
          <a:lstStyle/>
          <a:p>
            <a:r>
              <a:rPr lang="en-IN" sz="1800" b="1"/>
              <a:t>TRUE</a:t>
            </a:r>
            <a:endParaRPr lang="en-US" b="1"/>
          </a:p>
        </p:txBody>
      </p:sp>
      <p:sp>
        <p:nvSpPr>
          <p:cNvPr id="10" name="TextBox 9">
            <a:extLst>
              <a:ext uri="{FF2B5EF4-FFF2-40B4-BE49-F238E27FC236}">
                <a16:creationId xmlns:a16="http://schemas.microsoft.com/office/drawing/2014/main" id="{EDD353E8-5024-4AD4-7FC2-4F10083B694D}"/>
              </a:ext>
            </a:extLst>
          </p:cNvPr>
          <p:cNvSpPr txBox="1"/>
          <p:nvPr/>
        </p:nvSpPr>
        <p:spPr>
          <a:xfrm>
            <a:off x="5562204" y="4638953"/>
            <a:ext cx="317716" cy="369332"/>
          </a:xfrm>
          <a:prstGeom prst="rect">
            <a:avLst/>
          </a:prstGeom>
          <a:noFill/>
        </p:spPr>
        <p:txBody>
          <a:bodyPr wrap="none" rtlCol="0">
            <a:spAutoFit/>
          </a:bodyPr>
          <a:lstStyle/>
          <a:p>
            <a:r>
              <a:rPr lang="en-US"/>
              <a:t>A</a:t>
            </a:r>
          </a:p>
        </p:txBody>
      </p:sp>
      <p:sp>
        <p:nvSpPr>
          <p:cNvPr id="11" name="TextBox 10">
            <a:extLst>
              <a:ext uri="{FF2B5EF4-FFF2-40B4-BE49-F238E27FC236}">
                <a16:creationId xmlns:a16="http://schemas.microsoft.com/office/drawing/2014/main" id="{FBE0E677-4EB3-B241-E3F3-B55CDE022F75}"/>
              </a:ext>
            </a:extLst>
          </p:cNvPr>
          <p:cNvSpPr txBox="1"/>
          <p:nvPr/>
        </p:nvSpPr>
        <p:spPr>
          <a:xfrm>
            <a:off x="5562204" y="5422324"/>
            <a:ext cx="309700" cy="369332"/>
          </a:xfrm>
          <a:prstGeom prst="rect">
            <a:avLst/>
          </a:prstGeom>
          <a:noFill/>
        </p:spPr>
        <p:txBody>
          <a:bodyPr wrap="none" rtlCol="0">
            <a:spAutoFit/>
          </a:bodyPr>
          <a:lstStyle/>
          <a:p>
            <a:r>
              <a:rPr lang="en-US"/>
              <a:t>B</a:t>
            </a:r>
          </a:p>
        </p:txBody>
      </p:sp>
      <p:sp>
        <p:nvSpPr>
          <p:cNvPr id="12" name="TextBox 11">
            <a:extLst>
              <a:ext uri="{FF2B5EF4-FFF2-40B4-BE49-F238E27FC236}">
                <a16:creationId xmlns:a16="http://schemas.microsoft.com/office/drawing/2014/main" id="{B1B1FCB3-9913-7F1A-FED0-934CBE5CF8C7}"/>
              </a:ext>
            </a:extLst>
          </p:cNvPr>
          <p:cNvSpPr txBox="1"/>
          <p:nvPr/>
        </p:nvSpPr>
        <p:spPr>
          <a:xfrm>
            <a:off x="8143463" y="4993520"/>
            <a:ext cx="304892" cy="369332"/>
          </a:xfrm>
          <a:prstGeom prst="rect">
            <a:avLst/>
          </a:prstGeom>
          <a:noFill/>
        </p:spPr>
        <p:txBody>
          <a:bodyPr wrap="none" rtlCol="0">
            <a:spAutoFit/>
          </a:bodyPr>
          <a:lstStyle/>
          <a:p>
            <a:r>
              <a:rPr lang="en-US"/>
              <a:t>X</a:t>
            </a:r>
          </a:p>
        </p:txBody>
      </p:sp>
      <p:sp>
        <p:nvSpPr>
          <p:cNvPr id="16" name="TextBox 15">
            <a:extLst>
              <a:ext uri="{FF2B5EF4-FFF2-40B4-BE49-F238E27FC236}">
                <a16:creationId xmlns:a16="http://schemas.microsoft.com/office/drawing/2014/main" id="{A105178A-6197-A91A-FEB1-65226366E157}"/>
              </a:ext>
            </a:extLst>
          </p:cNvPr>
          <p:cNvSpPr txBox="1"/>
          <p:nvPr/>
        </p:nvSpPr>
        <p:spPr>
          <a:xfrm>
            <a:off x="3839175" y="4772820"/>
            <a:ext cx="1063561" cy="646331"/>
          </a:xfrm>
          <a:prstGeom prst="rect">
            <a:avLst/>
          </a:prstGeom>
          <a:noFill/>
        </p:spPr>
        <p:txBody>
          <a:bodyPr wrap="square">
            <a:spAutoFit/>
          </a:bodyPr>
          <a:lstStyle/>
          <a:p>
            <a:pPr algn="ctr"/>
            <a:r>
              <a:rPr lang="en-IN" sz="1800"/>
              <a:t>99 ≥ 98</a:t>
            </a:r>
          </a:p>
          <a:p>
            <a:pPr algn="ctr"/>
            <a:r>
              <a:rPr lang="en-IN" b="1"/>
              <a:t>True</a:t>
            </a:r>
            <a:endParaRPr lang="en-US" b="1"/>
          </a:p>
        </p:txBody>
      </p:sp>
      <p:sp>
        <p:nvSpPr>
          <p:cNvPr id="18" name="TextBox 17">
            <a:extLst>
              <a:ext uri="{FF2B5EF4-FFF2-40B4-BE49-F238E27FC236}">
                <a16:creationId xmlns:a16="http://schemas.microsoft.com/office/drawing/2014/main" id="{D5F03D3E-40A6-D83C-C52D-E7EC84B12C88}"/>
              </a:ext>
            </a:extLst>
          </p:cNvPr>
          <p:cNvSpPr txBox="1"/>
          <p:nvPr/>
        </p:nvSpPr>
        <p:spPr>
          <a:xfrm>
            <a:off x="3949611" y="5573124"/>
            <a:ext cx="842688" cy="646331"/>
          </a:xfrm>
          <a:prstGeom prst="rect">
            <a:avLst/>
          </a:prstGeom>
          <a:noFill/>
        </p:spPr>
        <p:txBody>
          <a:bodyPr wrap="square">
            <a:spAutoFit/>
          </a:bodyPr>
          <a:lstStyle/>
          <a:p>
            <a:pPr algn="ctr"/>
            <a:r>
              <a:rPr lang="en-IN" sz="1800"/>
              <a:t>2 ≤ 1 </a:t>
            </a:r>
          </a:p>
          <a:p>
            <a:pPr algn="ctr"/>
            <a:r>
              <a:rPr lang="en-IN" b="1"/>
              <a:t>False</a:t>
            </a:r>
            <a:endParaRPr lang="en-US" b="1"/>
          </a:p>
        </p:txBody>
      </p:sp>
      <p:sp>
        <p:nvSpPr>
          <p:cNvPr id="20" name="TextBox 19">
            <a:extLst>
              <a:ext uri="{FF2B5EF4-FFF2-40B4-BE49-F238E27FC236}">
                <a16:creationId xmlns:a16="http://schemas.microsoft.com/office/drawing/2014/main" id="{6C50460B-72BC-0760-4C8A-98E440B1383F}"/>
              </a:ext>
            </a:extLst>
          </p:cNvPr>
          <p:cNvSpPr txBox="1"/>
          <p:nvPr/>
        </p:nvSpPr>
        <p:spPr>
          <a:xfrm>
            <a:off x="7902112" y="5606990"/>
            <a:ext cx="753533" cy="369332"/>
          </a:xfrm>
          <a:prstGeom prst="rect">
            <a:avLst/>
          </a:prstGeom>
          <a:solidFill>
            <a:srgbClr val="F9BC9A"/>
          </a:solidFill>
        </p:spPr>
        <p:txBody>
          <a:bodyPr wrap="square">
            <a:spAutoFit/>
          </a:bodyPr>
          <a:lstStyle/>
          <a:p>
            <a:r>
              <a:rPr lang="en-IN" sz="1800" b="1"/>
              <a:t>FALSE</a:t>
            </a:r>
            <a:endParaRPr lang="en-US" b="1"/>
          </a:p>
        </p:txBody>
      </p:sp>
      <p:sp>
        <p:nvSpPr>
          <p:cNvPr id="7" name="TextBox 6">
            <a:extLst>
              <a:ext uri="{FF2B5EF4-FFF2-40B4-BE49-F238E27FC236}">
                <a16:creationId xmlns:a16="http://schemas.microsoft.com/office/drawing/2014/main" id="{E971105F-58BB-9649-82CA-EC91CF5BFFA3}"/>
              </a:ext>
            </a:extLst>
          </p:cNvPr>
          <p:cNvSpPr txBox="1"/>
          <p:nvPr/>
        </p:nvSpPr>
        <p:spPr>
          <a:xfrm>
            <a:off x="7587607" y="4102384"/>
            <a:ext cx="992579" cy="369332"/>
          </a:xfrm>
          <a:prstGeom prst="rect">
            <a:avLst/>
          </a:prstGeom>
          <a:noFill/>
        </p:spPr>
        <p:txBody>
          <a:bodyPr wrap="none" rtlCol="0">
            <a:spAutoFit/>
          </a:bodyPr>
          <a:lstStyle/>
          <a:p>
            <a:r>
              <a:rPr lang="en-US" b="1"/>
              <a:t>OUTPUT</a:t>
            </a:r>
          </a:p>
        </p:txBody>
      </p:sp>
      <p:sp>
        <p:nvSpPr>
          <p:cNvPr id="9" name="TextBox 8">
            <a:extLst>
              <a:ext uri="{FF2B5EF4-FFF2-40B4-BE49-F238E27FC236}">
                <a16:creationId xmlns:a16="http://schemas.microsoft.com/office/drawing/2014/main" id="{2F686218-6AD2-9A67-98B8-352DC0B5AD01}"/>
              </a:ext>
            </a:extLst>
          </p:cNvPr>
          <p:cNvSpPr txBox="1"/>
          <p:nvPr/>
        </p:nvSpPr>
        <p:spPr>
          <a:xfrm>
            <a:off x="3839175" y="4199686"/>
            <a:ext cx="1063561" cy="369332"/>
          </a:xfrm>
          <a:prstGeom prst="rect">
            <a:avLst/>
          </a:prstGeom>
          <a:noFill/>
        </p:spPr>
        <p:txBody>
          <a:bodyPr wrap="none" rtlCol="0">
            <a:spAutoFit/>
          </a:bodyPr>
          <a:lstStyle/>
          <a:p>
            <a:r>
              <a:rPr lang="en-US" b="1"/>
              <a:t>2 INPUTS</a:t>
            </a:r>
          </a:p>
        </p:txBody>
      </p:sp>
      <p:cxnSp>
        <p:nvCxnSpPr>
          <p:cNvPr id="26" name="Straight Connector 25">
            <a:extLst>
              <a:ext uri="{FF2B5EF4-FFF2-40B4-BE49-F238E27FC236}">
                <a16:creationId xmlns:a16="http://schemas.microsoft.com/office/drawing/2014/main" id="{80BC5E22-949F-3BEB-A027-E38256AF37F2}"/>
              </a:ext>
            </a:extLst>
          </p:cNvPr>
          <p:cNvCxnSpPr/>
          <p:nvPr/>
        </p:nvCxnSpPr>
        <p:spPr>
          <a:xfrm>
            <a:off x="0" y="376995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1187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0" grpId="0"/>
      <p:bldP spid="11" grpId="0"/>
      <p:bldP spid="12" grpId="0"/>
      <p:bldP spid="16" grpId="0"/>
      <p:bldP spid="18" grpId="0"/>
      <p:bldP spid="20" grpId="0" animBg="1"/>
      <p:bldP spid="7" grpId="0"/>
      <p:bldP spid="9"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Truth Table for AND</a:t>
            </a:r>
            <a:endParaRPr lang="en-GB" sz="2800" b="1">
              <a:latin typeface="Arial" panose="020b0604020202020204" pitchFamily="34" charset="0"/>
              <a:cs typeface="Arial" panose="020b0604020202020204" pitchFamily="34" charset="0"/>
            </a:endParaRPr>
          </a:p>
        </p:txBody>
      </p:sp>
      <p:graphicFrame>
        <p:nvGraphicFramePr>
          <p:cNvPr id="20" name="Table 19">
            <a:extLst>
              <a:ext uri="{FF2B5EF4-FFF2-40B4-BE49-F238E27FC236}">
                <a16:creationId xmlns:a16="http://schemas.microsoft.com/office/drawing/2014/main" id="{B2DF2C2D-EEA1-0686-BD82-E2729718633F}"/>
              </a:ext>
            </a:extLst>
          </p:cNvPr>
          <p:cNvGraphicFramePr>
            <a:graphicFrameLocks noGrp="1"/>
          </p:cNvGraphicFramePr>
          <p:nvPr>
            <p:extLst>
              <p:ext uri="{D42A27DB-BD31-4B8C-83A1-F6EECF244321}">
                <p14:modId xmlns:p14="http://schemas.microsoft.com/office/powerpoint/2010/main" val="1685362228"/>
              </p:ext>
            </p:extLst>
          </p:nvPr>
        </p:nvGraphicFramePr>
        <p:xfrm>
          <a:off x="6671733" y="1539220"/>
          <a:ext cx="4259875" cy="3272633"/>
        </p:xfrm>
        <a:graphic>
          <a:graphicData uri="http://schemas.openxmlformats.org/drawingml/2006/table">
            <a:tbl>
              <a:tblPr firstRow="1" bandRow="1">
                <a:tableStyleId>{72833802-FEF1-4C79-8D5D-14CF1EAF98D9}</a:tableStyleId>
              </a:tblPr>
              <a:tblGrid>
                <a:gridCol w="1389425">
                  <a:extLst>
                    <a:ext uri="{9D8B030D-6E8A-4147-A177-3AD203B41FA5}">
                      <a16:colId xmlns:a16="http://schemas.microsoft.com/office/drawing/2014/main" val="1426557758"/>
                    </a:ext>
                  </a:extLst>
                </a:gridCol>
                <a:gridCol w="1578373">
                  <a:extLst>
                    <a:ext uri="{9D8B030D-6E8A-4147-A177-3AD203B41FA5}">
                      <a16:colId xmlns:a16="http://schemas.microsoft.com/office/drawing/2014/main" val="1812462074"/>
                    </a:ext>
                  </a:extLst>
                </a:gridCol>
                <a:gridCol w="1292077">
                  <a:extLst>
                    <a:ext uri="{9D8B030D-6E8A-4147-A177-3AD203B41FA5}">
                      <a16:colId xmlns:a16="http://schemas.microsoft.com/office/drawing/2014/main" val="3978350201"/>
                    </a:ext>
                  </a:extLst>
                </a:gridCol>
              </a:tblGrid>
              <a:tr h="458913">
                <a:tc>
                  <a:txBody>
                    <a:bodyPr vert="horz" wrap="square"/>
                    <a:lstStyle/>
                    <a:p>
                      <a:pPr algn="ctr"/>
                      <a:r>
                        <a:rPr lang="en-US" sz="2400"/>
                        <a:t>Input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Input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Output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0346342"/>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t>False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t>False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False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489961"/>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t>False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t>True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False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5752671"/>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t>True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t>False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False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650225"/>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1"/>
                        <a:t>True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1"/>
                        <a:t>True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b="1"/>
                        <a:t>True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184942"/>
                  </a:ext>
                </a:extLst>
              </a:tr>
            </a:tbl>
          </a:graphicData>
        </a:graphic>
      </p:graphicFrame>
      <p:sp>
        <p:nvSpPr>
          <p:cNvPr id="6" name="Rectangle 5">
            <a:extLst>
              <a:ext uri="{FF2B5EF4-FFF2-40B4-BE49-F238E27FC236}">
                <a16:creationId xmlns:a16="http://schemas.microsoft.com/office/drawing/2014/main" id="{199C55CC-1F1F-0EB7-40C7-5A976AB7D2B2}"/>
              </a:ext>
            </a:extLst>
          </p:cNvPr>
          <p:cNvSpPr/>
          <p:nvPr/>
        </p:nvSpPr>
        <p:spPr>
          <a:xfrm>
            <a:off x="113043" y="1626536"/>
            <a:ext cx="4990295" cy="3154710"/>
          </a:xfrm>
          <a:prstGeom prst="rect">
            <a:avLst/>
          </a:prstGeom>
        </p:spPr>
        <p:txBody>
          <a:bodyPr wrap="square">
            <a:spAutoFit/>
          </a:bodyPr>
          <a:lstStyle/>
          <a:p>
            <a:pPr marL="457200" indent="-457200">
              <a:lnSpc>
                <a:spcPct val="150000"/>
              </a:lnSpc>
              <a:buFont typeface="+mj-lt"/>
              <a:buAutoNum type="arabicPeriod"/>
            </a:pPr>
            <a:r>
              <a:rPr lang="en-IN" sz="2400"/>
              <a:t>Dogs meow   </a:t>
            </a:r>
            <a:r>
              <a:rPr lang="en-IN" sz="2400" u="sng"/>
              <a:t>AND</a:t>
            </a:r>
            <a:r>
              <a:rPr lang="en-IN" sz="2400"/>
              <a:t>    Cats bark ?</a:t>
            </a:r>
          </a:p>
          <a:p>
            <a:pPr marL="457200" indent="-457200">
              <a:buFont typeface="+mj-lt"/>
              <a:buAutoNum type="arabicPeriod"/>
            </a:pPr>
            <a:endParaRPr lang="en-IN" sz="1500">
              <a:solidFill>
                <a:schemeClr val="accent2">
                  <a:lumMod val="75000"/>
                </a:schemeClr>
              </a:solidFill>
            </a:endParaRPr>
          </a:p>
          <a:p>
            <a:pPr marL="457200" indent="-457200">
              <a:lnSpc>
                <a:spcPct val="150000"/>
              </a:lnSpc>
              <a:buFont typeface="+mj-lt"/>
              <a:buAutoNum type="arabicPeriod"/>
              <a:defRPr/>
            </a:pPr>
            <a:r>
              <a:rPr kumimoji="0" lang="en-IN" sz="2400" b="0" i="0" u="none" strike="noStrike" kern="1200" cap="none" spc="0" normalizeH="0" baseline="0" noProof="0">
                <a:ln>
                  <a:noFill/>
                </a:ln>
                <a:solidFill>
                  <a:prstClr val="black"/>
                </a:solidFill>
                <a:effectLst/>
                <a:uLnTx/>
                <a:uFillTx/>
                <a:latin typeface="Calibri" panose="020f0502020204030204"/>
                <a:ea typeface="+mn-ea"/>
                <a:cs typeface="+mn-cs"/>
              </a:rPr>
              <a:t>Dogs meow   </a:t>
            </a:r>
            <a:r>
              <a:rPr kumimoji="0" lang="en-IN" sz="2400" b="0" i="0" u="sng" strike="noStrike" kern="1200" cap="none" spc="0" normalizeH="0" baseline="0" noProof="0">
                <a:ln>
                  <a:noFill/>
                </a:ln>
                <a:solidFill>
                  <a:prstClr val="black"/>
                </a:solidFill>
                <a:effectLst/>
                <a:uLnTx/>
                <a:uFillTx/>
                <a:latin typeface="Calibri" panose="020f0502020204030204"/>
                <a:ea typeface="+mn-ea"/>
                <a:cs typeface="+mn-cs"/>
              </a:rPr>
              <a:t>AND</a:t>
            </a:r>
            <a:r>
              <a:rPr kumimoji="0" lang="en-IN" sz="2400" b="0" i="0" u="none" strike="noStrike" kern="1200" cap="none" spc="0" normalizeH="0" baseline="0" noProof="0">
                <a:ln>
                  <a:noFill/>
                </a:ln>
                <a:solidFill>
                  <a:prstClr val="black"/>
                </a:solidFill>
                <a:effectLst/>
                <a:uLnTx/>
                <a:uFillTx/>
                <a:latin typeface="Calibri" panose="020f0502020204030204"/>
                <a:ea typeface="+mn-ea"/>
                <a:cs typeface="+mn-cs"/>
              </a:rPr>
              <a:t>    Cats meow ?</a:t>
            </a:r>
          </a:p>
          <a:p>
            <a:pPr marL="457200" indent="-457200">
              <a:buFont typeface="+mj-lt"/>
              <a:buAutoNum type="arabicPeriod"/>
              <a:defRPr/>
            </a:pPr>
            <a:endParaRPr kumimoji="0" lang="en-IN" sz="1500" b="0" i="0" u="none" strike="noStrike" kern="1200" cap="none" spc="0" normalizeH="0" baseline="0" noProof="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50000"/>
              </a:lnSpc>
              <a:spcBef>
                <a:spcPct val="0"/>
              </a:spcBef>
              <a:spcAft>
                <a:spcPct val="0"/>
              </a:spcAft>
              <a:buClrTx/>
              <a:buSzTx/>
              <a:buFont typeface="+mj-lt"/>
              <a:buAutoNum type="arabicPeriod"/>
              <a:defRPr/>
            </a:pPr>
            <a:r>
              <a:rPr kumimoji="0" lang="en-IN" sz="2400" b="0" i="0" u="none" strike="noStrike" kern="1200" cap="none" spc="0" normalizeH="0" baseline="0" noProof="0">
                <a:ln>
                  <a:noFill/>
                </a:ln>
                <a:solidFill>
                  <a:prstClr val="black"/>
                </a:solidFill>
                <a:effectLst/>
                <a:uLnTx/>
                <a:uFillTx/>
                <a:latin typeface="Calibri" panose="020f0502020204030204"/>
                <a:ea typeface="+mn-ea"/>
                <a:cs typeface="+mn-cs"/>
              </a:rPr>
              <a:t>Dogs bark      </a:t>
            </a:r>
            <a:r>
              <a:rPr kumimoji="0" lang="en-IN" sz="2400" b="0" i="0" u="sng" strike="noStrike" kern="1200" cap="none" spc="0" normalizeH="0" baseline="0" noProof="0">
                <a:ln>
                  <a:noFill/>
                </a:ln>
                <a:solidFill>
                  <a:prstClr val="black"/>
                </a:solidFill>
                <a:effectLst/>
                <a:uLnTx/>
                <a:uFillTx/>
                <a:latin typeface="Calibri" panose="020f0502020204030204"/>
                <a:ea typeface="+mn-ea"/>
                <a:cs typeface="+mn-cs"/>
              </a:rPr>
              <a:t>AND</a:t>
            </a:r>
            <a:r>
              <a:rPr kumimoji="0" lang="en-IN" sz="2400" b="0" i="0" u="none" strike="noStrike" kern="1200" cap="none" spc="0" normalizeH="0" baseline="0" noProof="0">
                <a:ln>
                  <a:noFill/>
                </a:ln>
                <a:solidFill>
                  <a:prstClr val="black"/>
                </a:solidFill>
                <a:effectLst/>
                <a:uLnTx/>
                <a:uFillTx/>
                <a:latin typeface="Calibri" panose="020f0502020204030204"/>
                <a:ea typeface="+mn-ea"/>
                <a:cs typeface="+mn-cs"/>
              </a:rPr>
              <a:t>    Cats bark ?</a:t>
            </a:r>
            <a:endParaRPr kumimoji="0" lang="en-IN" sz="1500" b="0" i="0" u="none" strike="noStrike" kern="1200" cap="none" spc="0" normalizeH="0" baseline="0" noProof="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spcBef>
                <a:spcPct val="0"/>
              </a:spcBef>
              <a:spcAft>
                <a:spcPct val="0"/>
              </a:spcAft>
              <a:buClrTx/>
              <a:buSzTx/>
              <a:buFont typeface="+mj-lt"/>
              <a:buAutoNum type="arabicPeriod"/>
              <a:defRPr/>
            </a:pPr>
            <a:endParaRPr lang="en-IN" sz="1000"/>
          </a:p>
          <a:p>
            <a:pPr marL="457200" indent="-457200">
              <a:lnSpc>
                <a:spcPct val="150000"/>
              </a:lnSpc>
              <a:buFont typeface="+mj-lt"/>
              <a:buAutoNum type="arabicPeriod"/>
            </a:pPr>
            <a:r>
              <a:rPr lang="en-IN" sz="2400"/>
              <a:t>Dogs bark      </a:t>
            </a:r>
            <a:r>
              <a:rPr lang="en-IN" sz="2400" u="sng"/>
              <a:t>AND</a:t>
            </a:r>
            <a:r>
              <a:rPr lang="en-IN" sz="2400"/>
              <a:t>    Cats meow ?</a:t>
            </a:r>
          </a:p>
          <a:p>
            <a:pPr marL="342900" marR="0" lvl="0" indent="-342900" algn="l" defTabSz="914400" rtl="0" eaLnBrk="1" fontAlgn="auto" latinLnBrk="0" hangingPunct="1">
              <a:lnSpc>
                <a:spcPct val="100000"/>
              </a:lnSpc>
              <a:spcBef>
                <a:spcPct val="0"/>
              </a:spcBef>
              <a:spcAft>
                <a:spcPct val="0"/>
              </a:spcAft>
              <a:buClrTx/>
              <a:buSzTx/>
              <a:buFont typeface="+mj-lt"/>
              <a:buAutoNum type="arabicPeriod"/>
              <a:defRPr/>
            </a:pPr>
            <a:endParaRPr kumimoji="0" lang="en-IN" sz="1500" b="0" i="0" u="none" strike="noStrike" kern="1200" cap="none" spc="0" normalizeH="0" baseline="0" noProof="0">
              <a:ln>
                <a:noFill/>
              </a:ln>
              <a:solidFill>
                <a:srgbClr val="ED7D31">
                  <a:lumMod val="75000"/>
                </a:srgbClr>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96DE48B-4559-221E-6AA3-707904A61442}"/>
              </a:ext>
            </a:extLst>
          </p:cNvPr>
          <p:cNvSpPr txBox="1"/>
          <p:nvPr/>
        </p:nvSpPr>
        <p:spPr>
          <a:xfrm>
            <a:off x="4948651" y="1815958"/>
            <a:ext cx="1147349" cy="430887"/>
          </a:xfrm>
          <a:prstGeom prst="rect">
            <a:avLst/>
          </a:prstGeom>
          <a:solidFill>
            <a:srgbClr val="F9BC9A"/>
          </a:solidFill>
        </p:spPr>
        <p:txBody>
          <a:bodyPr wrap="square" rtlCol="0">
            <a:spAutoFit/>
          </a:bodyPr>
          <a:lstStyle/>
          <a:p>
            <a:pPr algn="ctr"/>
            <a:r>
              <a:rPr lang="en-IN" sz="2200"/>
              <a:t>FALSE</a:t>
            </a:r>
          </a:p>
        </p:txBody>
      </p:sp>
      <p:sp>
        <p:nvSpPr>
          <p:cNvPr id="8" name="TextBox 7">
            <a:extLst>
              <a:ext uri="{FF2B5EF4-FFF2-40B4-BE49-F238E27FC236}">
                <a16:creationId xmlns:a16="http://schemas.microsoft.com/office/drawing/2014/main" id="{E1D6EE29-55A5-8D3E-BC4D-2D00280F0FCA}"/>
              </a:ext>
            </a:extLst>
          </p:cNvPr>
          <p:cNvSpPr txBox="1"/>
          <p:nvPr/>
        </p:nvSpPr>
        <p:spPr>
          <a:xfrm>
            <a:off x="4948651" y="2551951"/>
            <a:ext cx="1147349" cy="430887"/>
          </a:xfrm>
          <a:prstGeom prst="rect">
            <a:avLst/>
          </a:prstGeom>
          <a:solidFill>
            <a:srgbClr val="F9BC9A"/>
          </a:solidFill>
        </p:spPr>
        <p:txBody>
          <a:bodyPr wrap="square" rtlCol="0">
            <a:spAutoFit/>
          </a:bodyPr>
          <a:lstStyle/>
          <a:p>
            <a:pPr algn="ctr"/>
            <a:r>
              <a:rPr lang="en-IN" sz="2200"/>
              <a:t>FALSE</a:t>
            </a:r>
          </a:p>
        </p:txBody>
      </p:sp>
      <p:sp>
        <p:nvSpPr>
          <p:cNvPr id="9" name="TextBox 8">
            <a:extLst>
              <a:ext uri="{FF2B5EF4-FFF2-40B4-BE49-F238E27FC236}">
                <a16:creationId xmlns:a16="http://schemas.microsoft.com/office/drawing/2014/main" id="{3CCBA8EB-263A-F803-0774-B9C0E6E20ADE}"/>
              </a:ext>
            </a:extLst>
          </p:cNvPr>
          <p:cNvSpPr txBox="1"/>
          <p:nvPr/>
        </p:nvSpPr>
        <p:spPr>
          <a:xfrm>
            <a:off x="4948651" y="3309540"/>
            <a:ext cx="1147349" cy="430887"/>
          </a:xfrm>
          <a:prstGeom prst="rect">
            <a:avLst/>
          </a:prstGeom>
          <a:solidFill>
            <a:srgbClr val="F9BC9A"/>
          </a:solidFill>
        </p:spPr>
        <p:txBody>
          <a:bodyPr wrap="square" rtlCol="0">
            <a:spAutoFit/>
          </a:bodyPr>
          <a:lstStyle/>
          <a:p>
            <a:pPr algn="ctr"/>
            <a:r>
              <a:rPr lang="en-IN" sz="2200"/>
              <a:t>FALSE</a:t>
            </a:r>
          </a:p>
        </p:txBody>
      </p:sp>
      <p:sp>
        <p:nvSpPr>
          <p:cNvPr id="10" name="TextBox 9">
            <a:extLst>
              <a:ext uri="{FF2B5EF4-FFF2-40B4-BE49-F238E27FC236}">
                <a16:creationId xmlns:a16="http://schemas.microsoft.com/office/drawing/2014/main" id="{B902D986-44C9-5CB0-7206-2F978EDF754E}"/>
              </a:ext>
            </a:extLst>
          </p:cNvPr>
          <p:cNvSpPr txBox="1"/>
          <p:nvPr/>
        </p:nvSpPr>
        <p:spPr>
          <a:xfrm>
            <a:off x="4948651" y="4123683"/>
            <a:ext cx="1147349" cy="430887"/>
          </a:xfrm>
          <a:prstGeom prst="rect">
            <a:avLst/>
          </a:prstGeom>
          <a:solidFill>
            <a:srgbClr val="F9BC9A"/>
          </a:solidFill>
        </p:spPr>
        <p:txBody>
          <a:bodyPr wrap="square" rtlCol="0">
            <a:spAutoFit/>
          </a:bodyPr>
          <a:lstStyle/>
          <a:p>
            <a:pPr algn="ctr"/>
            <a:r>
              <a:rPr lang="en-IN" sz="2200"/>
              <a:t>TRUE</a:t>
            </a:r>
          </a:p>
        </p:txBody>
      </p:sp>
      <p:sp>
        <p:nvSpPr>
          <p:cNvPr id="11" name="Rectangle 10">
            <a:extLst>
              <a:ext uri="{FF2B5EF4-FFF2-40B4-BE49-F238E27FC236}">
                <a16:creationId xmlns:a16="http://schemas.microsoft.com/office/drawing/2014/main" id="{984AA48A-D194-29EB-1130-F142BBA9730C}"/>
              </a:ext>
            </a:extLst>
          </p:cNvPr>
          <p:cNvSpPr/>
          <p:nvPr/>
        </p:nvSpPr>
        <p:spPr>
          <a:xfrm>
            <a:off x="113043" y="2162080"/>
            <a:ext cx="4990295" cy="2577629"/>
          </a:xfrm>
          <a:prstGeom prst="rect">
            <a:avLst/>
          </a:prstGeom>
        </p:spPr>
        <p:txBody>
          <a:bodyPr wrap="square">
            <a:spAutoFit/>
          </a:bodyPr>
          <a:lstStyle/>
          <a:p>
            <a:pPr>
              <a:lnSpc>
                <a:spcPct val="150000"/>
              </a:lnSpc>
            </a:pPr>
            <a:endParaRPr lang="en-IN" sz="100"/>
          </a:p>
          <a:p>
            <a:r>
              <a:rPr lang="en-IN" sz="1000"/>
              <a:t>	</a:t>
            </a:r>
            <a:r>
              <a:rPr lang="en-IN" sz="1500">
                <a:solidFill>
                  <a:schemeClr val="accent2">
                    <a:lumMod val="75000"/>
                  </a:schemeClr>
                </a:solidFill>
              </a:rPr>
              <a:t>FALSE		</a:t>
            </a:r>
            <a:r>
              <a:rPr lang="en-IN" sz="1000">
                <a:solidFill>
                  <a:schemeClr val="accent2">
                    <a:lumMod val="75000"/>
                  </a:schemeClr>
                </a:solidFill>
              </a:rPr>
              <a:t>                   </a:t>
            </a:r>
            <a:r>
              <a:rPr lang="en-IN" sz="1500">
                <a:solidFill>
                  <a:schemeClr val="accent2">
                    <a:lumMod val="75000"/>
                  </a:schemeClr>
                </a:solidFill>
              </a:rPr>
              <a:t>FALSE</a:t>
            </a:r>
          </a:p>
          <a:p>
            <a:endParaRPr lang="en-IN" sz="1000"/>
          </a:p>
          <a:p>
            <a:endParaRPr lang="en-IN" sz="1000"/>
          </a:p>
          <a:p>
            <a:endParaRPr lang="en-IN" sz="1000"/>
          </a:p>
          <a:p>
            <a:endParaRPr lang="en-IN" sz="1000"/>
          </a:p>
          <a:p>
            <a:r>
              <a:rPr lang="en-IN" sz="1000"/>
              <a:t>	</a:t>
            </a:r>
            <a:r>
              <a:rPr lang="en-IN" sz="1500">
                <a:solidFill>
                  <a:schemeClr val="accent2">
                    <a:lumMod val="75000"/>
                  </a:schemeClr>
                </a:solidFill>
              </a:rPr>
              <a:t>FALSE		</a:t>
            </a:r>
            <a:r>
              <a:rPr lang="en-IN" sz="1000">
                <a:solidFill>
                  <a:schemeClr val="accent2">
                    <a:lumMod val="75000"/>
                  </a:schemeClr>
                </a:solidFill>
              </a:rPr>
              <a:t>                   </a:t>
            </a:r>
            <a:r>
              <a:rPr lang="en-IN" sz="1500">
                <a:solidFill>
                  <a:schemeClr val="accent2">
                    <a:lumMod val="75000"/>
                  </a:schemeClr>
                </a:solidFill>
              </a:rPr>
              <a:t>TRUE</a:t>
            </a:r>
            <a:endParaRPr lang="en-IN" sz="1000"/>
          </a:p>
          <a:p>
            <a:endParaRPr lang="en-IN" sz="1000"/>
          </a:p>
          <a:p>
            <a:endParaRPr lang="en-IN" sz="1000"/>
          </a:p>
          <a:p>
            <a:endParaRPr lang="en-IN" sz="1000"/>
          </a:p>
          <a:p>
            <a:r>
              <a:rPr lang="en-IN" sz="1000"/>
              <a:t>	</a:t>
            </a:r>
            <a:r>
              <a:rPr lang="en-IN" sz="1500">
                <a:solidFill>
                  <a:schemeClr val="accent2">
                    <a:lumMod val="75000"/>
                  </a:schemeClr>
                </a:solidFill>
              </a:rPr>
              <a:t>TRUE		</a:t>
            </a:r>
            <a:r>
              <a:rPr lang="en-IN" sz="1000">
                <a:solidFill>
                  <a:schemeClr val="accent2">
                    <a:lumMod val="75000"/>
                  </a:schemeClr>
                </a:solidFill>
              </a:rPr>
              <a:t>                   </a:t>
            </a:r>
            <a:r>
              <a:rPr lang="en-IN" sz="1500">
                <a:solidFill>
                  <a:schemeClr val="accent2">
                    <a:lumMod val="75000"/>
                  </a:schemeClr>
                </a:solidFill>
              </a:rPr>
              <a:t>FALSE</a:t>
            </a:r>
            <a:endParaRPr lang="en-IN" sz="1000"/>
          </a:p>
          <a:p>
            <a:endParaRPr lang="en-IN" sz="1000"/>
          </a:p>
          <a:p>
            <a:endParaRPr lang="en-IN" sz="1000"/>
          </a:p>
          <a:p>
            <a:pPr marL="0" marR="0" lvl="0" indent="0" algn="l" defTabSz="914400" rtl="0" eaLnBrk="1" fontAlgn="auto" latinLnBrk="0" hangingPunct="1">
              <a:lnSpc>
                <a:spcPct val="100000"/>
              </a:lnSpc>
              <a:spcBef>
                <a:spcPct val="0"/>
              </a:spcBef>
              <a:spcAft>
                <a:spcPct val="0"/>
              </a:spcAft>
              <a:buClrTx/>
              <a:buSzTx/>
              <a:buFontTx/>
              <a:buNone/>
              <a:defRPr/>
            </a:pPr>
            <a:endParaRPr kumimoji="0" lang="en-IN" sz="10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defRPr/>
            </a:pPr>
            <a:r>
              <a:rPr kumimoji="0" lang="en-IN" sz="100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IN" sz="1500" b="0" i="0" u="none" strike="noStrike" kern="1200" cap="none" spc="0" normalizeH="0" baseline="0" noProof="0">
                <a:ln>
                  <a:noFill/>
                </a:ln>
                <a:solidFill>
                  <a:srgbClr val="ED7D31">
                    <a:lumMod val="75000"/>
                  </a:srgbClr>
                </a:solidFill>
                <a:effectLst/>
                <a:uLnTx/>
                <a:uFillTx/>
                <a:latin typeface="Calibri" panose="020f0502020204030204"/>
                <a:ea typeface="+mn-ea"/>
                <a:cs typeface="+mn-cs"/>
              </a:rPr>
              <a:t>TRUE		</a:t>
            </a:r>
            <a:r>
              <a:rPr kumimoji="0" lang="en-IN" sz="1000" b="0" i="0" u="none" strike="noStrike" kern="1200" cap="none" spc="0" normalizeH="0" baseline="0" noProof="0">
                <a:ln>
                  <a:noFill/>
                </a:ln>
                <a:solidFill>
                  <a:srgbClr val="ED7D31">
                    <a:lumMod val="75000"/>
                  </a:srgbClr>
                </a:solidFill>
                <a:effectLst/>
                <a:uLnTx/>
                <a:uFillTx/>
                <a:latin typeface="Calibri" panose="020f0502020204030204"/>
                <a:ea typeface="+mn-ea"/>
                <a:cs typeface="+mn-cs"/>
              </a:rPr>
              <a:t>                   </a:t>
            </a:r>
            <a:r>
              <a:rPr kumimoji="0" lang="en-IN" sz="1500" b="0" i="0" u="none" strike="noStrike" kern="1200" cap="none" spc="0" normalizeH="0" baseline="0" noProof="0">
                <a:ln>
                  <a:noFill/>
                </a:ln>
                <a:solidFill>
                  <a:srgbClr val="ED7D31">
                    <a:lumMod val="75000"/>
                  </a:srgbClr>
                </a:solidFill>
                <a:effectLst/>
                <a:uLnTx/>
                <a:uFillTx/>
                <a:latin typeface="Calibri" panose="020f0502020204030204"/>
                <a:ea typeface="+mn-ea"/>
                <a:cs typeface="+mn-cs"/>
              </a:rPr>
              <a:t>TRUE</a:t>
            </a:r>
          </a:p>
        </p:txBody>
      </p:sp>
      <p:sp>
        <p:nvSpPr>
          <p:cNvPr id="13" name="TextBox 12">
            <a:extLst>
              <a:ext uri="{FF2B5EF4-FFF2-40B4-BE49-F238E27FC236}">
                <a16:creationId xmlns:a16="http://schemas.microsoft.com/office/drawing/2014/main" id="{ED0DCA95-5DEE-7FA6-BDCB-1A071E02E388}"/>
              </a:ext>
            </a:extLst>
          </p:cNvPr>
          <p:cNvSpPr txBox="1"/>
          <p:nvPr/>
        </p:nvSpPr>
        <p:spPr>
          <a:xfrm>
            <a:off x="91777" y="5443055"/>
            <a:ext cx="12078957" cy="1446550"/>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lang="en-GB" sz="2200"/>
              <a:t>Truth table </a:t>
            </a:r>
            <a:r>
              <a:rPr lang="en-IN" sz="2200"/>
              <a:t>is a simple tabular way to show all the possible outcomes of a logical statement based on different combinations of inputs.</a:t>
            </a:r>
          </a:p>
          <a:p>
            <a:pPr>
              <a:defRPr/>
            </a:pPr>
            <a:r>
              <a:rPr lang="en-IN" sz="2200"/>
              <a:t>It helps us see </a:t>
            </a:r>
            <a:r>
              <a:rPr lang="en-IN" sz="2200" b="1"/>
              <a:t>exactly what the gate does</a:t>
            </a:r>
            <a:r>
              <a:rPr lang="en-IN" sz="2200"/>
              <a:t>, so understanding the gate's function is key to constructing its truth table.</a:t>
            </a:r>
          </a:p>
        </p:txBody>
      </p:sp>
      <p:sp>
        <p:nvSpPr>
          <p:cNvPr id="15" name="Frame 14">
            <a:extLst>
              <a:ext uri="{FF2B5EF4-FFF2-40B4-BE49-F238E27FC236}">
                <a16:creationId xmlns:a16="http://schemas.microsoft.com/office/drawing/2014/main" id="{368B7882-467D-1DD7-17B9-F6209FFC0CD7}"/>
              </a:ext>
            </a:extLst>
          </p:cNvPr>
          <p:cNvSpPr/>
          <p:nvPr/>
        </p:nvSpPr>
        <p:spPr>
          <a:xfrm>
            <a:off x="6671733" y="4186989"/>
            <a:ext cx="4259875" cy="614865"/>
          </a:xfrm>
          <a:prstGeom prst="fram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Box 2">
            <a:extLst>
              <a:ext uri="{FF2B5EF4-FFF2-40B4-BE49-F238E27FC236}">
                <a16:creationId xmlns:a16="http://schemas.microsoft.com/office/drawing/2014/main" id="{85B0C778-71D8-D08D-9DE6-EA4F0BD54459}"/>
              </a:ext>
            </a:extLst>
          </p:cNvPr>
          <p:cNvSpPr txBox="1"/>
          <p:nvPr/>
        </p:nvSpPr>
        <p:spPr>
          <a:xfrm>
            <a:off x="6671733" y="4817672"/>
            <a:ext cx="4259875" cy="646331"/>
          </a:xfrm>
          <a:prstGeom prst="rect">
            <a:avLst/>
          </a:prstGeom>
          <a:noFill/>
        </p:spPr>
        <p:txBody>
          <a:bodyPr wrap="square">
            <a:spAutoFit/>
          </a:bodyPr>
          <a:lstStyle/>
          <a:p>
            <a:pPr marL="0" marR="0" lvl="0" indent="0" algn="ctr" defTabSz="457200" rtl="0" eaLnBrk="0" fontAlgn="base" latinLnBrk="0" hangingPunct="0">
              <a:lnSpc>
                <a:spcPct val="100000"/>
              </a:lnSpc>
              <a:spcBef>
                <a:spcPct val="30000"/>
              </a:spcBef>
              <a:spcAft>
                <a:spcPct val="0"/>
              </a:spcAft>
              <a:buClrTx/>
              <a:buSzTx/>
              <a:buFontTx/>
              <a:buNone/>
              <a:defRPr/>
            </a:pPr>
            <a:r>
              <a:rPr lang="en-GB" sz="1800" b="1"/>
              <a:t>AND will produce a TRUE output only when both the inputs are TRUE.</a:t>
            </a:r>
          </a:p>
        </p:txBody>
      </p:sp>
      <p:sp>
        <p:nvSpPr>
          <p:cNvPr id="4" name="TextBox 3">
            <a:extLst>
              <a:ext uri="{FF2B5EF4-FFF2-40B4-BE49-F238E27FC236}">
                <a16:creationId xmlns:a16="http://schemas.microsoft.com/office/drawing/2014/main" id="{BE5B2549-3C25-5924-2127-261011202410}"/>
              </a:ext>
            </a:extLst>
          </p:cNvPr>
          <p:cNvSpPr txBox="1"/>
          <p:nvPr/>
        </p:nvSpPr>
        <p:spPr>
          <a:xfrm>
            <a:off x="8054163" y="1170238"/>
            <a:ext cx="1495013" cy="430887"/>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lang="en-GB" sz="2200" b="1"/>
              <a:t>Truth Table</a:t>
            </a:r>
            <a:endParaRPr lang="en-IN" sz="2200" b="1"/>
          </a:p>
        </p:txBody>
      </p:sp>
      <p:sp>
        <p:nvSpPr>
          <p:cNvPr id="5" name="TextBox 4">
            <a:extLst>
              <a:ext uri="{FF2B5EF4-FFF2-40B4-BE49-F238E27FC236}">
                <a16:creationId xmlns:a16="http://schemas.microsoft.com/office/drawing/2014/main" id="{D0F4B5FF-2B27-8B31-D7E4-A5C9E45DF1C0}"/>
              </a:ext>
            </a:extLst>
          </p:cNvPr>
          <p:cNvSpPr txBox="1"/>
          <p:nvPr/>
        </p:nvSpPr>
        <p:spPr>
          <a:xfrm>
            <a:off x="1895317" y="1142521"/>
            <a:ext cx="1495013" cy="430887"/>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lang="en-GB" sz="2200" b="1"/>
              <a:t>Example</a:t>
            </a:r>
            <a:endParaRPr lang="en-IN" sz="2200" b="1"/>
          </a:p>
        </p:txBody>
      </p:sp>
    </p:spTree>
    <p:extLst>
      <p:ext uri="{BB962C8B-B14F-4D97-AF65-F5344CB8AC3E}">
        <p14:creationId xmlns:p14="http://schemas.microsoft.com/office/powerpoint/2010/main" val="21329670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P spid="13" grpId="0"/>
      <p:bldP spid="15" grpId="0" animBg="1"/>
      <p:bldP spid="3" grpId="0"/>
      <p:bldP spid="4"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Boolean expression of AND Gate</a:t>
            </a:r>
            <a:endParaRPr lang="en-GB" sz="2800" b="1">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87B3E4CC-EDFD-ED3A-DC9D-71A9C4BAE488}"/>
              </a:ext>
            </a:extLst>
          </p:cNvPr>
          <p:cNvGraphicFramePr>
            <a:graphicFrameLocks noGrp="1"/>
          </p:cNvGraphicFramePr>
          <p:nvPr>
            <p:extLst>
              <p:ext uri="{D42A27DB-BD31-4B8C-83A1-F6EECF244321}">
                <p14:modId xmlns:p14="http://schemas.microsoft.com/office/powerpoint/2010/main" val="2668229857"/>
              </p:ext>
            </p:extLst>
          </p:nvPr>
        </p:nvGraphicFramePr>
        <p:xfrm>
          <a:off x="234018" y="2220405"/>
          <a:ext cx="11723963" cy="1560933"/>
        </p:xfrm>
        <a:graphic>
          <a:graphicData uri="http://schemas.openxmlformats.org/drawingml/2006/table">
            <a:tbl>
              <a:tblPr firstRow="1" bandRow="1">
                <a:tableStyleId>{72833802-FEF1-4C79-8D5D-14CF1EAF98D9}</a:tableStyleId>
              </a:tblPr>
              <a:tblGrid>
                <a:gridCol w="1686830">
                  <a:extLst>
                    <a:ext uri="{9D8B030D-6E8A-4147-A177-3AD203B41FA5}">
                      <a16:colId xmlns:a16="http://schemas.microsoft.com/office/drawing/2014/main" val="1426557758"/>
                    </a:ext>
                  </a:extLst>
                </a:gridCol>
                <a:gridCol w="2211572">
                  <a:extLst>
                    <a:ext uri="{9D8B030D-6E8A-4147-A177-3AD203B41FA5}">
                      <a16:colId xmlns:a16="http://schemas.microsoft.com/office/drawing/2014/main" val="3978350201"/>
                    </a:ext>
                  </a:extLst>
                </a:gridCol>
                <a:gridCol w="7825561">
                  <a:extLst>
                    <a:ext uri="{9D8B030D-6E8A-4147-A177-3AD203B41FA5}">
                      <a16:colId xmlns:a16="http://schemas.microsoft.com/office/drawing/2014/main" val="3895646086"/>
                    </a:ext>
                  </a:extLst>
                </a:gridCol>
              </a:tblGrid>
              <a:tr h="653068">
                <a:tc>
                  <a:txBody>
                    <a:bodyPr vert="horz" wrap="square"/>
                    <a:lstStyle/>
                    <a:p>
                      <a:pPr algn="ctr"/>
                      <a:r>
                        <a:rPr lang="en-US" sz="2400"/>
                        <a:t>Gate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Boolean Expression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Meaning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0346342"/>
                  </a:ext>
                </a:extLst>
              </a:tr>
              <a:tr h="737973">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t>A AND 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sym typeface="Wingdings" pitchFamily="2" charset="2"/>
                        </a:rPr>
                        <a:t>A . B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IN" sz="2400"/>
                        <a:t>This means both A and B must be ON to get the output 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489961"/>
                  </a:ext>
                </a:extLst>
              </a:tr>
            </a:tbl>
          </a:graphicData>
        </a:graphic>
      </p:graphicFrame>
    </p:spTree>
    <p:extLst>
      <p:ext uri="{BB962C8B-B14F-4D97-AF65-F5344CB8AC3E}">
        <p14:creationId xmlns:p14="http://schemas.microsoft.com/office/powerpoint/2010/main" val="510030003"/>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5" name="TextBox 14">
            <a:extLst>
              <a:ext uri="{FF2B5EF4-FFF2-40B4-BE49-F238E27FC236}">
                <a16:creationId xmlns:a16="http://schemas.microsoft.com/office/drawing/2014/main" id="{4C1AAF13-F73C-FE3D-758D-110B51B176A6}"/>
              </a:ext>
            </a:extLst>
          </p:cNvPr>
          <p:cNvSpPr txBox="1"/>
          <p:nvPr/>
        </p:nvSpPr>
        <p:spPr>
          <a:xfrm>
            <a:off x="2162175" y="6100531"/>
            <a:ext cx="8339666" cy="369332"/>
          </a:xfrm>
          <a:prstGeom prst="rect">
            <a:avLst/>
          </a:prstGeom>
          <a:noFill/>
        </p:spPr>
        <p:txBody>
          <a:bodyPr wrap="square">
            <a:spAutoFit/>
          </a:bodyPr>
          <a:lstStyle/>
          <a:p>
            <a:pPr algn="ctr"/>
            <a:r>
              <a:rPr lang="en-GB" sz="1800" b="1"/>
              <a:t>Both</a:t>
            </a:r>
            <a:r>
              <a:rPr lang="en-GB" sz="1800"/>
              <a:t> switches are </a:t>
            </a:r>
            <a:r>
              <a:rPr lang="en-GB" sz="1800" b="1"/>
              <a:t>ON</a:t>
            </a:r>
            <a:r>
              <a:rPr lang="en-GB" sz="1800"/>
              <a:t> </a:t>
            </a:r>
            <a:r>
              <a:rPr lang="en-GB" sz="1800">
                <a:sym typeface="Wingdings" pitchFamily="2" charset="2"/>
              </a:rPr>
              <a:t> Light Bulb is </a:t>
            </a:r>
            <a:r>
              <a:rPr lang="en-GB" sz="1800" b="1">
                <a:sym typeface="Wingdings" pitchFamily="2" charset="2"/>
              </a:rPr>
              <a:t>ON</a:t>
            </a:r>
            <a:endParaRPr lang="en-GB" sz="1800" b="1"/>
          </a:p>
        </p:txBody>
      </p:sp>
      <p:pic>
        <p:nvPicPr>
          <p:cNvPr id="5" name="Picture 4" descr="A blue and white wire&#10;&#10;Description automatically generated">
            <a:extLst>
              <a:ext uri="{FF2B5EF4-FFF2-40B4-BE49-F238E27FC236}">
                <a16:creationId xmlns:a16="http://schemas.microsoft.com/office/drawing/2014/main" id="{752C20F8-E577-331D-B69D-A29AF3FECE33}"/>
              </a:ext>
            </a:extLst>
          </p:cNvPr>
          <p:cNvPicPr>
            <a:picLocks noChangeAspect="1"/>
          </p:cNvPicPr>
          <p:nvPr/>
        </p:nvPicPr>
        <p:blipFill>
          <a:blip r:embed="rId3">
            <a:extLst>
              <a:ext uri="{28A0092B-C50C-407E-A947-70E740481C1C}">
                <a14:useLocalDpi xmlns:a14="http://schemas.microsoft.com/office/drawing/2010/main" val="0"/>
              </a:ext>
            </a:extLst>
          </a:blip>
          <a:srcRect l="3027" t="7181" r="9528" b="14495"/>
          <a:stretch>
            <a:fillRect/>
          </a:stretch>
        </p:blipFill>
        <p:spPr>
          <a:xfrm>
            <a:off x="2162175" y="1869845"/>
            <a:ext cx="8339666" cy="3948875"/>
          </a:xfrm>
          <a:prstGeom prst="rect">
            <a:avLst/>
          </a:prstGeom>
        </p:spPr>
      </p:pic>
      <p:pic>
        <p:nvPicPr>
          <p:cNvPr id="3" name="Picture 2" descr="A diagram of a wire connection&#10;&#10;Description automatically generated">
            <a:extLst>
              <a:ext uri="{FF2B5EF4-FFF2-40B4-BE49-F238E27FC236}">
                <a16:creationId xmlns:a16="http://schemas.microsoft.com/office/drawing/2014/main" id="{812BBA89-02AA-46BD-9CBC-39FE0DED91BF}"/>
              </a:ext>
            </a:extLst>
          </p:cNvPr>
          <p:cNvPicPr>
            <a:picLocks noChangeAspect="1"/>
          </p:cNvPicPr>
          <p:nvPr/>
        </p:nvPicPr>
        <p:blipFill>
          <a:blip r:embed="rId4">
            <a:extLst>
              <a:ext uri="{28A0092B-C50C-407E-A947-70E740481C1C}">
                <a14:useLocalDpi xmlns:a14="http://schemas.microsoft.com/office/drawing/2010/main" val="0"/>
              </a:ext>
            </a:extLst>
          </a:blip>
          <a:srcRect l="3585" t="6975" r="13300" b="16950"/>
          <a:stretch>
            <a:fillRect/>
          </a:stretch>
        </p:blipFill>
        <p:spPr>
          <a:xfrm>
            <a:off x="2162175" y="1869845"/>
            <a:ext cx="8339666" cy="3948875"/>
          </a:xfrm>
          <a:prstGeom prst="rect">
            <a:avLst/>
          </a:prstGeom>
        </p:spPr>
      </p:pic>
      <p:pic>
        <p:nvPicPr>
          <p:cNvPr id="7" name="Picture 6" descr="A diagram of a wire connection&#10;&#10;Description automatically generated with medium confidence">
            <a:extLst>
              <a:ext uri="{FF2B5EF4-FFF2-40B4-BE49-F238E27FC236}">
                <a16:creationId xmlns:a16="http://schemas.microsoft.com/office/drawing/2014/main" id="{9858D664-671C-C25D-621F-4AE828B99336}"/>
              </a:ext>
            </a:extLst>
          </p:cNvPr>
          <p:cNvPicPr>
            <a:picLocks noChangeAspect="1"/>
          </p:cNvPicPr>
          <p:nvPr/>
        </p:nvPicPr>
        <p:blipFill>
          <a:blip r:embed="rId5">
            <a:extLst>
              <a:ext uri="{28A0092B-C50C-407E-A947-70E740481C1C}">
                <a14:useLocalDpi xmlns:a14="http://schemas.microsoft.com/office/drawing/2010/main" val="0"/>
              </a:ext>
            </a:extLst>
          </a:blip>
          <a:srcRect l="3530" t="6812" r="9479" b="18890"/>
          <a:stretch>
            <a:fillRect/>
          </a:stretch>
        </p:blipFill>
        <p:spPr>
          <a:xfrm>
            <a:off x="2162175" y="1869845"/>
            <a:ext cx="8339666" cy="3948875"/>
          </a:xfrm>
          <a:prstGeom prst="rect">
            <a:avLst/>
          </a:prstGeom>
        </p:spPr>
      </p:pic>
      <p:sp>
        <p:nvSpPr>
          <p:cNvPr id="13" name="TextBox 12">
            <a:extLst>
              <a:ext uri="{FF2B5EF4-FFF2-40B4-BE49-F238E27FC236}">
                <a16:creationId xmlns:a16="http://schemas.microsoft.com/office/drawing/2014/main" id="{58534A57-EC04-AAC9-A139-8D7C14B3651E}"/>
              </a:ext>
            </a:extLst>
          </p:cNvPr>
          <p:cNvSpPr txBox="1"/>
          <p:nvPr/>
        </p:nvSpPr>
        <p:spPr>
          <a:xfrm>
            <a:off x="2162175" y="6100531"/>
            <a:ext cx="8339666" cy="369332"/>
          </a:xfrm>
          <a:prstGeom prst="rect">
            <a:avLst/>
          </a:prstGeom>
          <a:noFill/>
        </p:spPr>
        <p:txBody>
          <a:bodyPr wrap="square">
            <a:spAutoFit/>
          </a:bodyPr>
          <a:lstStyle/>
          <a:p>
            <a:pPr algn="ctr"/>
            <a:r>
              <a:rPr lang="en-GB" sz="1800" b="1"/>
              <a:t>One</a:t>
            </a:r>
            <a:r>
              <a:rPr lang="en-GB" sz="1800"/>
              <a:t> of the switch is </a:t>
            </a:r>
            <a:r>
              <a:rPr lang="en-GB" sz="1800" b="1"/>
              <a:t>OFF</a:t>
            </a:r>
            <a:r>
              <a:rPr lang="en-GB" sz="1800"/>
              <a:t> </a:t>
            </a:r>
            <a:r>
              <a:rPr lang="en-GB" sz="1800">
                <a:sym typeface="Wingdings" pitchFamily="2" charset="2"/>
              </a:rPr>
              <a:t> Light Bulb is </a:t>
            </a:r>
            <a:r>
              <a:rPr lang="en-GB" sz="1800" b="1">
                <a:sym typeface="Wingdings" pitchFamily="2" charset="2"/>
              </a:rPr>
              <a:t>OFF</a:t>
            </a:r>
            <a:endParaRPr lang="en-GB" sz="1800" b="1"/>
          </a:p>
        </p:txBody>
      </p:sp>
      <p:pic>
        <p:nvPicPr>
          <p:cNvPr id="10" name="Picture 9" descr="A diagram of a circuit&#10;&#10;Description automatically generated">
            <a:extLst>
              <a:ext uri="{FF2B5EF4-FFF2-40B4-BE49-F238E27FC236}">
                <a16:creationId xmlns:a16="http://schemas.microsoft.com/office/drawing/2014/main" id="{BA80830E-8E36-D28B-5458-CEF328ED0A4D}"/>
              </a:ext>
            </a:extLst>
          </p:cNvPr>
          <p:cNvPicPr>
            <a:picLocks noChangeAspect="1"/>
          </p:cNvPicPr>
          <p:nvPr/>
        </p:nvPicPr>
        <p:blipFill>
          <a:blip r:embed="rId6">
            <a:extLst>
              <a:ext uri="{28A0092B-C50C-407E-A947-70E740481C1C}">
                <a14:useLocalDpi xmlns:a14="http://schemas.microsoft.com/office/drawing/2010/main" val="0"/>
              </a:ext>
            </a:extLst>
          </a:blip>
          <a:srcRect l="3936" t="6697" r="9744" b="21764"/>
          <a:stretch>
            <a:fillRect/>
          </a:stretch>
        </p:blipFill>
        <p:spPr>
          <a:xfrm>
            <a:off x="2162175" y="1869845"/>
            <a:ext cx="8339666" cy="3979978"/>
          </a:xfrm>
          <a:prstGeom prst="rect">
            <a:avLst/>
          </a:prstGeom>
        </p:spPr>
      </p:pic>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Simulation</a:t>
            </a:r>
            <a:endParaRPr lang="en-GB" sz="2800" b="1">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3A730729-8252-7C46-B175-730893D63345}"/>
              </a:ext>
            </a:extLst>
          </p:cNvPr>
          <p:cNvSpPr txBox="1"/>
          <p:nvPr/>
        </p:nvSpPr>
        <p:spPr>
          <a:xfrm>
            <a:off x="488950" y="1296660"/>
            <a:ext cx="3346450" cy="640080"/>
          </a:xfrm>
          <a:prstGeom prst="rect">
            <a:avLst/>
          </a:prstGeom>
          <a:noFill/>
        </p:spPr>
        <p:txBody>
          <a:bodyPr wrap="square">
            <a:spAutoFit/>
          </a:bodyPr>
          <a:lstStyle/>
          <a:p>
            <a:r>
              <a:rPr lang="en-GB" sz="1800" b="1"/>
              <a:t>Website: </a:t>
            </a:r>
            <a:r>
              <a:rPr lang="en-GB" sz="1800">
                <a:hlinkClick r:id="rId7"/>
              </a:rPr>
              <a:t>https://logicˌly/demo/</a:t>
            </a:r>
            <a:endParaRPr lang="en-GB" sz="1800"/>
          </a:p>
        </p:txBody>
      </p:sp>
      <p:sp>
        <p:nvSpPr>
          <p:cNvPr id="11" name="TextBox 10">
            <a:extLst>
              <a:ext uri="{FF2B5EF4-FFF2-40B4-BE49-F238E27FC236}">
                <a16:creationId xmlns:a16="http://schemas.microsoft.com/office/drawing/2014/main" id="{E2A08656-C4B6-AC14-B9D9-CF00E1A8388C}"/>
              </a:ext>
            </a:extLst>
          </p:cNvPr>
          <p:cNvSpPr txBox="1"/>
          <p:nvPr/>
        </p:nvSpPr>
        <p:spPr>
          <a:xfrm>
            <a:off x="2162175" y="6100531"/>
            <a:ext cx="8339666" cy="369332"/>
          </a:xfrm>
          <a:prstGeom prst="rect">
            <a:avLst/>
          </a:prstGeom>
          <a:noFill/>
        </p:spPr>
        <p:txBody>
          <a:bodyPr wrap="square">
            <a:spAutoFit/>
          </a:bodyPr>
          <a:lstStyle/>
          <a:p>
            <a:pPr algn="ctr"/>
            <a:r>
              <a:rPr lang="en-GB" sz="1800" b="1"/>
              <a:t>Both</a:t>
            </a:r>
            <a:r>
              <a:rPr lang="en-GB" sz="1800"/>
              <a:t> switches are </a:t>
            </a:r>
            <a:r>
              <a:rPr lang="en-GB" sz="1800" b="1"/>
              <a:t>OFF</a:t>
            </a:r>
            <a:r>
              <a:rPr lang="en-GB" sz="1800"/>
              <a:t> </a:t>
            </a:r>
            <a:r>
              <a:rPr lang="en-GB" sz="1800">
                <a:sym typeface="Wingdings" pitchFamily="2" charset="2"/>
              </a:rPr>
              <a:t> Light Bulb is </a:t>
            </a:r>
            <a:r>
              <a:rPr lang="en-GB" sz="1800" b="1">
                <a:sym typeface="Wingdings" pitchFamily="2" charset="2"/>
              </a:rPr>
              <a:t>OFF</a:t>
            </a:r>
            <a:endParaRPr lang="en-GB" sz="1800" b="1"/>
          </a:p>
        </p:txBody>
      </p:sp>
    </p:spTree>
    <p:extLst>
      <p:ext uri="{BB962C8B-B14F-4D97-AF65-F5344CB8AC3E}">
        <p14:creationId xmlns:p14="http://schemas.microsoft.com/office/powerpoint/2010/main" val="276218938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10"/>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1"/>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3"/>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animBg="1"/>
      <p:bldP spid="13" grpId="0"/>
      <p:bldP spid="13" grpId="1" animBg="1"/>
      <p:bldP spid="11" grpId="0"/>
      <p:bldP spid="11" grpId="1" animBg="1"/>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Practice</a:t>
            </a:r>
            <a:endParaRPr lang="en-GB" sz="2800" b="1">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CBA29C2A-92F5-0E45-0D03-BCBCC9B4C9B6}"/>
              </a:ext>
            </a:extLst>
          </p:cNvPr>
          <p:cNvSpPr txBox="1"/>
          <p:nvPr/>
        </p:nvSpPr>
        <p:spPr>
          <a:xfrm>
            <a:off x="10358926" y="2817987"/>
            <a:ext cx="1147349" cy="430887"/>
          </a:xfrm>
          <a:prstGeom prst="rect">
            <a:avLst/>
          </a:prstGeom>
          <a:solidFill>
            <a:srgbClr val="F9BC9A"/>
          </a:solidFill>
        </p:spPr>
        <p:txBody>
          <a:bodyPr wrap="square" rtlCol="0">
            <a:spAutoFit/>
          </a:bodyPr>
          <a:lstStyle/>
          <a:p>
            <a:pPr algn="ctr"/>
            <a:r>
              <a:rPr lang="en-IN" sz="2200"/>
              <a:t>0</a:t>
            </a:r>
          </a:p>
        </p:txBody>
      </p:sp>
      <p:sp>
        <p:nvSpPr>
          <p:cNvPr id="19" name="TextBox 18">
            <a:extLst>
              <a:ext uri="{FF2B5EF4-FFF2-40B4-BE49-F238E27FC236}">
                <a16:creationId xmlns:a16="http://schemas.microsoft.com/office/drawing/2014/main" id="{18A83BCD-46C4-061F-7779-757850E70451}"/>
              </a:ext>
            </a:extLst>
          </p:cNvPr>
          <p:cNvSpPr txBox="1"/>
          <p:nvPr/>
        </p:nvSpPr>
        <p:spPr>
          <a:xfrm>
            <a:off x="10369020" y="5464708"/>
            <a:ext cx="1147349" cy="430887"/>
          </a:xfrm>
          <a:prstGeom prst="rect">
            <a:avLst/>
          </a:prstGeom>
          <a:noFill/>
        </p:spPr>
        <p:txBody>
          <a:bodyPr wrap="square" rtlCol="0">
            <a:spAutoFit/>
          </a:bodyPr>
          <a:lstStyle/>
          <a:p>
            <a:pPr algn="ctr"/>
            <a:r>
              <a:rPr lang="en-IN" sz="2200"/>
              <a:t>1</a:t>
            </a:r>
          </a:p>
        </p:txBody>
      </p:sp>
      <p:graphicFrame>
        <p:nvGraphicFramePr>
          <p:cNvPr id="27" name="Table 26">
            <a:extLst>
              <a:ext uri="{FF2B5EF4-FFF2-40B4-BE49-F238E27FC236}">
                <a16:creationId xmlns:a16="http://schemas.microsoft.com/office/drawing/2014/main" id="{4FEE9459-30FD-E1CF-6766-81B755108607}"/>
              </a:ext>
            </a:extLst>
          </p:cNvPr>
          <p:cNvGraphicFramePr>
            <a:graphicFrameLocks noGrp="1"/>
          </p:cNvGraphicFramePr>
          <p:nvPr>
            <p:extLst>
              <p:ext uri="{D42A27DB-BD31-4B8C-83A1-F6EECF244321}">
                <p14:modId xmlns:p14="http://schemas.microsoft.com/office/powerpoint/2010/main" val="2137493304"/>
              </p:ext>
            </p:extLst>
          </p:nvPr>
        </p:nvGraphicFramePr>
        <p:xfrm>
          <a:off x="2171123" y="3260918"/>
          <a:ext cx="2967798" cy="3272633"/>
        </p:xfrm>
        <a:graphic>
          <a:graphicData uri="http://schemas.openxmlformats.org/drawingml/2006/table">
            <a:tbl>
              <a:tblPr firstRow="1" bandRow="1">
                <a:tableStyleId>{72833802-FEF1-4C79-8D5D-14CF1EAF98D9}</a:tableStyleId>
              </a:tblPr>
              <a:tblGrid>
                <a:gridCol w="1389425">
                  <a:extLst>
                    <a:ext uri="{9D8B030D-6E8A-4147-A177-3AD203B41FA5}">
                      <a16:colId xmlns:a16="http://schemas.microsoft.com/office/drawing/2014/main" val="1426557758"/>
                    </a:ext>
                  </a:extLst>
                </a:gridCol>
                <a:gridCol w="1578373">
                  <a:extLst>
                    <a:ext uri="{9D8B030D-6E8A-4147-A177-3AD203B41FA5}">
                      <a16:colId xmlns:a16="http://schemas.microsoft.com/office/drawing/2014/main" val="1812462074"/>
                    </a:ext>
                  </a:extLst>
                </a:gridCol>
              </a:tblGrid>
              <a:tr h="458913">
                <a:tc>
                  <a:txBody>
                    <a:bodyPr vert="horz" wrap="square"/>
                    <a:lstStyle/>
                    <a:p>
                      <a:pPr algn="ctr"/>
                      <a:r>
                        <a:rPr lang="en-US" sz="2400"/>
                        <a:t>Input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Input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0346342"/>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489961"/>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5752671"/>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650225"/>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184942"/>
                  </a:ext>
                </a:extLst>
              </a:tr>
            </a:tbl>
          </a:graphicData>
        </a:graphic>
      </p:graphicFrame>
      <p:sp>
        <p:nvSpPr>
          <p:cNvPr id="2" name="Rectangle 1">
            <a:extLst>
              <a:ext uri="{FF2B5EF4-FFF2-40B4-BE49-F238E27FC236}">
                <a16:creationId xmlns:a16="http://schemas.microsoft.com/office/drawing/2014/main" id="{7EEA3E50-23C4-4712-E66E-7F18E3FDD70B}"/>
              </a:ext>
            </a:extLst>
          </p:cNvPr>
          <p:cNvSpPr/>
          <p:nvPr/>
        </p:nvSpPr>
        <p:spPr>
          <a:xfrm>
            <a:off x="148626" y="1443487"/>
            <a:ext cx="5947373" cy="769441"/>
          </a:xfrm>
          <a:prstGeom prst="rect">
            <a:avLst/>
          </a:prstGeom>
        </p:spPr>
        <p:txBody>
          <a:bodyPr wrap="square">
            <a:spAutoFit/>
          </a:bodyPr>
          <a:lstStyle/>
          <a:p>
            <a:r>
              <a:rPr lang="en-IN" sz="2200" b="1"/>
              <a:t>List all possible combination of Boolean values</a:t>
            </a:r>
            <a:r>
              <a:rPr lang="en-IN" sz="2200"/>
              <a:t> for both the scenarios.</a:t>
            </a:r>
          </a:p>
        </p:txBody>
      </p:sp>
      <p:graphicFrame>
        <p:nvGraphicFramePr>
          <p:cNvPr id="5" name="Table 4">
            <a:extLst>
              <a:ext uri="{FF2B5EF4-FFF2-40B4-BE49-F238E27FC236}">
                <a16:creationId xmlns:a16="http://schemas.microsoft.com/office/drawing/2014/main" id="{B45E7298-396F-8695-C5A7-C52D4B3D6E87}"/>
              </a:ext>
            </a:extLst>
          </p:cNvPr>
          <p:cNvGraphicFramePr>
            <a:graphicFrameLocks noGrp="1"/>
          </p:cNvGraphicFramePr>
          <p:nvPr>
            <p:extLst>
              <p:ext uri="{D42A27DB-BD31-4B8C-83A1-F6EECF244321}">
                <p14:modId xmlns:p14="http://schemas.microsoft.com/office/powerpoint/2010/main" val="773707322"/>
              </p:ext>
            </p:extLst>
          </p:nvPr>
        </p:nvGraphicFramePr>
        <p:xfrm>
          <a:off x="557094" y="3280286"/>
          <a:ext cx="1389425" cy="1865773"/>
        </p:xfrm>
        <a:graphic>
          <a:graphicData uri="http://schemas.openxmlformats.org/drawingml/2006/table">
            <a:tbl>
              <a:tblPr firstRow="1" bandRow="1">
                <a:tableStyleId>{72833802-FEF1-4C79-8D5D-14CF1EAF98D9}</a:tableStyleId>
              </a:tblPr>
              <a:tblGrid>
                <a:gridCol w="1389425">
                  <a:extLst>
                    <a:ext uri="{9D8B030D-6E8A-4147-A177-3AD203B41FA5}">
                      <a16:colId xmlns:a16="http://schemas.microsoft.com/office/drawing/2014/main" val="1426557758"/>
                    </a:ext>
                  </a:extLst>
                </a:gridCol>
              </a:tblGrid>
              <a:tr h="458913">
                <a:tc>
                  <a:txBody>
                    <a:bodyPr vert="horz" wrap="square"/>
                    <a:lstStyle/>
                    <a:p>
                      <a:pPr algn="ctr"/>
                      <a:r>
                        <a:rPr lang="en-US" sz="2400"/>
                        <a:t>Input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0346342"/>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489961"/>
                  </a:ext>
                </a:extLst>
              </a:tr>
              <a:tr h="70343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5752671"/>
                  </a:ext>
                </a:extLst>
              </a:tr>
            </a:tbl>
          </a:graphicData>
        </a:graphic>
      </p:graphicFrame>
      <p:cxnSp>
        <p:nvCxnSpPr>
          <p:cNvPr id="7" name="Straight Connector 6">
            <a:extLst>
              <a:ext uri="{FF2B5EF4-FFF2-40B4-BE49-F238E27FC236}">
                <a16:creationId xmlns:a16="http://schemas.microsoft.com/office/drawing/2014/main" id="{BBADF629-98A3-707B-F564-B57F97DC3993}"/>
              </a:ext>
            </a:extLst>
          </p:cNvPr>
          <p:cNvCxnSpPr/>
          <p:nvPr/>
        </p:nvCxnSpPr>
        <p:spPr>
          <a:xfrm flipH="1">
            <a:off x="2043533" y="3098327"/>
            <a:ext cx="0" cy="36682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8">
            <a:extLst>
              <a:ext uri="{FF2B5EF4-FFF2-40B4-BE49-F238E27FC236}">
                <a16:creationId xmlns:a16="http://schemas.microsoft.com/office/drawing/2014/main" id="{21A4C47A-03CD-7EF0-1B08-E72B3A29870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392204" y="2272613"/>
            <a:ext cx="3135734" cy="156786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045FB45-6318-A27A-5350-0F16DECAF7F4}"/>
              </a:ext>
            </a:extLst>
          </p:cNvPr>
          <p:cNvSpPr txBox="1"/>
          <p:nvPr/>
        </p:nvSpPr>
        <p:spPr>
          <a:xfrm>
            <a:off x="6626303" y="2378189"/>
            <a:ext cx="1531799" cy="369332"/>
          </a:xfrm>
          <a:prstGeom prst="rect">
            <a:avLst/>
          </a:prstGeom>
          <a:noFill/>
        </p:spPr>
        <p:txBody>
          <a:bodyPr wrap="square">
            <a:spAutoFit/>
          </a:bodyPr>
          <a:lstStyle/>
          <a:p>
            <a:pPr algn="ctr"/>
            <a:r>
              <a:rPr lang="en-IN" sz="1800"/>
              <a:t>10 x 10 = 100</a:t>
            </a:r>
          </a:p>
        </p:txBody>
      </p:sp>
      <p:sp>
        <p:nvSpPr>
          <p:cNvPr id="10" name="TextBox 9">
            <a:extLst>
              <a:ext uri="{FF2B5EF4-FFF2-40B4-BE49-F238E27FC236}">
                <a16:creationId xmlns:a16="http://schemas.microsoft.com/office/drawing/2014/main" id="{38AC7386-5486-27B6-F917-17B7194D841B}"/>
              </a:ext>
            </a:extLst>
          </p:cNvPr>
          <p:cNvSpPr txBox="1"/>
          <p:nvPr/>
        </p:nvSpPr>
        <p:spPr>
          <a:xfrm>
            <a:off x="6476754" y="3456040"/>
            <a:ext cx="1830896" cy="369332"/>
          </a:xfrm>
          <a:prstGeom prst="rect">
            <a:avLst/>
          </a:prstGeom>
          <a:noFill/>
        </p:spPr>
        <p:txBody>
          <a:bodyPr wrap="square">
            <a:spAutoFit/>
          </a:bodyPr>
          <a:lstStyle/>
          <a:p>
            <a:pPr algn="ctr"/>
            <a:r>
              <a:rPr lang="en-IN" sz="1800"/>
              <a:t>10 + 10 = 100</a:t>
            </a:r>
            <a:endParaRPr lang="en-US" b="1"/>
          </a:p>
        </p:txBody>
      </p:sp>
      <p:cxnSp>
        <p:nvCxnSpPr>
          <p:cNvPr id="12" name="Straight Connector 11">
            <a:extLst>
              <a:ext uri="{FF2B5EF4-FFF2-40B4-BE49-F238E27FC236}">
                <a16:creationId xmlns:a16="http://schemas.microsoft.com/office/drawing/2014/main" id="{61DE8438-43A3-FCAE-F15E-F30FA121EA97}"/>
              </a:ext>
            </a:extLst>
          </p:cNvPr>
          <p:cNvCxnSpPr/>
          <p:nvPr/>
        </p:nvCxnSpPr>
        <p:spPr>
          <a:xfrm flipH="1">
            <a:off x="6095999" y="1210235"/>
            <a:ext cx="0" cy="56477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20339C58-67FD-0343-FAD1-FF69E1772381}"/>
              </a:ext>
            </a:extLst>
          </p:cNvPr>
          <p:cNvSpPr/>
          <p:nvPr/>
        </p:nvSpPr>
        <p:spPr>
          <a:xfrm>
            <a:off x="6170312" y="1463799"/>
            <a:ext cx="5947373" cy="430887"/>
          </a:xfrm>
          <a:prstGeom prst="rect">
            <a:avLst/>
          </a:prstGeom>
        </p:spPr>
        <p:txBody>
          <a:bodyPr wrap="square">
            <a:spAutoFit/>
          </a:bodyPr>
          <a:lstStyle/>
          <a:p>
            <a:r>
              <a:rPr lang="en-IN" sz="2200" b="1"/>
              <a:t>Give the correct output:</a:t>
            </a:r>
          </a:p>
        </p:txBody>
      </p:sp>
      <p:sp>
        <p:nvSpPr>
          <p:cNvPr id="26" name="Rectangle 25">
            <a:extLst>
              <a:ext uri="{FF2B5EF4-FFF2-40B4-BE49-F238E27FC236}">
                <a16:creationId xmlns:a16="http://schemas.microsoft.com/office/drawing/2014/main" id="{E0B40F03-66A7-18CA-9AA9-82194A437509}"/>
              </a:ext>
            </a:extLst>
          </p:cNvPr>
          <p:cNvSpPr/>
          <p:nvPr/>
        </p:nvSpPr>
        <p:spPr>
          <a:xfrm>
            <a:off x="6226339" y="4158309"/>
            <a:ext cx="5947373" cy="430887"/>
          </a:xfrm>
          <a:prstGeom prst="rect">
            <a:avLst/>
          </a:prstGeom>
        </p:spPr>
        <p:txBody>
          <a:bodyPr wrap="square">
            <a:spAutoFit/>
          </a:bodyPr>
          <a:lstStyle/>
          <a:p>
            <a:r>
              <a:rPr lang="en-IN" sz="2200" b="1"/>
              <a:t>Give the correct input:</a:t>
            </a:r>
          </a:p>
        </p:txBody>
      </p:sp>
      <p:pic>
        <p:nvPicPr>
          <p:cNvPr id="28" name="Picture 8">
            <a:extLst>
              <a:ext uri="{FF2B5EF4-FFF2-40B4-BE49-F238E27FC236}">
                <a16:creationId xmlns:a16="http://schemas.microsoft.com/office/drawing/2014/main" id="{492A3C51-1C86-5560-5C17-FED0A307345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392204" y="4896219"/>
            <a:ext cx="3135734" cy="1567867"/>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a:extLst>
              <a:ext uri="{FF2B5EF4-FFF2-40B4-BE49-F238E27FC236}">
                <a16:creationId xmlns:a16="http://schemas.microsoft.com/office/drawing/2014/main" id="{87F2D15E-3BB2-4B49-CAE2-80B34C3D47E7}"/>
              </a:ext>
            </a:extLst>
          </p:cNvPr>
          <p:cNvSpPr txBox="1"/>
          <p:nvPr/>
        </p:nvSpPr>
        <p:spPr>
          <a:xfrm>
            <a:off x="6170312" y="6211669"/>
            <a:ext cx="3463597" cy="646331"/>
          </a:xfrm>
          <a:prstGeom prst="rect">
            <a:avLst/>
          </a:prstGeom>
          <a:noFill/>
        </p:spPr>
        <p:txBody>
          <a:bodyPr wrap="square">
            <a:spAutoFit/>
          </a:bodyPr>
          <a:lstStyle>
            <a:defPPr>
              <a:defRPr lang="en-US"/>
            </a:defPPr>
            <a:lvl1pPr algn="ctr"/>
          </a:lstStyle>
          <a:p>
            <a:r>
              <a:rPr lang="en-IN"/>
              <a:t>The next number in the sequence: </a:t>
            </a:r>
          </a:p>
          <a:p>
            <a:r>
              <a:rPr lang="en-IN"/>
              <a:t>2, 4, 8, 16, ___? IS 32</a:t>
            </a:r>
            <a:endParaRPr lang="en-US"/>
          </a:p>
        </p:txBody>
      </p:sp>
      <p:sp>
        <p:nvSpPr>
          <p:cNvPr id="31" name="TextBox 30">
            <a:extLst>
              <a:ext uri="{FF2B5EF4-FFF2-40B4-BE49-F238E27FC236}">
                <a16:creationId xmlns:a16="http://schemas.microsoft.com/office/drawing/2014/main" id="{1BFDF531-5D5D-DB52-2601-9882A3935FD7}"/>
              </a:ext>
            </a:extLst>
          </p:cNvPr>
          <p:cNvSpPr txBox="1"/>
          <p:nvPr/>
        </p:nvSpPr>
        <p:spPr>
          <a:xfrm>
            <a:off x="6198698" y="4936782"/>
            <a:ext cx="2165235" cy="369332"/>
          </a:xfrm>
          <a:prstGeom prst="rect">
            <a:avLst/>
          </a:prstGeom>
          <a:noFill/>
        </p:spPr>
        <p:txBody>
          <a:bodyPr wrap="square">
            <a:spAutoFit/>
          </a:bodyPr>
          <a:lstStyle>
            <a:defPPr>
              <a:defRPr lang="en-US"/>
            </a:defPPr>
            <a:lvl1pPr algn="ctr"/>
          </a:lstStyle>
          <a:p>
            <a:r>
              <a:rPr lang="en-IN" b="1"/>
              <a:t>D comes before ___ </a:t>
            </a:r>
            <a:endParaRPr lang="en-US" b="1"/>
          </a:p>
        </p:txBody>
      </p:sp>
      <p:sp>
        <p:nvSpPr>
          <p:cNvPr id="32" name="TextBox 31">
            <a:extLst>
              <a:ext uri="{FF2B5EF4-FFF2-40B4-BE49-F238E27FC236}">
                <a16:creationId xmlns:a16="http://schemas.microsoft.com/office/drawing/2014/main" id="{288C39CC-C987-7DCC-A4EC-38F1DA785D95}"/>
              </a:ext>
            </a:extLst>
          </p:cNvPr>
          <p:cNvSpPr txBox="1"/>
          <p:nvPr/>
        </p:nvSpPr>
        <p:spPr>
          <a:xfrm>
            <a:off x="10241280" y="4553712"/>
            <a:ext cx="184731" cy="369332"/>
          </a:xfrm>
          <a:prstGeom prst="rect">
            <a:avLst/>
          </a:prstGeom>
          <a:noFill/>
        </p:spPr>
        <p:txBody>
          <a:bodyPr wrap="none" rtlCol="0">
            <a:spAutoFit/>
          </a:bodyPr>
          <a:lstStyle/>
          <a:p>
            <a:endParaRPr lang="en-US"/>
          </a:p>
        </p:txBody>
      </p:sp>
      <p:cxnSp>
        <p:nvCxnSpPr>
          <p:cNvPr id="33" name="Straight Connector 32">
            <a:extLst>
              <a:ext uri="{FF2B5EF4-FFF2-40B4-BE49-F238E27FC236}">
                <a16:creationId xmlns:a16="http://schemas.microsoft.com/office/drawing/2014/main" id="{FA889066-320B-826D-53A8-EA5D5EE60DDE}"/>
              </a:ext>
            </a:extLst>
          </p:cNvPr>
          <p:cNvCxnSpPr/>
          <p:nvPr/>
        </p:nvCxnSpPr>
        <p:spPr>
          <a:xfrm flipH="1">
            <a:off x="6095999" y="4096512"/>
            <a:ext cx="60216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243B806B-41F1-9E69-5839-3D9DB89D7DAC}"/>
              </a:ext>
            </a:extLst>
          </p:cNvPr>
          <p:cNvSpPr txBox="1"/>
          <p:nvPr/>
        </p:nvSpPr>
        <p:spPr>
          <a:xfrm>
            <a:off x="704035" y="3881068"/>
            <a:ext cx="1147349" cy="430887"/>
          </a:xfrm>
          <a:prstGeom prst="rect">
            <a:avLst/>
          </a:prstGeom>
          <a:solidFill>
            <a:srgbClr val="F9BC9A"/>
          </a:solidFill>
        </p:spPr>
        <p:txBody>
          <a:bodyPr wrap="square" rtlCol="0">
            <a:spAutoFit/>
          </a:bodyPr>
          <a:lstStyle/>
          <a:p>
            <a:pPr algn="ctr"/>
            <a:r>
              <a:rPr lang="en-IN" sz="2200"/>
              <a:t>0</a:t>
            </a:r>
          </a:p>
        </p:txBody>
      </p:sp>
      <p:sp>
        <p:nvSpPr>
          <p:cNvPr id="39" name="TextBox 38">
            <a:extLst>
              <a:ext uri="{FF2B5EF4-FFF2-40B4-BE49-F238E27FC236}">
                <a16:creationId xmlns:a16="http://schemas.microsoft.com/office/drawing/2014/main" id="{0B77D39B-ABF5-FA3A-7143-6CB27718F95F}"/>
              </a:ext>
            </a:extLst>
          </p:cNvPr>
          <p:cNvSpPr txBox="1"/>
          <p:nvPr/>
        </p:nvSpPr>
        <p:spPr>
          <a:xfrm>
            <a:off x="689089" y="4600182"/>
            <a:ext cx="1147349" cy="430887"/>
          </a:xfrm>
          <a:prstGeom prst="rect">
            <a:avLst/>
          </a:prstGeom>
          <a:solidFill>
            <a:srgbClr val="F9BC9A"/>
          </a:solidFill>
        </p:spPr>
        <p:txBody>
          <a:bodyPr wrap="square" rtlCol="0">
            <a:spAutoFit/>
          </a:bodyPr>
          <a:lstStyle/>
          <a:p>
            <a:pPr algn="ctr"/>
            <a:r>
              <a:rPr lang="en-IN" sz="2200"/>
              <a:t>1</a:t>
            </a:r>
          </a:p>
        </p:txBody>
      </p:sp>
      <p:sp>
        <p:nvSpPr>
          <p:cNvPr id="40" name="TextBox 39">
            <a:extLst>
              <a:ext uri="{FF2B5EF4-FFF2-40B4-BE49-F238E27FC236}">
                <a16:creationId xmlns:a16="http://schemas.microsoft.com/office/drawing/2014/main" id="{321B3779-6B7A-0359-B129-5CF797140E55}"/>
              </a:ext>
            </a:extLst>
          </p:cNvPr>
          <p:cNvSpPr txBox="1"/>
          <p:nvPr/>
        </p:nvSpPr>
        <p:spPr>
          <a:xfrm>
            <a:off x="2305608" y="3881068"/>
            <a:ext cx="1147349" cy="430887"/>
          </a:xfrm>
          <a:prstGeom prst="rect">
            <a:avLst/>
          </a:prstGeom>
          <a:solidFill>
            <a:srgbClr val="F9BC9A"/>
          </a:solidFill>
        </p:spPr>
        <p:txBody>
          <a:bodyPr wrap="square" rtlCol="0">
            <a:spAutoFit/>
          </a:bodyPr>
          <a:lstStyle/>
          <a:p>
            <a:pPr algn="ctr"/>
            <a:r>
              <a:rPr lang="en-IN" sz="2200"/>
              <a:t>0</a:t>
            </a:r>
          </a:p>
        </p:txBody>
      </p:sp>
      <p:sp>
        <p:nvSpPr>
          <p:cNvPr id="41" name="TextBox 40">
            <a:extLst>
              <a:ext uri="{FF2B5EF4-FFF2-40B4-BE49-F238E27FC236}">
                <a16:creationId xmlns:a16="http://schemas.microsoft.com/office/drawing/2014/main" id="{21239C39-479C-55EE-B6C8-F50EEFC55BCC}"/>
              </a:ext>
            </a:extLst>
          </p:cNvPr>
          <p:cNvSpPr txBox="1"/>
          <p:nvPr/>
        </p:nvSpPr>
        <p:spPr>
          <a:xfrm>
            <a:off x="2290662" y="4600182"/>
            <a:ext cx="1147349" cy="430887"/>
          </a:xfrm>
          <a:prstGeom prst="rect">
            <a:avLst/>
          </a:prstGeom>
          <a:solidFill>
            <a:srgbClr val="F9BC9A"/>
          </a:solidFill>
        </p:spPr>
        <p:txBody>
          <a:bodyPr wrap="square" rtlCol="0">
            <a:spAutoFit/>
          </a:bodyPr>
          <a:lstStyle/>
          <a:p>
            <a:pPr algn="ctr"/>
            <a:r>
              <a:rPr lang="en-IN" sz="2200"/>
              <a:t>0</a:t>
            </a:r>
          </a:p>
        </p:txBody>
      </p:sp>
      <p:sp>
        <p:nvSpPr>
          <p:cNvPr id="42" name="TextBox 41">
            <a:extLst>
              <a:ext uri="{FF2B5EF4-FFF2-40B4-BE49-F238E27FC236}">
                <a16:creationId xmlns:a16="http://schemas.microsoft.com/office/drawing/2014/main" id="{A9FF5AE2-D518-B0BB-D765-67F920F83F72}"/>
              </a:ext>
            </a:extLst>
          </p:cNvPr>
          <p:cNvSpPr txBox="1"/>
          <p:nvPr/>
        </p:nvSpPr>
        <p:spPr>
          <a:xfrm>
            <a:off x="3729737" y="3888199"/>
            <a:ext cx="1147349" cy="430887"/>
          </a:xfrm>
          <a:prstGeom prst="rect">
            <a:avLst/>
          </a:prstGeom>
          <a:solidFill>
            <a:srgbClr val="F9BC9A"/>
          </a:solidFill>
        </p:spPr>
        <p:txBody>
          <a:bodyPr wrap="square" rtlCol="0">
            <a:spAutoFit/>
          </a:bodyPr>
          <a:lstStyle/>
          <a:p>
            <a:pPr algn="ctr"/>
            <a:r>
              <a:rPr lang="en-IN" sz="2200"/>
              <a:t>0</a:t>
            </a:r>
          </a:p>
        </p:txBody>
      </p:sp>
      <p:sp>
        <p:nvSpPr>
          <p:cNvPr id="43" name="TextBox 42">
            <a:extLst>
              <a:ext uri="{FF2B5EF4-FFF2-40B4-BE49-F238E27FC236}">
                <a16:creationId xmlns:a16="http://schemas.microsoft.com/office/drawing/2014/main" id="{5FE79C70-D279-2DCB-637F-63E228DF1643}"/>
              </a:ext>
            </a:extLst>
          </p:cNvPr>
          <p:cNvSpPr txBox="1"/>
          <p:nvPr/>
        </p:nvSpPr>
        <p:spPr>
          <a:xfrm>
            <a:off x="3714791" y="4607313"/>
            <a:ext cx="1147349" cy="430887"/>
          </a:xfrm>
          <a:prstGeom prst="rect">
            <a:avLst/>
          </a:prstGeom>
          <a:solidFill>
            <a:srgbClr val="F9BC9A"/>
          </a:solidFill>
        </p:spPr>
        <p:txBody>
          <a:bodyPr wrap="square" rtlCol="0">
            <a:spAutoFit/>
          </a:bodyPr>
          <a:lstStyle/>
          <a:p>
            <a:pPr algn="ctr"/>
            <a:r>
              <a:rPr lang="en-IN" sz="2200"/>
              <a:t>1</a:t>
            </a:r>
          </a:p>
        </p:txBody>
      </p:sp>
      <p:sp>
        <p:nvSpPr>
          <p:cNvPr id="44" name="TextBox 43">
            <a:extLst>
              <a:ext uri="{FF2B5EF4-FFF2-40B4-BE49-F238E27FC236}">
                <a16:creationId xmlns:a16="http://schemas.microsoft.com/office/drawing/2014/main" id="{065CF51F-8B1E-5F68-7A37-041EDA3F444D}"/>
              </a:ext>
            </a:extLst>
          </p:cNvPr>
          <p:cNvSpPr txBox="1"/>
          <p:nvPr/>
        </p:nvSpPr>
        <p:spPr>
          <a:xfrm>
            <a:off x="2309061" y="5296982"/>
            <a:ext cx="1147349" cy="430887"/>
          </a:xfrm>
          <a:prstGeom prst="rect">
            <a:avLst/>
          </a:prstGeom>
          <a:solidFill>
            <a:srgbClr val="F9BC9A"/>
          </a:solidFill>
        </p:spPr>
        <p:txBody>
          <a:bodyPr wrap="square" rtlCol="0">
            <a:spAutoFit/>
          </a:bodyPr>
          <a:lstStyle/>
          <a:p>
            <a:pPr algn="ctr"/>
            <a:r>
              <a:rPr lang="en-IN" sz="2200"/>
              <a:t>1</a:t>
            </a:r>
          </a:p>
        </p:txBody>
      </p:sp>
      <p:sp>
        <p:nvSpPr>
          <p:cNvPr id="45" name="TextBox 44">
            <a:extLst>
              <a:ext uri="{FF2B5EF4-FFF2-40B4-BE49-F238E27FC236}">
                <a16:creationId xmlns:a16="http://schemas.microsoft.com/office/drawing/2014/main" id="{68FF0612-9815-DF38-1C3B-B6EA7CBEF5DE}"/>
              </a:ext>
            </a:extLst>
          </p:cNvPr>
          <p:cNvSpPr txBox="1"/>
          <p:nvPr/>
        </p:nvSpPr>
        <p:spPr>
          <a:xfrm>
            <a:off x="2294115" y="6016096"/>
            <a:ext cx="1147349" cy="430887"/>
          </a:xfrm>
          <a:prstGeom prst="rect">
            <a:avLst/>
          </a:prstGeom>
          <a:solidFill>
            <a:srgbClr val="F9BC9A"/>
          </a:solidFill>
        </p:spPr>
        <p:txBody>
          <a:bodyPr wrap="square" rtlCol="0">
            <a:spAutoFit/>
          </a:bodyPr>
          <a:lstStyle/>
          <a:p>
            <a:pPr algn="ctr"/>
            <a:r>
              <a:rPr lang="en-IN" sz="2200"/>
              <a:t>1</a:t>
            </a:r>
          </a:p>
        </p:txBody>
      </p:sp>
      <p:sp>
        <p:nvSpPr>
          <p:cNvPr id="46" name="TextBox 45">
            <a:extLst>
              <a:ext uri="{FF2B5EF4-FFF2-40B4-BE49-F238E27FC236}">
                <a16:creationId xmlns:a16="http://schemas.microsoft.com/office/drawing/2014/main" id="{2B1C0978-5B1C-E53E-0260-8623F3C45D97}"/>
              </a:ext>
            </a:extLst>
          </p:cNvPr>
          <p:cNvSpPr txBox="1"/>
          <p:nvPr/>
        </p:nvSpPr>
        <p:spPr>
          <a:xfrm>
            <a:off x="3733190" y="5304113"/>
            <a:ext cx="1147349" cy="430887"/>
          </a:xfrm>
          <a:prstGeom prst="rect">
            <a:avLst/>
          </a:prstGeom>
          <a:solidFill>
            <a:srgbClr val="F9BC9A"/>
          </a:solidFill>
        </p:spPr>
        <p:txBody>
          <a:bodyPr wrap="square" rtlCol="0">
            <a:spAutoFit/>
          </a:bodyPr>
          <a:lstStyle/>
          <a:p>
            <a:pPr algn="ctr"/>
            <a:r>
              <a:rPr lang="en-IN" sz="2200"/>
              <a:t>0</a:t>
            </a:r>
          </a:p>
        </p:txBody>
      </p:sp>
      <p:sp>
        <p:nvSpPr>
          <p:cNvPr id="47" name="TextBox 46">
            <a:extLst>
              <a:ext uri="{FF2B5EF4-FFF2-40B4-BE49-F238E27FC236}">
                <a16:creationId xmlns:a16="http://schemas.microsoft.com/office/drawing/2014/main" id="{1CCB899C-B5D6-BE01-B0BF-F84569481EDB}"/>
              </a:ext>
            </a:extLst>
          </p:cNvPr>
          <p:cNvSpPr txBox="1"/>
          <p:nvPr/>
        </p:nvSpPr>
        <p:spPr>
          <a:xfrm>
            <a:off x="3718244" y="6023227"/>
            <a:ext cx="1147349" cy="430887"/>
          </a:xfrm>
          <a:prstGeom prst="rect">
            <a:avLst/>
          </a:prstGeom>
          <a:solidFill>
            <a:srgbClr val="F9BC9A"/>
          </a:solidFill>
        </p:spPr>
        <p:txBody>
          <a:bodyPr wrap="square" rtlCol="0">
            <a:spAutoFit/>
          </a:bodyPr>
          <a:lstStyle/>
          <a:p>
            <a:pPr algn="ctr"/>
            <a:r>
              <a:rPr lang="en-IN" sz="2200"/>
              <a:t>1</a:t>
            </a:r>
          </a:p>
        </p:txBody>
      </p:sp>
      <p:sp>
        <p:nvSpPr>
          <p:cNvPr id="3" name="Oval Callout 2">
            <a:extLst>
              <a:ext uri="{FF2B5EF4-FFF2-40B4-BE49-F238E27FC236}">
                <a16:creationId xmlns:a16="http://schemas.microsoft.com/office/drawing/2014/main" id="{A1457AFA-302A-B57D-38B8-3AD690F50363}"/>
              </a:ext>
            </a:extLst>
          </p:cNvPr>
          <p:cNvSpPr/>
          <p:nvPr/>
        </p:nvSpPr>
        <p:spPr>
          <a:xfrm>
            <a:off x="9557439" y="4172175"/>
            <a:ext cx="2266698" cy="892548"/>
          </a:xfrm>
          <a:prstGeom prst="wedgeEllipseCallout">
            <a:avLst>
              <a:gd name="adj1" fmla="val -113868"/>
              <a:gd name="adj2" fmla="val 50843"/>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N" sz="1500">
                <a:solidFill>
                  <a:schemeClr val="tx1"/>
                </a:solidFill>
                <a:effectLst/>
                <a:latin typeface="Times New Roman" panose="02020603050405020304" pitchFamily="18" charset="0"/>
                <a:ea typeface="Times New Roman" panose="02020603050405020304" pitchFamily="18" charset="0"/>
              </a:rPr>
              <a:t> </a:t>
            </a:r>
            <a:r>
              <a:rPr lang="en-IN" sz="1500">
                <a:solidFill>
                  <a:schemeClr val="tx1"/>
                </a:solidFill>
              </a:rPr>
              <a:t>E or any alphabet after E. (Aim – get true here)</a:t>
            </a:r>
          </a:p>
        </p:txBody>
      </p:sp>
      <p:sp>
        <p:nvSpPr>
          <p:cNvPr id="6" name="TextBox 5">
            <a:extLst>
              <a:ext uri="{FF2B5EF4-FFF2-40B4-BE49-F238E27FC236}">
                <a16:creationId xmlns:a16="http://schemas.microsoft.com/office/drawing/2014/main" id="{17EAE76B-7E0D-D0B7-713D-25EC7338AC6B}"/>
              </a:ext>
            </a:extLst>
          </p:cNvPr>
          <p:cNvSpPr txBox="1"/>
          <p:nvPr/>
        </p:nvSpPr>
        <p:spPr>
          <a:xfrm>
            <a:off x="557093" y="2408209"/>
            <a:ext cx="1389424" cy="769441"/>
          </a:xfrm>
          <a:prstGeom prst="rect">
            <a:avLst/>
          </a:prstGeom>
        </p:spPr>
        <p:txBody>
          <a:bodyPr wrap="square">
            <a:spAutoFit/>
          </a:bodyPr>
          <a:lstStyle>
            <a:defPPr>
              <a:defRPr lang="en-US"/>
            </a:defPPr>
            <a:lvl1pPr>
              <a:defRPr sz="2200" b="1"/>
            </a:lvl1pPr>
          </a:lstStyle>
          <a:p>
            <a:pPr algn="ctr"/>
            <a:r>
              <a:rPr lang="en-IN"/>
              <a:t>With 1 input</a:t>
            </a:r>
            <a:endParaRPr lang="en-US"/>
          </a:p>
        </p:txBody>
      </p:sp>
      <p:sp>
        <p:nvSpPr>
          <p:cNvPr id="11" name="TextBox 10">
            <a:extLst>
              <a:ext uri="{FF2B5EF4-FFF2-40B4-BE49-F238E27FC236}">
                <a16:creationId xmlns:a16="http://schemas.microsoft.com/office/drawing/2014/main" id="{69CAB94B-6132-C3EF-D1E0-8AA5CB46ABED}"/>
              </a:ext>
            </a:extLst>
          </p:cNvPr>
          <p:cNvSpPr txBox="1"/>
          <p:nvPr/>
        </p:nvSpPr>
        <p:spPr>
          <a:xfrm>
            <a:off x="2208883" y="2521550"/>
            <a:ext cx="3005248" cy="430887"/>
          </a:xfrm>
          <a:prstGeom prst="rect">
            <a:avLst/>
          </a:prstGeom>
        </p:spPr>
        <p:txBody>
          <a:bodyPr wrap="square">
            <a:spAutoFit/>
          </a:bodyPr>
          <a:lstStyle>
            <a:defPPr>
              <a:defRPr lang="en-US"/>
            </a:defPPr>
            <a:lvl1pPr>
              <a:defRPr sz="2200" b="1"/>
            </a:lvl1pPr>
          </a:lstStyle>
          <a:p>
            <a:pPr algn="ctr"/>
            <a:r>
              <a:rPr lang="en-IN"/>
              <a:t>With 2 inputs</a:t>
            </a:r>
            <a:endParaRPr lang="en-US"/>
          </a:p>
        </p:txBody>
      </p:sp>
    </p:spTree>
    <p:extLst>
      <p:ext uri="{BB962C8B-B14F-4D97-AF65-F5344CB8AC3E}">
        <p14:creationId xmlns:p14="http://schemas.microsoft.com/office/powerpoint/2010/main" val="20861143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9" grpId="0"/>
      <p:bldP spid="10" grpId="0"/>
      <p:bldP spid="14" grpId="0"/>
      <p:bldP spid="26" grpId="0"/>
      <p:bldP spid="30" grpId="0"/>
      <p:bldP spid="31" grpId="0"/>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3" grpId="0" animBg="1"/>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a:latin typeface="Arial" panose="020b0604020202020204" pitchFamily="34" charset="0"/>
                <a:cs typeface="Arial" panose="020b0604020202020204" pitchFamily="34" charset="0"/>
              </a:rPr>
              <a:t>Practice</a:t>
            </a:r>
          </a:p>
        </p:txBody>
      </p:sp>
      <p:sp>
        <p:nvSpPr>
          <p:cNvPr id="3" name="Rectangle 2">
            <a:extLst>
              <a:ext uri="{FF2B5EF4-FFF2-40B4-BE49-F238E27FC236}">
                <a16:creationId xmlns:a16="http://schemas.microsoft.com/office/drawing/2014/main" id="{B39650BB-B4B8-5B8C-3670-2700206C69FE}"/>
              </a:ext>
            </a:extLst>
          </p:cNvPr>
          <p:cNvSpPr/>
          <p:nvPr/>
        </p:nvSpPr>
        <p:spPr>
          <a:xfrm>
            <a:off x="3891137" y="1461775"/>
            <a:ext cx="4631072" cy="547650"/>
          </a:xfrm>
          <a:prstGeom prst="rect">
            <a:avLst/>
          </a:prstGeom>
        </p:spPr>
        <p:txBody>
          <a:bodyPr wrap="square">
            <a:spAutoFit/>
          </a:bodyPr>
          <a:lstStyle/>
          <a:p>
            <a:pPr>
              <a:lnSpc>
                <a:spcPct val="150000"/>
              </a:lnSpc>
            </a:pPr>
            <a:r>
              <a:rPr lang="en-IN" sz="2200"/>
              <a:t>Complete the truth table for AND Gate</a:t>
            </a:r>
          </a:p>
        </p:txBody>
      </p:sp>
      <p:graphicFrame>
        <p:nvGraphicFramePr>
          <p:cNvPr id="27" name="Table 26">
            <a:extLst>
              <a:ext uri="{FF2B5EF4-FFF2-40B4-BE49-F238E27FC236}">
                <a16:creationId xmlns:a16="http://schemas.microsoft.com/office/drawing/2014/main" id="{4FEE9459-30FD-E1CF-6766-81B755108607}"/>
              </a:ext>
            </a:extLst>
          </p:cNvPr>
          <p:cNvGraphicFramePr>
            <a:graphicFrameLocks noGrp="1"/>
          </p:cNvGraphicFramePr>
          <p:nvPr>
            <p:extLst>
              <p:ext uri="{D42A27DB-BD31-4B8C-83A1-F6EECF244321}">
                <p14:modId xmlns:p14="http://schemas.microsoft.com/office/powerpoint/2010/main" val="1148831901"/>
              </p:ext>
            </p:extLst>
          </p:nvPr>
        </p:nvGraphicFramePr>
        <p:xfrm>
          <a:off x="4295792" y="2242677"/>
          <a:ext cx="3893023" cy="3830800"/>
        </p:xfrm>
        <a:graphic>
          <a:graphicData uri="http://schemas.openxmlformats.org/drawingml/2006/table">
            <a:tbl>
              <a:tblPr firstRow="1" bandRow="1">
                <a:tableStyleId>{72833802-FEF1-4C79-8D5D-14CF1EAF98D9}</a:tableStyleId>
              </a:tblPr>
              <a:tblGrid>
                <a:gridCol w="1259551">
                  <a:extLst>
                    <a:ext uri="{9D8B030D-6E8A-4147-A177-3AD203B41FA5}">
                      <a16:colId xmlns:a16="http://schemas.microsoft.com/office/drawing/2014/main" val="1426557758"/>
                    </a:ext>
                  </a:extLst>
                </a:gridCol>
                <a:gridCol w="1188720">
                  <a:extLst>
                    <a:ext uri="{9D8B030D-6E8A-4147-A177-3AD203B41FA5}">
                      <a16:colId xmlns:a16="http://schemas.microsoft.com/office/drawing/2014/main" val="1812462074"/>
                    </a:ext>
                  </a:extLst>
                </a:gridCol>
                <a:gridCol w="1444752">
                  <a:extLst>
                    <a:ext uri="{9D8B030D-6E8A-4147-A177-3AD203B41FA5}">
                      <a16:colId xmlns:a16="http://schemas.microsoft.com/office/drawing/2014/main" val="1127792092"/>
                    </a:ext>
                  </a:extLst>
                </a:gridCol>
              </a:tblGrid>
              <a:tr h="866888">
                <a:tc>
                  <a:txBody>
                    <a:bodyPr vert="horz" wrap="square"/>
                    <a:lstStyle/>
                    <a:p>
                      <a:pPr algn="ctr"/>
                      <a:r>
                        <a:rPr lang="en-US" sz="2400"/>
                        <a:t>Input 1</a:t>
                      </a:r>
                    </a:p>
                    <a:p>
                      <a:pPr algn="ctr"/>
                      <a:r>
                        <a:rPr lang="en-US" sz="240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Input 2</a:t>
                      </a:r>
                    </a:p>
                    <a:p>
                      <a:pPr algn="ctr"/>
                      <a:r>
                        <a:rPr lang="en-US" sz="2400"/>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A AND 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0346342"/>
                  </a:ext>
                </a:extLst>
              </a:tr>
              <a:tr h="740978">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b="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489961"/>
                  </a:ext>
                </a:extLst>
              </a:tr>
              <a:tr h="740978">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5752671"/>
                  </a:ext>
                </a:extLst>
              </a:tr>
              <a:tr h="740978">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b="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650225"/>
                  </a:ext>
                </a:extLst>
              </a:tr>
              <a:tr h="740978">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b="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184942"/>
                  </a:ext>
                </a:extLst>
              </a:tr>
            </a:tbl>
          </a:graphicData>
        </a:graphic>
      </p:graphicFrame>
      <p:sp>
        <p:nvSpPr>
          <p:cNvPr id="6" name="TextBox 5">
            <a:extLst>
              <a:ext uri="{FF2B5EF4-FFF2-40B4-BE49-F238E27FC236}">
                <a16:creationId xmlns:a16="http://schemas.microsoft.com/office/drawing/2014/main" id="{DDA0D555-53BC-D79B-DF16-21B8CFAF9B69}"/>
              </a:ext>
            </a:extLst>
          </p:cNvPr>
          <p:cNvSpPr txBox="1"/>
          <p:nvPr/>
        </p:nvSpPr>
        <p:spPr>
          <a:xfrm>
            <a:off x="5577189" y="3213556"/>
            <a:ext cx="1147349" cy="430887"/>
          </a:xfrm>
          <a:prstGeom prst="rect">
            <a:avLst/>
          </a:prstGeom>
          <a:solidFill>
            <a:srgbClr val="F9BC9A"/>
          </a:solidFill>
        </p:spPr>
        <p:txBody>
          <a:bodyPr wrap="square" rtlCol="0">
            <a:spAutoFit/>
          </a:bodyPr>
          <a:lstStyle/>
          <a:p>
            <a:pPr algn="ctr"/>
            <a:r>
              <a:rPr lang="en-IN" sz="2200"/>
              <a:t>1</a:t>
            </a:r>
          </a:p>
        </p:txBody>
      </p:sp>
      <p:sp>
        <p:nvSpPr>
          <p:cNvPr id="7" name="TextBox 6">
            <a:extLst>
              <a:ext uri="{FF2B5EF4-FFF2-40B4-BE49-F238E27FC236}">
                <a16:creationId xmlns:a16="http://schemas.microsoft.com/office/drawing/2014/main" id="{5DC20B7C-9D0A-C313-4CC6-81ABEB8B86DF}"/>
              </a:ext>
            </a:extLst>
          </p:cNvPr>
          <p:cNvSpPr txBox="1"/>
          <p:nvPr/>
        </p:nvSpPr>
        <p:spPr>
          <a:xfrm>
            <a:off x="4356688" y="4774127"/>
            <a:ext cx="1147349" cy="430887"/>
          </a:xfrm>
          <a:prstGeom prst="rect">
            <a:avLst/>
          </a:prstGeom>
          <a:solidFill>
            <a:srgbClr val="F9BC9A"/>
          </a:solidFill>
        </p:spPr>
        <p:txBody>
          <a:bodyPr wrap="square" rtlCol="0">
            <a:spAutoFit/>
          </a:bodyPr>
          <a:lstStyle/>
          <a:p>
            <a:pPr algn="ctr"/>
            <a:r>
              <a:rPr lang="en-IN" sz="2200"/>
              <a:t>1</a:t>
            </a:r>
          </a:p>
        </p:txBody>
      </p:sp>
      <p:sp>
        <p:nvSpPr>
          <p:cNvPr id="8" name="TextBox 7">
            <a:extLst>
              <a:ext uri="{FF2B5EF4-FFF2-40B4-BE49-F238E27FC236}">
                <a16:creationId xmlns:a16="http://schemas.microsoft.com/office/drawing/2014/main" id="{9B3C3BC9-731F-EC3A-27E7-CF759E7C2B98}"/>
              </a:ext>
            </a:extLst>
          </p:cNvPr>
          <p:cNvSpPr txBox="1"/>
          <p:nvPr/>
        </p:nvSpPr>
        <p:spPr>
          <a:xfrm>
            <a:off x="5577189" y="5487665"/>
            <a:ext cx="1147349" cy="430887"/>
          </a:xfrm>
          <a:prstGeom prst="rect">
            <a:avLst/>
          </a:prstGeom>
          <a:solidFill>
            <a:srgbClr val="F9BC9A"/>
          </a:solidFill>
        </p:spPr>
        <p:txBody>
          <a:bodyPr wrap="square" rtlCol="0">
            <a:spAutoFit/>
          </a:bodyPr>
          <a:lstStyle/>
          <a:p>
            <a:pPr algn="ctr"/>
            <a:r>
              <a:rPr lang="en-IN" sz="2200"/>
              <a:t>0</a:t>
            </a:r>
          </a:p>
        </p:txBody>
      </p:sp>
    </p:spTree>
    <p:extLst>
      <p:ext uri="{BB962C8B-B14F-4D97-AF65-F5344CB8AC3E}">
        <p14:creationId xmlns:p14="http://schemas.microsoft.com/office/powerpoint/2010/main" val="6609747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Summary</a:t>
            </a:r>
            <a:endParaRPr lang="en-GB" sz="2800" b="1">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FE70C54A-730C-2FBA-B806-5B054D8C8A08}"/>
              </a:ext>
            </a:extLst>
          </p:cNvPr>
          <p:cNvGraphicFramePr>
            <a:graphicFrameLocks noGrp="1"/>
          </p:cNvGraphicFramePr>
          <p:nvPr>
            <p:extLst>
              <p:ext uri="{D42A27DB-BD31-4B8C-83A1-F6EECF244321}">
                <p14:modId xmlns:p14="http://schemas.microsoft.com/office/powerpoint/2010/main" val="1073360465"/>
              </p:ext>
            </p:extLst>
          </p:nvPr>
        </p:nvGraphicFramePr>
        <p:xfrm>
          <a:off x="248296" y="1451231"/>
          <a:ext cx="11723964" cy="2712720"/>
        </p:xfrm>
        <a:graphic>
          <a:graphicData uri="http://schemas.openxmlformats.org/drawingml/2006/table">
            <a:tbl>
              <a:tblPr firstRow="1" bandRow="1">
                <a:tableStyleId>{72833802-FEF1-4C79-8D5D-14CF1EAF98D9}</a:tableStyleId>
              </a:tblPr>
              <a:tblGrid>
                <a:gridCol w="1546637">
                  <a:extLst>
                    <a:ext uri="{9D8B030D-6E8A-4147-A177-3AD203B41FA5}">
                      <a16:colId xmlns:a16="http://schemas.microsoft.com/office/drawing/2014/main" val="1426557758"/>
                    </a:ext>
                  </a:extLst>
                </a:gridCol>
                <a:gridCol w="1692546">
                  <a:extLst>
                    <a:ext uri="{9D8B030D-6E8A-4147-A177-3AD203B41FA5}">
                      <a16:colId xmlns:a16="http://schemas.microsoft.com/office/drawing/2014/main" val="3160070755"/>
                    </a:ext>
                  </a:extLst>
                </a:gridCol>
                <a:gridCol w="1552354">
                  <a:extLst>
                    <a:ext uri="{9D8B030D-6E8A-4147-A177-3AD203B41FA5}">
                      <a16:colId xmlns:a16="http://schemas.microsoft.com/office/drawing/2014/main" val="3111138035"/>
                    </a:ext>
                  </a:extLst>
                </a:gridCol>
                <a:gridCol w="6932427">
                  <a:extLst>
                    <a:ext uri="{9D8B030D-6E8A-4147-A177-3AD203B41FA5}">
                      <a16:colId xmlns:a16="http://schemas.microsoft.com/office/drawing/2014/main" val="3895646086"/>
                    </a:ext>
                  </a:extLst>
                </a:gridCol>
              </a:tblGrid>
              <a:tr h="653068">
                <a:tc>
                  <a:txBody>
                    <a:bodyPr vert="horz" wrap="square"/>
                    <a:lstStyle/>
                    <a:p>
                      <a:pPr algn="ctr"/>
                      <a:r>
                        <a:rPr lang="en-US" sz="2400"/>
                        <a:t>Keywords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Symbol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Boolean Expression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Truth Table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0346342"/>
                  </a:ext>
                </a:extLst>
              </a:tr>
              <a:tr h="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000"/>
                        <a:t>For Logical statements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000">
                          <a:sym typeface="Wingdings" pitchFamily="2" charset="2"/>
                        </a:rPr>
                        <a:t>For logical circuit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000">
                          <a:sym typeface="Wingdings" pitchFamily="2" charset="2"/>
                        </a:rPr>
                        <a:t>For Boolean Algebra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000">
                          <a:sym typeface="Wingdings" pitchFamily="2" charset="2"/>
                        </a:rPr>
                        <a:t>For testing the circuits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1054391"/>
                  </a:ext>
                </a:extLst>
              </a:tr>
              <a:tr h="1188720">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t>AND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endParaRPr lang="en-IN" sz="2400">
                        <a:sym typeface="Wingdings" pitchFamily="2" charset="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a:sym typeface="Wingdings" pitchFamily="2" charset="2"/>
                        </a:rPr>
                        <a:t>A . B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IN" sz="2400"/>
                        <a:t>This means both A and B must be 1 (ON) to get the output 1 (ON). (Takes 2 inputs)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489961"/>
                  </a:ext>
                </a:extLst>
              </a:tr>
            </a:tbl>
          </a:graphicData>
        </a:graphic>
      </p:graphicFrame>
      <p:pic>
        <p:nvPicPr>
          <p:cNvPr id="8" name="Picture 8">
            <a:extLst>
              <a:ext uri="{FF2B5EF4-FFF2-40B4-BE49-F238E27FC236}">
                <a16:creationId xmlns:a16="http://schemas.microsoft.com/office/drawing/2014/main" id="{4F3DF70C-103B-0F34-90AA-DFD06162B26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726535" y="3084909"/>
            <a:ext cx="1764000" cy="88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0648698"/>
      </p:ext>
    </p:extLst>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Plenary - Simulation exploration</a:t>
            </a:r>
            <a:endParaRPr lang="en-GB" sz="2800" b="1">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F0ECA6CE-A18D-D26C-F51D-DFE560547BED}"/>
              </a:ext>
            </a:extLst>
          </p:cNvPr>
          <p:cNvSpPr/>
          <p:nvPr/>
        </p:nvSpPr>
        <p:spPr>
          <a:xfrm>
            <a:off x="372533" y="1358524"/>
            <a:ext cx="11617622" cy="2773680"/>
          </a:xfrm>
          <a:prstGeom prst="rect">
            <a:avLst/>
          </a:prstGeom>
        </p:spPr>
        <p:txBody>
          <a:bodyPr wrap="square">
            <a:spAutoFit/>
          </a:bodyPr>
          <a:lstStyle/>
          <a:p>
            <a:pPr marL="457200" indent="-457200">
              <a:buFont typeface="+mj-lt"/>
              <a:buAutoNum type="arabicPeriod"/>
            </a:pPr>
            <a:r>
              <a:rPr lang="en-IN" sz="2200">
                <a:cs typeface="Calibri" panose="020f0502020204030204" pitchFamily="34" charset="0"/>
              </a:rPr>
              <a:t>Visit the website: </a:t>
            </a:r>
            <a:r>
              <a:rPr lang="en-GB" sz="2200">
                <a:cs typeface="Calibri" panose="020f0502020204030204" pitchFamily="34" charset="0"/>
                <a:hlinkClick r:id="rId3"/>
              </a:rPr>
              <a:t>https://logicˌly/demo/</a:t>
            </a:r>
            <a:r>
              <a:rPr lang="en-GB" sz="2200">
                <a:cs typeface="Calibri" panose="020f0502020204030204" pitchFamily="34" charset="0"/>
              </a:rPr>
              <a:t> &amp; </a:t>
            </a:r>
            <a:r>
              <a:rPr lang="en-GB" sz="2200">
                <a:effectLst/>
                <a:ea typeface="Times New Roman" panose="02020603050405020304" pitchFamily="18" charset="0"/>
                <a:cs typeface="Calibri" panose="020f0502020204030204" pitchFamily="34" charset="0"/>
              </a:rPr>
              <a:t>set up a simulation using an AND gate.</a:t>
            </a:r>
          </a:p>
          <a:p>
            <a:pPr marL="457200" indent="-457200">
              <a:buFont typeface="+mj-lt"/>
              <a:buAutoNum type="arabicPeriod"/>
            </a:pPr>
            <a:r>
              <a:rPr lang="en-IN" sz="2200"/>
              <a:t>Start by using toggle switches as inputs to explore each combination.</a:t>
            </a:r>
            <a:br>
              <a:rPr lang="en-IN" sz="2200"/>
            </a:br>
            <a:r>
              <a:rPr lang="en-GB" sz="2200">
                <a:cs typeface="Calibri" panose="020f0502020204030204" pitchFamily="34" charset="0"/>
              </a:rPr>
              <a:t>O</a:t>
            </a:r>
            <a:r>
              <a:rPr lang="en-GB" sz="2200">
                <a:effectLst/>
                <a:ea typeface="Times New Roman" panose="02020603050405020304" pitchFamily="18" charset="0"/>
                <a:cs typeface="Calibri" panose="020f0502020204030204" pitchFamily="34" charset="0"/>
              </a:rPr>
              <a:t>bserve how different input combinations affect the output.</a:t>
            </a:r>
          </a:p>
          <a:p>
            <a:pPr marL="457200" indent="-457200">
              <a:buFont typeface="+mj-lt"/>
              <a:buAutoNum type="arabicPeriod"/>
            </a:pPr>
            <a:r>
              <a:rPr lang="en-GB" sz="2200">
                <a:effectLst/>
                <a:ea typeface="Times New Roman" panose="02020603050405020304" pitchFamily="18" charset="0"/>
                <a:cs typeface="Calibri" panose="020f0502020204030204" pitchFamily="34" charset="0"/>
              </a:rPr>
              <a:t>Next, replace the toggle switches with Constant 0, Constant 1, and a Clock input to see how they behave.</a:t>
            </a:r>
            <a:endParaRPr lang="en-GB" sz="2200">
              <a:ea typeface="Times New Roman" panose="02020603050405020304" pitchFamily="18" charset="0"/>
              <a:cs typeface="Calibri" panose="020f0502020204030204" pitchFamily="34" charset="0"/>
            </a:endParaRPr>
          </a:p>
          <a:p>
            <a:pPr marL="457200" indent="-457200">
              <a:buFont typeface="+mj-lt"/>
              <a:buAutoNum type="arabicPeriod"/>
            </a:pPr>
            <a:r>
              <a:rPr lang="en-GB" sz="2200">
                <a:effectLst/>
                <a:ea typeface="Times New Roman" panose="02020603050405020304" pitchFamily="18" charset="0"/>
                <a:cs typeface="Calibri" panose="020f0502020204030204" pitchFamily="34" charset="0"/>
              </a:rPr>
              <a:t>Discuss and share your understanding of how Constant 0, Constant 1, and Clock work with your teacher.</a:t>
            </a:r>
          </a:p>
        </p:txBody>
      </p:sp>
      <p:sp>
        <p:nvSpPr>
          <p:cNvPr id="3" name="Rectangle 2">
            <a:extLst>
              <a:ext uri="{FF2B5EF4-FFF2-40B4-BE49-F238E27FC236}">
                <a16:creationId xmlns:a16="http://schemas.microsoft.com/office/drawing/2014/main" id="{26AD496E-48EA-1387-B648-B3F5A6CE90CD}"/>
              </a:ext>
            </a:extLst>
          </p:cNvPr>
          <p:cNvSpPr/>
          <p:nvPr/>
        </p:nvSpPr>
        <p:spPr>
          <a:xfrm>
            <a:off x="543221" y="3795623"/>
            <a:ext cx="11446934" cy="2769989"/>
          </a:xfrm>
          <a:prstGeom prst="rect">
            <a:avLst/>
          </a:prstGeom>
        </p:spPr>
        <p:txBody>
          <a:bodyPr wrap="square">
            <a:spAutoFit/>
          </a:bodyPr>
          <a:lstStyle/>
          <a:p>
            <a:r>
              <a:rPr lang="en-IN" sz="2200" u="sng">
                <a:effectLst/>
                <a:cs typeface="Calibri" panose="020f0502020204030204" pitchFamily="34" charset="0"/>
              </a:rPr>
              <a:t>Instructions (if needed)</a:t>
            </a:r>
            <a:r>
              <a:rPr lang="en-IN" sz="2200">
                <a:effectLst/>
                <a:cs typeface="Calibri" panose="020f0502020204030204" pitchFamily="34" charset="0"/>
              </a:rPr>
              <a:t>:</a:t>
            </a:r>
          </a:p>
          <a:p>
            <a:pPr marL="457200" indent="-457200">
              <a:buFont typeface="+mj-lt"/>
              <a:buAutoNum type="arabicPeriod"/>
            </a:pPr>
            <a:r>
              <a:rPr lang="en-IN" sz="1900">
                <a:cs typeface="Calibri" panose="020f0502020204030204" pitchFamily="34" charset="0"/>
              </a:rPr>
              <a:t>From the left panel under "Logic Gates," click and drag the required gate onto the centre stage.</a:t>
            </a:r>
          </a:p>
          <a:p>
            <a:pPr marL="457200" indent="-457200">
              <a:buFont typeface="+mj-lt"/>
              <a:buAutoNum type="arabicPeriod"/>
            </a:pPr>
            <a:r>
              <a:rPr lang="en-IN" sz="1900">
                <a:cs typeface="Calibri" panose="020f0502020204030204" pitchFamily="34" charset="0"/>
              </a:rPr>
              <a:t>Next, go to "Output Controls" in the left panel, drag the Light Bulb onto the centre stage, placing it to the right of the gate.</a:t>
            </a:r>
          </a:p>
          <a:p>
            <a:pPr marL="457200" indent="-457200">
              <a:buFont typeface="+mj-lt"/>
              <a:buAutoNum type="arabicPeriod"/>
            </a:pPr>
            <a:r>
              <a:rPr lang="en-IN" sz="1900">
                <a:cs typeface="Calibri" panose="020f0502020204030204" pitchFamily="34" charset="0"/>
              </a:rPr>
              <a:t>Then, drag two Toggle Switches from the panel and place them on the left side of the gate.</a:t>
            </a:r>
          </a:p>
          <a:p>
            <a:pPr marL="457200" indent="-457200">
              <a:buFont typeface="+mj-lt"/>
              <a:buAutoNum type="arabicPeriod"/>
            </a:pPr>
            <a:r>
              <a:rPr lang="en-IN" sz="1900">
                <a:cs typeface="Calibri" panose="020f0502020204030204" pitchFamily="34" charset="0"/>
              </a:rPr>
              <a:t>To connect the components, click on the connection point of a toggle switch, then click on one of the gate’s input points.</a:t>
            </a:r>
          </a:p>
          <a:p>
            <a:pPr marL="457200" indent="-457200">
              <a:buFont typeface="+mj-lt"/>
              <a:buAutoNum type="arabicPeriod"/>
            </a:pPr>
            <a:r>
              <a:rPr lang="en-IN" sz="1900">
                <a:cs typeface="Calibri" panose="020f0502020204030204" pitchFamily="34" charset="0"/>
              </a:rPr>
              <a:t>Repeat the process to connect the second toggle switch to the second input of the gate and finally connect the gate’s output to the light bulb.</a:t>
            </a:r>
          </a:p>
        </p:txBody>
      </p:sp>
    </p:spTree>
    <p:extLst>
      <p:ext uri="{BB962C8B-B14F-4D97-AF65-F5344CB8AC3E}">
        <p14:creationId xmlns:p14="http://schemas.microsoft.com/office/powerpoint/2010/main" val="40007499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 name="Content Placeholder 2">
            <a:extLst>
              <a:ext uri="{FF2B5EF4-FFF2-40B4-BE49-F238E27FC236}">
                <a16:creationId xmlns:a16="http://schemas.microsoft.com/office/drawing/2014/main" id="{8B52EE3C-8729-4A24-BF40-4B382CC16248}"/>
              </a:ext>
            </a:extLst>
          </p:cNvPr>
          <p:cNvSpPr>
            <a:spLocks noGrp="1"/>
          </p:cNvSpPr>
          <p:nvPr>
            <p:ph idx="1"/>
          </p:nvPr>
        </p:nvSpPr>
        <p:spPr>
          <a:xfrm>
            <a:off x="838200" y="1825625"/>
            <a:ext cx="10515600" cy="3186642"/>
          </a:xfrm>
        </p:spPr>
        <p:txBody>
          <a:bodyPr>
            <a:normAutofit lnSpcReduction="10000"/>
          </a:bodyPr>
          <a:lstStyle/>
          <a:p>
            <a:pPr>
              <a:buClr>
                <a:srgbClr val="EA5B0C"/>
              </a:buClr>
            </a:pPr>
            <a:r>
              <a:rPr lang="en-GB" altLang="en-US">
                <a:latin typeface="Arial" panose="020b0604020202020204" pitchFamily="34" charset="0"/>
                <a:cs typeface="Arial" panose="020b0604020202020204" pitchFamily="34" charset="0"/>
              </a:rPr>
              <a:t>recap of simple Boolean logical operators</a:t>
            </a:r>
          </a:p>
          <a:p>
            <a:pPr>
              <a:buClr>
                <a:srgbClr val="EA5B0C"/>
              </a:buClr>
            </a:pPr>
            <a:r>
              <a:rPr lang="en-GB" altLang="en-US">
                <a:latin typeface="Arial" panose="020b0604020202020204" pitchFamily="34" charset="0"/>
                <a:cs typeface="Arial" panose="020b0604020202020204" pitchFamily="34" charset="0"/>
              </a:rPr>
              <a:t>introduction to the concept of gates</a:t>
            </a:r>
          </a:p>
          <a:p>
            <a:pPr>
              <a:buClr>
                <a:srgbClr val="EA5B0C"/>
              </a:buClr>
            </a:pPr>
            <a:r>
              <a:rPr lang="en-GB" altLang="en-US">
                <a:latin typeface="Arial" panose="020b0604020202020204" pitchFamily="34" charset="0"/>
                <a:cs typeface="Arial" panose="020b0604020202020204" pitchFamily="34" charset="0"/>
              </a:rPr>
              <a:t>understanding the function of AND gate</a:t>
            </a:r>
          </a:p>
          <a:p>
            <a:pPr>
              <a:buClr>
                <a:srgbClr val="EA5B0C"/>
              </a:buClr>
            </a:pPr>
            <a:r>
              <a:rPr lang="en-GB" altLang="en-US">
                <a:latin typeface="Arial" panose="020b0604020202020204" pitchFamily="34" charset="0"/>
                <a:cs typeface="Arial" panose="020b0604020202020204" pitchFamily="34" charset="0"/>
              </a:rPr>
              <a:t>for the AND gate:</a:t>
            </a:r>
          </a:p>
          <a:p>
            <a:pPr lvl="1">
              <a:buClr>
                <a:srgbClr val="EA5B0C"/>
              </a:buClr>
            </a:pPr>
            <a:r>
              <a:rPr lang="en-GB" altLang="en-US">
                <a:latin typeface="Arial" panose="020b0604020202020204" pitchFamily="34" charset="0"/>
                <a:cs typeface="Arial" panose="020b0604020202020204" pitchFamily="34" charset="0"/>
              </a:rPr>
              <a:t>identify and use its symbol</a:t>
            </a:r>
          </a:p>
          <a:p>
            <a:pPr lvl="1">
              <a:buClr>
                <a:srgbClr val="EA5B0C"/>
              </a:buClr>
            </a:pPr>
            <a:r>
              <a:rPr lang="en-GB" altLang="en-US">
                <a:latin typeface="Arial" panose="020b0604020202020204" pitchFamily="34" charset="0"/>
                <a:cs typeface="Arial" panose="020b0604020202020204" pitchFamily="34" charset="0"/>
              </a:rPr>
              <a:t>create its truth table</a:t>
            </a:r>
          </a:p>
          <a:p>
            <a:pPr lvl="1">
              <a:buClr>
                <a:srgbClr val="EA5B0C"/>
              </a:buClr>
            </a:pPr>
            <a:r>
              <a:rPr lang="en-GB" altLang="en-US">
                <a:latin typeface="Arial" panose="020b0604020202020204" pitchFamily="34" charset="0"/>
                <a:cs typeface="Arial" panose="020b0604020202020204" pitchFamily="34" charset="0"/>
              </a:rPr>
              <a:t>write its Logical / Boolean expression</a:t>
            </a:r>
          </a:p>
        </p:txBody>
      </p:sp>
      <p:sp>
        <p:nvSpPr>
          <p:cNvPr id="4" name="Subtitle 14">
            <a:extLst>
              <a:ext uri="{FF2B5EF4-FFF2-40B4-BE49-F238E27FC236}">
                <a16:creationId xmlns:a16="http://schemas.microsoft.com/office/drawing/2014/main" id="{7A496A76-2902-4F43-939B-66904F015F77}"/>
              </a:ext>
            </a:extLst>
          </p:cNvPr>
          <p:cNvSpPr txBox="1"/>
          <p:nvPr/>
        </p:nvSpPr>
        <p:spPr>
          <a:xfrm>
            <a:off x="838199" y="5159868"/>
            <a:ext cx="10515599" cy="1532761"/>
          </a:xfrm>
          <a:prstGeom prst="rect">
            <a:avLst/>
          </a:prstGeom>
          <a:solidFill>
            <a:srgbClr val="EA5B0C"/>
          </a:solidFill>
          <a:ln>
            <a:solidFill>
              <a:srgbClr val="EA5B0C"/>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600">
                <a:solidFill>
                  <a:schemeClr val="bg1"/>
                </a:solidFill>
                <a:latin typeface="Arial" panose="020b0604020202020204" pitchFamily="34" charset="0"/>
                <a:cs typeface="Arial" panose="020b0604020202020204" pitchFamily="34" charset="0"/>
              </a:rPr>
              <a:t>By the end of this lesson, you should have a clear understanding of logic gates. For the AND gate you should be able to recognize its symbol, explain its function, construct its truth table, and write its corresponding logical expression.</a:t>
            </a:r>
          </a:p>
        </p:txBody>
      </p:sp>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a:latin typeface="Arial" panose="020b0604020202020204" pitchFamily="34" charset="0"/>
                <a:cs typeface="Arial" panose="020b0604020202020204" pitchFamily="34" charset="0"/>
              </a:rPr>
              <a:t>In this lesson we will cover:</a:t>
            </a:r>
          </a:p>
        </p:txBody>
      </p:sp>
    </p:spTree>
    <p:extLst>
      <p:ext uri="{BB962C8B-B14F-4D97-AF65-F5344CB8AC3E}">
        <p14:creationId xmlns:p14="http://schemas.microsoft.com/office/powerpoint/2010/main" val="3235116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a:latin typeface="Arial" panose="020b0604020202020204" pitchFamily="34" charset="0"/>
                <a:cs typeface="Arial" panose="020b0604020202020204" pitchFamily="34" charset="0"/>
              </a:rPr>
              <a:t>Recap of Boolean logical operator - AND</a:t>
            </a:r>
          </a:p>
        </p:txBody>
      </p:sp>
      <p:sp>
        <p:nvSpPr>
          <p:cNvPr id="3" name="Rectangle 2">
            <a:extLst>
              <a:ext uri="{FF2B5EF4-FFF2-40B4-BE49-F238E27FC236}">
                <a16:creationId xmlns:a16="http://schemas.microsoft.com/office/drawing/2014/main" id="{1886BF64-F52D-8C35-BFFD-96AE31227588}"/>
              </a:ext>
            </a:extLst>
          </p:cNvPr>
          <p:cNvSpPr/>
          <p:nvPr/>
        </p:nvSpPr>
        <p:spPr>
          <a:xfrm>
            <a:off x="3140104" y="1735226"/>
            <a:ext cx="5911792" cy="5170646"/>
          </a:xfrm>
          <a:prstGeom prst="rect">
            <a:avLst/>
          </a:prstGeom>
        </p:spPr>
        <p:txBody>
          <a:bodyPr wrap="square">
            <a:spAutoFit/>
          </a:bodyPr>
          <a:lstStyle/>
          <a:p>
            <a:r>
              <a:rPr lang="en-IN" sz="2000" b="0" i="0">
                <a:effectLst/>
                <a:highlight>
                  <a:srgbClr val="FFFFFF"/>
                </a:highlight>
                <a:latin typeface="Google Sans"/>
              </a:rPr>
              <a:t>Both conditions must be true for the result to be true.</a:t>
            </a:r>
          </a:p>
          <a:p>
            <a:endParaRPr lang="en-IN" sz="1000">
              <a:highlight>
                <a:srgbClr val="FFFFFF"/>
              </a:highlight>
              <a:latin typeface="Google Sans"/>
            </a:endParaRPr>
          </a:p>
          <a:p>
            <a:pPr lvl="3"/>
            <a:r>
              <a:rPr lang="en-IN" sz="2000" b="1">
                <a:highlight>
                  <a:srgbClr val="FFFFFF"/>
                </a:highlight>
                <a:latin typeface="Google Sans"/>
              </a:rPr>
              <a:t>Examples:</a:t>
            </a:r>
          </a:p>
          <a:p>
            <a:pPr lvl="3"/>
            <a:endParaRPr lang="en-IN" sz="1000" b="1">
              <a:highlight>
                <a:srgbClr val="FFFFFF"/>
              </a:highlight>
              <a:latin typeface="Google Sans"/>
            </a:endParaRPr>
          </a:p>
          <a:p>
            <a:pPr lvl="3"/>
            <a:r>
              <a:rPr lang="en-IN" sz="2000" b="1" i="0">
                <a:solidFill>
                  <a:srgbClr val="001D35"/>
                </a:solidFill>
                <a:effectLst/>
                <a:highlight>
                  <a:srgbClr val="FFFFFF"/>
                </a:highlight>
                <a:latin typeface="Google Sans"/>
              </a:rPr>
              <a:t>1)</a:t>
            </a:r>
            <a:r>
              <a:rPr lang="en-IN" sz="2000" b="0" i="0">
                <a:solidFill>
                  <a:srgbClr val="001D35"/>
                </a:solidFill>
                <a:effectLst/>
                <a:highlight>
                  <a:srgbClr val="FFFFFF"/>
                </a:highlight>
                <a:latin typeface="Google Sans"/>
              </a:rPr>
              <a:t> The grass is Green </a:t>
            </a:r>
          </a:p>
          <a:p>
            <a:pPr lvl="3"/>
            <a:r>
              <a:rPr lang="en-IN" sz="2000">
                <a:solidFill>
                  <a:srgbClr val="001D35"/>
                </a:solidFill>
                <a:highlight>
                  <a:srgbClr val="FFFFFF"/>
                </a:highlight>
                <a:latin typeface="Google Sans"/>
              </a:rPr>
              <a:t>	</a:t>
            </a:r>
            <a:r>
              <a:rPr lang="en-IN" sz="2000" u="sng">
                <a:solidFill>
                  <a:srgbClr val="001D35"/>
                </a:solidFill>
                <a:highlight>
                  <a:srgbClr val="FFFFFF"/>
                </a:highlight>
                <a:latin typeface="Google Sans"/>
              </a:rPr>
              <a:t>AND</a:t>
            </a:r>
          </a:p>
          <a:p>
            <a:pPr lvl="3"/>
            <a:r>
              <a:rPr lang="en-IN" sz="2000" b="0" i="0">
                <a:solidFill>
                  <a:srgbClr val="001D35"/>
                </a:solidFill>
                <a:effectLst/>
                <a:highlight>
                  <a:srgbClr val="FFFFFF"/>
                </a:highlight>
                <a:latin typeface="Google Sans"/>
              </a:rPr>
              <a:t>     The sun is </a:t>
            </a:r>
            <a:r>
              <a:rPr lang="en-IN" sz="2000">
                <a:solidFill>
                  <a:srgbClr val="001D35"/>
                </a:solidFill>
                <a:highlight>
                  <a:srgbClr val="FFFFFF"/>
                </a:highlight>
                <a:latin typeface="Google Sans"/>
              </a:rPr>
              <a:t>Hot</a:t>
            </a:r>
            <a:endParaRPr lang="en-IN" sz="2000" b="0" i="0">
              <a:solidFill>
                <a:srgbClr val="001D35"/>
              </a:solidFill>
              <a:effectLst/>
              <a:highlight>
                <a:srgbClr val="FFFFFF"/>
              </a:highlight>
              <a:latin typeface="Google Sans"/>
            </a:endParaRPr>
          </a:p>
          <a:p>
            <a:pPr lvl="3"/>
            <a:r>
              <a:rPr lang="en-IN" sz="2000" b="0" i="0">
                <a:solidFill>
                  <a:srgbClr val="001D35"/>
                </a:solidFill>
                <a:effectLst/>
                <a:highlight>
                  <a:srgbClr val="FFFFFF"/>
                </a:highlight>
                <a:latin typeface="Google Sans"/>
              </a:rPr>
              <a:t>(TRUE </a:t>
            </a:r>
            <a:r>
              <a:rPr lang="en-IN" sz="2000" b="0" i="0" u="sng">
                <a:solidFill>
                  <a:srgbClr val="001D35"/>
                </a:solidFill>
                <a:effectLst/>
                <a:highlight>
                  <a:srgbClr val="FFFFFF"/>
                </a:highlight>
                <a:latin typeface="Google Sans"/>
              </a:rPr>
              <a:t>AND</a:t>
            </a:r>
            <a:r>
              <a:rPr lang="en-IN" sz="2000" b="0" i="0">
                <a:solidFill>
                  <a:srgbClr val="001D35"/>
                </a:solidFill>
                <a:effectLst/>
                <a:highlight>
                  <a:srgbClr val="FFFFFF"/>
                </a:highlight>
                <a:latin typeface="Google Sans"/>
              </a:rPr>
              <a:t> TRUE = TRUE)</a:t>
            </a:r>
          </a:p>
          <a:p>
            <a:pPr lvl="3"/>
            <a:endParaRPr lang="en-IN" sz="1000" b="0" i="0">
              <a:effectLst/>
              <a:highlight>
                <a:srgbClr val="FFFFFF"/>
              </a:highlight>
              <a:latin typeface="Google Sans"/>
            </a:endParaRPr>
          </a:p>
          <a:p>
            <a:pPr lvl="3"/>
            <a:r>
              <a:rPr lang="en-IN" sz="2000" b="1" i="0">
                <a:solidFill>
                  <a:srgbClr val="001D35"/>
                </a:solidFill>
                <a:effectLst/>
                <a:highlight>
                  <a:srgbClr val="FFFFFF"/>
                </a:highlight>
                <a:latin typeface="Google Sans"/>
              </a:rPr>
              <a:t>2)</a:t>
            </a:r>
            <a:r>
              <a:rPr lang="en-IN" sz="2000" b="0" i="0">
                <a:solidFill>
                  <a:srgbClr val="001D35"/>
                </a:solidFill>
                <a:effectLst/>
                <a:highlight>
                  <a:srgbClr val="FFFFFF"/>
                </a:highlight>
                <a:latin typeface="Google Sans"/>
              </a:rPr>
              <a:t> The grass is Green </a:t>
            </a:r>
          </a:p>
          <a:p>
            <a:pPr lvl="3"/>
            <a:r>
              <a:rPr lang="en-IN" sz="2000">
                <a:solidFill>
                  <a:srgbClr val="001D35"/>
                </a:solidFill>
                <a:highlight>
                  <a:srgbClr val="FFFFFF"/>
                </a:highlight>
                <a:latin typeface="Google Sans"/>
              </a:rPr>
              <a:t>	</a:t>
            </a:r>
            <a:r>
              <a:rPr lang="en-IN" sz="2000" u="sng">
                <a:solidFill>
                  <a:srgbClr val="001D35"/>
                </a:solidFill>
                <a:highlight>
                  <a:srgbClr val="FFFFFF"/>
                </a:highlight>
                <a:latin typeface="Google Sans"/>
              </a:rPr>
              <a:t>AND</a:t>
            </a:r>
          </a:p>
          <a:p>
            <a:pPr lvl="3"/>
            <a:r>
              <a:rPr lang="en-IN" sz="2000" b="0" i="0">
                <a:solidFill>
                  <a:srgbClr val="001D35"/>
                </a:solidFill>
                <a:effectLst/>
                <a:highlight>
                  <a:srgbClr val="FFFFFF"/>
                </a:highlight>
                <a:latin typeface="Google Sans"/>
              </a:rPr>
              <a:t>     The sun is Cold </a:t>
            </a:r>
          </a:p>
          <a:p>
            <a:pPr lvl="3"/>
            <a:r>
              <a:rPr lang="en-IN" sz="2000" b="0" i="0">
                <a:solidFill>
                  <a:srgbClr val="001D35"/>
                </a:solidFill>
                <a:effectLst/>
                <a:highlight>
                  <a:srgbClr val="FFFFFF"/>
                </a:highlight>
                <a:latin typeface="Google Sans"/>
              </a:rPr>
              <a:t>(TRUE </a:t>
            </a:r>
            <a:r>
              <a:rPr lang="en-IN" sz="2000" b="0" i="0" u="sng">
                <a:solidFill>
                  <a:srgbClr val="001D35"/>
                </a:solidFill>
                <a:effectLst/>
                <a:highlight>
                  <a:srgbClr val="FFFFFF"/>
                </a:highlight>
                <a:latin typeface="Google Sans"/>
              </a:rPr>
              <a:t>AND</a:t>
            </a:r>
            <a:r>
              <a:rPr lang="en-IN" sz="2000" b="0" i="0">
                <a:solidFill>
                  <a:srgbClr val="001D35"/>
                </a:solidFill>
                <a:effectLst/>
                <a:highlight>
                  <a:srgbClr val="FFFFFF"/>
                </a:highlight>
                <a:latin typeface="Google Sans"/>
              </a:rPr>
              <a:t> FALSE = FALSE)</a:t>
            </a:r>
          </a:p>
          <a:p>
            <a:pPr lvl="3"/>
            <a:endParaRPr lang="en-IN" sz="1000">
              <a:highlight>
                <a:srgbClr val="FFFFFF"/>
              </a:highlight>
              <a:latin typeface="Google Sans"/>
            </a:endParaRPr>
          </a:p>
          <a:p>
            <a:pPr lvl="3"/>
            <a:r>
              <a:rPr lang="en-IN" sz="2000" b="1" i="0">
                <a:solidFill>
                  <a:srgbClr val="001D35"/>
                </a:solidFill>
                <a:effectLst/>
                <a:highlight>
                  <a:srgbClr val="FFFFFF"/>
                </a:highlight>
                <a:latin typeface="Google Sans"/>
              </a:rPr>
              <a:t>3)</a:t>
            </a:r>
            <a:r>
              <a:rPr lang="en-IN" sz="2000" b="0" i="0">
                <a:solidFill>
                  <a:srgbClr val="001D35"/>
                </a:solidFill>
                <a:effectLst/>
                <a:highlight>
                  <a:srgbClr val="FFFFFF"/>
                </a:highlight>
                <a:latin typeface="Google Sans"/>
              </a:rPr>
              <a:t> The grass is </a:t>
            </a:r>
            <a:r>
              <a:rPr lang="en-IN" sz="2000">
                <a:solidFill>
                  <a:srgbClr val="001D35"/>
                </a:solidFill>
                <a:highlight>
                  <a:srgbClr val="FFFFFF"/>
                </a:highlight>
                <a:latin typeface="Google Sans"/>
              </a:rPr>
              <a:t>Pink</a:t>
            </a:r>
            <a:r>
              <a:rPr lang="en-IN" sz="2000" b="0" i="0">
                <a:solidFill>
                  <a:srgbClr val="001D35"/>
                </a:solidFill>
                <a:effectLst/>
                <a:highlight>
                  <a:srgbClr val="FFFFFF"/>
                </a:highlight>
                <a:latin typeface="Google Sans"/>
              </a:rPr>
              <a:t> </a:t>
            </a:r>
          </a:p>
          <a:p>
            <a:pPr lvl="3"/>
            <a:r>
              <a:rPr lang="en-IN" sz="2000">
                <a:solidFill>
                  <a:srgbClr val="001D35"/>
                </a:solidFill>
                <a:highlight>
                  <a:srgbClr val="FFFFFF"/>
                </a:highlight>
                <a:latin typeface="Google Sans"/>
              </a:rPr>
              <a:t>	</a:t>
            </a:r>
            <a:r>
              <a:rPr lang="en-IN" sz="2000" u="sng">
                <a:solidFill>
                  <a:srgbClr val="001D35"/>
                </a:solidFill>
                <a:highlight>
                  <a:srgbClr val="FFFFFF"/>
                </a:highlight>
                <a:latin typeface="Google Sans"/>
              </a:rPr>
              <a:t>AND</a:t>
            </a:r>
          </a:p>
          <a:p>
            <a:pPr lvl="3"/>
            <a:r>
              <a:rPr lang="en-IN" sz="2000" b="0" i="0">
                <a:solidFill>
                  <a:srgbClr val="001D35"/>
                </a:solidFill>
                <a:effectLst/>
                <a:highlight>
                  <a:srgbClr val="FFFFFF"/>
                </a:highlight>
                <a:latin typeface="Google Sans"/>
              </a:rPr>
              <a:t>     The sun is Cold </a:t>
            </a:r>
          </a:p>
          <a:p>
            <a:pPr lvl="3"/>
            <a:r>
              <a:rPr lang="en-IN" sz="2000" b="0" i="0">
                <a:solidFill>
                  <a:srgbClr val="001D35"/>
                </a:solidFill>
                <a:effectLst/>
                <a:highlight>
                  <a:srgbClr val="FFFFFF"/>
                </a:highlight>
                <a:latin typeface="Google Sans"/>
              </a:rPr>
              <a:t>(FALSE </a:t>
            </a:r>
            <a:r>
              <a:rPr lang="en-IN" sz="2000" b="0" i="0" u="sng">
                <a:solidFill>
                  <a:srgbClr val="001D35"/>
                </a:solidFill>
                <a:effectLst/>
                <a:highlight>
                  <a:srgbClr val="FFFFFF"/>
                </a:highlight>
                <a:latin typeface="Google Sans"/>
              </a:rPr>
              <a:t>AND</a:t>
            </a:r>
            <a:r>
              <a:rPr lang="en-IN" sz="2000" b="0" i="0">
                <a:solidFill>
                  <a:srgbClr val="001D35"/>
                </a:solidFill>
                <a:effectLst/>
                <a:highlight>
                  <a:srgbClr val="FFFFFF"/>
                </a:highlight>
                <a:latin typeface="Google Sans"/>
              </a:rPr>
              <a:t> FALSE = FALSE)</a:t>
            </a:r>
          </a:p>
        </p:txBody>
      </p:sp>
      <p:sp>
        <p:nvSpPr>
          <p:cNvPr id="5" name="Rectangle 4">
            <a:extLst>
              <a:ext uri="{FF2B5EF4-FFF2-40B4-BE49-F238E27FC236}">
                <a16:creationId xmlns:a16="http://schemas.microsoft.com/office/drawing/2014/main" id="{5EC16144-E358-D0F6-8C1A-3DE8796B141F}"/>
              </a:ext>
            </a:extLst>
          </p:cNvPr>
          <p:cNvSpPr/>
          <p:nvPr/>
        </p:nvSpPr>
        <p:spPr>
          <a:xfrm>
            <a:off x="5286061" y="1229656"/>
            <a:ext cx="1619878" cy="523220"/>
          </a:xfrm>
          <a:prstGeom prst="rect">
            <a:avLst/>
          </a:prstGeom>
        </p:spPr>
        <p:txBody>
          <a:bodyPr wrap="square">
            <a:spAutoFit/>
          </a:bodyPr>
          <a:lstStyle/>
          <a:p>
            <a:r>
              <a:rPr lang="en-IN" sz="2800"/>
              <a:t>AND</a:t>
            </a:r>
          </a:p>
        </p:txBody>
      </p:sp>
      <p:sp>
        <p:nvSpPr>
          <p:cNvPr id="9" name="Frame 8">
            <a:extLst>
              <a:ext uri="{FF2B5EF4-FFF2-40B4-BE49-F238E27FC236}">
                <a16:creationId xmlns:a16="http://schemas.microsoft.com/office/drawing/2014/main" id="{4755607D-F7F9-3BA3-1406-63E58E04F3C9}"/>
              </a:ext>
            </a:extLst>
          </p:cNvPr>
          <p:cNvSpPr/>
          <p:nvPr/>
        </p:nvSpPr>
        <p:spPr>
          <a:xfrm>
            <a:off x="4398233" y="2600508"/>
            <a:ext cx="3205034" cy="1390284"/>
          </a:xfrm>
          <a:prstGeom prst="frame">
            <a:avLst>
              <a:gd name="adj1" fmla="val 3523"/>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863039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animBg="1"/>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a:latin typeface="Arial" panose="020b0604020202020204" pitchFamily="34" charset="0"/>
                <a:cs typeface="Arial" panose="020b0604020202020204" pitchFamily="34" charset="0"/>
              </a:rPr>
              <a:t>Practice with Boolean logical statements</a:t>
            </a:r>
          </a:p>
        </p:txBody>
      </p:sp>
      <p:sp>
        <p:nvSpPr>
          <p:cNvPr id="2" name="Rectangle 1">
            <a:extLst>
              <a:ext uri="{FF2B5EF4-FFF2-40B4-BE49-F238E27FC236}">
                <a16:creationId xmlns:a16="http://schemas.microsoft.com/office/drawing/2014/main" id="{EB62BD60-354C-A4F6-F1C6-1BBF45451BBD}"/>
              </a:ext>
            </a:extLst>
          </p:cNvPr>
          <p:cNvSpPr/>
          <p:nvPr/>
        </p:nvSpPr>
        <p:spPr>
          <a:xfrm>
            <a:off x="55893" y="1325919"/>
            <a:ext cx="4990295" cy="5344220"/>
          </a:xfrm>
          <a:prstGeom prst="rect">
            <a:avLst/>
          </a:prstGeom>
        </p:spPr>
        <p:txBody>
          <a:bodyPr wrap="square">
            <a:spAutoFit/>
          </a:bodyPr>
          <a:lstStyle/>
          <a:p>
            <a:pPr marL="457200" indent="-457200">
              <a:lnSpc>
                <a:spcPct val="150000"/>
              </a:lnSpc>
              <a:buFont typeface="+mj-lt"/>
              <a:buAutoNum type="arabicPeriod"/>
            </a:pPr>
            <a:r>
              <a:rPr lang="en-IN" sz="2200"/>
              <a:t>(2 &gt; 5) </a:t>
            </a:r>
            <a:r>
              <a:rPr lang="en-IN" sz="2200" u="sng"/>
              <a:t>AND</a:t>
            </a:r>
            <a:r>
              <a:rPr lang="en-IN" sz="2200"/>
              <a:t> (2 &lt; 4)?</a:t>
            </a:r>
          </a:p>
          <a:p>
            <a:pPr marL="457200" indent="-457200">
              <a:lnSpc>
                <a:spcPct val="150000"/>
              </a:lnSpc>
              <a:buFont typeface="+mj-lt"/>
              <a:buAutoNum type="arabicPeriod"/>
            </a:pPr>
            <a:endParaRPr lang="en-IN" sz="1000"/>
          </a:p>
          <a:p>
            <a:pPr marL="457200" indent="-457200">
              <a:lnSpc>
                <a:spcPct val="150000"/>
              </a:lnSpc>
              <a:buFont typeface="+mj-lt"/>
              <a:buAutoNum type="arabicPeriod"/>
            </a:pPr>
            <a:r>
              <a:rPr lang="en-IN" sz="2200"/>
              <a:t>(99 ≥ 98) </a:t>
            </a:r>
            <a:r>
              <a:rPr lang="en-IN" sz="2200" u="sng"/>
              <a:t>AND</a:t>
            </a:r>
            <a:r>
              <a:rPr lang="en-IN" sz="2200"/>
              <a:t> (2 ≤ 1) ?</a:t>
            </a:r>
          </a:p>
          <a:p>
            <a:pPr marL="457200" indent="-457200">
              <a:lnSpc>
                <a:spcPct val="150000"/>
              </a:lnSpc>
              <a:buFont typeface="+mj-lt"/>
              <a:buAutoNum type="arabicPeriod"/>
            </a:pPr>
            <a:endParaRPr lang="en-IN" sz="1000"/>
          </a:p>
          <a:p>
            <a:pPr marL="457200" indent="-457200">
              <a:lnSpc>
                <a:spcPct val="150000"/>
              </a:lnSpc>
              <a:buFont typeface="+mj-lt"/>
              <a:buAutoNum type="arabicPeriod"/>
            </a:pPr>
            <a:r>
              <a:rPr lang="en-IN" sz="2200"/>
              <a:t>6 is even </a:t>
            </a:r>
            <a:r>
              <a:rPr lang="en-IN" sz="2200" u="sng"/>
              <a:t>AND</a:t>
            </a:r>
            <a:r>
              <a:rPr lang="en-IN" sz="2200"/>
              <a:t> divisible by 3 ?</a:t>
            </a:r>
          </a:p>
          <a:p>
            <a:pPr marL="457200" indent="-457200">
              <a:lnSpc>
                <a:spcPct val="150000"/>
              </a:lnSpc>
              <a:buFont typeface="+mj-lt"/>
              <a:buAutoNum type="arabicPeriod"/>
            </a:pPr>
            <a:endParaRPr lang="en-IN" sz="1000"/>
          </a:p>
          <a:p>
            <a:pPr marL="457200" indent="-457200">
              <a:lnSpc>
                <a:spcPct val="150000"/>
              </a:lnSpc>
              <a:buFont typeface="+mj-lt"/>
              <a:buAutoNum type="arabicPeriod"/>
            </a:pPr>
            <a:r>
              <a:rPr lang="en-IN" sz="2200"/>
              <a:t>A circuit conducts current if it is closed </a:t>
            </a:r>
            <a:r>
              <a:rPr lang="en-IN" sz="2200" u="sng"/>
              <a:t>AND</a:t>
            </a:r>
            <a:r>
              <a:rPr lang="en-IN" sz="2200"/>
              <a:t> contains a power source.</a:t>
            </a:r>
          </a:p>
          <a:p>
            <a:pPr marL="457200" indent="-457200">
              <a:lnSpc>
                <a:spcPct val="150000"/>
              </a:lnSpc>
              <a:buFont typeface="+mj-lt"/>
              <a:buAutoNum type="arabicPeriod"/>
            </a:pPr>
            <a:endParaRPr lang="en-IN" sz="1000"/>
          </a:p>
          <a:p>
            <a:pPr marL="457200" indent="-457200">
              <a:lnSpc>
                <a:spcPct val="150000"/>
              </a:lnSpc>
              <a:buFont typeface="+mj-lt"/>
              <a:buAutoNum type="arabicPeriod"/>
            </a:pPr>
            <a:r>
              <a:rPr lang="en-IN" sz="2200"/>
              <a:t>11 is a prime number AND is even ?</a:t>
            </a:r>
          </a:p>
          <a:p>
            <a:pPr marL="457200" indent="-457200">
              <a:lnSpc>
                <a:spcPct val="150000"/>
              </a:lnSpc>
              <a:buFont typeface="+mj-lt"/>
              <a:buAutoNum type="arabicPeriod"/>
            </a:pPr>
            <a:endParaRPr lang="en-IN" sz="1000"/>
          </a:p>
          <a:p>
            <a:pPr marL="457200" indent="-457200">
              <a:lnSpc>
                <a:spcPct val="150000"/>
              </a:lnSpc>
              <a:buFont typeface="+mj-lt"/>
              <a:buAutoNum type="arabicPeriod"/>
            </a:pPr>
            <a:r>
              <a:rPr lang="en-IN" sz="2200"/>
              <a:t>Triangle has no angle = 90</a:t>
            </a:r>
            <a:r>
              <a:rPr lang="en-IN" sz="2400"/>
              <a:t>° </a:t>
            </a:r>
            <a:r>
              <a:rPr lang="en-IN" sz="2400" u="sng"/>
              <a:t>AND</a:t>
            </a:r>
            <a:r>
              <a:rPr lang="en-IN" sz="2400"/>
              <a:t> it satisfies Pythagoras’ theorem ?</a:t>
            </a:r>
            <a:endParaRPr lang="en-IN" sz="2200" u="sng"/>
          </a:p>
        </p:txBody>
      </p:sp>
      <p:sp>
        <p:nvSpPr>
          <p:cNvPr id="5" name="TextBox 4">
            <a:extLst>
              <a:ext uri="{FF2B5EF4-FFF2-40B4-BE49-F238E27FC236}">
                <a16:creationId xmlns:a16="http://schemas.microsoft.com/office/drawing/2014/main" id="{4ACBAA25-BB94-9F19-DED9-A9F26FAE6412}"/>
              </a:ext>
            </a:extLst>
          </p:cNvPr>
          <p:cNvSpPr txBox="1"/>
          <p:nvPr/>
        </p:nvSpPr>
        <p:spPr>
          <a:xfrm>
            <a:off x="4916843" y="1488847"/>
            <a:ext cx="1147349" cy="430887"/>
          </a:xfrm>
          <a:prstGeom prst="rect">
            <a:avLst/>
          </a:prstGeom>
          <a:solidFill>
            <a:srgbClr val="F9BC9A"/>
          </a:solidFill>
        </p:spPr>
        <p:txBody>
          <a:bodyPr wrap="square" rtlCol="0">
            <a:spAutoFit/>
          </a:bodyPr>
          <a:lstStyle/>
          <a:p>
            <a:pPr algn="ctr"/>
            <a:r>
              <a:rPr lang="en-IN" sz="2200"/>
              <a:t>FALSE</a:t>
            </a:r>
          </a:p>
        </p:txBody>
      </p:sp>
      <p:sp>
        <p:nvSpPr>
          <p:cNvPr id="9" name="Rectangle 8">
            <a:extLst>
              <a:ext uri="{FF2B5EF4-FFF2-40B4-BE49-F238E27FC236}">
                <a16:creationId xmlns:a16="http://schemas.microsoft.com/office/drawing/2014/main" id="{ED3693CD-C9A9-CDE9-5CE1-BB49CEB40C4C}"/>
              </a:ext>
            </a:extLst>
          </p:cNvPr>
          <p:cNvSpPr/>
          <p:nvPr/>
        </p:nvSpPr>
        <p:spPr>
          <a:xfrm>
            <a:off x="6112986" y="1449489"/>
            <a:ext cx="5844750" cy="3785652"/>
          </a:xfrm>
          <a:prstGeom prst="rect">
            <a:avLst/>
          </a:prstGeom>
        </p:spPr>
        <p:txBody>
          <a:bodyPr wrap="square">
            <a:spAutoFit/>
          </a:bodyPr>
          <a:lstStyle/>
          <a:p>
            <a:pPr marL="457200" indent="-457200">
              <a:buFont typeface="+mj-lt"/>
              <a:buAutoNum type="arabicPeriod" startAt="7"/>
            </a:pPr>
            <a:r>
              <a:rPr lang="en-IN" sz="2200"/>
              <a:t>Earth is round </a:t>
            </a:r>
            <a:r>
              <a:rPr lang="en-IN" sz="2200" u="sng"/>
              <a:t>AND</a:t>
            </a:r>
            <a:r>
              <a:rPr lang="en-IN" sz="2200"/>
              <a:t> the sun sets in the west ?</a:t>
            </a:r>
          </a:p>
          <a:p>
            <a:pPr marL="457200" indent="-457200">
              <a:buFont typeface="+mj-lt"/>
              <a:buAutoNum type="arabicPeriod" startAt="7"/>
            </a:pPr>
            <a:endParaRPr lang="en-IN" sz="1000"/>
          </a:p>
          <a:p>
            <a:pPr marL="457200" indent="-457200">
              <a:buFont typeface="+mj-lt"/>
              <a:buAutoNum type="arabicPeriod" startAt="7"/>
            </a:pPr>
            <a:endParaRPr lang="en-IN" sz="1000"/>
          </a:p>
          <a:p>
            <a:pPr marL="457200" indent="-457200">
              <a:buFont typeface="+mj-lt"/>
              <a:buAutoNum type="arabicPeriod" startAt="7"/>
            </a:pPr>
            <a:endParaRPr lang="en-IN" sz="1000"/>
          </a:p>
          <a:p>
            <a:pPr marL="457200" indent="-457200">
              <a:buFont typeface="+mj-lt"/>
              <a:buAutoNum type="arabicPeriod" startAt="7"/>
            </a:pPr>
            <a:endParaRPr lang="en-IN" sz="1000"/>
          </a:p>
          <a:p>
            <a:pPr marL="457200" indent="-457200">
              <a:buFont typeface="+mj-lt"/>
              <a:buAutoNum type="arabicPeriod" startAt="7"/>
            </a:pPr>
            <a:r>
              <a:rPr lang="en-IN" sz="2200"/>
              <a:t>A light bulb turns on if the switch is ON </a:t>
            </a:r>
            <a:r>
              <a:rPr lang="en-IN" sz="2200" u="sng"/>
              <a:t>AND</a:t>
            </a:r>
            <a:r>
              <a:rPr lang="en-IN" sz="2200"/>
              <a:t> power is supplied.</a:t>
            </a:r>
          </a:p>
          <a:p>
            <a:pPr marL="457200" indent="-457200">
              <a:buFont typeface="+mj-lt"/>
              <a:buAutoNum type="arabicPeriod" startAt="7"/>
            </a:pPr>
            <a:endParaRPr lang="en-IN" sz="1000"/>
          </a:p>
          <a:p>
            <a:pPr marL="457200" indent="-457200">
              <a:buFont typeface="+mj-lt"/>
              <a:buAutoNum type="arabicPeriod" startAt="7"/>
            </a:pPr>
            <a:endParaRPr lang="en-IN" sz="1000"/>
          </a:p>
          <a:p>
            <a:pPr marL="457200" indent="-457200">
              <a:buFont typeface="+mj-lt"/>
              <a:buAutoNum type="arabicPeriod" startAt="7"/>
            </a:pPr>
            <a:endParaRPr lang="en-IN" sz="1000"/>
          </a:p>
          <a:p>
            <a:pPr marL="457200" indent="-457200">
              <a:buFont typeface="+mj-lt"/>
              <a:buAutoNum type="arabicPeriod" startAt="7"/>
            </a:pPr>
            <a:r>
              <a:rPr lang="en-IN" sz="2200"/>
              <a:t>(1 != 1) </a:t>
            </a:r>
            <a:r>
              <a:rPr lang="en-IN" sz="2200" u="sng"/>
              <a:t>AND</a:t>
            </a:r>
            <a:r>
              <a:rPr lang="en-IN" sz="2200"/>
              <a:t> sugar tastes sweet ?</a:t>
            </a:r>
          </a:p>
          <a:p>
            <a:pPr marL="457200" indent="-457200">
              <a:buFont typeface="+mj-lt"/>
              <a:buAutoNum type="arabicPeriod" startAt="7"/>
            </a:pPr>
            <a:endParaRPr lang="en-IN" sz="1000"/>
          </a:p>
          <a:p>
            <a:pPr marL="457200" indent="-457200">
              <a:buFont typeface="+mj-lt"/>
              <a:buAutoNum type="arabicPeriod" startAt="7"/>
            </a:pPr>
            <a:endParaRPr lang="en-IN" sz="1000"/>
          </a:p>
          <a:p>
            <a:pPr marL="457200" indent="-457200">
              <a:buFont typeface="+mj-lt"/>
              <a:buAutoNum type="arabicPeriod" startAt="7"/>
            </a:pPr>
            <a:endParaRPr lang="en-IN" sz="1000"/>
          </a:p>
          <a:p>
            <a:pPr marL="457200" indent="-457200">
              <a:buFont typeface="+mj-lt"/>
              <a:buAutoNum type="arabicPeriod" startAt="7"/>
            </a:pPr>
            <a:r>
              <a:rPr lang="en-IN" sz="2200"/>
              <a:t>Dogs meow </a:t>
            </a:r>
            <a:r>
              <a:rPr lang="en-IN" sz="2200" u="sng"/>
              <a:t>AND</a:t>
            </a:r>
            <a:r>
              <a:rPr lang="en-IN" sz="2200"/>
              <a:t> Cats bark ?</a:t>
            </a:r>
          </a:p>
          <a:p>
            <a:pPr marL="457200" indent="-457200">
              <a:buFont typeface="+mj-lt"/>
              <a:buAutoNum type="arabicPeriod" startAt="7"/>
            </a:pPr>
            <a:endParaRPr lang="en-IN" sz="1000"/>
          </a:p>
          <a:p>
            <a:pPr marL="457200" indent="-457200">
              <a:buFont typeface="+mj-lt"/>
              <a:buAutoNum type="arabicPeriod" startAt="7"/>
            </a:pPr>
            <a:endParaRPr lang="en-IN" sz="1000"/>
          </a:p>
          <a:p>
            <a:endParaRPr lang="en-IN" sz="1000"/>
          </a:p>
        </p:txBody>
      </p:sp>
      <p:sp>
        <p:nvSpPr>
          <p:cNvPr id="11" name="TextBox 10">
            <a:extLst>
              <a:ext uri="{FF2B5EF4-FFF2-40B4-BE49-F238E27FC236}">
                <a16:creationId xmlns:a16="http://schemas.microsoft.com/office/drawing/2014/main" id="{F6E4435F-D685-349E-1AE5-1DC35FC8C830}"/>
              </a:ext>
            </a:extLst>
          </p:cNvPr>
          <p:cNvSpPr txBox="1"/>
          <p:nvPr/>
        </p:nvSpPr>
        <p:spPr>
          <a:xfrm>
            <a:off x="4916843" y="2182299"/>
            <a:ext cx="1147349" cy="430887"/>
          </a:xfrm>
          <a:prstGeom prst="rect">
            <a:avLst/>
          </a:prstGeom>
          <a:solidFill>
            <a:srgbClr val="F9BC9A"/>
          </a:solidFill>
        </p:spPr>
        <p:txBody>
          <a:bodyPr wrap="square" rtlCol="0">
            <a:spAutoFit/>
          </a:bodyPr>
          <a:lstStyle/>
          <a:p>
            <a:pPr algn="ctr"/>
            <a:r>
              <a:rPr lang="en-IN" sz="2200"/>
              <a:t>FALSE</a:t>
            </a:r>
          </a:p>
        </p:txBody>
      </p:sp>
      <p:sp>
        <p:nvSpPr>
          <p:cNvPr id="12" name="TextBox 11">
            <a:extLst>
              <a:ext uri="{FF2B5EF4-FFF2-40B4-BE49-F238E27FC236}">
                <a16:creationId xmlns:a16="http://schemas.microsoft.com/office/drawing/2014/main" id="{B86130AF-A697-4E4C-1899-B6D674A49325}"/>
              </a:ext>
            </a:extLst>
          </p:cNvPr>
          <p:cNvSpPr txBox="1"/>
          <p:nvPr/>
        </p:nvSpPr>
        <p:spPr>
          <a:xfrm>
            <a:off x="4916843" y="2871992"/>
            <a:ext cx="1147349" cy="430887"/>
          </a:xfrm>
          <a:prstGeom prst="rect">
            <a:avLst/>
          </a:prstGeom>
          <a:solidFill>
            <a:srgbClr val="F9BC9A"/>
          </a:solidFill>
        </p:spPr>
        <p:txBody>
          <a:bodyPr wrap="square" rtlCol="0">
            <a:spAutoFit/>
          </a:bodyPr>
          <a:lstStyle/>
          <a:p>
            <a:pPr algn="ctr"/>
            <a:r>
              <a:rPr lang="en-IN" sz="2200"/>
              <a:t>TRUE</a:t>
            </a:r>
          </a:p>
        </p:txBody>
      </p:sp>
      <p:sp>
        <p:nvSpPr>
          <p:cNvPr id="15" name="TextBox 14">
            <a:extLst>
              <a:ext uri="{FF2B5EF4-FFF2-40B4-BE49-F238E27FC236}">
                <a16:creationId xmlns:a16="http://schemas.microsoft.com/office/drawing/2014/main" id="{44023217-487A-DEFB-B74F-3B03E556E749}"/>
              </a:ext>
            </a:extLst>
          </p:cNvPr>
          <p:cNvSpPr txBox="1"/>
          <p:nvPr/>
        </p:nvSpPr>
        <p:spPr>
          <a:xfrm>
            <a:off x="4878743" y="3920131"/>
            <a:ext cx="1147349" cy="430887"/>
          </a:xfrm>
          <a:prstGeom prst="rect">
            <a:avLst/>
          </a:prstGeom>
          <a:solidFill>
            <a:srgbClr val="F9BC9A"/>
          </a:solidFill>
        </p:spPr>
        <p:txBody>
          <a:bodyPr wrap="square" rtlCol="0">
            <a:spAutoFit/>
          </a:bodyPr>
          <a:lstStyle/>
          <a:p>
            <a:pPr algn="ctr"/>
            <a:r>
              <a:rPr lang="en-IN" sz="2200"/>
              <a:t>TRUE</a:t>
            </a:r>
          </a:p>
        </p:txBody>
      </p:sp>
      <p:sp>
        <p:nvSpPr>
          <p:cNvPr id="16" name="TextBox 15">
            <a:extLst>
              <a:ext uri="{FF2B5EF4-FFF2-40B4-BE49-F238E27FC236}">
                <a16:creationId xmlns:a16="http://schemas.microsoft.com/office/drawing/2014/main" id="{1374A08B-6FA5-540F-35EB-14AF9776C446}"/>
              </a:ext>
            </a:extLst>
          </p:cNvPr>
          <p:cNvSpPr txBox="1"/>
          <p:nvPr/>
        </p:nvSpPr>
        <p:spPr>
          <a:xfrm>
            <a:off x="4891501" y="4869217"/>
            <a:ext cx="1147349" cy="430887"/>
          </a:xfrm>
          <a:prstGeom prst="rect">
            <a:avLst/>
          </a:prstGeom>
          <a:solidFill>
            <a:srgbClr val="F9BC9A"/>
          </a:solidFill>
        </p:spPr>
        <p:txBody>
          <a:bodyPr wrap="square" rtlCol="0">
            <a:spAutoFit/>
          </a:bodyPr>
          <a:lstStyle/>
          <a:p>
            <a:pPr algn="ctr"/>
            <a:r>
              <a:rPr lang="en-IN" sz="2200"/>
              <a:t>FALSE</a:t>
            </a:r>
          </a:p>
        </p:txBody>
      </p:sp>
      <p:sp>
        <p:nvSpPr>
          <p:cNvPr id="20" name="TextBox 19">
            <a:extLst>
              <a:ext uri="{FF2B5EF4-FFF2-40B4-BE49-F238E27FC236}">
                <a16:creationId xmlns:a16="http://schemas.microsoft.com/office/drawing/2014/main" id="{4EFECBBD-72D3-4BE0-3788-02A1E605EC5F}"/>
              </a:ext>
            </a:extLst>
          </p:cNvPr>
          <p:cNvSpPr txBox="1"/>
          <p:nvPr/>
        </p:nvSpPr>
        <p:spPr>
          <a:xfrm>
            <a:off x="10390429" y="1926612"/>
            <a:ext cx="1147349" cy="430887"/>
          </a:xfrm>
          <a:prstGeom prst="rect">
            <a:avLst/>
          </a:prstGeom>
          <a:solidFill>
            <a:srgbClr val="F9BC9A"/>
          </a:solidFill>
        </p:spPr>
        <p:txBody>
          <a:bodyPr wrap="square" rtlCol="0">
            <a:spAutoFit/>
          </a:bodyPr>
          <a:lstStyle/>
          <a:p>
            <a:pPr algn="ctr"/>
            <a:r>
              <a:rPr lang="en-IN" sz="2200"/>
              <a:t>TRUE</a:t>
            </a:r>
          </a:p>
        </p:txBody>
      </p:sp>
      <p:sp>
        <p:nvSpPr>
          <p:cNvPr id="22" name="TextBox 21">
            <a:extLst>
              <a:ext uri="{FF2B5EF4-FFF2-40B4-BE49-F238E27FC236}">
                <a16:creationId xmlns:a16="http://schemas.microsoft.com/office/drawing/2014/main" id="{CAEA8C2C-EB06-1541-D4CD-26B59AA5A66F}"/>
              </a:ext>
            </a:extLst>
          </p:cNvPr>
          <p:cNvSpPr txBox="1"/>
          <p:nvPr/>
        </p:nvSpPr>
        <p:spPr>
          <a:xfrm>
            <a:off x="10390429" y="2760764"/>
            <a:ext cx="1147349" cy="430887"/>
          </a:xfrm>
          <a:prstGeom prst="rect">
            <a:avLst/>
          </a:prstGeom>
          <a:solidFill>
            <a:srgbClr val="F9BC9A"/>
          </a:solidFill>
        </p:spPr>
        <p:txBody>
          <a:bodyPr wrap="square" rtlCol="0">
            <a:spAutoFit/>
          </a:bodyPr>
          <a:lstStyle/>
          <a:p>
            <a:pPr algn="ctr"/>
            <a:r>
              <a:rPr lang="en-IN" sz="2200"/>
              <a:t>TRUE</a:t>
            </a:r>
          </a:p>
        </p:txBody>
      </p:sp>
      <p:sp>
        <p:nvSpPr>
          <p:cNvPr id="23" name="TextBox 22">
            <a:extLst>
              <a:ext uri="{FF2B5EF4-FFF2-40B4-BE49-F238E27FC236}">
                <a16:creationId xmlns:a16="http://schemas.microsoft.com/office/drawing/2014/main" id="{230C6016-12E9-AB6F-834A-1459CE520210}"/>
              </a:ext>
            </a:extLst>
          </p:cNvPr>
          <p:cNvSpPr txBox="1"/>
          <p:nvPr/>
        </p:nvSpPr>
        <p:spPr>
          <a:xfrm>
            <a:off x="10390428" y="3570045"/>
            <a:ext cx="1147349" cy="430887"/>
          </a:xfrm>
          <a:prstGeom prst="rect">
            <a:avLst/>
          </a:prstGeom>
          <a:solidFill>
            <a:srgbClr val="F9BC9A"/>
          </a:solidFill>
        </p:spPr>
        <p:txBody>
          <a:bodyPr wrap="square" rtlCol="0">
            <a:spAutoFit/>
          </a:bodyPr>
          <a:lstStyle/>
          <a:p>
            <a:pPr algn="ctr"/>
            <a:r>
              <a:rPr lang="en-IN" sz="2200"/>
              <a:t>FALSE</a:t>
            </a:r>
          </a:p>
        </p:txBody>
      </p:sp>
      <p:sp>
        <p:nvSpPr>
          <p:cNvPr id="24" name="TextBox 23">
            <a:extLst>
              <a:ext uri="{FF2B5EF4-FFF2-40B4-BE49-F238E27FC236}">
                <a16:creationId xmlns:a16="http://schemas.microsoft.com/office/drawing/2014/main" id="{BE624498-52BE-11AF-6519-70A6CC47BB6E}"/>
              </a:ext>
            </a:extLst>
          </p:cNvPr>
          <p:cNvSpPr txBox="1"/>
          <p:nvPr/>
        </p:nvSpPr>
        <p:spPr>
          <a:xfrm>
            <a:off x="10390427" y="4386842"/>
            <a:ext cx="1147349" cy="430887"/>
          </a:xfrm>
          <a:prstGeom prst="rect">
            <a:avLst/>
          </a:prstGeom>
          <a:solidFill>
            <a:srgbClr val="F9BC9A"/>
          </a:solidFill>
        </p:spPr>
        <p:txBody>
          <a:bodyPr wrap="square" rtlCol="0">
            <a:spAutoFit/>
          </a:bodyPr>
          <a:lstStyle/>
          <a:p>
            <a:pPr algn="ctr"/>
            <a:r>
              <a:rPr lang="en-IN" sz="2200"/>
              <a:t>FALSE</a:t>
            </a:r>
          </a:p>
        </p:txBody>
      </p:sp>
      <p:sp>
        <p:nvSpPr>
          <p:cNvPr id="3" name="TextBox 2">
            <a:extLst>
              <a:ext uri="{FF2B5EF4-FFF2-40B4-BE49-F238E27FC236}">
                <a16:creationId xmlns:a16="http://schemas.microsoft.com/office/drawing/2014/main" id="{E071BFBA-40E1-0054-94F1-5E10C2859A42}"/>
              </a:ext>
            </a:extLst>
          </p:cNvPr>
          <p:cNvSpPr txBox="1"/>
          <p:nvPr/>
        </p:nvSpPr>
        <p:spPr>
          <a:xfrm>
            <a:off x="4870387" y="5717736"/>
            <a:ext cx="1147349" cy="430887"/>
          </a:xfrm>
          <a:prstGeom prst="rect">
            <a:avLst/>
          </a:prstGeom>
          <a:solidFill>
            <a:srgbClr val="F9BC9A"/>
          </a:solidFill>
        </p:spPr>
        <p:txBody>
          <a:bodyPr wrap="square" rtlCol="0">
            <a:spAutoFit/>
          </a:bodyPr>
          <a:lstStyle/>
          <a:p>
            <a:pPr algn="ctr"/>
            <a:r>
              <a:rPr lang="en-IN" sz="2200"/>
              <a:t>FALSE</a:t>
            </a:r>
          </a:p>
        </p:txBody>
      </p:sp>
    </p:spTree>
    <p:extLst>
      <p:ext uri="{BB962C8B-B14F-4D97-AF65-F5344CB8AC3E}">
        <p14:creationId xmlns:p14="http://schemas.microsoft.com/office/powerpoint/2010/main" val="29355056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5" grpId="0" animBg="1"/>
      <p:bldP spid="16" grpId="0" animBg="1"/>
      <p:bldP spid="20" grpId="0" animBg="1"/>
      <p:bldP spid="22" grpId="0" animBg="1"/>
      <p:bldP spid="23" grpId="0" animBg="1"/>
      <p:bldP spid="24" grpId="0" animBg="1"/>
      <p:bldP spid="3" grpId="0" animBg="1"/>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How does Boolean logic actually work in a computer?</a:t>
            </a:r>
          </a:p>
        </p:txBody>
      </p:sp>
      <p:sp>
        <p:nvSpPr>
          <p:cNvPr id="4" name="TextBox 3">
            <a:extLst>
              <a:ext uri="{FF2B5EF4-FFF2-40B4-BE49-F238E27FC236}">
                <a16:creationId xmlns:a16="http://schemas.microsoft.com/office/drawing/2014/main" id="{2133F6E7-4EB3-EBCB-DD79-40F209B43818}"/>
              </a:ext>
            </a:extLst>
          </p:cNvPr>
          <p:cNvSpPr txBox="1"/>
          <p:nvPr/>
        </p:nvSpPr>
        <p:spPr>
          <a:xfrm>
            <a:off x="385762" y="1383090"/>
            <a:ext cx="11539537" cy="5139869"/>
          </a:xfrm>
          <a:prstGeom prst="rect">
            <a:avLst/>
          </a:prstGeom>
          <a:noFill/>
        </p:spPr>
        <p:txBody>
          <a:bodyPr wrap="square">
            <a:spAutoFit/>
          </a:bodyPr>
          <a:lstStyle/>
          <a:p>
            <a:r>
              <a:rPr lang="en-IN" sz="2800"/>
              <a:t>You just saw how Boolean logic statements works on the previous slide.</a:t>
            </a:r>
          </a:p>
          <a:p>
            <a:br>
              <a:rPr lang="en-IN" sz="1000"/>
            </a:br>
            <a:r>
              <a:rPr lang="en-IN" sz="2800"/>
              <a:t>But have you ever wondered </a:t>
            </a:r>
            <a:r>
              <a:rPr lang="en-IN" sz="2800" b="1"/>
              <a:t>how a computer checks</a:t>
            </a:r>
            <a:r>
              <a:rPr lang="en-IN" sz="2800"/>
              <a:t> something like:</a:t>
            </a:r>
            <a:br>
              <a:rPr lang="en-IN" sz="2800"/>
            </a:br>
            <a:r>
              <a:rPr lang="en-IN" sz="2800" i="1"/>
              <a:t>“6 is even AND divisible by 3”</a:t>
            </a:r>
            <a:r>
              <a:rPr lang="en-IN" sz="2800"/>
              <a:t>?</a:t>
            </a:r>
          </a:p>
          <a:p>
            <a:endParaRPr lang="en-IN" sz="2800"/>
          </a:p>
          <a:p>
            <a:r>
              <a:rPr lang="en-IN" sz="2800"/>
              <a:t>This is where </a:t>
            </a:r>
            <a:r>
              <a:rPr lang="en-IN" sz="2800" b="1"/>
              <a:t>logic gates</a:t>
            </a:r>
            <a:r>
              <a:rPr lang="en-IN" sz="2800"/>
              <a:t> help us!</a:t>
            </a:r>
          </a:p>
          <a:p>
            <a:endParaRPr lang="en-IN" sz="2800"/>
          </a:p>
          <a:p>
            <a:endParaRPr lang="en-IN" sz="1000"/>
          </a:p>
          <a:p>
            <a:endParaRPr lang="en-IN" sz="2800"/>
          </a:p>
          <a:p>
            <a:r>
              <a:rPr lang="en-IN" sz="2800" b="1"/>
              <a:t>Logic gates</a:t>
            </a:r>
            <a:r>
              <a:rPr lang="en-IN" sz="2800"/>
              <a:t> are tiny electronic parts inside a computer.</a:t>
            </a:r>
            <a:br>
              <a:rPr lang="en-IN" sz="2800"/>
            </a:br>
            <a:r>
              <a:rPr lang="en-IN" sz="2800"/>
              <a:t>They </a:t>
            </a:r>
            <a:r>
              <a:rPr lang="en-IN" sz="2800" b="1"/>
              <a:t>carry out Boolean logic operations</a:t>
            </a:r>
            <a:r>
              <a:rPr lang="en-IN" sz="2800"/>
              <a:t> — like AND, OR, NOT.</a:t>
            </a:r>
            <a:br>
              <a:rPr lang="en-IN" sz="2800"/>
            </a:br>
            <a:r>
              <a:rPr lang="en-IN" sz="2800"/>
              <a:t>They are the </a:t>
            </a:r>
            <a:r>
              <a:rPr lang="en-IN" sz="2800" b="1"/>
              <a:t>real tools</a:t>
            </a:r>
            <a:r>
              <a:rPr lang="en-IN" sz="2800"/>
              <a:t> that help a computer </a:t>
            </a:r>
            <a:r>
              <a:rPr lang="en-IN" sz="2800" b="1"/>
              <a:t>make decisions</a:t>
            </a:r>
            <a:r>
              <a:rPr lang="en-IN" sz="2800"/>
              <a:t> in the physical world.</a:t>
            </a:r>
          </a:p>
        </p:txBody>
      </p:sp>
      <p:pic>
        <p:nvPicPr>
          <p:cNvPr id="1028" name="Picture 4" descr="What is Logic Gates IC? – HIGH-END FPGA Distributor">
            <a:extLst>
              <a:ext uri="{FF2B5EF4-FFF2-40B4-BE49-F238E27FC236}">
                <a16:creationId xmlns:a16="http://schemas.microsoft.com/office/drawing/2014/main" id="{0FEC50C1-5C90-47EC-C5DE-F248F321A8C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99211" y="2701822"/>
            <a:ext cx="3692789" cy="228649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6783112-E7C8-42B7-9041-E802A5A53AD9}"/>
              </a:ext>
            </a:extLst>
          </p:cNvPr>
          <p:cNvSpPr txBox="1"/>
          <p:nvPr/>
        </p:nvSpPr>
        <p:spPr>
          <a:xfrm>
            <a:off x="385762" y="6479901"/>
            <a:ext cx="6108700" cy="276999"/>
          </a:xfrm>
          <a:prstGeom prst="rect">
            <a:avLst/>
          </a:prstGeom>
          <a:noFill/>
        </p:spPr>
        <p:txBody>
          <a:bodyPr wrap="square">
            <a:spAutoFit/>
          </a:bodyPr>
          <a:lstStyle/>
          <a:p>
            <a:r>
              <a:rPr lang="en-US" sz="1200"/>
              <a:t>Image credit: https://ebics.net/logic-gates-ic/</a:t>
            </a:r>
          </a:p>
        </p:txBody>
      </p:sp>
    </p:spTree>
    <p:extLst>
      <p:ext uri="{BB962C8B-B14F-4D97-AF65-F5344CB8AC3E}">
        <p14:creationId xmlns:p14="http://schemas.microsoft.com/office/powerpoint/2010/main" val="1180007604"/>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Example - understanding Gates</a:t>
            </a:r>
          </a:p>
        </p:txBody>
      </p:sp>
      <p:sp>
        <p:nvSpPr>
          <p:cNvPr id="4" name="TextBox 3">
            <a:extLst>
              <a:ext uri="{FF2B5EF4-FFF2-40B4-BE49-F238E27FC236}">
                <a16:creationId xmlns:a16="http://schemas.microsoft.com/office/drawing/2014/main" id="{2133F6E7-4EB3-EBCB-DD79-40F209B43818}"/>
              </a:ext>
            </a:extLst>
          </p:cNvPr>
          <p:cNvSpPr txBox="1"/>
          <p:nvPr/>
        </p:nvSpPr>
        <p:spPr>
          <a:xfrm>
            <a:off x="385762" y="1383090"/>
            <a:ext cx="11539537" cy="4832092"/>
          </a:xfrm>
          <a:prstGeom prst="rect">
            <a:avLst/>
          </a:prstGeom>
          <a:noFill/>
        </p:spPr>
        <p:txBody>
          <a:bodyPr wrap="square">
            <a:spAutoFit/>
          </a:bodyPr>
          <a:lstStyle/>
          <a:p>
            <a:r>
              <a:rPr lang="en-IN" sz="2200">
                <a:effectLst/>
                <a:ea typeface="Times New Roman" panose="02020603050405020304" pitchFamily="18" charset="0"/>
              </a:rPr>
              <a:t>There are </a:t>
            </a:r>
            <a:r>
              <a:rPr lang="en-IN" sz="2200" b="1">
                <a:effectLst/>
                <a:ea typeface="Times New Roman" panose="02020603050405020304" pitchFamily="18" charset="0"/>
              </a:rPr>
              <a:t>2 rules</a:t>
            </a:r>
            <a:r>
              <a:rPr lang="en-IN" sz="2200">
                <a:effectLst/>
                <a:ea typeface="Times New Roman" panose="02020603050405020304" pitchFamily="18" charset="0"/>
              </a:rPr>
              <a:t> to enter the club.</a:t>
            </a:r>
          </a:p>
          <a:p>
            <a:endParaRPr lang="en-IN" sz="2200">
              <a:ea typeface="Times New Roman" panose="02020603050405020304" pitchFamily="18" charset="0"/>
            </a:endParaRPr>
          </a:p>
          <a:p>
            <a:r>
              <a:rPr lang="en-IN" sz="2200">
                <a:effectLst/>
                <a:ea typeface="Times New Roman" panose="02020603050405020304" pitchFamily="18" charset="0"/>
              </a:rPr>
              <a:t>You should be:</a:t>
            </a:r>
          </a:p>
          <a:p>
            <a:pPr marL="914400" lvl="1" indent="-457200">
              <a:buFont typeface="Arial" panose="020b0604020202020204" pitchFamily="34" charset="0"/>
              <a:buChar char="•"/>
            </a:pPr>
            <a:r>
              <a:rPr lang="en-IN" sz="2200">
                <a:effectLst/>
                <a:ea typeface="Times New Roman" panose="02020603050405020304" pitchFamily="18" charset="0"/>
              </a:rPr>
              <a:t>the club member </a:t>
            </a:r>
          </a:p>
          <a:p>
            <a:pPr lvl="1"/>
            <a:r>
              <a:rPr lang="en-IN" sz="2200" b="1">
                <a:ea typeface="Times New Roman" panose="02020603050405020304" pitchFamily="18" charset="0"/>
              </a:rPr>
              <a:t>	AND </a:t>
            </a:r>
          </a:p>
          <a:p>
            <a:pPr marL="914400" lvl="1" indent="-457200">
              <a:buFont typeface="Arial" panose="020b0604020202020204" pitchFamily="34" charset="0"/>
              <a:buChar char="•"/>
            </a:pPr>
            <a:r>
              <a:rPr lang="en-IN" sz="2200"/>
              <a:t>over 21 years of age</a:t>
            </a:r>
          </a:p>
          <a:p>
            <a:pPr lvl="0">
              <a:tabLst>
                <a:tab pos="457200"/>
              </a:tabLst>
            </a:pPr>
            <a:endParaRPr lang="en-IN" sz="2200" b="1">
              <a:effectLst/>
              <a:ea typeface="Times New Roman" panose="02020603050405020304" pitchFamily="18" charset="0"/>
              <a:cs typeface="Times New Roman" panose="02020603050405020304" pitchFamily="18" charset="0"/>
            </a:endParaRPr>
          </a:p>
          <a:p>
            <a:pPr lvl="0">
              <a:tabLst>
                <a:tab pos="457200"/>
              </a:tabLst>
            </a:pPr>
            <a:r>
              <a:rPr lang="en-IN" sz="2200" b="1">
                <a:effectLst/>
                <a:ea typeface="Times New Roman" panose="02020603050405020304" pitchFamily="18" charset="0"/>
                <a:cs typeface="Times New Roman" panose="02020603050405020304" pitchFamily="18" charset="0"/>
              </a:rPr>
              <a:t>The Boolean operator</a:t>
            </a:r>
            <a:r>
              <a:rPr lang="en-IN" sz="2200">
                <a:effectLst/>
                <a:ea typeface="Times New Roman" panose="02020603050405020304" pitchFamily="18" charset="0"/>
                <a:cs typeface="Times New Roman" panose="02020603050405020304" pitchFamily="18" charset="0"/>
              </a:rPr>
              <a:t> AND, is a simple English word which helps you create the above rule in your mind and then express it to the world via algorithm, pseudocode or programming.</a:t>
            </a:r>
          </a:p>
          <a:p>
            <a:pPr lvl="0">
              <a:tabLst>
                <a:tab pos="457200"/>
              </a:tabLst>
            </a:pPr>
            <a:endParaRPr lang="en-IN" sz="2200">
              <a:ea typeface="Times New Roman" panose="02020603050405020304" pitchFamily="18" charset="0"/>
              <a:cs typeface="Times New Roman" panose="02020603050405020304" pitchFamily="18" charset="0"/>
            </a:endParaRPr>
          </a:p>
          <a:p>
            <a:pPr lvl="0">
              <a:tabLst>
                <a:tab pos="457200"/>
              </a:tabLst>
            </a:pPr>
            <a:endParaRPr lang="en-IN" sz="2200">
              <a:effectLst/>
              <a:ea typeface="Times New Roman" panose="02020603050405020304" pitchFamily="18" charset="0"/>
              <a:cs typeface="Times New Roman" panose="02020603050405020304" pitchFamily="18" charset="0"/>
            </a:endParaRPr>
          </a:p>
          <a:p>
            <a:pPr lvl="0">
              <a:tabLst>
                <a:tab pos="457200"/>
              </a:tabLst>
            </a:pPr>
            <a:r>
              <a:rPr lang="en-IN" sz="2200" b="1">
                <a:effectLst/>
                <a:ea typeface="Times New Roman" panose="02020603050405020304" pitchFamily="18" charset="0"/>
                <a:cs typeface="Times New Roman" panose="02020603050405020304" pitchFamily="18" charset="0"/>
              </a:rPr>
              <a:t>The Boolean logical gate</a:t>
            </a:r>
            <a:r>
              <a:rPr lang="en-IN" sz="2200">
                <a:effectLst/>
                <a:ea typeface="Times New Roman" panose="02020603050405020304" pitchFamily="18" charset="0"/>
                <a:cs typeface="Times New Roman" panose="02020603050405020304" pitchFamily="18" charset="0"/>
              </a:rPr>
              <a:t> AND, is like the security guard at the door who is physically checking the membership card and ID and then decides whether to let the person in or not (i.e., implementing that rule in the real world).</a:t>
            </a:r>
          </a:p>
        </p:txBody>
      </p:sp>
    </p:spTree>
    <p:extLst>
      <p:ext uri="{BB962C8B-B14F-4D97-AF65-F5344CB8AC3E}">
        <p14:creationId xmlns:p14="http://schemas.microsoft.com/office/powerpoint/2010/main" val="820263626"/>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Difference between Boolean operators and Boolean gates</a:t>
            </a:r>
            <a:endParaRPr lang="en-GB" sz="2800" b="1">
              <a:latin typeface="Arial" panose="020b0604020202020204" pitchFamily="34" charset="0"/>
              <a:cs typeface="Arial" panose="020b0604020202020204" pitchFamily="34" charset="0"/>
            </a:endParaRPr>
          </a:p>
        </p:txBody>
      </p:sp>
      <p:graphicFrame>
        <p:nvGraphicFramePr>
          <p:cNvPr id="18" name="Table 17">
            <a:extLst>
              <a:ext uri="{FF2B5EF4-FFF2-40B4-BE49-F238E27FC236}">
                <a16:creationId xmlns:a16="http://schemas.microsoft.com/office/drawing/2014/main" id="{0A034275-6CA3-7A97-CA95-E8B4A65BFE4F}"/>
              </a:ext>
            </a:extLst>
          </p:cNvPr>
          <p:cNvGraphicFramePr>
            <a:graphicFrameLocks noGrp="1"/>
          </p:cNvGraphicFramePr>
          <p:nvPr>
            <p:extLst>
              <p:ext uri="{D42A27DB-BD31-4B8C-83A1-F6EECF244321}">
                <p14:modId xmlns:p14="http://schemas.microsoft.com/office/powerpoint/2010/main" val="3446744248"/>
              </p:ext>
            </p:extLst>
          </p:nvPr>
        </p:nvGraphicFramePr>
        <p:xfrm>
          <a:off x="236622" y="1274030"/>
          <a:ext cx="11718756" cy="5188438"/>
        </p:xfrm>
        <a:graphic>
          <a:graphicData uri="http://schemas.openxmlformats.org/drawingml/2006/table">
            <a:tbl>
              <a:tblPr firstRow="1" bandRow="1">
                <a:tableStyleId>{72833802-FEF1-4C79-8D5D-14CF1EAF98D9}</a:tableStyleId>
              </a:tblPr>
              <a:tblGrid>
                <a:gridCol w="1847359">
                  <a:extLst>
                    <a:ext uri="{9D8B030D-6E8A-4147-A177-3AD203B41FA5}">
                      <a16:colId xmlns:a16="http://schemas.microsoft.com/office/drawing/2014/main" val="1426557758"/>
                    </a:ext>
                  </a:extLst>
                </a:gridCol>
                <a:gridCol w="4465675">
                  <a:extLst>
                    <a:ext uri="{9D8B030D-6E8A-4147-A177-3AD203B41FA5}">
                      <a16:colId xmlns:a16="http://schemas.microsoft.com/office/drawing/2014/main" val="1812462074"/>
                    </a:ext>
                  </a:extLst>
                </a:gridCol>
                <a:gridCol w="5405722">
                  <a:extLst>
                    <a:ext uri="{9D8B030D-6E8A-4147-A177-3AD203B41FA5}">
                      <a16:colId xmlns:a16="http://schemas.microsoft.com/office/drawing/2014/main" val="3978350201"/>
                    </a:ext>
                  </a:extLst>
                </a:gridCol>
              </a:tblGrid>
              <a:tr h="497841">
                <a:tc>
                  <a:txBody>
                    <a:bodyPr vert="horz" wrap="square"/>
                    <a:lstStyle/>
                    <a:p>
                      <a:pPr algn="ct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Boolean Operators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ctr"/>
                      <a:r>
                        <a:rPr lang="en-US" sz="2400"/>
                        <a:t>Boolean Gates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0346342"/>
                  </a:ext>
                </a:extLst>
              </a:tr>
              <a:tr h="524761">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1"/>
                        <a:t>Usage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IN" sz="2400" b="0"/>
                        <a:t>Used in thinking or programming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IN" sz="2400" b="0"/>
                        <a:t>Used to create circuits or electronics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489961"/>
                  </a:ext>
                </a:extLst>
              </a:tr>
              <a:tr h="896114">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1"/>
                        <a:t>World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l" defTabSz="457200" eaLnBrk="0" fontAlgn="base" hangingPunct="0">
                        <a:spcBef>
                          <a:spcPct val="30000"/>
                        </a:spcBef>
                        <a:spcAft>
                          <a:spcPct val="0"/>
                        </a:spcAft>
                        <a:defRPr/>
                      </a:pPr>
                      <a:r>
                        <a:rPr lang="en-IN" sz="2400" b="0"/>
                        <a:t>Programming world (concept)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l"/>
                      <a:r>
                        <a:rPr lang="en-IN" sz="2400" b="0"/>
                        <a:t>Real Physical world (physical implementation of that concept)</a:t>
                      </a:r>
                      <a:endParaRPr lang="en-US" sz="2400" b="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5752671"/>
                  </a:ext>
                </a:extLst>
              </a:tr>
              <a:tr h="1294387">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1"/>
                        <a:t>Meaning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l" defTabSz="457200" eaLnBrk="0" fontAlgn="base" hangingPunct="0">
                        <a:spcBef>
                          <a:spcPct val="30000"/>
                        </a:spcBef>
                        <a:spcAft>
                          <a:spcPct val="0"/>
                        </a:spcAft>
                        <a:defRPr/>
                      </a:pPr>
                      <a:r>
                        <a:rPr lang="en-IN" sz="2400"/>
                        <a:t>Used to create logical instructions</a:t>
                      </a:r>
                      <a:endParaRPr lang="en-IN"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IN" sz="2400"/>
                        <a:t>These are </a:t>
                      </a:r>
                      <a:r>
                        <a:rPr lang="en-IN" sz="2400" b="1"/>
                        <a:t>physical devices</a:t>
                      </a:r>
                      <a:r>
                        <a:rPr lang="en-IN" sz="2400"/>
                        <a:t> (inside the computing device) that </a:t>
                      </a:r>
                      <a:r>
                        <a:rPr lang="en-IN" sz="2400" b="1"/>
                        <a:t>execute</a:t>
                      </a:r>
                      <a:r>
                        <a:rPr lang="en-IN" sz="2400"/>
                        <a:t> the instructions written using the Boolean operators</a:t>
                      </a:r>
                      <a:endParaRPr lang="en-US" sz="2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650225"/>
                  </a:ext>
                </a:extLst>
              </a:tr>
              <a:tr h="526522">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1"/>
                        <a:t>Works with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l" defTabSz="457200" eaLnBrk="0" fontAlgn="base" hangingPunct="0">
                        <a:spcBef>
                          <a:spcPct val="30000"/>
                        </a:spcBef>
                        <a:spcAft>
                          <a:spcPct val="0"/>
                        </a:spcAft>
                        <a:defRPr/>
                      </a:pPr>
                      <a:r>
                        <a:rPr lang="en-IN" sz="2400" b="0"/>
                        <a:t>True / False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IN" sz="2400" b="0"/>
                        <a:t>1 (ON) / 0 (OFF)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184942"/>
                  </a:ext>
                </a:extLst>
              </a:tr>
              <a:tr h="785165">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lang="en-IN" sz="2400" b="1"/>
                        <a:t>Expressed as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algn="l" defTabSz="457200" eaLnBrk="0" fontAlgn="base" hangingPunct="0">
                        <a:spcBef>
                          <a:spcPct val="30000"/>
                        </a:spcBef>
                        <a:spcAft>
                          <a:spcPct val="0"/>
                        </a:spcAft>
                        <a:defRPr/>
                      </a:pPr>
                      <a:r>
                        <a:rPr lang="en-IN" sz="2400" b="0"/>
                        <a:t>Logical statements (English keywords – AND, OR &amp; NOT)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marL="0" marR="0" lvl="0" indent="0" algn="l" defTabSz="914400" rtl="0" eaLnBrk="1" fontAlgn="auto" latinLnBrk="0" hangingPunct="1">
                        <a:lnSpc>
                          <a:spcPct val="100000"/>
                        </a:lnSpc>
                        <a:spcBef>
                          <a:spcPct val="0"/>
                        </a:spcBef>
                        <a:spcAft>
                          <a:spcPct val="0"/>
                        </a:spcAft>
                        <a:buClrTx/>
                        <a:buSzTx/>
                        <a:buFontTx/>
                        <a:buNone/>
                        <a:defRPr/>
                      </a:pPr>
                      <a:r>
                        <a:rPr lang="en-IN" sz="2400" b="0"/>
                        <a:t>Symbol</a:t>
                      </a:r>
                    </a:p>
                    <a:p>
                      <a:pPr marL="0" marR="0" lvl="0" indent="0" algn="l" defTabSz="914400" rtl="0" eaLnBrk="1" fontAlgn="auto" latinLnBrk="0" hangingPunct="1">
                        <a:lnSpc>
                          <a:spcPct val="100000"/>
                        </a:lnSpc>
                        <a:spcBef>
                          <a:spcPct val="0"/>
                        </a:spcBef>
                        <a:spcAft>
                          <a:spcPct val="0"/>
                        </a:spcAft>
                        <a:buClrTx/>
                        <a:buSzTx/>
                        <a:buFontTx/>
                        <a:buNone/>
                        <a:defRPr/>
                      </a:pPr>
                      <a:r>
                        <a:rPr lang="en-IN" sz="2400" b="0"/>
                        <a:t>Truth Table</a:t>
                      </a:r>
                    </a:p>
                    <a:p>
                      <a:pPr marL="0" marR="0" lvl="0" indent="0" algn="l" defTabSz="914400" rtl="0" eaLnBrk="1" fontAlgn="auto" latinLnBrk="0" hangingPunct="1">
                        <a:lnSpc>
                          <a:spcPct val="100000"/>
                        </a:lnSpc>
                        <a:spcBef>
                          <a:spcPct val="0"/>
                        </a:spcBef>
                        <a:spcAft>
                          <a:spcPct val="0"/>
                        </a:spcAft>
                        <a:buClrTx/>
                        <a:buSzTx/>
                        <a:buFontTx/>
                        <a:buNone/>
                        <a:defRPr/>
                      </a:pPr>
                      <a:r>
                        <a:rPr lang="en-IN" sz="2400" b="0"/>
                        <a:t>Boolean expression / Boolean algebra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1613946"/>
                  </a:ext>
                </a:extLst>
              </a:tr>
            </a:tbl>
          </a:graphicData>
        </a:graphic>
      </p:graphicFrame>
      <p:sp>
        <p:nvSpPr>
          <p:cNvPr id="2" name="Frame 1">
            <a:extLst>
              <a:ext uri="{FF2B5EF4-FFF2-40B4-BE49-F238E27FC236}">
                <a16:creationId xmlns:a16="http://schemas.microsoft.com/office/drawing/2014/main" id="{99F555C6-C06F-2316-C7AA-30149FD76EDC}"/>
              </a:ext>
            </a:extLst>
          </p:cNvPr>
          <p:cNvSpPr/>
          <p:nvPr/>
        </p:nvSpPr>
        <p:spPr>
          <a:xfrm>
            <a:off x="6502401" y="4724400"/>
            <a:ext cx="2421467" cy="541867"/>
          </a:xfrm>
          <a:prstGeom prst="fram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996112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Class activity - Inputs &amp; Outputs</a:t>
            </a:r>
            <a:endParaRPr lang="en-GB" sz="2800" b="1">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E1892FB-9441-AE8D-3565-FC3B4554E35F}"/>
              </a:ext>
            </a:extLst>
          </p:cNvPr>
          <p:cNvSpPr txBox="1"/>
          <p:nvPr/>
        </p:nvSpPr>
        <p:spPr>
          <a:xfrm>
            <a:off x="-22786" y="3496166"/>
            <a:ext cx="6192867" cy="430887"/>
          </a:xfrm>
          <a:prstGeom prst="rect">
            <a:avLst/>
          </a:prstGeom>
          <a:noFill/>
        </p:spPr>
        <p:txBody>
          <a:bodyPr wrap="square">
            <a:spAutoFit/>
          </a:bodyPr>
          <a:lstStyle/>
          <a:p>
            <a:r>
              <a:rPr lang="en-IN" sz="2200"/>
              <a:t>Earth is round </a:t>
            </a:r>
            <a:r>
              <a:rPr lang="en-IN" sz="2200" u="sng"/>
              <a:t>AND</a:t>
            </a:r>
            <a:r>
              <a:rPr lang="en-IN" sz="2200"/>
              <a:t> the sun sets in the west  </a:t>
            </a:r>
            <a:r>
              <a:rPr lang="en-IN" sz="2200">
                <a:sym typeface="Wingdings" pitchFamily="2" charset="2"/>
              </a:rPr>
              <a:t> TRUE</a:t>
            </a:r>
            <a:endParaRPr lang="en-IN" sz="2200"/>
          </a:p>
        </p:txBody>
      </p:sp>
      <p:sp>
        <p:nvSpPr>
          <p:cNvPr id="6" name="TextBox 5">
            <a:extLst>
              <a:ext uri="{FF2B5EF4-FFF2-40B4-BE49-F238E27FC236}">
                <a16:creationId xmlns:a16="http://schemas.microsoft.com/office/drawing/2014/main" id="{B64408E4-788B-2EBC-D3C8-B022A7AE57E4}"/>
              </a:ext>
            </a:extLst>
          </p:cNvPr>
          <p:cNvSpPr txBox="1"/>
          <p:nvPr/>
        </p:nvSpPr>
        <p:spPr>
          <a:xfrm>
            <a:off x="72464" y="2062209"/>
            <a:ext cx="5636095" cy="430887"/>
          </a:xfrm>
          <a:prstGeom prst="rect">
            <a:avLst/>
          </a:prstGeom>
          <a:noFill/>
        </p:spPr>
        <p:txBody>
          <a:bodyPr wrap="none" rtlCol="0">
            <a:spAutoFit/>
          </a:bodyPr>
          <a:lstStyle/>
          <a:p>
            <a:r>
              <a:rPr lang="en-US" sz="2200"/>
              <a:t>How many inputs are there for this + operator ?</a:t>
            </a:r>
          </a:p>
        </p:txBody>
      </p:sp>
      <p:sp>
        <p:nvSpPr>
          <p:cNvPr id="8" name="TextBox 7">
            <a:extLst>
              <a:ext uri="{FF2B5EF4-FFF2-40B4-BE49-F238E27FC236}">
                <a16:creationId xmlns:a16="http://schemas.microsoft.com/office/drawing/2014/main" id="{81D9689E-E9AE-D20A-92CC-6383D6414905}"/>
              </a:ext>
            </a:extLst>
          </p:cNvPr>
          <p:cNvSpPr txBox="1"/>
          <p:nvPr/>
        </p:nvSpPr>
        <p:spPr>
          <a:xfrm>
            <a:off x="4777453" y="1422082"/>
            <a:ext cx="3042755" cy="430887"/>
          </a:xfrm>
          <a:prstGeom prst="rect">
            <a:avLst/>
          </a:prstGeom>
          <a:noFill/>
        </p:spPr>
        <p:txBody>
          <a:bodyPr wrap="square">
            <a:spAutoFit/>
          </a:bodyPr>
          <a:lstStyle/>
          <a:p>
            <a:r>
              <a:rPr lang="en-IN" sz="2200"/>
              <a:t>2     +     2     =     4</a:t>
            </a:r>
          </a:p>
        </p:txBody>
      </p:sp>
      <p:sp>
        <p:nvSpPr>
          <p:cNvPr id="10" name="TextBox 9">
            <a:extLst>
              <a:ext uri="{FF2B5EF4-FFF2-40B4-BE49-F238E27FC236}">
                <a16:creationId xmlns:a16="http://schemas.microsoft.com/office/drawing/2014/main" id="{9F21311C-97CF-4B61-4E19-DAFAF45549E8}"/>
              </a:ext>
            </a:extLst>
          </p:cNvPr>
          <p:cNvSpPr txBox="1"/>
          <p:nvPr/>
        </p:nvSpPr>
        <p:spPr>
          <a:xfrm>
            <a:off x="6214718" y="2080746"/>
            <a:ext cx="1147349" cy="430887"/>
          </a:xfrm>
          <a:prstGeom prst="rect">
            <a:avLst/>
          </a:prstGeom>
          <a:solidFill>
            <a:srgbClr val="F9BC9A"/>
          </a:solidFill>
        </p:spPr>
        <p:txBody>
          <a:bodyPr wrap="square" rtlCol="0">
            <a:spAutoFit/>
          </a:bodyPr>
          <a:lstStyle/>
          <a:p>
            <a:pPr algn="ctr"/>
            <a:r>
              <a:rPr lang="en-IN" sz="2200"/>
              <a:t>2</a:t>
            </a:r>
          </a:p>
        </p:txBody>
      </p:sp>
      <p:sp>
        <p:nvSpPr>
          <p:cNvPr id="12" name="TextBox 11">
            <a:extLst>
              <a:ext uri="{FF2B5EF4-FFF2-40B4-BE49-F238E27FC236}">
                <a16:creationId xmlns:a16="http://schemas.microsoft.com/office/drawing/2014/main" id="{C5A976D8-C566-BF63-635E-D74D4C0486EA}"/>
              </a:ext>
            </a:extLst>
          </p:cNvPr>
          <p:cNvSpPr txBox="1"/>
          <p:nvPr/>
        </p:nvSpPr>
        <p:spPr>
          <a:xfrm>
            <a:off x="72464" y="2644357"/>
            <a:ext cx="5864491" cy="430887"/>
          </a:xfrm>
          <a:prstGeom prst="rect">
            <a:avLst/>
          </a:prstGeom>
          <a:noFill/>
        </p:spPr>
        <p:txBody>
          <a:bodyPr wrap="none" rtlCol="0">
            <a:spAutoFit/>
          </a:bodyPr>
          <a:lstStyle/>
          <a:p>
            <a:r>
              <a:rPr lang="en-US" sz="2200"/>
              <a:t>How many outputs does this + operator produce?</a:t>
            </a:r>
          </a:p>
        </p:txBody>
      </p:sp>
      <p:sp>
        <p:nvSpPr>
          <p:cNvPr id="15" name="TextBox 14">
            <a:extLst>
              <a:ext uri="{FF2B5EF4-FFF2-40B4-BE49-F238E27FC236}">
                <a16:creationId xmlns:a16="http://schemas.microsoft.com/office/drawing/2014/main" id="{D95DFC4B-3436-A5E6-52EF-4397B2C4888F}"/>
              </a:ext>
            </a:extLst>
          </p:cNvPr>
          <p:cNvSpPr txBox="1"/>
          <p:nvPr/>
        </p:nvSpPr>
        <p:spPr>
          <a:xfrm>
            <a:off x="6205163" y="2693817"/>
            <a:ext cx="1147349" cy="430887"/>
          </a:xfrm>
          <a:prstGeom prst="rect">
            <a:avLst/>
          </a:prstGeom>
          <a:solidFill>
            <a:srgbClr val="F9BC9A"/>
          </a:solidFill>
        </p:spPr>
        <p:txBody>
          <a:bodyPr wrap="square" rtlCol="0">
            <a:spAutoFit/>
          </a:bodyPr>
          <a:lstStyle/>
          <a:p>
            <a:pPr algn="ctr"/>
            <a:r>
              <a:rPr lang="en-IN" sz="2200"/>
              <a:t>1</a:t>
            </a:r>
          </a:p>
        </p:txBody>
      </p:sp>
      <p:sp>
        <p:nvSpPr>
          <p:cNvPr id="16" name="TextBox 15">
            <a:extLst>
              <a:ext uri="{FF2B5EF4-FFF2-40B4-BE49-F238E27FC236}">
                <a16:creationId xmlns:a16="http://schemas.microsoft.com/office/drawing/2014/main" id="{1CED3B94-55E3-4426-069F-AC15D6BE96C3}"/>
              </a:ext>
            </a:extLst>
          </p:cNvPr>
          <p:cNvSpPr txBox="1"/>
          <p:nvPr/>
        </p:nvSpPr>
        <p:spPr>
          <a:xfrm>
            <a:off x="-22786" y="4387625"/>
            <a:ext cx="6014403" cy="430887"/>
          </a:xfrm>
          <a:prstGeom prst="rect">
            <a:avLst/>
          </a:prstGeom>
          <a:noFill/>
        </p:spPr>
        <p:txBody>
          <a:bodyPr wrap="none" rtlCol="0">
            <a:spAutoFit/>
          </a:bodyPr>
          <a:lstStyle/>
          <a:p>
            <a:r>
              <a:rPr lang="en-US" sz="2200"/>
              <a:t>How many inputs are there for this AND operator ?</a:t>
            </a:r>
          </a:p>
        </p:txBody>
      </p:sp>
      <p:sp>
        <p:nvSpPr>
          <p:cNvPr id="17" name="TextBox 16">
            <a:extLst>
              <a:ext uri="{FF2B5EF4-FFF2-40B4-BE49-F238E27FC236}">
                <a16:creationId xmlns:a16="http://schemas.microsoft.com/office/drawing/2014/main" id="{64BB45DD-D563-6F3F-E4A8-CE73FCBF8EAB}"/>
              </a:ext>
            </a:extLst>
          </p:cNvPr>
          <p:cNvSpPr txBox="1"/>
          <p:nvPr/>
        </p:nvSpPr>
        <p:spPr>
          <a:xfrm>
            <a:off x="2430509" y="4906650"/>
            <a:ext cx="1148400" cy="430887"/>
          </a:xfrm>
          <a:prstGeom prst="rect">
            <a:avLst/>
          </a:prstGeom>
          <a:solidFill>
            <a:srgbClr val="F9BC9A"/>
          </a:solidFill>
        </p:spPr>
        <p:txBody>
          <a:bodyPr wrap="square" rtlCol="0">
            <a:spAutoFit/>
          </a:bodyPr>
          <a:lstStyle/>
          <a:p>
            <a:pPr algn="ctr"/>
            <a:r>
              <a:rPr lang="en-IN" sz="2200"/>
              <a:t>2</a:t>
            </a:r>
          </a:p>
        </p:txBody>
      </p:sp>
      <p:sp>
        <p:nvSpPr>
          <p:cNvPr id="18" name="TextBox 17">
            <a:extLst>
              <a:ext uri="{FF2B5EF4-FFF2-40B4-BE49-F238E27FC236}">
                <a16:creationId xmlns:a16="http://schemas.microsoft.com/office/drawing/2014/main" id="{535D5F8B-12A5-1C8C-7226-B64C35ECF4BF}"/>
              </a:ext>
            </a:extLst>
          </p:cNvPr>
          <p:cNvSpPr txBox="1"/>
          <p:nvPr/>
        </p:nvSpPr>
        <p:spPr>
          <a:xfrm>
            <a:off x="-22786" y="5398337"/>
            <a:ext cx="6242799" cy="430887"/>
          </a:xfrm>
          <a:prstGeom prst="rect">
            <a:avLst/>
          </a:prstGeom>
          <a:noFill/>
        </p:spPr>
        <p:txBody>
          <a:bodyPr wrap="none" rtlCol="0">
            <a:spAutoFit/>
          </a:bodyPr>
          <a:lstStyle/>
          <a:p>
            <a:r>
              <a:rPr lang="en-US" sz="2200"/>
              <a:t>How many outputs does this AND operator produce?</a:t>
            </a:r>
          </a:p>
        </p:txBody>
      </p:sp>
      <p:sp>
        <p:nvSpPr>
          <p:cNvPr id="19" name="TextBox 18">
            <a:extLst>
              <a:ext uri="{FF2B5EF4-FFF2-40B4-BE49-F238E27FC236}">
                <a16:creationId xmlns:a16="http://schemas.microsoft.com/office/drawing/2014/main" id="{431C342F-998C-A78E-EB4B-7CF3566E21A3}"/>
              </a:ext>
            </a:extLst>
          </p:cNvPr>
          <p:cNvSpPr txBox="1"/>
          <p:nvPr/>
        </p:nvSpPr>
        <p:spPr>
          <a:xfrm>
            <a:off x="2430509" y="5978162"/>
            <a:ext cx="1148400" cy="430887"/>
          </a:xfrm>
          <a:prstGeom prst="rect">
            <a:avLst/>
          </a:prstGeom>
          <a:solidFill>
            <a:srgbClr val="F9BC9A"/>
          </a:solidFill>
        </p:spPr>
        <p:txBody>
          <a:bodyPr wrap="square" rtlCol="0">
            <a:spAutoFit/>
          </a:bodyPr>
          <a:lstStyle/>
          <a:p>
            <a:pPr algn="ctr"/>
            <a:r>
              <a:rPr lang="en-IN" sz="2200"/>
              <a:t>1</a:t>
            </a:r>
          </a:p>
        </p:txBody>
      </p:sp>
      <p:sp>
        <p:nvSpPr>
          <p:cNvPr id="23" name="TextBox 22">
            <a:extLst>
              <a:ext uri="{FF2B5EF4-FFF2-40B4-BE49-F238E27FC236}">
                <a16:creationId xmlns:a16="http://schemas.microsoft.com/office/drawing/2014/main" id="{D0D1DA21-3FC9-D7AA-295B-47C6C445A7B5}"/>
              </a:ext>
            </a:extLst>
          </p:cNvPr>
          <p:cNvSpPr txBox="1"/>
          <p:nvPr/>
        </p:nvSpPr>
        <p:spPr>
          <a:xfrm>
            <a:off x="6722533" y="3394993"/>
            <a:ext cx="5109137" cy="545470"/>
          </a:xfrm>
          <a:prstGeom prst="rect">
            <a:avLst/>
          </a:prstGeom>
          <a:noFill/>
        </p:spPr>
        <p:txBody>
          <a:bodyPr wrap="square">
            <a:spAutoFit/>
          </a:bodyPr>
          <a:lstStyle/>
          <a:p>
            <a:pPr>
              <a:lnSpc>
                <a:spcPct val="150000"/>
              </a:lnSpc>
            </a:pPr>
            <a:r>
              <a:rPr lang="en-IN" sz="2200" u="sng"/>
              <a:t>NOT</a:t>
            </a:r>
            <a:r>
              <a:rPr lang="en-IN" sz="2200"/>
              <a:t> true that 4 is less than 8? </a:t>
            </a:r>
            <a:r>
              <a:rPr lang="en-IN" sz="2200">
                <a:sym typeface="Wingdings" pitchFamily="2" charset="2"/>
              </a:rPr>
              <a:t> FALSE</a:t>
            </a:r>
            <a:endParaRPr lang="en-IN" sz="2200"/>
          </a:p>
        </p:txBody>
      </p:sp>
      <p:sp>
        <p:nvSpPr>
          <p:cNvPr id="24" name="TextBox 23">
            <a:extLst>
              <a:ext uri="{FF2B5EF4-FFF2-40B4-BE49-F238E27FC236}">
                <a16:creationId xmlns:a16="http://schemas.microsoft.com/office/drawing/2014/main" id="{316FFB21-E41D-1F3A-BBA9-A60173BA49CD}"/>
              </a:ext>
            </a:extLst>
          </p:cNvPr>
          <p:cNvSpPr txBox="1"/>
          <p:nvPr/>
        </p:nvSpPr>
        <p:spPr>
          <a:xfrm>
            <a:off x="6104704" y="4456628"/>
            <a:ext cx="5995616" cy="430887"/>
          </a:xfrm>
          <a:prstGeom prst="rect">
            <a:avLst/>
          </a:prstGeom>
          <a:noFill/>
        </p:spPr>
        <p:txBody>
          <a:bodyPr wrap="none" rtlCol="0">
            <a:spAutoFit/>
          </a:bodyPr>
          <a:lstStyle/>
          <a:p>
            <a:r>
              <a:rPr lang="en-US" sz="2200"/>
              <a:t>How many inputs are there for this NOT operator ?</a:t>
            </a:r>
          </a:p>
        </p:txBody>
      </p:sp>
      <p:sp>
        <p:nvSpPr>
          <p:cNvPr id="25" name="TextBox 24">
            <a:extLst>
              <a:ext uri="{FF2B5EF4-FFF2-40B4-BE49-F238E27FC236}">
                <a16:creationId xmlns:a16="http://schemas.microsoft.com/office/drawing/2014/main" id="{F2F43F71-EF63-3EC2-ADE5-6660E27D0F76}"/>
              </a:ext>
            </a:extLst>
          </p:cNvPr>
          <p:cNvSpPr txBox="1"/>
          <p:nvPr/>
        </p:nvSpPr>
        <p:spPr>
          <a:xfrm>
            <a:off x="8787124" y="4905121"/>
            <a:ext cx="1147349" cy="430887"/>
          </a:xfrm>
          <a:prstGeom prst="rect">
            <a:avLst/>
          </a:prstGeom>
          <a:solidFill>
            <a:srgbClr val="F9BC9A"/>
          </a:solidFill>
        </p:spPr>
        <p:txBody>
          <a:bodyPr wrap="square" rtlCol="0">
            <a:spAutoFit/>
          </a:bodyPr>
          <a:lstStyle/>
          <a:p>
            <a:pPr algn="ctr"/>
            <a:r>
              <a:rPr lang="en-IN" sz="2200"/>
              <a:t>1</a:t>
            </a:r>
          </a:p>
        </p:txBody>
      </p:sp>
      <p:sp>
        <p:nvSpPr>
          <p:cNvPr id="26" name="TextBox 25">
            <a:extLst>
              <a:ext uri="{FF2B5EF4-FFF2-40B4-BE49-F238E27FC236}">
                <a16:creationId xmlns:a16="http://schemas.microsoft.com/office/drawing/2014/main" id="{4A6E13B2-C3D0-20B6-03F4-5C4FE45047CF}"/>
              </a:ext>
            </a:extLst>
          </p:cNvPr>
          <p:cNvSpPr txBox="1"/>
          <p:nvPr/>
        </p:nvSpPr>
        <p:spPr>
          <a:xfrm>
            <a:off x="6104704" y="5398336"/>
            <a:ext cx="6188297" cy="430887"/>
          </a:xfrm>
          <a:prstGeom prst="rect">
            <a:avLst/>
          </a:prstGeom>
          <a:noFill/>
        </p:spPr>
        <p:txBody>
          <a:bodyPr wrap="none" rtlCol="0">
            <a:spAutoFit/>
          </a:bodyPr>
          <a:lstStyle/>
          <a:p>
            <a:r>
              <a:rPr lang="en-US" sz="2200"/>
              <a:t>How many outputs does this NOT operator produce?</a:t>
            </a:r>
          </a:p>
        </p:txBody>
      </p:sp>
      <p:sp>
        <p:nvSpPr>
          <p:cNvPr id="27" name="TextBox 26">
            <a:extLst>
              <a:ext uri="{FF2B5EF4-FFF2-40B4-BE49-F238E27FC236}">
                <a16:creationId xmlns:a16="http://schemas.microsoft.com/office/drawing/2014/main" id="{2C3FD2F1-49E5-DCC5-35AE-4A4394CD5DAD}"/>
              </a:ext>
            </a:extLst>
          </p:cNvPr>
          <p:cNvSpPr txBox="1"/>
          <p:nvPr/>
        </p:nvSpPr>
        <p:spPr>
          <a:xfrm>
            <a:off x="8787123" y="5978161"/>
            <a:ext cx="1147349" cy="430887"/>
          </a:xfrm>
          <a:prstGeom prst="rect">
            <a:avLst/>
          </a:prstGeom>
          <a:solidFill>
            <a:srgbClr val="F9BC9A"/>
          </a:solidFill>
        </p:spPr>
        <p:txBody>
          <a:bodyPr wrap="square" rtlCol="0">
            <a:spAutoFit/>
          </a:bodyPr>
          <a:lstStyle/>
          <a:p>
            <a:pPr algn="ctr"/>
            <a:r>
              <a:rPr lang="en-IN" sz="2200"/>
              <a:t>1</a:t>
            </a:r>
          </a:p>
        </p:txBody>
      </p:sp>
      <p:cxnSp>
        <p:nvCxnSpPr>
          <p:cNvPr id="4" name="Straight Connector 3">
            <a:extLst>
              <a:ext uri="{FF2B5EF4-FFF2-40B4-BE49-F238E27FC236}">
                <a16:creationId xmlns:a16="http://schemas.microsoft.com/office/drawing/2014/main" id="{FA85DB5D-8FC1-EE0F-0CF5-96225AF53C90}"/>
              </a:ext>
            </a:extLst>
          </p:cNvPr>
          <p:cNvCxnSpPr/>
          <p:nvPr/>
        </p:nvCxnSpPr>
        <p:spPr>
          <a:xfrm>
            <a:off x="0" y="3353651"/>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1FDF5E1-3338-0684-9863-41B74AC2173C}"/>
              </a:ext>
            </a:extLst>
          </p:cNvPr>
          <p:cNvCxnSpPr/>
          <p:nvPr/>
        </p:nvCxnSpPr>
        <p:spPr>
          <a:xfrm flipH="1">
            <a:off x="6070837" y="3353651"/>
            <a:ext cx="0" cy="35043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13878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10" grpId="0" animBg="1"/>
      <p:bldP spid="12" grpId="0"/>
      <p:bldP spid="15" grpId="0" animBg="1"/>
      <p:bldP spid="16" grpId="0"/>
      <p:bldP spid="17" grpId="0" animBg="1"/>
      <p:bldP spid="18" grpId="0"/>
      <p:bldP spid="19" grpId="0" animBg="1"/>
      <p:bldP spid="23" grpId="0"/>
      <p:bldP spid="24" grpId="0"/>
      <p:bldP spid="25" grpId="0" animBg="1"/>
      <p:bldP spid="26" grpId="0"/>
      <p:bldP spid="27" grpId="0" animBg="1"/>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1032" name="Picture 8">
            <a:extLst>
              <a:ext uri="{FF2B5EF4-FFF2-40B4-BE49-F238E27FC236}">
                <a16:creationId xmlns:a16="http://schemas.microsoft.com/office/drawing/2014/main" id="{DABF3423-65BE-85B7-C80E-A957F9FD953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98067" y="2787800"/>
            <a:ext cx="4064000" cy="2032000"/>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US" sz="2800" b="1">
                <a:latin typeface="Arial" panose="020b0604020202020204" pitchFamily="34" charset="0"/>
                <a:cs typeface="Arial" panose="020b0604020202020204" pitchFamily="34" charset="0"/>
              </a:rPr>
              <a:t>Symbol for AND</a:t>
            </a:r>
            <a:endParaRPr lang="en-GB" sz="2800" b="1">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F0ECA6CE-A18D-D26C-F51D-DFE560547BED}"/>
              </a:ext>
            </a:extLst>
          </p:cNvPr>
          <p:cNvSpPr/>
          <p:nvPr/>
        </p:nvSpPr>
        <p:spPr>
          <a:xfrm>
            <a:off x="1540506" y="1610100"/>
            <a:ext cx="3217762" cy="430887"/>
          </a:xfrm>
          <a:prstGeom prst="rect">
            <a:avLst/>
          </a:prstGeom>
        </p:spPr>
        <p:txBody>
          <a:bodyPr wrap="square">
            <a:spAutoFit/>
          </a:bodyPr>
          <a:lstStyle/>
          <a:p>
            <a:pPr algn="ctr"/>
            <a:r>
              <a:rPr lang="en-IN" sz="2200" b="1" kern="0">
                <a:solidFill>
                  <a:srgbClr val="1B1C1D"/>
                </a:solidFill>
                <a:cs typeface="Times New Roman" panose="02020603050405020304" pitchFamily="18" charset="0"/>
              </a:rPr>
              <a:t>AND Symbol </a:t>
            </a:r>
          </a:p>
        </p:txBody>
      </p:sp>
      <p:sp>
        <p:nvSpPr>
          <p:cNvPr id="13" name="TextBox 12">
            <a:extLst>
              <a:ext uri="{FF2B5EF4-FFF2-40B4-BE49-F238E27FC236}">
                <a16:creationId xmlns:a16="http://schemas.microsoft.com/office/drawing/2014/main" id="{8EE3AB59-935C-238C-7F1F-0645EB333B35}"/>
              </a:ext>
            </a:extLst>
          </p:cNvPr>
          <p:cNvSpPr txBox="1"/>
          <p:nvPr/>
        </p:nvSpPr>
        <p:spPr>
          <a:xfrm>
            <a:off x="4259795" y="3353441"/>
            <a:ext cx="974947" cy="369332"/>
          </a:xfrm>
          <a:prstGeom prst="rect">
            <a:avLst/>
          </a:prstGeom>
          <a:noFill/>
        </p:spPr>
        <p:txBody>
          <a:bodyPr wrap="none" rtlCol="0">
            <a:spAutoFit/>
          </a:bodyPr>
          <a:lstStyle/>
          <a:p>
            <a:r>
              <a:rPr lang="en-US"/>
              <a:t>OUTPUT</a:t>
            </a:r>
          </a:p>
        </p:txBody>
      </p:sp>
      <p:sp>
        <p:nvSpPr>
          <p:cNvPr id="14" name="TextBox 13">
            <a:extLst>
              <a:ext uri="{FF2B5EF4-FFF2-40B4-BE49-F238E27FC236}">
                <a16:creationId xmlns:a16="http://schemas.microsoft.com/office/drawing/2014/main" id="{C5EE924E-B57C-4206-3005-F22378E3E25E}"/>
              </a:ext>
            </a:extLst>
          </p:cNvPr>
          <p:cNvSpPr txBox="1"/>
          <p:nvPr/>
        </p:nvSpPr>
        <p:spPr>
          <a:xfrm>
            <a:off x="205849" y="3642467"/>
            <a:ext cx="1044325" cy="369332"/>
          </a:xfrm>
          <a:prstGeom prst="rect">
            <a:avLst/>
          </a:prstGeom>
          <a:noFill/>
        </p:spPr>
        <p:txBody>
          <a:bodyPr wrap="none" rtlCol="0">
            <a:spAutoFit/>
          </a:bodyPr>
          <a:lstStyle/>
          <a:p>
            <a:r>
              <a:rPr lang="en-US"/>
              <a:t>2 INPUTS</a:t>
            </a:r>
          </a:p>
        </p:txBody>
      </p:sp>
      <p:sp>
        <p:nvSpPr>
          <p:cNvPr id="3" name="TextBox 2">
            <a:extLst>
              <a:ext uri="{FF2B5EF4-FFF2-40B4-BE49-F238E27FC236}">
                <a16:creationId xmlns:a16="http://schemas.microsoft.com/office/drawing/2014/main" id="{A8516E85-8086-0250-DE3A-FD030F01FB27}"/>
              </a:ext>
            </a:extLst>
          </p:cNvPr>
          <p:cNvSpPr txBox="1"/>
          <p:nvPr/>
        </p:nvSpPr>
        <p:spPr>
          <a:xfrm>
            <a:off x="1983341" y="3047635"/>
            <a:ext cx="317716" cy="369332"/>
          </a:xfrm>
          <a:prstGeom prst="rect">
            <a:avLst/>
          </a:prstGeom>
          <a:noFill/>
        </p:spPr>
        <p:txBody>
          <a:bodyPr wrap="none" rtlCol="0">
            <a:spAutoFit/>
          </a:bodyPr>
          <a:lstStyle/>
          <a:p>
            <a:r>
              <a:rPr lang="en-US"/>
              <a:t>A</a:t>
            </a:r>
          </a:p>
        </p:txBody>
      </p:sp>
      <p:sp>
        <p:nvSpPr>
          <p:cNvPr id="4" name="TextBox 3">
            <a:extLst>
              <a:ext uri="{FF2B5EF4-FFF2-40B4-BE49-F238E27FC236}">
                <a16:creationId xmlns:a16="http://schemas.microsoft.com/office/drawing/2014/main" id="{CFCB8548-956B-C2B6-FDB8-879A2DC400D8}"/>
              </a:ext>
            </a:extLst>
          </p:cNvPr>
          <p:cNvSpPr txBox="1"/>
          <p:nvPr/>
        </p:nvSpPr>
        <p:spPr>
          <a:xfrm>
            <a:off x="1983341" y="3831006"/>
            <a:ext cx="309700" cy="369332"/>
          </a:xfrm>
          <a:prstGeom prst="rect">
            <a:avLst/>
          </a:prstGeom>
          <a:noFill/>
        </p:spPr>
        <p:txBody>
          <a:bodyPr wrap="none" rtlCol="0">
            <a:spAutoFit/>
          </a:bodyPr>
          <a:lstStyle/>
          <a:p>
            <a:r>
              <a:rPr lang="en-US"/>
              <a:t>B</a:t>
            </a:r>
          </a:p>
        </p:txBody>
      </p:sp>
      <p:sp>
        <p:nvSpPr>
          <p:cNvPr id="5" name="TextBox 4">
            <a:extLst>
              <a:ext uri="{FF2B5EF4-FFF2-40B4-BE49-F238E27FC236}">
                <a16:creationId xmlns:a16="http://schemas.microsoft.com/office/drawing/2014/main" id="{A3A12DEB-847B-EE2F-0FCF-B5F7266CD2C3}"/>
              </a:ext>
            </a:extLst>
          </p:cNvPr>
          <p:cNvSpPr txBox="1"/>
          <p:nvPr/>
        </p:nvSpPr>
        <p:spPr>
          <a:xfrm>
            <a:off x="4487120" y="4011799"/>
            <a:ext cx="304892" cy="369332"/>
          </a:xfrm>
          <a:prstGeom prst="rect">
            <a:avLst/>
          </a:prstGeom>
          <a:noFill/>
        </p:spPr>
        <p:txBody>
          <a:bodyPr wrap="none" rtlCol="0">
            <a:spAutoFit/>
          </a:bodyPr>
          <a:lstStyle/>
          <a:p>
            <a:r>
              <a:rPr lang="en-US"/>
              <a:t>X</a:t>
            </a:r>
          </a:p>
        </p:txBody>
      </p:sp>
      <p:sp>
        <p:nvSpPr>
          <p:cNvPr id="7" name="TextBox 6">
            <a:extLst>
              <a:ext uri="{FF2B5EF4-FFF2-40B4-BE49-F238E27FC236}">
                <a16:creationId xmlns:a16="http://schemas.microsoft.com/office/drawing/2014/main" id="{55F9A561-767F-C706-6C99-C04CDECAB7D3}"/>
              </a:ext>
            </a:extLst>
          </p:cNvPr>
          <p:cNvSpPr txBox="1"/>
          <p:nvPr/>
        </p:nvSpPr>
        <p:spPr>
          <a:xfrm>
            <a:off x="0" y="5499892"/>
            <a:ext cx="12192000" cy="1015663"/>
          </a:xfrm>
          <a:prstGeom prst="rect">
            <a:avLst/>
          </a:prstGeom>
          <a:noFill/>
        </p:spPr>
        <p:txBody>
          <a:bodyPr wrap="square">
            <a:spAutoFit/>
          </a:bodyPr>
          <a:lstStyle/>
          <a:p>
            <a:r>
              <a:rPr lang="en-IN" sz="2000" b="1"/>
              <a:t>Use in Real-World Electronics </a:t>
            </a:r>
          </a:p>
          <a:p>
            <a:r>
              <a:rPr lang="en-IN" sz="2000" b="1"/>
              <a:t>	</a:t>
            </a:r>
            <a:r>
              <a:rPr lang="en-IN" sz="2000"/>
              <a:t>Inside devices like phones, calculators, or even air conditioner, the physical gates are inside microchips.</a:t>
            </a:r>
          </a:p>
          <a:p>
            <a:r>
              <a:rPr lang="en-IN" sz="2000"/>
              <a:t>	And Engineers use the symbol to </a:t>
            </a:r>
            <a:r>
              <a:rPr lang="en-IN" sz="2000" b="1"/>
              <a:t>design and explain</a:t>
            </a:r>
            <a:r>
              <a:rPr lang="en-IN" sz="2000"/>
              <a:t> how those chips behave (logical circuit diagram).</a:t>
            </a:r>
          </a:p>
        </p:txBody>
      </p:sp>
      <p:sp>
        <p:nvSpPr>
          <p:cNvPr id="9" name="TextBox 8">
            <a:extLst>
              <a:ext uri="{FF2B5EF4-FFF2-40B4-BE49-F238E27FC236}">
                <a16:creationId xmlns:a16="http://schemas.microsoft.com/office/drawing/2014/main" id="{7EF0EB21-BFA2-5568-54AD-967A884BF44F}"/>
              </a:ext>
            </a:extLst>
          </p:cNvPr>
          <p:cNvSpPr txBox="1"/>
          <p:nvPr/>
        </p:nvSpPr>
        <p:spPr>
          <a:xfrm>
            <a:off x="97843" y="4864507"/>
            <a:ext cx="6103088" cy="369332"/>
          </a:xfrm>
          <a:prstGeom prst="rect">
            <a:avLst/>
          </a:prstGeom>
          <a:noFill/>
        </p:spPr>
        <p:txBody>
          <a:bodyPr wrap="square">
            <a:spAutoFit/>
          </a:bodyPr>
          <a:lstStyle/>
          <a:p>
            <a:pPr algn="ctr"/>
            <a:r>
              <a:rPr lang="en-IN" b="1" kern="0">
                <a:solidFill>
                  <a:srgbClr val="1B1C1D"/>
                </a:solidFill>
                <a:cs typeface="Times New Roman" panose="02020603050405020304" pitchFamily="18" charset="0"/>
              </a:rPr>
              <a:t>U</a:t>
            </a:r>
            <a:r>
              <a:rPr lang="en-IN" sz="1800" b="1" kern="0">
                <a:solidFill>
                  <a:srgbClr val="1B1C1D"/>
                </a:solidFill>
                <a:cs typeface="Times New Roman" panose="02020603050405020304" pitchFamily="18" charset="0"/>
              </a:rPr>
              <a:t>sed on circuit diagrams</a:t>
            </a:r>
          </a:p>
        </p:txBody>
      </p:sp>
      <p:pic>
        <p:nvPicPr>
          <p:cNvPr id="2050" name="Picture 2" descr="What 74LS08 AND Gate IC is and How It Works">
            <a:extLst>
              <a:ext uri="{FF2B5EF4-FFF2-40B4-BE49-F238E27FC236}">
                <a16:creationId xmlns:a16="http://schemas.microsoft.com/office/drawing/2014/main" id="{88658150-15A0-F600-2E1E-D53EC6CB1A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11360"/>
          <a:stretch>
            <a:fillRect/>
          </a:stretch>
        </p:blipFill>
        <p:spPr bwMode="auto">
          <a:xfrm>
            <a:off x="7433734" y="1237877"/>
            <a:ext cx="2831472" cy="179949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igital Electronics Circuit in Breadboard: AND Logic Gate, IC 7408 and  Truth Table">
            <a:extLst>
              <a:ext uri="{FF2B5EF4-FFF2-40B4-BE49-F238E27FC236}">
                <a16:creationId xmlns:a16="http://schemas.microsoft.com/office/drawing/2014/main" id="{48FA4C66-1E75-CD5E-B999-4297274E246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4591" t="4739" r="623" b="32299"/>
          <a:stretch>
            <a:fillRect/>
          </a:stretch>
        </p:blipFill>
        <p:spPr bwMode="auto">
          <a:xfrm>
            <a:off x="5556287" y="2924086"/>
            <a:ext cx="6424859" cy="240140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B5FEB78-A66D-28E1-5F2E-5DC00EFAE260}"/>
              </a:ext>
            </a:extLst>
          </p:cNvPr>
          <p:cNvSpPr txBox="1"/>
          <p:nvPr/>
        </p:nvSpPr>
        <p:spPr>
          <a:xfrm>
            <a:off x="385762" y="6546807"/>
            <a:ext cx="6108700" cy="276999"/>
          </a:xfrm>
          <a:prstGeom prst="rect">
            <a:avLst/>
          </a:prstGeom>
          <a:noFill/>
        </p:spPr>
        <p:txBody>
          <a:bodyPr wrap="square">
            <a:spAutoFit/>
          </a:bodyPr>
          <a:lstStyle/>
          <a:p>
            <a:r>
              <a:rPr lang="en-US" sz="1200"/>
              <a:t>Image credit: https://www.youtube.com/watch?v=eX84sXsPGmk</a:t>
            </a:r>
          </a:p>
        </p:txBody>
      </p:sp>
    </p:spTree>
    <p:extLst>
      <p:ext uri="{BB962C8B-B14F-4D97-AF65-F5344CB8AC3E}">
        <p14:creationId xmlns:p14="http://schemas.microsoft.com/office/powerpoint/2010/main" val="22949799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3" grpId="0"/>
      <p:bldP spid="4" grpId="0"/>
      <p:bldP spid="5" grpId="0"/>
      <p:bldP spid="7" grpId="0"/>
    </p:bldLst>
  </p:timing>
</p:sld>
</file>

<file path=ppt/tags/tag1.xml><?xml version="1.0" encoding="utf-8"?>
<p:tagLst xmlns:p="http://schemas.openxmlformats.org/presentationml/2006/main">
  <p:tag name="AS_OS" val="Unix 3.10.0.957"/>
  <p:tag name="AS_RELEASE_DATE" val="2023.07.31"/>
  <p:tag name="AS_TITLE" val="Aspose.Slides for Java"/>
  <p:tag name="AS_VERSION" val="23.7"/>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0FC16EDE49814FBBE83568B9FA2901" ma:contentTypeVersion="17" ma:contentTypeDescription="Create a new document." ma:contentTypeScope="" ma:versionID="022f5e1d981b14d7005f3600e8ff7e4f">
  <xsd:schema xmlns:xsd="http://www.w3.org/2001/XMLSchema" xmlns:xs="http://www.w3.org/2001/XMLSchema" xmlns:p="http://schemas.microsoft.com/office/2006/metadata/properties" xmlns:ns2="9ad1216b-cdc1-40e2-a0c2-94597fd44697" xmlns:ns3="3fcf4a81-aca0-43b6-bff7-87efdc296efa" xmlns:ns4="7424b78e-8606-4fd1-9a19-b6b90bbc0a1b" targetNamespace="http://schemas.microsoft.com/office/2006/metadata/properties" ma:root="true" ma:fieldsID="f273b407d20b6eb33550fabe3d54ad2e" ns2:_="" ns3:_="" ns4:_="">
    <xsd:import namespace="9ad1216b-cdc1-40e2-a0c2-94597fd44697"/>
    <xsd:import namespace="3fcf4a81-aca0-43b6-bff7-87efdc296efa"/>
    <xsd:import namespace="7424b78e-8606-4fd1-9a19-b6b90bbc0a1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ObjectDetectorVersions" minOccurs="0"/>
                <xsd:element ref="ns3:MediaLengthInSeconds" minOccurs="0"/>
                <xsd:element ref="ns2:SharedWithUsers" minOccurs="0"/>
                <xsd:element ref="ns2:SharedWithDetails" minOccurs="0"/>
                <xsd:element ref="ns3:MediaServiceGenerationTime" minOccurs="0"/>
                <xsd:element ref="ns3:MediaServiceEventHashCode" minOccurs="0"/>
                <xsd:element ref="ns3:MediaServiceSearchPropertie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d1216b-cdc1-40e2-a0c2-94597fd44697"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dexed="true"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cf4a81-aca0-43b6-bff7-87efdc296ef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7882c5b-1fc0-4c64-8edd-3b527906c473"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24b78e-8606-4fd1-9a19-b6b90bbc0a1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4bd6ad62-9026-4c22-97ba-ffd5902a9633}" ma:internalName="TaxCatchAll" ma:showField="CatchAllData" ma:web="9ad1216b-cdc1-40e2-a0c2-94597fd4469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3fcf4a81-aca0-43b6-bff7-87efdc296efa">
      <Terms xmlns="http://schemas.microsoft.com/office/infopath/2007/PartnerControls"/>
    </lcf76f155ced4ddcb4097134ff3c332f>
    <TaxCatchAll xmlns="7424b78e-8606-4fd1-9a19-b6b90bbc0a1b" xsi:nil="true"/>
    <_dlc_DocId xmlns="9ad1216b-cdc1-40e2-a0c2-94597fd44697">7VPTP7ZE6X33-1933993375-2143</_dlc_DocId>
    <_dlc_DocIdUrl xmlns="9ad1216b-cdc1-40e2-a0c2-94597fd44697">
      <Url>https://cambridgeorg.sharepoint.com/sites/cie/education/pd/Curriculum_Support/_layouts/15/DocIdRedir.aspx?ID=7VPTP7ZE6X33-1933993375-2143</Url>
      <Description>7VPTP7ZE6X33-1933993375-2143</Description>
    </_dlc_DocIdUrl>
  </documentManagement>
</p:properties>
</file>

<file path=customXml/itemProps1.xml><?xml version="1.0" encoding="utf-8"?>
<ds:datastoreItem xmlns:ds="http://schemas.openxmlformats.org/officeDocument/2006/customXml" ds:itemID="{29883E5A-51FF-4D38-B406-92E8477B41EF}"/>
</file>

<file path=customXml/itemProps2.xml><?xml version="1.0" encoding="utf-8"?>
<ds:datastoreItem xmlns:ds="http://schemas.openxmlformats.org/officeDocument/2006/customXml" ds:itemID="{BA3FB75A-DB3F-4E38-866B-2817D765B1E9}"/>
</file>

<file path=customXml/itemProps3.xml><?xml version="1.0" encoding="utf-8"?>
<ds:datastoreItem xmlns:ds="http://schemas.openxmlformats.org/officeDocument/2006/customXml" ds:itemID="{78932C2B-842A-42E3-902C-AEBD65F1A772}"/>
</file>

<file path=customXml/itemProps4.xml><?xml version="1.0" encoding="utf-8"?>
<ds:datastoreItem xmlns:ds="http://schemas.openxmlformats.org/officeDocument/2006/customXml" ds:itemID="{F0680996-B3BB-469A-A638-E7785A111E63}"/>
</file>

<file path=docProps/app.xml><?xml version="1.0" encoding="utf-8"?>
<Properties xmlns:vt="http://schemas.openxmlformats.org/officeDocument/2006/docPropsVTypes" xmlns="http://schemas.openxmlformats.org/officeDocument/2006/extended-properties">
  <Company>Cambridge Assessment</Company>
  <PresentationFormat>Widescreen</PresentationFormat>
  <Paragraphs>181</Paragraphs>
  <Slides>17</Slides>
  <Notes>17</Notes>
  <TotalTime>4673</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17</vt:i4>
      </vt:variant>
    </vt:vector>
  </HeadingPairs>
  <TitlesOfParts>
    <vt:vector baseType="lpstr" size="24">
      <vt:lpstr>Arial</vt:lpstr>
      <vt:lpstr>Calibri Light</vt:lpstr>
      <vt:lpstr>Calibri</vt:lpstr>
      <vt:lpstr>Google Sans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23.0700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Saxton</dc:creator>
  <cp:lastModifiedBy>Kanchize Design Studio</cp:lastModifiedBy>
  <cp:revision>609</cp:revision>
  <dcterms:created xsi:type="dcterms:W3CDTF">2018-02-15T16:39:16Z</dcterms:created>
  <dcterms:modified xsi:type="dcterms:W3CDTF">2025-05-21T09:44:52Z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0x010100370FC16EDE49814FBBE83568B9FA2901</vt:lpwstr>
  </property>
  <property fmtid="{D5CDD505-2E9C-101B-9397-08002B2CF9AE}" pid="3" name="_dlc_DocIdItemGuid">
    <vt:lpwstr>a26e908c-dfd8-4674-96cb-8ee4c3ca2efc</vt:lpwstr>
  </property>
  <property fmtid="{D5CDD505-2E9C-101B-9397-08002B2CF9AE}" pid="4" name="MediaServiceImageTags">
    <vt:lpwstr/>
  </property>
</Properties>
</file>