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6" r:id="rId3"/>
    <p:sldId id="318" r:id="rId4"/>
    <p:sldId id="313" r:id="rId5"/>
    <p:sldId id="316" r:id="rId6"/>
    <p:sldId id="320" r:id="rId7"/>
    <p:sldId id="314" r:id="rId8"/>
    <p:sldId id="319" r:id="rId9"/>
    <p:sldId id="317" r:id="rId10"/>
    <p:sldId id="321" r:id="rId11"/>
    <p:sldId id="315" r:id="rId12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9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5T18:29:02.0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1 634 24575,'1'-5'0,"1"0"0,0 0 0,0 0 0,1 0 0,-1 0 0,1 1 0,0-1 0,1 1 0,-1-1 0,1 1 0,-1 0 0,1 1 0,8-7 0,-1 0 0,18-18 0,1 1 0,1 2 0,1 1 0,1 2 0,2 1 0,37-17 0,-65 33 0,0 1 0,0-2 0,-1 1 0,0-1 0,0 0 0,0 0 0,-1 0 0,0-1 0,0 0 0,0 0 0,-1 0 0,6-16 0,4-11 0,16-54 0,19-34-1365,-39 92-5461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5T18:29:06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24575,'4'5'0,"0"0"0,-1 1 0,0-1 0,0 1 0,0 0 0,-1 0 0,1 0 0,-1 0 0,-1 0 0,2 8 0,-1-6 0,0 1 0,0 0 0,1-1 0,7 15 0,131 174 0,-112-151-455,1-1 0,60 69 0,-67-90-6371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5T18:29:12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5T16:56:00.5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1 366 24575,'19'-1'0,"-1"-1"0,1 0 0,0-1 0,-1-2 0,32-10 0,86-45 0,-100 39 0,0-1 0,-2-2 0,51-44 0,-50 37 0,2 2 0,55-32 0,-74 50-1365,-4 1-5461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19F2B-6EBB-11D5-0BF1-3A154A8D5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AD28AB-6F1B-D4B6-E1DD-58A514C35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EAF21-7385-1842-950F-A2AAFB2F0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85B0-CBDD-43E2-A596-CB0B6F157B40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E2BD6-82FC-1A02-1B10-1055EC37E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920DD-CF0C-8BB7-182F-6D9EA1AFD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B86A-ABBE-4266-8E08-10AAF194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84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42F81-D9A6-2472-8137-1B763F5F2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3EECC3-65A9-0698-F6A0-2B85747E7B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99BE8-1324-6163-9FCA-3D3F8B6D0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85B0-CBDD-43E2-A596-CB0B6F157B40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4E0FC-3803-DB89-1F19-982AB696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A99B1-DECA-B01D-C959-A78BFEBC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B86A-ABBE-4266-8E08-10AAF194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359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D45ACF-DCD3-2B33-4246-9018F45A4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9B1F10-2E7D-DAB0-2AB4-A7EB5D1D5E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DEE56-C096-A240-5578-5112B8F38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85B0-CBDD-43E2-A596-CB0B6F157B40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6EB0C-9309-6233-04B8-18345DC9C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16CD1-923B-FB73-64AC-67CC5394F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B86A-ABBE-4266-8E08-10AAF194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092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522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453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735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408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117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8893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952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89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6ED34-7405-7E83-9A7E-FE664E948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FA6B0-E50C-8788-9CF9-1AB92A022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829DF-1B09-1030-6B1B-64704DB50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85B0-CBDD-43E2-A596-CB0B6F157B40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3204B-3CF6-A62F-CDD8-44A951B5D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DA3D5-E5A9-043C-143C-6F3F41EE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B86A-ABBE-4266-8E08-10AAF194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3586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8690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360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34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0D79A-C265-C680-7A05-4AF69086C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7AF64B-546A-C52C-29BB-36629AA57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D07DF-3D4D-8786-8D63-96D64D303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85B0-CBDD-43E2-A596-CB0B6F157B40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492EE-FBF1-4716-E4C5-5B29C6D12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4E7E-46AE-4424-BB52-7356E5C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B86A-ABBE-4266-8E08-10AAF194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178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27786-E6B7-42BA-FFAD-AE7014551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9ABB2-AE40-8C62-2A8C-354D70E91A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7D8239-4CD2-9E1E-23BC-C8EDDADED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DEBC02-8A90-10D8-686B-FF63B4B16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85B0-CBDD-43E2-A596-CB0B6F157B40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88395-BCC9-1D16-79F6-CD7D1B974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74106-E8BC-DEA8-8914-0AFDCC44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B86A-ABBE-4266-8E08-10AAF194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55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92A75-5471-62CD-29D3-D5AB26A9C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8BE72-5421-4DD9-8E51-E0AC3DF5A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B10EA9-0D12-B170-EBDA-39871C33AA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4399ED-CAC9-153F-EA40-7E010DC28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34D530-0005-075F-7A83-2532E940A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EAEE64-AE4A-6DF5-B3A8-1164C63EB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85B0-CBDD-43E2-A596-CB0B6F157B40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81F3E9-95D2-E70E-F579-DB9F40191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45C3DB-3BF2-1710-6B5D-EE17ABB0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B86A-ABBE-4266-8E08-10AAF194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55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3CF4B-7E1E-E6F3-B209-0E609201A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A787DC-EEB4-6417-2A17-05246C553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85B0-CBDD-43E2-A596-CB0B6F157B40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95577F-B29A-89A4-1FF8-828ECA95C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4846F1-FD0C-08AD-F124-72278B82B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B86A-ABBE-4266-8E08-10AAF194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53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6B1953-E9F7-5CAD-A879-60B67CAB2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85B0-CBDD-43E2-A596-CB0B6F157B40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64474-4E0F-0B56-6EF5-EFB7DAF72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BA3B-4C53-4BD5-4E85-5B5F6DC20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B86A-ABBE-4266-8E08-10AAF194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8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E99CE-D9D8-B1D1-67F8-4E089D796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E5360-3C99-E32D-C395-6DFDA3054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4EEA56-4F04-B454-1B2C-6A3C3E150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35ACCC-73DF-0C6C-DAEA-126CEFE1A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85B0-CBDD-43E2-A596-CB0B6F157B40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74ED59-2129-97DC-5F91-9C2A958D7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B03C5-18FE-F3E9-3492-8F4E05EF4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B86A-ABBE-4266-8E08-10AAF194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977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523DC-8CB8-290E-8332-7CAFB7A2C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C24436-4793-CD83-706C-5DA18E0D79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18838C-6390-9DE1-D062-7B2CD66FE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030F70-F995-AE01-E6FD-1671ACF40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85B0-CBDD-43E2-A596-CB0B6F157B40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E1B3C-B7AA-6513-F122-E2A55661F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5CAEC2-AF04-D408-47FD-0FD1792BB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B86A-ABBE-4266-8E08-10AAF194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40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A0A566-0F91-AFDA-2DE8-6E5CF6030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E212A-978F-F282-C5A7-40C626E07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B7F4E-DFE6-FFAE-992F-6F0566A9A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885B0-CBDD-43E2-A596-CB0B6F157B40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6F071-51A0-103B-B4DD-A4E811D618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CCE72-C08A-7C04-1CA1-8BB695B802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7B86A-ABBE-4266-8E08-10AAF194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52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57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9.png"/><Relationship Id="rId7" Type="http://schemas.openxmlformats.org/officeDocument/2006/relationships/image" Target="../media/image4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3.xml"/><Relationship Id="rId5" Type="http://schemas.openxmlformats.org/officeDocument/2006/relationships/image" Target="../media/image40.png"/><Relationship Id="rId4" Type="http://schemas.openxmlformats.org/officeDocument/2006/relationships/customXml" Target="../ink/ink2.xml"/><Relationship Id="rId9" Type="http://schemas.openxmlformats.org/officeDocument/2006/relationships/image" Target="../media/image4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Skills Pack – Exact trigonometric values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Lesson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srgbClr val="EA5B0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Cambridge IGCSE</a:t>
            </a:r>
            <a:r>
              <a:rPr kumimoji="0" lang="en-GB" sz="2600" b="1" i="0" u="none" strike="noStrike" kern="1200" cap="none" spc="0" normalizeH="0" baseline="30000" noProof="0" dirty="0">
                <a:ln>
                  <a:noFill/>
                </a:ln>
                <a:solidFill>
                  <a:srgbClr val="EA5B0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™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srgbClr val="EA5B0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 IGCSE (9-1)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srgbClr val="EA5B0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Mathematics 0580 / 0980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Version 0.1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Working with non-right-angle triangles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EE1A523-51E8-F205-4071-DF531A31E62C}"/>
                  </a:ext>
                </a:extLst>
              </p:cNvPr>
              <p:cNvSpPr txBox="1"/>
              <p:nvPr/>
            </p:nvSpPr>
            <p:spPr>
              <a:xfrm>
                <a:off x="741575" y="4411745"/>
                <a:ext cx="5139754" cy="984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Calculate the area of the triangle</a:t>
                </a:r>
              </a:p>
              <a:p>
                <a:pPr marL="342900" indent="-342900">
                  <a:buAutoNum type="alphaLcParenBoth"/>
                </a:pP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Calculate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endParaRPr lang="en-GB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EE1A523-51E8-F205-4071-DF531A31E6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575" y="4411745"/>
                <a:ext cx="5139754" cy="984885"/>
              </a:xfrm>
              <a:prstGeom prst="rect">
                <a:avLst/>
              </a:prstGeom>
              <a:blipFill>
                <a:blip r:embed="rId2"/>
                <a:stretch>
                  <a:fillRect l="-1068" t="-3106" b="-10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5D178A-9EB1-43D4-213F-662E2CC4507B}"/>
                  </a:ext>
                </a:extLst>
              </p:cNvPr>
              <p:cNvSpPr txBox="1"/>
              <p:nvPr/>
            </p:nvSpPr>
            <p:spPr>
              <a:xfrm>
                <a:off x="6526493" y="2064597"/>
                <a:ext cx="3771738" cy="4346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𝑎𝑟𝑒𝑎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×10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120</m:t>
                        </m:r>
                      </m:e>
                    </m:func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5D178A-9EB1-43D4-213F-662E2CC450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6493" y="2064597"/>
                <a:ext cx="3771738" cy="434606"/>
              </a:xfrm>
              <a:prstGeom prst="rect">
                <a:avLst/>
              </a:prstGeom>
              <a:blipFill>
                <a:blip r:embed="rId3"/>
                <a:stretch>
                  <a:fillRect l="-1780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ED127D3-5E6F-1863-3B86-B2078F422ABA}"/>
                  </a:ext>
                </a:extLst>
              </p:cNvPr>
              <p:cNvSpPr txBox="1"/>
              <p:nvPr/>
            </p:nvSpPr>
            <p:spPr>
              <a:xfrm>
                <a:off x="6581251" y="1543242"/>
                <a:ext cx="1943481" cy="4346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𝑎𝑟𝑒𝑎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𝑎𝑏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func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ED127D3-5E6F-1863-3B86-B2078F422A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1251" y="1543242"/>
                <a:ext cx="1943481" cy="434606"/>
              </a:xfrm>
              <a:prstGeom prst="rect">
                <a:avLst/>
              </a:prstGeom>
              <a:blipFill>
                <a:blip r:embed="rId4"/>
                <a:stretch>
                  <a:fillRect l="-3459" r="-314" b="-15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B1F43D5-3F70-2134-EFB5-8C4FDAC8FD72}"/>
                  </a:ext>
                </a:extLst>
              </p:cNvPr>
              <p:cNvSpPr txBox="1"/>
              <p:nvPr/>
            </p:nvSpPr>
            <p:spPr>
              <a:xfrm>
                <a:off x="6526493" y="2590705"/>
                <a:ext cx="1741887" cy="489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𝑎𝑟𝑒𝑎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=80×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B1F43D5-3F70-2134-EFB5-8C4FDAC8FD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6493" y="2590705"/>
                <a:ext cx="1741887" cy="4896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2DED4E3-6F3B-90CB-017C-677DF7BD90AB}"/>
                  </a:ext>
                </a:extLst>
              </p:cNvPr>
              <p:cNvSpPr txBox="1"/>
              <p:nvPr/>
            </p:nvSpPr>
            <p:spPr>
              <a:xfrm>
                <a:off x="6493045" y="3256965"/>
                <a:ext cx="1529072" cy="3440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𝑎𝑟𝑒𝑎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=40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2DED4E3-6F3B-90CB-017C-677DF7BD9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3045" y="3256965"/>
                <a:ext cx="1529072" cy="344069"/>
              </a:xfrm>
              <a:prstGeom prst="rect">
                <a:avLst/>
              </a:prstGeom>
              <a:blipFill>
                <a:blip r:embed="rId6"/>
                <a:stretch>
                  <a:fillRect l="-1594" r="-3586" b="-5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BCA50531-1361-344D-3332-86633B1977AA}"/>
              </a:ext>
            </a:extLst>
          </p:cNvPr>
          <p:cNvSpPr txBox="1"/>
          <p:nvPr/>
        </p:nvSpPr>
        <p:spPr>
          <a:xfrm>
            <a:off x="5881328" y="1577738"/>
            <a:ext cx="5505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6501FF-9779-6DD6-44CF-456E364845F4}"/>
              </a:ext>
            </a:extLst>
          </p:cNvPr>
          <p:cNvSpPr txBox="1"/>
          <p:nvPr/>
        </p:nvSpPr>
        <p:spPr>
          <a:xfrm>
            <a:off x="5606041" y="3934041"/>
            <a:ext cx="5505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59FA9BD-0B8A-C76D-E6FC-CDA06CA4815B}"/>
                  </a:ext>
                </a:extLst>
              </p:cNvPr>
              <p:cNvSpPr txBox="1"/>
              <p:nvPr/>
            </p:nvSpPr>
            <p:spPr>
              <a:xfrm>
                <a:off x="6156614" y="3857889"/>
                <a:ext cx="5807231" cy="429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(8</m:t>
                          </m:r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−2×8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59FA9BD-0B8A-C76D-E6FC-CDA06CA48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614" y="3857889"/>
                <a:ext cx="5807231" cy="4294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AB16449-F24B-5951-8622-29159A1B5A5C}"/>
                  </a:ext>
                </a:extLst>
              </p:cNvPr>
              <p:cNvSpPr txBox="1"/>
              <p:nvPr/>
            </p:nvSpPr>
            <p:spPr>
              <a:xfrm>
                <a:off x="6246806" y="4442910"/>
                <a:ext cx="3195298" cy="4346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=128+200−320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×−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AB16449-F24B-5951-8622-29159A1B5A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6806" y="4442910"/>
                <a:ext cx="3195298" cy="434606"/>
              </a:xfrm>
              <a:prstGeom prst="rect">
                <a:avLst/>
              </a:prstGeom>
              <a:blipFill>
                <a:blip r:embed="rId8"/>
                <a:stretch>
                  <a:fillRect l="-2099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12E24B0-090A-36CE-8DAC-3CEFF9BDEEDB}"/>
                  </a:ext>
                </a:extLst>
              </p:cNvPr>
              <p:cNvSpPr txBox="1"/>
              <p:nvPr/>
            </p:nvSpPr>
            <p:spPr>
              <a:xfrm>
                <a:off x="6481481" y="5220584"/>
                <a:ext cx="25876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=264+160=424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12E24B0-090A-36CE-8DAC-3CEFF9BDE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481" y="5220584"/>
                <a:ext cx="2587696" cy="307777"/>
              </a:xfrm>
              <a:prstGeom prst="rect">
                <a:avLst/>
              </a:prstGeom>
              <a:blipFill>
                <a:blip r:embed="rId9"/>
                <a:stretch>
                  <a:fillRect l="-706" t="-1961" r="-1647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36479408-E6F5-12EB-825C-E1E88566C16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7011" y="2157992"/>
            <a:ext cx="5473088" cy="199850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404D24F-F223-B0B2-2F5E-6501E424DB9F}"/>
                  </a:ext>
                </a:extLst>
              </p:cNvPr>
              <p:cNvSpPr txBox="1"/>
              <p:nvPr/>
            </p:nvSpPr>
            <p:spPr>
              <a:xfrm>
                <a:off x="6431901" y="5646052"/>
                <a:ext cx="1133002" cy="3440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424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404D24F-F223-B0B2-2F5E-6501E424D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901" y="5646052"/>
                <a:ext cx="1133002" cy="344069"/>
              </a:xfrm>
              <a:prstGeom prst="rect">
                <a:avLst/>
              </a:prstGeom>
              <a:blipFill>
                <a:blip r:embed="rId11"/>
                <a:stretch>
                  <a:fillRect l="-2688" r="-4839" b="-5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DAC4A17-F4E8-143A-ACC8-4DD5A31847D1}"/>
                  </a:ext>
                </a:extLst>
              </p:cNvPr>
              <p:cNvSpPr txBox="1"/>
              <p:nvPr/>
            </p:nvSpPr>
            <p:spPr>
              <a:xfrm>
                <a:off x="7552991" y="5646052"/>
                <a:ext cx="1060418" cy="3440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106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DAC4A17-F4E8-143A-ACC8-4DD5A31847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2991" y="5646052"/>
                <a:ext cx="1060418" cy="344069"/>
              </a:xfrm>
              <a:prstGeom prst="rect">
                <a:avLst/>
              </a:prstGeom>
              <a:blipFill>
                <a:blip r:embed="rId12"/>
                <a:stretch>
                  <a:fillRect l="-2299" r="-5172" b="-5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752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Solving trigonometric equations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1DB0E6-EF30-EA32-F1FF-1DE1ECC54796}"/>
              </a:ext>
            </a:extLst>
          </p:cNvPr>
          <p:cNvSpPr txBox="1"/>
          <p:nvPr/>
        </p:nvSpPr>
        <p:spPr>
          <a:xfrm>
            <a:off x="584199" y="1659467"/>
            <a:ext cx="418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 quick review of last lesson…</a:t>
            </a:r>
          </a:p>
        </p:txBody>
      </p:sp>
    </p:spTree>
    <p:extLst>
      <p:ext uri="{BB962C8B-B14F-4D97-AF65-F5344CB8AC3E}">
        <p14:creationId xmlns:p14="http://schemas.microsoft.com/office/powerpoint/2010/main" val="3718899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Working with non-right-angle triangles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5063CD-01AF-8BBC-17D8-1B45446C7D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536" y="2110138"/>
            <a:ext cx="4390963" cy="321089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99B4FF6-8036-7CF5-94D1-1B928C741658}"/>
              </a:ext>
            </a:extLst>
          </p:cNvPr>
          <p:cNvSpPr txBox="1"/>
          <p:nvPr/>
        </p:nvSpPr>
        <p:spPr>
          <a:xfrm>
            <a:off x="6096001" y="2732366"/>
            <a:ext cx="2322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b="0" dirty="0"/>
              <a:t>Area of triangle =</a:t>
            </a:r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C659BAF-4B82-C4DD-59A9-F6E426FF4585}"/>
                  </a:ext>
                </a:extLst>
              </p:cNvPr>
              <p:cNvSpPr txBox="1"/>
              <p:nvPr/>
            </p:nvSpPr>
            <p:spPr>
              <a:xfrm>
                <a:off x="8173039" y="2571296"/>
                <a:ext cx="2322136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𝑎𝑏</m:t>
                      </m:r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C659BAF-4B82-C4DD-59A9-F6E426FF45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3039" y="2571296"/>
                <a:ext cx="2322136" cy="7838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771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D2EDC8D8-87CB-A270-D0F6-347464009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360" y="2232473"/>
            <a:ext cx="3839111" cy="270547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Working with non-right-angle triangles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428F8E8-CA93-ECD8-86DC-7966FCE89FCD}"/>
                  </a:ext>
                </a:extLst>
              </p:cNvPr>
              <p:cNvSpPr txBox="1"/>
              <p:nvPr/>
            </p:nvSpPr>
            <p:spPr>
              <a:xfrm>
                <a:off x="5729590" y="1682885"/>
                <a:ext cx="4533091" cy="28738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GB" sz="2400" dirty="0"/>
                  <a:t>Find the exact area of the triangle</a:t>
                </a:r>
              </a:p>
              <a:p>
                <a:pPr>
                  <a:spcAft>
                    <a:spcPts val="600"/>
                  </a:spcAft>
                </a:pPr>
                <a:r>
                  <a:rPr lang="en-GB" sz="2400" dirty="0"/>
                  <a:t>Area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𝑎𝑏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func>
                  </m:oMath>
                </a14:m>
                <a:endParaRPr lang="en-GB" sz="2400" b="0" dirty="0"/>
              </a:p>
              <a:p>
                <a:pPr>
                  <a:spcAft>
                    <a:spcPts val="600"/>
                  </a:spcAft>
                </a:pPr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×4×6×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60</m:t>
                        </m:r>
                      </m:e>
                    </m:func>
                  </m:oMath>
                </a14:m>
                <a:endParaRPr lang="en-GB" sz="2400" b="0" dirty="0">
                  <a:ea typeface="Cambria Math" panose="020405030504060302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×4×6×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/>
              </a:p>
              <a:p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√3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428F8E8-CA93-ECD8-86DC-7966FCE89F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590" y="1682885"/>
                <a:ext cx="4533091" cy="2873864"/>
              </a:xfrm>
              <a:prstGeom prst="rect">
                <a:avLst/>
              </a:prstGeom>
              <a:blipFill>
                <a:blip r:embed="rId3"/>
                <a:stretch>
                  <a:fillRect l="-2151" t="-1699" b="-40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6CFADC13-BC83-4723-E15F-F6E8F03BED04}"/>
              </a:ext>
            </a:extLst>
          </p:cNvPr>
          <p:cNvSpPr txBox="1"/>
          <p:nvPr/>
        </p:nvSpPr>
        <p:spPr>
          <a:xfrm>
            <a:off x="1299058" y="1981727"/>
            <a:ext cx="38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C57E2B-DC9B-A1DB-0079-409F946EEF6D}"/>
              </a:ext>
            </a:extLst>
          </p:cNvPr>
          <p:cNvSpPr txBox="1"/>
          <p:nvPr/>
        </p:nvSpPr>
        <p:spPr>
          <a:xfrm>
            <a:off x="3146296" y="2964573"/>
            <a:ext cx="38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B2BF5B-8428-D204-151C-19FC54A89CFF}"/>
              </a:ext>
            </a:extLst>
          </p:cNvPr>
          <p:cNvSpPr txBox="1"/>
          <p:nvPr/>
        </p:nvSpPr>
        <p:spPr>
          <a:xfrm>
            <a:off x="4580513" y="4125263"/>
            <a:ext cx="38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7A911A-D86C-EFE0-3F17-17F27FABC3BA}"/>
              </a:ext>
            </a:extLst>
          </p:cNvPr>
          <p:cNvSpPr txBox="1"/>
          <p:nvPr/>
        </p:nvSpPr>
        <p:spPr>
          <a:xfrm>
            <a:off x="3085291" y="4686557"/>
            <a:ext cx="38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6255930-6685-D2A9-BEA5-5BE4395EEB4D}"/>
              </a:ext>
            </a:extLst>
          </p:cNvPr>
          <p:cNvSpPr txBox="1"/>
          <p:nvPr/>
        </p:nvSpPr>
        <p:spPr>
          <a:xfrm>
            <a:off x="1178998" y="4707119"/>
            <a:ext cx="38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4D8305-D8F2-E29C-A7F0-90229EEBCD9F}"/>
              </a:ext>
            </a:extLst>
          </p:cNvPr>
          <p:cNvSpPr txBox="1"/>
          <p:nvPr/>
        </p:nvSpPr>
        <p:spPr>
          <a:xfrm>
            <a:off x="1044357" y="3684881"/>
            <a:ext cx="38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93733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  <p:bldP spid="15" grpId="0"/>
      <p:bldP spid="12" grpId="0"/>
      <p:bldP spid="14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Working with non-right-angle triangles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5063CD-01AF-8BBC-17D8-1B45446C7D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536" y="2110138"/>
            <a:ext cx="4390963" cy="321089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9B4FF6-8036-7CF5-94D1-1B928C741658}"/>
                  </a:ext>
                </a:extLst>
              </p:cNvPr>
              <p:cNvSpPr txBox="1"/>
              <p:nvPr/>
            </p:nvSpPr>
            <p:spPr>
              <a:xfrm>
                <a:off x="6255955" y="2893533"/>
                <a:ext cx="5188085" cy="1070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GB" sz="2400" dirty="0"/>
                  <a:t>Sine Rule </a:t>
                </a:r>
              </a:p>
              <a:p>
                <a:r>
                  <a:rPr lang="en-GB" sz="2400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func>
                          <m:func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func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func>
                          <m:func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func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func>
                          <m:func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func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9B4FF6-8036-7CF5-94D1-1B928C7416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55" y="2893533"/>
                <a:ext cx="5188085" cy="1070934"/>
              </a:xfrm>
              <a:prstGeom prst="rect">
                <a:avLst/>
              </a:prstGeom>
              <a:blipFill>
                <a:blip r:embed="rId3"/>
                <a:stretch>
                  <a:fillRect l="-1763" t="-4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988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A6C56038-F713-E42C-190A-05660D66C5B6}"/>
              </a:ext>
            </a:extLst>
          </p:cNvPr>
          <p:cNvSpPr/>
          <p:nvPr/>
        </p:nvSpPr>
        <p:spPr>
          <a:xfrm rot="19747666">
            <a:off x="1463392" y="1784849"/>
            <a:ext cx="2955055" cy="1679871"/>
          </a:xfrm>
          <a:prstGeom prst="triangle">
            <a:avLst>
              <a:gd name="adj" fmla="val 92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Working with non-right-angle triangles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4B10B2-60C6-AAAF-45B3-15469433D2A8}"/>
              </a:ext>
            </a:extLst>
          </p:cNvPr>
          <p:cNvSpPr txBox="1"/>
          <p:nvPr/>
        </p:nvSpPr>
        <p:spPr>
          <a:xfrm>
            <a:off x="1670728" y="2624784"/>
            <a:ext cx="612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45°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7DE6F3-E93E-42CC-951A-F6466D5038B6}"/>
              </a:ext>
            </a:extLst>
          </p:cNvPr>
          <p:cNvSpPr txBox="1"/>
          <p:nvPr/>
        </p:nvSpPr>
        <p:spPr>
          <a:xfrm>
            <a:off x="3369826" y="2624783"/>
            <a:ext cx="612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30°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FF20E94-A820-9B89-D7A6-1B3A4EE3F2C6}"/>
                  </a:ext>
                </a:extLst>
              </p14:cNvPr>
              <p14:cNvContentPartPr/>
              <p14:nvPr/>
            </p14:nvContentPartPr>
            <p14:xfrm>
              <a:off x="1604734" y="2534032"/>
              <a:ext cx="181440" cy="2286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FF20E94-A820-9B89-D7A6-1B3A4EE3F2C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96094" y="2525392"/>
                <a:ext cx="199080" cy="24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985EFB4A-F92B-061F-0ACA-39543B9FF361}"/>
                  </a:ext>
                </a:extLst>
              </p14:cNvPr>
              <p14:cNvContentPartPr/>
              <p14:nvPr/>
            </p14:nvContentPartPr>
            <p14:xfrm>
              <a:off x="4085134" y="2616112"/>
              <a:ext cx="131040" cy="1998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985EFB4A-F92B-061F-0ACA-39543B9FF36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76134" y="2607472"/>
                <a:ext cx="148680" cy="21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A91D687C-0B1B-8594-064D-82816E3E2A78}"/>
                  </a:ext>
                </a:extLst>
              </p14:cNvPr>
              <p14:cNvContentPartPr/>
              <p14:nvPr/>
            </p14:nvContentPartPr>
            <p14:xfrm>
              <a:off x="700054" y="-603368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A91D687C-0B1B-8594-064D-82816E3E2A7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91414" y="-612008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9CADCA4-99EE-0EB7-85E1-0E0162F48BEA}"/>
              </a:ext>
            </a:extLst>
          </p:cNvPr>
          <p:cNvSpPr txBox="1"/>
          <p:nvPr/>
        </p:nvSpPr>
        <p:spPr>
          <a:xfrm>
            <a:off x="3158249" y="3364326"/>
            <a:ext cx="612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FFFB6B-6081-AAA1-2B64-D98A4308E432}"/>
                  </a:ext>
                </a:extLst>
              </p:cNvPr>
              <p:cNvSpPr txBox="1"/>
              <p:nvPr/>
            </p:nvSpPr>
            <p:spPr>
              <a:xfrm>
                <a:off x="710738" y="3097521"/>
                <a:ext cx="1145434" cy="497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FFFB6B-6081-AAA1-2B64-D98A4308E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738" y="3097521"/>
                <a:ext cx="1145434" cy="497637"/>
              </a:xfrm>
              <a:prstGeom prst="rect">
                <a:avLst/>
              </a:prstGeom>
              <a:blipFill>
                <a:blip r:embed="rId8"/>
                <a:stretch>
                  <a:fillRect t="-2439" r="-2674" b="-26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315E2F1E-7E5C-EC44-7042-9DBD6C3DD119}"/>
              </a:ext>
            </a:extLst>
          </p:cNvPr>
          <p:cNvSpPr txBox="1"/>
          <p:nvPr/>
        </p:nvSpPr>
        <p:spPr>
          <a:xfrm>
            <a:off x="1299058" y="1981727"/>
            <a:ext cx="38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1A9C3E-AD12-939F-7D5A-1483ADE6F811}"/>
              </a:ext>
            </a:extLst>
          </p:cNvPr>
          <p:cNvSpPr txBox="1"/>
          <p:nvPr/>
        </p:nvSpPr>
        <p:spPr>
          <a:xfrm>
            <a:off x="1604734" y="3946348"/>
            <a:ext cx="38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A08B2E-42A6-9863-677E-69053CD380F6}"/>
              </a:ext>
            </a:extLst>
          </p:cNvPr>
          <p:cNvSpPr txBox="1"/>
          <p:nvPr/>
        </p:nvSpPr>
        <p:spPr>
          <a:xfrm>
            <a:off x="4445136" y="2125101"/>
            <a:ext cx="38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22861A-254E-C52D-AD90-D25A310C096F}"/>
              </a:ext>
            </a:extLst>
          </p:cNvPr>
          <p:cNvSpPr txBox="1"/>
          <p:nvPr/>
        </p:nvSpPr>
        <p:spPr>
          <a:xfrm>
            <a:off x="893539" y="3539921"/>
            <a:ext cx="38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DCCD5F-ED8E-700A-EE97-D222CDB3BFB1}"/>
              </a:ext>
            </a:extLst>
          </p:cNvPr>
          <p:cNvSpPr txBox="1"/>
          <p:nvPr/>
        </p:nvSpPr>
        <p:spPr>
          <a:xfrm>
            <a:off x="2579660" y="1923045"/>
            <a:ext cx="38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54AAE94-E091-950E-12EC-3C75928FADFE}"/>
              </a:ext>
            </a:extLst>
          </p:cNvPr>
          <p:cNvSpPr txBox="1"/>
          <p:nvPr/>
        </p:nvSpPr>
        <p:spPr>
          <a:xfrm>
            <a:off x="3479528" y="3484683"/>
            <a:ext cx="38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B498221-D5D3-8BC3-7A31-832FA23D3423}"/>
              </a:ext>
            </a:extLst>
          </p:cNvPr>
          <p:cNvSpPr txBox="1"/>
          <p:nvPr/>
        </p:nvSpPr>
        <p:spPr>
          <a:xfrm>
            <a:off x="6115654" y="1692212"/>
            <a:ext cx="3317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Work out the value of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A0858EB-F58D-B31B-5D84-61A6834E716F}"/>
                  </a:ext>
                </a:extLst>
              </p:cNvPr>
              <p:cNvSpPr txBox="1"/>
              <p:nvPr/>
            </p:nvSpPr>
            <p:spPr>
              <a:xfrm>
                <a:off x="6178741" y="2336454"/>
                <a:ext cx="4902741" cy="40830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Sine Rule</a:t>
                </a:r>
              </a:p>
              <a:p>
                <a:pPr algn="ctr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func>
                          <m:func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func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func>
                          <m:func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func>
                      </m:den>
                    </m:f>
                  </m:oMath>
                </a14:m>
                <a:r>
                  <a:rPr lang="en-GB" sz="2400" b="0" dirty="0"/>
                  <a:t> </a:t>
                </a:r>
              </a:p>
              <a:p>
                <a:pPr>
                  <a:spcAft>
                    <a:spcPts val="600"/>
                  </a:spcAft>
                </a:pP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func>
                          <m:func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30</m:t>
                            </m:r>
                          </m:e>
                        </m:func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func>
                          <m:func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45</m:t>
                            </m:r>
                          </m:e>
                        </m:func>
                      </m:den>
                    </m:f>
                  </m:oMath>
                </a14:m>
                <a:endParaRPr lang="en-GB" sz="2400" dirty="0"/>
              </a:p>
              <a:p>
                <a:pPr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f>
                          <m:f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f>
                          <m:f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2400" dirty="0"/>
                  <a:t> </a:t>
                </a:r>
              </a:p>
              <a:p>
                <a:pPr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×3</m:t>
                        </m:r>
                        <m:rad>
                          <m:radPr>
                            <m:degHide m:val="on"/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/>
                  <a:t> </a:t>
                </a:r>
              </a:p>
              <a:p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6</a:t>
                </a:r>
                <a:endParaRPr lang="en-GB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A0858EB-F58D-B31B-5D84-61A6834E71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741" y="2336454"/>
                <a:ext cx="4902741" cy="4083041"/>
              </a:xfrm>
              <a:prstGeom prst="rect">
                <a:avLst/>
              </a:prstGeom>
              <a:blipFill>
                <a:blip r:embed="rId9"/>
                <a:stretch>
                  <a:fillRect l="-1990" t="-1194" b="-25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789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Working with non-right-angle triangles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5063CD-01AF-8BBC-17D8-1B45446C7D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536" y="2110138"/>
            <a:ext cx="4390963" cy="321089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9B4FF6-8036-7CF5-94D1-1B928C741658}"/>
                  </a:ext>
                </a:extLst>
              </p:cNvPr>
              <p:cNvSpPr txBox="1"/>
              <p:nvPr/>
            </p:nvSpPr>
            <p:spPr>
              <a:xfrm>
                <a:off x="6096000" y="2211988"/>
                <a:ext cx="5188085" cy="2222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GB" sz="2400" dirty="0"/>
                  <a:t>Cosine Rule</a:t>
                </a:r>
              </a:p>
              <a:p>
                <a:r>
                  <a:rPr lang="en-GB" sz="2400" b="0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𝑏𝑐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GB" sz="2400" b="0" dirty="0"/>
                  <a:t> </a:t>
                </a:r>
              </a:p>
              <a:p>
                <a:r>
                  <a:rPr lang="en-GB" sz="2400" b="0" dirty="0"/>
                  <a:t>or</a:t>
                </a:r>
              </a:p>
              <a:p>
                <a:r>
                  <a:rPr lang="en-GB" sz="2400" b="0" dirty="0"/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𝑏𝑐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endParaRPr lang="en-GB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9B4FF6-8036-7CF5-94D1-1B928C7416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211988"/>
                <a:ext cx="5188085" cy="2222660"/>
              </a:xfrm>
              <a:prstGeom prst="rect">
                <a:avLst/>
              </a:prstGeom>
              <a:blipFill>
                <a:blip r:embed="rId3"/>
                <a:stretch>
                  <a:fillRect l="-1763" t="-21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180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32ABBAD3-F646-8453-27CA-ED652A0201B7}"/>
              </a:ext>
            </a:extLst>
          </p:cNvPr>
          <p:cNvSpPr/>
          <p:nvPr/>
        </p:nvSpPr>
        <p:spPr>
          <a:xfrm rot="21025264">
            <a:off x="1315883" y="2270280"/>
            <a:ext cx="3113637" cy="2324068"/>
          </a:xfrm>
          <a:prstGeom prst="triangle">
            <a:avLst>
              <a:gd name="adj" fmla="val 92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Working with non-right-angle triangles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428FED-C378-1AFC-5816-A22CA2CF9BB6}"/>
              </a:ext>
            </a:extLst>
          </p:cNvPr>
          <p:cNvSpPr txBox="1"/>
          <p:nvPr/>
        </p:nvSpPr>
        <p:spPr>
          <a:xfrm>
            <a:off x="2577831" y="2791838"/>
            <a:ext cx="612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6m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7EA20C-5AF2-40C8-3CEB-CE11EE6955AE}"/>
              </a:ext>
            </a:extLst>
          </p:cNvPr>
          <p:cNvSpPr txBox="1"/>
          <p:nvPr/>
        </p:nvSpPr>
        <p:spPr>
          <a:xfrm>
            <a:off x="837798" y="3454940"/>
            <a:ext cx="612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4m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850BFC-CD66-27D3-D5BC-CAE935332740}"/>
              </a:ext>
            </a:extLst>
          </p:cNvPr>
          <p:cNvSpPr txBox="1"/>
          <p:nvPr/>
        </p:nvSpPr>
        <p:spPr>
          <a:xfrm>
            <a:off x="2778870" y="4606378"/>
            <a:ext cx="612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C41889-6F05-6A15-C2DD-A2294DBEA7ED}"/>
              </a:ext>
            </a:extLst>
          </p:cNvPr>
          <p:cNvSpPr txBox="1"/>
          <p:nvPr/>
        </p:nvSpPr>
        <p:spPr>
          <a:xfrm>
            <a:off x="1505358" y="2830749"/>
            <a:ext cx="612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60°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705EDAB2-7746-DAF5-37EB-26FCA3A60E60}"/>
                  </a:ext>
                </a:extLst>
              </p14:cNvPr>
              <p14:cNvContentPartPr/>
              <p14:nvPr/>
            </p14:nvContentPartPr>
            <p14:xfrm>
              <a:off x="1448854" y="2660032"/>
              <a:ext cx="240120" cy="1317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705EDAB2-7746-DAF5-37EB-26FCA3A60E6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39854" y="2651032"/>
                <a:ext cx="257760" cy="14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428F8E8-CA93-ECD8-86DC-7966FCE89FCD}"/>
                  </a:ext>
                </a:extLst>
              </p:cNvPr>
              <p:cNvSpPr txBox="1"/>
              <p:nvPr/>
            </p:nvSpPr>
            <p:spPr>
              <a:xfrm>
                <a:off x="5729590" y="1682885"/>
                <a:ext cx="4957052" cy="3395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GB" sz="2400" dirty="0"/>
                  <a:t>Find the value of </a:t>
                </a:r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GB" sz="2400" dirty="0"/>
              </a:p>
              <a:p>
                <a:pPr>
                  <a:spcAft>
                    <a:spcPts val="600"/>
                  </a:spcAft>
                </a:pPr>
                <a:r>
                  <a:rPr lang="en-GB" sz="2400" dirty="0"/>
                  <a:t>Cosine rule </a:t>
                </a:r>
                <a:endParaRPr lang="en-GB" sz="2400" i="1" dirty="0"/>
              </a:p>
              <a:p>
                <a:pPr>
                  <a:spcAft>
                    <a:spcPts val="6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𝑎𝑏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func>
                  </m:oMath>
                </a14:m>
                <a:r>
                  <a:rPr lang="en-GB" sz="2400" b="0" dirty="0"/>
                  <a:t> </a:t>
                </a:r>
              </a:p>
              <a:p>
                <a:pPr>
                  <a:spcAft>
                    <a:spcPts val="6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×4×6×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60</m:t>
                        </m:r>
                      </m:e>
                    </m:func>
                  </m:oMath>
                </a14:m>
                <a:r>
                  <a:rPr lang="en-GB" sz="2400" b="0" dirty="0">
                    <a:ea typeface="Cambria Math" panose="02040503050406030204" pitchFamily="18" charset="0"/>
                  </a:rPr>
                  <a:t> </a:t>
                </a:r>
              </a:p>
              <a:p>
                <a:pPr>
                  <a:spcAft>
                    <a:spcPts val="6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16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36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×4×6×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GB" sz="2400" dirty="0"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ea typeface="Cambria Math" panose="02040503050406030204" pitchFamily="18" charset="0"/>
                  </a:rPr>
                  <a:t> </a:t>
                </a:r>
              </a:p>
              <a:p>
                <a:pPr>
                  <a:spcAft>
                    <a:spcPts val="6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52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24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28</m:t>
                        </m:r>
                      </m:e>
                    </m:rad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428F8E8-CA93-ECD8-86DC-7966FCE89F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590" y="1682885"/>
                <a:ext cx="4957052" cy="3395994"/>
              </a:xfrm>
              <a:prstGeom prst="rect">
                <a:avLst/>
              </a:prstGeom>
              <a:blipFill>
                <a:blip r:embed="rId4"/>
                <a:stretch>
                  <a:fillRect l="-1968" t="-16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07C57E2B-DC9B-A1DB-0079-409F946EEF6D}"/>
              </a:ext>
            </a:extLst>
          </p:cNvPr>
          <p:cNvSpPr txBox="1"/>
          <p:nvPr/>
        </p:nvSpPr>
        <p:spPr>
          <a:xfrm>
            <a:off x="3170003" y="3108372"/>
            <a:ext cx="38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4D8305-D8F2-E29C-A7F0-90229EEBCD9F}"/>
              </a:ext>
            </a:extLst>
          </p:cNvPr>
          <p:cNvSpPr txBox="1"/>
          <p:nvPr/>
        </p:nvSpPr>
        <p:spPr>
          <a:xfrm>
            <a:off x="853000" y="3801189"/>
            <a:ext cx="38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7A911A-D86C-EFE0-3F17-17F27FABC3BA}"/>
              </a:ext>
            </a:extLst>
          </p:cNvPr>
          <p:cNvSpPr txBox="1"/>
          <p:nvPr/>
        </p:nvSpPr>
        <p:spPr>
          <a:xfrm>
            <a:off x="3085291" y="4686557"/>
            <a:ext cx="38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FADC13-BC83-4723-E15F-F6E8F03BED04}"/>
              </a:ext>
            </a:extLst>
          </p:cNvPr>
          <p:cNvSpPr txBox="1"/>
          <p:nvPr/>
        </p:nvSpPr>
        <p:spPr>
          <a:xfrm>
            <a:off x="1299058" y="1981727"/>
            <a:ext cx="38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6255930-6685-D2A9-BEA5-5BE4395EEB4D}"/>
              </a:ext>
            </a:extLst>
          </p:cNvPr>
          <p:cNvSpPr txBox="1"/>
          <p:nvPr/>
        </p:nvSpPr>
        <p:spPr>
          <a:xfrm>
            <a:off x="1178998" y="4707119"/>
            <a:ext cx="38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B2BF5B-8428-D204-151C-19FC54A89CFF}"/>
              </a:ext>
            </a:extLst>
          </p:cNvPr>
          <p:cNvSpPr txBox="1"/>
          <p:nvPr/>
        </p:nvSpPr>
        <p:spPr>
          <a:xfrm>
            <a:off x="4580513" y="4125263"/>
            <a:ext cx="38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93CD01-17F4-B424-EE67-115FEBA89433}"/>
              </a:ext>
            </a:extLst>
          </p:cNvPr>
          <p:cNvSpPr txBox="1"/>
          <p:nvPr/>
        </p:nvSpPr>
        <p:spPr>
          <a:xfrm>
            <a:off x="7727400" y="412526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/>
              <a:t>=</a:t>
            </a:r>
            <a:r>
              <a:rPr lang="en-GB" sz="2400">
                <a:latin typeface="Times New Roman" panose="02020603050405020304" pitchFamily="18" charset="0"/>
                <a:cs typeface="Times New Roman" panose="02020603050405020304" pitchFamily="18" charset="0"/>
              </a:rPr>
              <a:t> 28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768FF1-2C46-B68C-655B-C3452C5E73A3}"/>
                  </a:ext>
                </a:extLst>
              </p:cNvPr>
              <p:cNvSpPr txBox="1"/>
              <p:nvPr/>
            </p:nvSpPr>
            <p:spPr>
              <a:xfrm>
                <a:off x="7114556" y="4563672"/>
                <a:ext cx="1070044" cy="495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e>
                    </m:ra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768FF1-2C46-B68C-655B-C3452C5E7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4556" y="4563672"/>
                <a:ext cx="1070044" cy="495905"/>
              </a:xfrm>
              <a:prstGeom prst="rect">
                <a:avLst/>
              </a:prstGeom>
              <a:blipFill>
                <a:blip r:embed="rId5"/>
                <a:stretch>
                  <a:fillRect l="-8523" t="-2469" b="-28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7787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Working with non-right-angle triangles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5063CD-01AF-8BBC-17D8-1B45446C7D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536" y="2110138"/>
            <a:ext cx="4390963" cy="321089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9B4FF6-8036-7CF5-94D1-1B928C741658}"/>
                  </a:ext>
                </a:extLst>
              </p:cNvPr>
              <p:cNvSpPr txBox="1"/>
              <p:nvPr/>
            </p:nvSpPr>
            <p:spPr>
              <a:xfrm>
                <a:off x="6086272" y="1721794"/>
                <a:ext cx="5188085" cy="4907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GB" sz="2400" dirty="0"/>
                  <a:t>Sine Rule </a:t>
                </a:r>
              </a:p>
              <a:p>
                <a:r>
                  <a:rPr lang="en-GB" sz="2400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func>
                          <m:func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func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func>
                          <m:func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func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func>
                          <m:func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func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400" dirty="0"/>
              </a:p>
              <a:p>
                <a:pPr>
                  <a:spcAft>
                    <a:spcPts val="600"/>
                  </a:spcAft>
                </a:pPr>
                <a:r>
                  <a:rPr lang="en-GB" sz="2400" dirty="0"/>
                  <a:t>Cosine Rule</a:t>
                </a:r>
              </a:p>
              <a:p>
                <a:r>
                  <a:rPr lang="en-GB" sz="2400" b="0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𝑏𝑐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GB" sz="2400" b="0" dirty="0"/>
                  <a:t> </a:t>
                </a:r>
              </a:p>
              <a:p>
                <a:r>
                  <a:rPr lang="en-GB" sz="2400" b="0" dirty="0"/>
                  <a:t>or</a:t>
                </a:r>
              </a:p>
              <a:p>
                <a:r>
                  <a:rPr lang="en-GB" sz="2400" b="0" dirty="0"/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𝑏𝑐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400" b="0" i="0" dirty="0">
                  <a:latin typeface="Cambria Math" panose="020405030504060302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GB" sz="2400" b="0" dirty="0"/>
                  <a:t>Area of triangle </a:t>
                </a:r>
              </a:p>
              <a:p>
                <a:r>
                  <a:rPr lang="en-GB" sz="2400" dirty="0"/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</a:rPr>
                      <m:t>𝑎𝑏</m:t>
                    </m:r>
                    <m:func>
                      <m:func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func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9B4FF6-8036-7CF5-94D1-1B928C7416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6272" y="1721794"/>
                <a:ext cx="5188085" cy="4907754"/>
              </a:xfrm>
              <a:prstGeom prst="rect">
                <a:avLst/>
              </a:prstGeom>
              <a:blipFill>
                <a:blip r:embed="rId3"/>
                <a:stretch>
                  <a:fillRect l="-1763" t="-9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0718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334</Words>
  <Application>Microsoft Office PowerPoint</Application>
  <PresentationFormat>Widescreen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Jeff Fair</dc:creator>
  <cp:lastModifiedBy>Jeff Fair</cp:lastModifiedBy>
  <cp:revision>5</cp:revision>
  <cp:lastPrinted>2024-08-28T14:46:16Z</cp:lastPrinted>
  <dcterms:created xsi:type="dcterms:W3CDTF">2024-08-28T12:50:47Z</dcterms:created>
  <dcterms:modified xsi:type="dcterms:W3CDTF">2024-08-28T17:54:25Z</dcterms:modified>
</cp:coreProperties>
</file>