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67" r:id="rId3"/>
    <p:sldId id="257" r:id="rId4"/>
    <p:sldId id="259" r:id="rId5"/>
    <p:sldId id="260" r:id="rId6"/>
    <p:sldId id="268" r:id="rId7"/>
    <p:sldId id="258" r:id="rId8"/>
    <p:sldId id="266" r:id="rId9"/>
    <p:sldId id="264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269C1-AD1D-4064-8C6F-EC44C3A550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79CB01-2A07-42CF-A2DE-AD5C0AD815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FDA2AB-8828-436A-A821-51D7EAC35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F6640-C86E-4087-964D-7F94692B7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E873E-DF3E-4A84-BE14-C2D26C128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FC8DFB-3911-445F-A2AC-B91E0616791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314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AF081-6B2C-45BC-95A8-05DCA9E68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D0B959-FBF1-4F22-83F8-99AECF836D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CCA7EF-23FB-44CF-BEEB-875ABA2AD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494AA-F9A1-412C-BDF3-537CA493B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14BF1-8404-402A-9B21-A0D24033E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BBA5EB-3EC2-40FE-B0C3-5F606676A01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151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46D5C3-3D75-46CB-8CC4-9C3E4493F7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4C2898-FA26-405E-AF93-01BDE26F2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A235F0-2272-44A4-AC36-E75FC9AA1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F79147-994F-4CDF-9B66-D105ACDA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C40C1-0EC6-4A41-8DFD-19E4C52CD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AE05D7-E74C-40EC-A099-5F744E4FCCB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4932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C6E0CC7-F00A-4538-BC5B-2789FD6EB1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1320260-BFE9-4E7C-8750-E8B2CC7A03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B6A7D62-74D0-4FC1-87B1-0AB088A25C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CAF1E-D833-4F31-AE6E-D04FC9A2D8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0394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371B6-CA14-4AC9-9BD2-2A786095C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CF2255-94EE-4DEE-A10C-3EC7207264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CF401-13B5-4285-9551-38B442D9A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D3436-0524-469A-BB02-E7B98E50C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97DE4-0835-47CE-B852-7E76F0197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651FA-3D54-4E83-9432-8C1A62748F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0970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C5E77-DD92-4B98-8EA6-6224F228F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C27595-DA89-46A5-899C-5C3F42B828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80813B-A7DB-4769-B784-D6927A9AB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F0C41-DBC9-4D8C-9487-6A27B150F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D4B91-8FFE-4A7B-B3BC-ED9D4D4BF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A52A99-BBB8-4E93-95F7-712EB81D867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1816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49333-0806-43E0-B276-A719BD918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CC0C0-9B2C-4E5D-8DD0-CBEF295C4E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6903CE-355F-463C-B506-206B98E5AB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23F7F3-DD81-4889-B02D-88C6C35F2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F52F89-23F2-4DB0-A61C-766A63E22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2B418-E0A3-4A7A-B17F-BAA0B6467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8EE46B-45C0-4765-886D-4FD964E4872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622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87504-77A0-4AC4-9C7E-83665548A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0C865B-935C-451E-A34A-629D802C0B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50CE72-785E-4073-97EE-70E1A9719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72B5EF-0457-4EE6-A610-96665AD20F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BEDDD7-8172-40FD-B5D5-F45D1F0AD7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DB5116-1875-4E22-86E6-C50B66B3E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A14B45-A1C4-4CA0-B8C2-AEAFE87F4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177246-5786-4A7F-A7B4-80E0FBF6A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69D45-745B-421D-8020-97B48A9B8B1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638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BBF15-16C3-4587-AC05-2D6C1C2FE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DA9111-EF73-4498-A583-D9E1B44D4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6AF73A-4228-45EE-9ED7-01295A003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810CC1-ED9E-4691-94AF-DD29547D4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316E33-F22F-477C-B6B0-936175108E4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7234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BBC546-48BB-4C4A-8036-5868B5F34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84688D-B27B-4544-836F-E571DFB81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F91FEB-23F5-4255-8DDA-1F406BB4E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7CA06A-F17B-4DD3-8DD6-9183E8072A4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9116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57222-4173-47C1-89F3-A45ED7AF8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30A36-F0C6-4671-A669-A46EDAEEF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1B02EA-17E5-4735-9429-37B5B8A14A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51BFCF-0ED3-4C72-AAA0-9FF5184F5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4C1D7-B006-4C3F-A695-E5FEB8DE1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B47BE0-91AF-4AA4-B925-9A8D7ABF3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82DA16-C681-4B6C-8FC8-300201C36D6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6639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720D6-123D-43BF-A663-9F7FF73F8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BC7C86-F31D-4A07-A3E1-EF61978827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2A3D3C-CC54-42F8-9396-B4A66F7760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6673BF-B2BD-4051-B1C0-202C12D3F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92F5FE-1729-4CA8-A170-94175A0EF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FACD6D-15E5-468D-BFBB-B4859D061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4EF805-DED7-4903-BA44-7A6CF57CABE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7792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2A099E-6D2C-4BB1-9D40-DF7390F89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F82BC7-6216-4AA9-B20E-9513DE232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878A3-13A8-49D1-8FA2-A8745DD20E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5A2EC-72DF-4660-9F93-2F54A76465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75F60-CCA0-400C-BE7A-B816EFA98F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940A7B7-8BC6-4CE5-8DA8-56B52F6534D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5518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uk.wrs.yahoo.com/_ylt=AhkcWF1I6WqS5aZNN3REDM9NBQx.;_ylu=X3oDMTBpZTByOGFiBHBvcwMyBHNlYwNzcgR2dGlkAw--/SIG=1efrjtej2/**http%3A/uk.images.search.yahoo.com/search/images/view%3Fback=http%253A%252F%252Fuk.images.search.yahoo.com%252Fsearch%252Fimages%253Fp%253Dpeas%2526y%253DSearch%2526ei%253DUTF-8%2526fr%253Dyfp-t-501%2526x%253Dwrt%26w=1600%26h=1200%26imgurl=www.jessthomson.com%252FEnglishPeas.JPG%26rurl=http%253A%252F%252Fwww.jessthomson.com%252Fphotogallery.htm%26size=802.9kB%26name=EnglishPeas.JPG%26p=peas%26type=jpeg%26no=2%26tt=416,747%26oid=522d7fb87b2c3f0c%26ei=UTF-8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hyperlink" Target="http://uk.wrs.yahoo.com/_ylt=AnkbxNDdUSwTOBAt4pvaWtJNBQx.;_ylu=X3oDMTBpc2ozM2gzBHBvcwM0BHNlYwNzcgR2dGlkAw--/SIG=1gnl9qpgf/**http%3A/uk.images.search.yahoo.com/search/images/view%3Fback=http%253A%252F%252Fuk.images.search.yahoo.com%252Fsearch%252Fimages%253Fp%253Dclover%2526y%253DSearch%2526ei%253DUTF-8%2526fr%253Dyfp-t-501%2526x%253Dwrt%26w=1024%26h=768%26imgurl=www.aminus.org%252Frbre%252Fmusic%252Flyrica%252F1.1%252Fstyles%252Fclover.jpg%26rurl=http%253A%252F%252Fwww.aminus.org%252Frbre%252Fmusic%252Flyrica%252F1.1%252Fstyles%253FM%253DA%26size=138.6kB%26name=clover.jpg%26p=clover%26type=jpeg%26no=4%26tt=415,547%26oid=bcd0ea5614bddb92%26ei=UTF-8" TargetMode="Externa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09F69872-93DE-4696-A052-6AA69A38040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r>
              <a:rPr lang="en-GB" altLang="en-US" sz="4400" b="1" u="sng">
                <a:latin typeface="Arial" panose="020B0604020202020204" pitchFamily="34" charset="0"/>
                <a:cs typeface="Arial" panose="020B0604020202020204" pitchFamily="34" charset="0"/>
              </a:rPr>
              <a:t>Organic and Inorganic Fertilisers</a:t>
            </a:r>
            <a:endParaRPr lang="en-US" altLang="en-US" sz="4400" b="1" u="sng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F5BC1411-921A-4DA8-9B8B-E6573B72CF8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9750" y="3886200"/>
            <a:ext cx="7993063" cy="1752600"/>
          </a:xfrm>
        </p:spPr>
        <p:txBody>
          <a:bodyPr/>
          <a:lstStyle/>
          <a:p>
            <a:pPr algn="l" eaLnBrk="1" hangingPunct="1"/>
            <a:r>
              <a:rPr lang="en-GB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Learning objectives: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the advantages and disadvantages of organic and inorganic fertilisers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understand plant nutrient ratios in common fertilisers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Nitrogen fixing nodules on cowpea root.  ">
            <a:extLst>
              <a:ext uri="{FF2B5EF4-FFF2-40B4-BE49-F238E27FC236}">
                <a16:creationId xmlns:a16="http://schemas.microsoft.com/office/drawing/2014/main" id="{4A2D2C14-8D31-410E-A245-5CC9DD5CB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76250"/>
            <a:ext cx="333375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>
            <a:extLst>
              <a:ext uri="{FF2B5EF4-FFF2-40B4-BE49-F238E27FC236}">
                <a16:creationId xmlns:a16="http://schemas.microsoft.com/office/drawing/2014/main" id="{E12758DE-34E5-45BB-A833-E8B6112A1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500438"/>
            <a:ext cx="4740275" cy="317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4">
            <a:extLst>
              <a:ext uri="{FF2B5EF4-FFF2-40B4-BE49-F238E27FC236}">
                <a16:creationId xmlns:a16="http://schemas.microsoft.com/office/drawing/2014/main" id="{C7C8DFEF-CAFA-4038-A6E1-A444F35D4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620713"/>
            <a:ext cx="40322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4000" b="1" u="sng">
                <a:cs typeface="Arial" panose="020B0604020202020204" pitchFamily="34" charset="0"/>
              </a:rPr>
              <a:t>Root Nodules</a:t>
            </a:r>
            <a:endParaRPr lang="en-US" altLang="en-US" sz="4000" b="1" u="sng">
              <a:cs typeface="Arial" panose="020B0604020202020204" pitchFamily="34" charset="0"/>
            </a:endParaRPr>
          </a:p>
        </p:txBody>
      </p:sp>
      <p:sp>
        <p:nvSpPr>
          <p:cNvPr id="11269" name="Line 5">
            <a:extLst>
              <a:ext uri="{FF2B5EF4-FFF2-40B4-BE49-F238E27FC236}">
                <a16:creationId xmlns:a16="http://schemas.microsoft.com/office/drawing/2014/main" id="{D7B8931E-E88D-474F-930C-6F705E3F43D0}"/>
              </a:ext>
            </a:extLst>
          </p:cNvPr>
          <p:cNvSpPr>
            <a:spLocks noChangeShapeType="1"/>
          </p:cNvSpPr>
          <p:nvPr/>
        </p:nvSpPr>
        <p:spPr bwMode="auto">
          <a:xfrm>
            <a:off x="2987675" y="1341438"/>
            <a:ext cx="71438" cy="3743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70" name="Line 6">
            <a:extLst>
              <a:ext uri="{FF2B5EF4-FFF2-40B4-BE49-F238E27FC236}">
                <a16:creationId xmlns:a16="http://schemas.microsoft.com/office/drawing/2014/main" id="{CD93D418-3606-4EF5-A492-CCAF7E8A9480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3438" y="1052513"/>
            <a:ext cx="208915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380DF135-23CF-43A7-8D25-947610A50C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3375"/>
            <a:ext cx="35718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Go to fullsize image">
            <a:hlinkClick r:id="rId3"/>
            <a:extLst>
              <a:ext uri="{FF2B5EF4-FFF2-40B4-BE49-F238E27FC236}">
                <a16:creationId xmlns:a16="http://schemas.microsoft.com/office/drawing/2014/main" id="{A1AAA92C-A170-4838-8162-2A3C82E4D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692150"/>
            <a:ext cx="16192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Go to fullsize image">
            <a:hlinkClick r:id="rId5"/>
            <a:extLst>
              <a:ext uri="{FF2B5EF4-FFF2-40B4-BE49-F238E27FC236}">
                <a16:creationId xmlns:a16="http://schemas.microsoft.com/office/drawing/2014/main" id="{33C7AF84-E1B5-44A4-B40A-48CA2B1EA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365625"/>
            <a:ext cx="2532062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 Box 5">
            <a:extLst>
              <a:ext uri="{FF2B5EF4-FFF2-40B4-BE49-F238E27FC236}">
                <a16:creationId xmlns:a16="http://schemas.microsoft.com/office/drawing/2014/main" id="{3BFB8517-1926-459F-A4E4-B8C7D5F53D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824" y="2492375"/>
            <a:ext cx="223147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3600" b="1" u="sng">
                <a:cs typeface="Arial" panose="020B0604020202020204" pitchFamily="34" charset="0"/>
              </a:rPr>
              <a:t>Legumes</a:t>
            </a:r>
            <a:endParaRPr lang="en-US" altLang="en-US" sz="3600" b="1" u="sng">
              <a:cs typeface="Arial" panose="020B0604020202020204" pitchFamily="34" charset="0"/>
            </a:endParaRPr>
          </a:p>
        </p:txBody>
      </p:sp>
      <p:sp>
        <p:nvSpPr>
          <p:cNvPr id="12294" name="Text Box 6">
            <a:extLst>
              <a:ext uri="{FF2B5EF4-FFF2-40B4-BE49-F238E27FC236}">
                <a16:creationId xmlns:a16="http://schemas.microsoft.com/office/drawing/2014/main" id="{2826DDDF-CF5D-48BB-B140-D17C67E3BA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5373688"/>
            <a:ext cx="936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Beans</a:t>
            </a:r>
            <a:endParaRPr lang="en-US" altLang="en-US" b="1">
              <a:cs typeface="Arial" panose="020B0604020202020204" pitchFamily="34" charset="0"/>
            </a:endParaRPr>
          </a:p>
        </p:txBody>
      </p:sp>
      <p:sp>
        <p:nvSpPr>
          <p:cNvPr id="12295" name="Text Box 7">
            <a:extLst>
              <a:ext uri="{FF2B5EF4-FFF2-40B4-BE49-F238E27FC236}">
                <a16:creationId xmlns:a16="http://schemas.microsoft.com/office/drawing/2014/main" id="{11241A27-09F1-40CF-88FF-344D9F5DF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4025" y="188913"/>
            <a:ext cx="720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Peas</a:t>
            </a:r>
            <a:endParaRPr lang="en-US" altLang="en-US" b="1">
              <a:cs typeface="Arial" panose="020B0604020202020204" pitchFamily="34" charset="0"/>
            </a:endParaRPr>
          </a:p>
        </p:txBody>
      </p:sp>
      <p:sp>
        <p:nvSpPr>
          <p:cNvPr id="12296" name="Text Box 8">
            <a:extLst>
              <a:ext uri="{FF2B5EF4-FFF2-40B4-BE49-F238E27FC236}">
                <a16:creationId xmlns:a16="http://schemas.microsoft.com/office/drawing/2014/main" id="{89161EF0-A4D8-4459-BB0A-C7868047E2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3860800"/>
            <a:ext cx="10080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Clover</a:t>
            </a:r>
            <a:endParaRPr lang="en-US" altLang="en-US" b="1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3B171CBC-3CAE-4311-91B6-3697BA8087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b="1" u="sng">
                <a:latin typeface="Arial" panose="020B0604020202020204" pitchFamily="34" charset="0"/>
                <a:cs typeface="Arial" panose="020B0604020202020204" pitchFamily="34" charset="0"/>
              </a:rPr>
              <a:t>Nitrogen Fixing Bacteria</a:t>
            </a:r>
            <a:endParaRPr lang="en-US" altLang="en-US" b="1" u="sng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9" name="Picture 3">
            <a:extLst>
              <a:ext uri="{FF2B5EF4-FFF2-40B4-BE49-F238E27FC236}">
                <a16:creationId xmlns:a16="http://schemas.microsoft.com/office/drawing/2014/main" id="{F394B4E6-C79D-400C-B7FF-78B4F1701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229225"/>
            <a:ext cx="1008062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59C6BB22-FBE3-4891-8EC7-77DE5121AE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981075"/>
            <a:ext cx="3319463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Line 5">
            <a:extLst>
              <a:ext uri="{FF2B5EF4-FFF2-40B4-BE49-F238E27FC236}">
                <a16:creationId xmlns:a16="http://schemas.microsoft.com/office/drawing/2014/main" id="{020012A0-3B92-486C-A00C-307D1407CCC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63713" y="5300663"/>
            <a:ext cx="1871662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Freeform 6">
            <a:extLst>
              <a:ext uri="{FF2B5EF4-FFF2-40B4-BE49-F238E27FC236}">
                <a16:creationId xmlns:a16="http://schemas.microsoft.com/office/drawing/2014/main" id="{EB2BDB3A-9582-4590-8717-B76207C11486}"/>
              </a:ext>
            </a:extLst>
          </p:cNvPr>
          <p:cNvSpPr>
            <a:spLocks/>
          </p:cNvSpPr>
          <p:nvPr/>
        </p:nvSpPr>
        <p:spPr bwMode="auto">
          <a:xfrm>
            <a:off x="3708400" y="5013325"/>
            <a:ext cx="407988" cy="306388"/>
          </a:xfrm>
          <a:custGeom>
            <a:avLst/>
            <a:gdLst>
              <a:gd name="T0" fmla="*/ 288925 w 257"/>
              <a:gd name="T1" fmla="*/ 25400 h 193"/>
              <a:gd name="T2" fmla="*/ 222250 w 257"/>
              <a:gd name="T3" fmla="*/ 79375 h 193"/>
              <a:gd name="T4" fmla="*/ 103188 w 257"/>
              <a:gd name="T5" fmla="*/ 131763 h 193"/>
              <a:gd name="T6" fmla="*/ 49213 w 257"/>
              <a:gd name="T7" fmla="*/ 290513 h 193"/>
              <a:gd name="T8" fmla="*/ 103188 w 257"/>
              <a:gd name="T9" fmla="*/ 304800 h 193"/>
              <a:gd name="T10" fmla="*/ 195263 w 257"/>
              <a:gd name="T11" fmla="*/ 277813 h 193"/>
              <a:gd name="T12" fmla="*/ 314325 w 257"/>
              <a:gd name="T13" fmla="*/ 198438 h 193"/>
              <a:gd name="T14" fmla="*/ 407988 w 257"/>
              <a:gd name="T15" fmla="*/ 104775 h 193"/>
              <a:gd name="T16" fmla="*/ 393700 w 257"/>
              <a:gd name="T17" fmla="*/ 25400 h 193"/>
              <a:gd name="T18" fmla="*/ 288925 w 257"/>
              <a:gd name="T19" fmla="*/ 25400 h 19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57" h="193">
                <a:moveTo>
                  <a:pt x="182" y="16"/>
                </a:moveTo>
                <a:cubicBezTo>
                  <a:pt x="132" y="34"/>
                  <a:pt x="180" y="11"/>
                  <a:pt x="140" y="50"/>
                </a:cubicBezTo>
                <a:cubicBezTo>
                  <a:pt x="121" y="69"/>
                  <a:pt x="90" y="75"/>
                  <a:pt x="65" y="83"/>
                </a:cubicBezTo>
                <a:cubicBezTo>
                  <a:pt x="31" y="106"/>
                  <a:pt x="0" y="134"/>
                  <a:pt x="31" y="183"/>
                </a:cubicBezTo>
                <a:cubicBezTo>
                  <a:pt x="37" y="193"/>
                  <a:pt x="54" y="189"/>
                  <a:pt x="65" y="192"/>
                </a:cubicBezTo>
                <a:cubicBezTo>
                  <a:pt x="84" y="186"/>
                  <a:pt x="104" y="183"/>
                  <a:pt x="123" y="175"/>
                </a:cubicBezTo>
                <a:cubicBezTo>
                  <a:pt x="154" y="162"/>
                  <a:pt x="165" y="135"/>
                  <a:pt x="198" y="125"/>
                </a:cubicBezTo>
                <a:cubicBezTo>
                  <a:pt x="222" y="90"/>
                  <a:pt x="233" y="102"/>
                  <a:pt x="257" y="66"/>
                </a:cubicBezTo>
                <a:cubicBezTo>
                  <a:pt x="254" y="49"/>
                  <a:pt x="257" y="31"/>
                  <a:pt x="248" y="16"/>
                </a:cubicBezTo>
                <a:cubicBezTo>
                  <a:pt x="238" y="0"/>
                  <a:pt x="144" y="16"/>
                  <a:pt x="182" y="16"/>
                </a:cubicBezTo>
                <a:close/>
              </a:path>
            </a:pathLst>
          </a:custGeom>
          <a:solidFill>
            <a:srgbClr val="76465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3" name="Line 7">
            <a:extLst>
              <a:ext uri="{FF2B5EF4-FFF2-40B4-BE49-F238E27FC236}">
                <a16:creationId xmlns:a16="http://schemas.microsoft.com/office/drawing/2014/main" id="{3580F6B0-625D-498F-8C53-4DAD39A8844C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9838" y="3141663"/>
            <a:ext cx="863600" cy="142875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4" name="Line 8">
            <a:extLst>
              <a:ext uri="{FF2B5EF4-FFF2-40B4-BE49-F238E27FC236}">
                <a16:creationId xmlns:a16="http://schemas.microsoft.com/office/drawing/2014/main" id="{18D85F34-475D-4B9C-9663-A52AAEF10E6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27538" y="3357563"/>
            <a:ext cx="144462" cy="1366837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5" name="Line 9">
            <a:extLst>
              <a:ext uri="{FF2B5EF4-FFF2-40B4-BE49-F238E27FC236}">
                <a16:creationId xmlns:a16="http://schemas.microsoft.com/office/drawing/2014/main" id="{C62DD061-7350-4FC2-8D4B-4A65DE112C0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95738" y="4724400"/>
            <a:ext cx="360362" cy="287338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6" name="Text Box 10">
            <a:extLst>
              <a:ext uri="{FF2B5EF4-FFF2-40B4-BE49-F238E27FC236}">
                <a16:creationId xmlns:a16="http://schemas.microsoft.com/office/drawing/2014/main" id="{C65E22D0-E565-403E-A70C-0D663F091B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05263"/>
            <a:ext cx="28082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GB" altLang="en-US">
                <a:cs typeface="Arial" panose="020B0604020202020204" pitchFamily="34" charset="0"/>
              </a:rPr>
              <a:t>Bacteria infect the roots of legumes such as peas, beans and clover</a:t>
            </a: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227" name="Text Box 11">
            <a:extLst>
              <a:ext uri="{FF2B5EF4-FFF2-40B4-BE49-F238E27FC236}">
                <a16:creationId xmlns:a16="http://schemas.microsoft.com/office/drawing/2014/main" id="{EB086CC0-D58D-4B4A-8A91-6E4530CC9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675" y="5876925"/>
            <a:ext cx="316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>
                <a:cs typeface="Arial" panose="020B0604020202020204" pitchFamily="34" charset="0"/>
              </a:rPr>
              <a:t>2. Root nodules are formed</a:t>
            </a: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228" name="Text Box 12">
            <a:extLst>
              <a:ext uri="{FF2B5EF4-FFF2-40B4-BE49-F238E27FC236}">
                <a16:creationId xmlns:a16="http://schemas.microsoft.com/office/drawing/2014/main" id="{85E27253-144D-44E1-896C-84A6ED166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989138"/>
            <a:ext cx="2843212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>
                <a:cs typeface="Arial" panose="020B0604020202020204" pitchFamily="34" charset="0"/>
              </a:rPr>
              <a:t>4. The plant    photosynthesises and produces glucose which the bacteria use for respiration</a:t>
            </a: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229" name="Line 13">
            <a:extLst>
              <a:ext uri="{FF2B5EF4-FFF2-40B4-BE49-F238E27FC236}">
                <a16:creationId xmlns:a16="http://schemas.microsoft.com/office/drawing/2014/main" id="{29A8830B-57FB-4954-8921-B32E303D78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11638" y="4652963"/>
            <a:ext cx="431800" cy="4318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30" name="Line 14">
            <a:extLst>
              <a:ext uri="{FF2B5EF4-FFF2-40B4-BE49-F238E27FC236}">
                <a16:creationId xmlns:a16="http://schemas.microsoft.com/office/drawing/2014/main" id="{97BF794D-1788-4F5A-8B1E-6395C32FCAD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3438" y="3860800"/>
            <a:ext cx="73025" cy="720725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31" name="Line 15">
            <a:extLst>
              <a:ext uri="{FF2B5EF4-FFF2-40B4-BE49-F238E27FC236}">
                <a16:creationId xmlns:a16="http://schemas.microsoft.com/office/drawing/2014/main" id="{1E54F5C7-6416-4727-88F6-A0924C96737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87900" y="3573463"/>
            <a:ext cx="504825" cy="287337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28" name="Text Box 16">
            <a:extLst>
              <a:ext uri="{FF2B5EF4-FFF2-40B4-BE49-F238E27FC236}">
                <a16:creationId xmlns:a16="http://schemas.microsoft.com/office/drawing/2014/main" id="{CE9844E9-616A-429C-9A57-B70BF573E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2636838"/>
            <a:ext cx="2663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>
              <a:cs typeface="Arial" panose="020B0604020202020204" pitchFamily="34" charset="0"/>
            </a:endParaRPr>
          </a:p>
        </p:txBody>
      </p:sp>
      <p:sp>
        <p:nvSpPr>
          <p:cNvPr id="9233" name="Text Box 17">
            <a:extLst>
              <a:ext uri="{FF2B5EF4-FFF2-40B4-BE49-F238E27FC236}">
                <a16:creationId xmlns:a16="http://schemas.microsoft.com/office/drawing/2014/main" id="{4362D003-1E5D-4389-AC6F-ACAA06E16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2997200"/>
            <a:ext cx="26638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>
                <a:cs typeface="Arial" panose="020B0604020202020204" pitchFamily="34" charset="0"/>
              </a:rPr>
              <a:t>3. Bacteria convert N</a:t>
            </a:r>
            <a:r>
              <a:rPr lang="en-GB" altLang="en-US" baseline="-25000">
                <a:cs typeface="Arial" panose="020B0604020202020204" pitchFamily="34" charset="0"/>
              </a:rPr>
              <a:t>2 </a:t>
            </a:r>
            <a:r>
              <a:rPr lang="en-GB" altLang="en-US">
                <a:cs typeface="Arial" panose="020B0604020202020204" pitchFamily="34" charset="0"/>
              </a:rPr>
              <a:t>gas from the air into nitrates that the plants use to make protein</a:t>
            </a:r>
            <a:endParaRPr lang="en-US" altLang="en-US" baseline="-25000">
              <a:cs typeface="Arial" panose="020B0604020202020204" pitchFamily="34" charset="0"/>
            </a:endParaRPr>
          </a:p>
        </p:txBody>
      </p:sp>
      <p:sp>
        <p:nvSpPr>
          <p:cNvPr id="9234" name="Text Box 18">
            <a:extLst>
              <a:ext uri="{FF2B5EF4-FFF2-40B4-BE49-F238E27FC236}">
                <a16:creationId xmlns:a16="http://schemas.microsoft.com/office/drawing/2014/main" id="{74660D33-9FC2-40D8-B4F7-360055C468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5013325"/>
            <a:ext cx="23034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3200" b="1">
                <a:cs typeface="Arial" panose="020B0604020202020204" pitchFamily="34" charset="0"/>
              </a:rPr>
              <a:t>Mutualism</a:t>
            </a:r>
            <a:endParaRPr lang="en-US" altLang="en-US" sz="3200" b="1">
              <a:cs typeface="Arial" panose="020B0604020202020204" pitchFamily="34" charset="0"/>
            </a:endParaRPr>
          </a:p>
        </p:txBody>
      </p:sp>
      <p:pic>
        <p:nvPicPr>
          <p:cNvPr id="9235" name="Picture 19">
            <a:extLst>
              <a:ext uri="{FF2B5EF4-FFF2-40B4-BE49-F238E27FC236}">
                <a16:creationId xmlns:a16="http://schemas.microsoft.com/office/drawing/2014/main" id="{70A4A73D-3465-4130-A6E4-BE0A52775E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981075"/>
            <a:ext cx="3319463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26" grpId="0"/>
      <p:bldP spid="9227" grpId="0"/>
      <p:bldP spid="9228" grpId="0"/>
      <p:bldP spid="9233" grpId="0"/>
      <p:bldP spid="92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58E95297-F5E0-449D-8B5F-6D8921171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981075"/>
            <a:ext cx="3319462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3">
            <a:extLst>
              <a:ext uri="{FF2B5EF4-FFF2-40B4-BE49-F238E27FC236}">
                <a16:creationId xmlns:a16="http://schemas.microsoft.com/office/drawing/2014/main" id="{BDB8FFA9-914A-4890-AC1A-1242BCC88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2636838"/>
            <a:ext cx="2663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/>
          </a:p>
        </p:txBody>
      </p:sp>
      <p:sp>
        <p:nvSpPr>
          <p:cNvPr id="19460" name="Text Box 4">
            <a:extLst>
              <a:ext uri="{FF2B5EF4-FFF2-40B4-BE49-F238E27FC236}">
                <a16:creationId xmlns:a16="http://schemas.microsoft.com/office/drawing/2014/main" id="{046D28ED-B47E-416F-BA9C-A0C5058BD9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1628775"/>
            <a:ext cx="2879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/>
              <a:t>K – fruits and flowers</a:t>
            </a:r>
            <a:endParaRPr lang="en-US" altLang="en-US" b="1"/>
          </a:p>
        </p:txBody>
      </p:sp>
      <p:sp>
        <p:nvSpPr>
          <p:cNvPr id="19461" name="Text Box 5">
            <a:extLst>
              <a:ext uri="{FF2B5EF4-FFF2-40B4-BE49-F238E27FC236}">
                <a16:creationId xmlns:a16="http://schemas.microsoft.com/office/drawing/2014/main" id="{8FCEB7A1-3543-4FFB-B31A-8BD4CA6586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3141663"/>
            <a:ext cx="30257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/>
              <a:t>N - leaves</a:t>
            </a:r>
            <a:endParaRPr lang="en-US" altLang="en-US" b="1"/>
          </a:p>
        </p:txBody>
      </p:sp>
      <p:sp>
        <p:nvSpPr>
          <p:cNvPr id="19462" name="Text Box 6">
            <a:extLst>
              <a:ext uri="{FF2B5EF4-FFF2-40B4-BE49-F238E27FC236}">
                <a16:creationId xmlns:a16="http://schemas.microsoft.com/office/drawing/2014/main" id="{87A88EEF-5BCC-47E7-82D1-14E492E14D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5013325"/>
            <a:ext cx="27352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/>
              <a:t>P - roots</a:t>
            </a:r>
            <a:endParaRPr lang="en-US" altLang="en-US" b="1"/>
          </a:p>
        </p:txBody>
      </p:sp>
      <p:sp>
        <p:nvSpPr>
          <p:cNvPr id="3079" name="Text Box 7">
            <a:extLst>
              <a:ext uri="{FF2B5EF4-FFF2-40B4-BE49-F238E27FC236}">
                <a16:creationId xmlns:a16="http://schemas.microsoft.com/office/drawing/2014/main" id="{A57D618A-114D-45A0-B93C-404468A29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238" y="6092825"/>
            <a:ext cx="59769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/>
              <a:t>(remember it is alphabetical from top to bottom)</a:t>
            </a:r>
            <a:endParaRPr lang="en-US" alt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  <p:bldP spid="194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238A8CBE-DEF5-46E3-94C7-1D9DDC635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341438"/>
            <a:ext cx="3887788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3">
            <a:extLst>
              <a:ext uri="{FF2B5EF4-FFF2-40B4-BE49-F238E27FC236}">
                <a16:creationId xmlns:a16="http://schemas.microsoft.com/office/drawing/2014/main" id="{B7860E15-C674-483B-B2C3-C3B93997F2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3800" y="333375"/>
            <a:ext cx="414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3200" b="1"/>
              <a:t>Inorganic Fertiliser</a:t>
            </a:r>
            <a:endParaRPr lang="en-US" altLang="en-US" sz="3200" b="1"/>
          </a:p>
        </p:txBody>
      </p:sp>
      <p:sp>
        <p:nvSpPr>
          <p:cNvPr id="3076" name="Text Box 4">
            <a:extLst>
              <a:ext uri="{FF2B5EF4-FFF2-40B4-BE49-F238E27FC236}">
                <a16:creationId xmlns:a16="http://schemas.microsoft.com/office/drawing/2014/main" id="{807B8E9D-90EF-4DAD-97C0-1174941B5A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292600"/>
            <a:ext cx="40322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3200" b="1"/>
              <a:t>Organic Fertiliser</a:t>
            </a:r>
            <a:endParaRPr lang="en-US" altLang="en-US" sz="3200" b="1"/>
          </a:p>
        </p:txBody>
      </p:sp>
      <p:pic>
        <p:nvPicPr>
          <p:cNvPr id="3077" name="Picture 5">
            <a:extLst>
              <a:ext uri="{FF2B5EF4-FFF2-40B4-BE49-F238E27FC236}">
                <a16:creationId xmlns:a16="http://schemas.microsoft.com/office/drawing/2014/main" id="{D28801C4-B514-42E3-8EEF-7DE89E9C1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88913"/>
            <a:ext cx="3354388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764D38C3-1EF8-42B9-9352-C5C9637C8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89138"/>
            <a:ext cx="4941888" cy="395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3">
            <a:extLst>
              <a:ext uri="{FF2B5EF4-FFF2-40B4-BE49-F238E27FC236}">
                <a16:creationId xmlns:a16="http://schemas.microsoft.com/office/drawing/2014/main" id="{4B7A1F54-539C-485F-9CAE-C8C0F51CD9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163" y="2636838"/>
            <a:ext cx="3600450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44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  <a:t>N:P:K</a:t>
            </a:r>
          </a:p>
          <a:p>
            <a:pPr algn="ctr" eaLnBrk="1" hangingPunct="1">
              <a:spcBef>
                <a:spcPct val="50000"/>
              </a:spcBef>
            </a:pPr>
            <a:r>
              <a:rPr lang="en-GB" altLang="en-US" sz="44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  <a:t>15:15:15</a:t>
            </a:r>
            <a:endParaRPr lang="en-US" altLang="en-US" sz="44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5124" name="WordArt 4">
            <a:extLst>
              <a:ext uri="{FF2B5EF4-FFF2-40B4-BE49-F238E27FC236}">
                <a16:creationId xmlns:a16="http://schemas.microsoft.com/office/drawing/2014/main" id="{0DC53F3D-1FF3-4E4C-BEB8-F9090AD9512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195513" y="333375"/>
            <a:ext cx="5351462" cy="12239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/>
          <a:lstStyle/>
          <a:p>
            <a:pPr algn="ctr"/>
            <a:r>
              <a:rPr lang="en-GB" sz="3600" kern="1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Artificial Fertilisers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D04CF9E2-FF52-4DA5-8DD4-99C20F766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93" y="4648200"/>
            <a:ext cx="1597025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5">
            <a:extLst>
              <a:ext uri="{FF2B5EF4-FFF2-40B4-BE49-F238E27FC236}">
                <a16:creationId xmlns:a16="http://schemas.microsoft.com/office/drawing/2014/main" id="{836F22F4-D1D2-4ABC-BCF7-02AC3C111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280" y="2653506"/>
            <a:ext cx="1231900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6">
            <a:extLst>
              <a:ext uri="{FF2B5EF4-FFF2-40B4-BE49-F238E27FC236}">
                <a16:creationId xmlns:a16="http://schemas.microsoft.com/office/drawing/2014/main" id="{0255CCA4-8595-4C83-B72A-BCD472FEA8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49275"/>
            <a:ext cx="1265237" cy="154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7">
            <a:extLst>
              <a:ext uri="{FF2B5EF4-FFF2-40B4-BE49-F238E27FC236}">
                <a16:creationId xmlns:a16="http://schemas.microsoft.com/office/drawing/2014/main" id="{7503D527-DF5B-489B-A813-185D02C32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389" y="2453403"/>
            <a:ext cx="2623638" cy="1968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8">
            <a:extLst>
              <a:ext uri="{FF2B5EF4-FFF2-40B4-BE49-F238E27FC236}">
                <a16:creationId xmlns:a16="http://schemas.microsoft.com/office/drawing/2014/main" id="{DA13DC4A-7E04-4A80-BD5A-08C5F191CF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912" y="4475878"/>
            <a:ext cx="1914525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9">
            <a:extLst>
              <a:ext uri="{FF2B5EF4-FFF2-40B4-BE49-F238E27FC236}">
                <a16:creationId xmlns:a16="http://schemas.microsoft.com/office/drawing/2014/main" id="{9AEDEC7B-496A-44F1-B95C-742422108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04813"/>
            <a:ext cx="2624137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07BADA43-214F-441E-BC6F-FA3C9DAD46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>
                <a:latin typeface="Arial" panose="020B0604020202020204" pitchFamily="34" charset="0"/>
                <a:cs typeface="Arial" panose="020B0604020202020204" pitchFamily="34" charset="0"/>
              </a:rPr>
              <a:t>Design a fertiliser packet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9374FEC4-69F1-4118-8568-E81FADAEDC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What is it made from?</a:t>
            </a:r>
          </a:p>
          <a:p>
            <a:pPr eaLnBrk="1" hangingPunct="1">
              <a:buFontTx/>
              <a:buNone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What is its name?</a:t>
            </a:r>
          </a:p>
          <a:p>
            <a:pPr eaLnBrk="1" hangingPunct="1">
              <a:buFontTx/>
              <a:buNone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What plant is it for?</a:t>
            </a:r>
          </a:p>
          <a:p>
            <a:pPr eaLnBrk="1" hangingPunct="1">
              <a:buFontTx/>
              <a:buNone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What nutrients does it contain and why?</a:t>
            </a:r>
          </a:p>
          <a:p>
            <a:pPr eaLnBrk="1" hangingPunct="1">
              <a:buFontTx/>
              <a:buNone/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ADA212B2-E9B3-431D-A486-FDDA728769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792162"/>
          </a:xfrm>
        </p:spPr>
        <p:txBody>
          <a:bodyPr/>
          <a:lstStyle/>
          <a:p>
            <a:pPr eaLnBrk="1" hangingPunct="1"/>
            <a:r>
              <a:rPr lang="en-GB" altLang="en-US" sz="4000" b="1" u="sng">
                <a:latin typeface="Arial" panose="020B0604020202020204" pitchFamily="34" charset="0"/>
                <a:cs typeface="Arial" panose="020B0604020202020204" pitchFamily="34" charset="0"/>
              </a:rPr>
              <a:t>Differences between Fertilisers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6BDF257-47B1-4462-9F58-12B24363EFA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91086" y="2034753"/>
            <a:ext cx="8229600" cy="4525963"/>
          </a:xfrm>
          <a:ln w="2857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Cheap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Easy to apply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Contain large quantities of NPK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Contain known amounts of NPK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Add humus (organic matter) to the soil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Improve soil structure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Cause pollution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Release nutrients quickly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Decay to release nutrients slowly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Help retain moisture in the soil</a:t>
            </a:r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id="{A9874B5F-F197-49A0-9579-3D826D8EE0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196975"/>
            <a:ext cx="84248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>
                <a:cs typeface="Arial" panose="020B0604020202020204" pitchFamily="34" charset="0"/>
              </a:rPr>
              <a:t>The following properties refer to either organic or inorganic fertilisers.  Make two lists to separate them.</a:t>
            </a:r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nimBg="1"/>
      <p:bldP spid="41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94DF1AE-DD6D-4042-82A4-2CE21BCDF9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>
                <a:latin typeface="Arial" panose="020B0604020202020204" pitchFamily="34" charset="0"/>
                <a:cs typeface="Arial" panose="020B0604020202020204" pitchFamily="34" charset="0"/>
              </a:rPr>
              <a:t>Soil Crumb Structure</a:t>
            </a:r>
            <a:endParaRPr lang="en-US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9" name="Picture 4">
            <a:extLst>
              <a:ext uri="{FF2B5EF4-FFF2-40B4-BE49-F238E27FC236}">
                <a16:creationId xmlns:a16="http://schemas.microsoft.com/office/drawing/2014/main" id="{07378A77-9BF7-4FBA-B239-94333A8D0AD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11638" y="1989138"/>
            <a:ext cx="4591050" cy="2517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0" name="Line 5">
            <a:extLst>
              <a:ext uri="{FF2B5EF4-FFF2-40B4-BE49-F238E27FC236}">
                <a16:creationId xmlns:a16="http://schemas.microsoft.com/office/drawing/2014/main" id="{F0D276E6-21D8-4124-81A9-6CC18C3B0C5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9838" y="2276475"/>
            <a:ext cx="10795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1" name="Text Box 6">
            <a:extLst>
              <a:ext uri="{FF2B5EF4-FFF2-40B4-BE49-F238E27FC236}">
                <a16:creationId xmlns:a16="http://schemas.microsoft.com/office/drawing/2014/main" id="{B2D5A080-C2E5-430B-88B0-80D60008E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1844675"/>
            <a:ext cx="3167062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>
                <a:cs typeface="Arial" panose="020B0604020202020204" pitchFamily="34" charset="0"/>
              </a:rPr>
              <a:t>Organic matter (humus) helps stick soil crumbs together.  This means drainage and aeration are improved and soil is less likely to blow away.</a:t>
            </a:r>
            <a:endParaRPr lang="en-US" altLang="en-US" sz="240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06D33A7E-3744-4289-8A8B-94966DC0D1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altLang="en-US" sz="2400">
                <a:latin typeface="Arial" panose="020B0604020202020204" pitchFamily="34" charset="0"/>
                <a:cs typeface="Arial" panose="020B0604020202020204" pitchFamily="34" charset="0"/>
              </a:rPr>
              <a:t>Look at the examples of different types of fertilisers and complete the following table</a:t>
            </a:r>
            <a:endParaRPr lang="en-US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291" name="Group 3">
            <a:extLst>
              <a:ext uri="{FF2B5EF4-FFF2-40B4-BE49-F238E27FC236}">
                <a16:creationId xmlns:a16="http://schemas.microsoft.com/office/drawing/2014/main" id="{E9D8535E-0279-4F34-B067-4940C03FDFEF}"/>
              </a:ext>
            </a:extLst>
          </p:cNvPr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627562"/>
        </p:xfrm>
        <a:graphic>
          <a:graphicData uri="http://schemas.openxmlformats.org/drawingml/2006/table">
            <a:tbl>
              <a:tblPr/>
              <a:tblGrid>
                <a:gridCol w="1646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6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4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62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049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Name of Fertiliser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Organic or Inorganic?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Ratio of Nutrients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Main Nutrient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What is it used for?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9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Growmore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Inorganic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7:7:7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N, P, K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Leaves, roots and flowers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65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49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49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725A5DC683C04082C76ACB61619D05" ma:contentTypeVersion="18" ma:contentTypeDescription="Create a new document." ma:contentTypeScope="" ma:versionID="f5214000169c7f4cca132637da4cdb84">
  <xsd:schema xmlns:xsd="http://www.w3.org/2001/XMLSchema" xmlns:xs="http://www.w3.org/2001/XMLSchema" xmlns:p="http://schemas.microsoft.com/office/2006/metadata/properties" xmlns:ns2="9ad1216b-cdc1-40e2-a0c2-94597fd44697" xmlns:ns3="8a983182-d737-4738-96fb-0c3c886778fe" xmlns:ns4="7424b78e-8606-4fd1-9a19-b6b90bbc0a1b" targetNamespace="http://schemas.microsoft.com/office/2006/metadata/properties" ma:root="true" ma:fieldsID="9a664999f91d0bcb35bed081cbd76490" ns2:_="" ns3:_="" ns4:_="">
    <xsd:import namespace="9ad1216b-cdc1-40e2-a0c2-94597fd44697"/>
    <xsd:import namespace="8a983182-d737-4738-96fb-0c3c886778fe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bjectDetectorVersion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d1216b-cdc1-40e2-a0c2-94597fd44697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983182-d737-4738-96fb-0c3c886778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4bd6ad62-9026-4c22-97ba-ffd5902a9633}" ma:internalName="TaxCatchAll" ma:showField="CatchAllData" ma:web="9ad1216b-cdc1-40e2-a0c2-94597fd446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3BD229-5EDE-4106-8DD9-80BB76D897A7}"/>
</file>

<file path=customXml/itemProps2.xml><?xml version="1.0" encoding="utf-8"?>
<ds:datastoreItem xmlns:ds="http://schemas.openxmlformats.org/officeDocument/2006/customXml" ds:itemID="{98CD13CB-5072-479E-8A81-B4F2D3488136}"/>
</file>

<file path=customXml/itemProps3.xml><?xml version="1.0" encoding="utf-8"?>
<ds:datastoreItem xmlns:ds="http://schemas.openxmlformats.org/officeDocument/2006/customXml" ds:itemID="{48AB5F19-1360-49FA-B76A-A6F9978BCD0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284</Words>
  <Application>Microsoft Office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Comic Sans MS</vt:lpstr>
      <vt:lpstr>Office Theme</vt:lpstr>
      <vt:lpstr>Organic and Inorganic Fertilisers</vt:lpstr>
      <vt:lpstr>PowerPoint Presentation</vt:lpstr>
      <vt:lpstr>PowerPoint Presentation</vt:lpstr>
      <vt:lpstr>PowerPoint Presentation</vt:lpstr>
      <vt:lpstr>PowerPoint Presentation</vt:lpstr>
      <vt:lpstr>Design a fertiliser packet</vt:lpstr>
      <vt:lpstr>Differences between Fertilisers</vt:lpstr>
      <vt:lpstr>Soil Crumb Structure</vt:lpstr>
      <vt:lpstr>Look at the examples of different types of fertilisers and complete the following table</vt:lpstr>
      <vt:lpstr>PowerPoint Presentation</vt:lpstr>
      <vt:lpstr>PowerPoint Presentation</vt:lpstr>
      <vt:lpstr>Nitrogen Fixing Bacteria</vt:lpstr>
    </vt:vector>
  </TitlesOfParts>
  <Company>Benniman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David Harrison</cp:lastModifiedBy>
  <cp:revision>17</cp:revision>
  <dcterms:created xsi:type="dcterms:W3CDTF">2009-08-29T06:25:22Z</dcterms:created>
  <dcterms:modified xsi:type="dcterms:W3CDTF">2021-01-07T15:11:33Z</dcterms:modified>
</cp:coreProperties>
</file>