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2"/>
  </p:notesMasterIdLst>
  <p:sldIdLst>
    <p:sldId id="267" r:id="rId2"/>
    <p:sldId id="268" r:id="rId3"/>
    <p:sldId id="257" r:id="rId4"/>
    <p:sldId id="263" r:id="rId5"/>
    <p:sldId id="260" r:id="rId6"/>
    <p:sldId id="261" r:id="rId7"/>
    <p:sldId id="266" r:id="rId8"/>
    <p:sldId id="264" r:id="rId9"/>
    <p:sldId id="265" r:id="rId10"/>
    <p:sldId id="269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99"/>
    <a:srgbClr val="FF3300"/>
    <a:srgbClr val="66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174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customXml" Target="../customXml/item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4E16984A-9999-41DF-AB2A-D6ECA3066395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24013C31-8DBC-4DB5-ACCF-044C76DCABEC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649964E0-903D-437E-9B04-5DE47FCCDEE0}"/>
              </a:ext>
            </a:extLst>
          </p:cNvPr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5" name="Rectangle 5">
            <a:extLst>
              <a:ext uri="{FF2B5EF4-FFF2-40B4-BE49-F238E27FC236}">
                <a16:creationId xmlns:a16="http://schemas.microsoft.com/office/drawing/2014/main" id="{87A00D3A-4A57-4EF0-AAA3-CAD410A32745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/>
              <a:t>Click to edit Master text styles</a:t>
            </a:r>
          </a:p>
          <a:p>
            <a:pPr lvl="1"/>
            <a:r>
              <a:rPr lang="en-US" altLang="en-US" noProof="0"/>
              <a:t>Second level</a:t>
            </a:r>
          </a:p>
          <a:p>
            <a:pPr lvl="2"/>
            <a:r>
              <a:rPr lang="en-US" altLang="en-US" noProof="0"/>
              <a:t>Third level</a:t>
            </a:r>
          </a:p>
          <a:p>
            <a:pPr lvl="3"/>
            <a:r>
              <a:rPr lang="en-US" altLang="en-US" noProof="0"/>
              <a:t>Fourth level</a:t>
            </a:r>
          </a:p>
          <a:p>
            <a:pPr lvl="4"/>
            <a:r>
              <a:rPr lang="en-US" altLang="en-US" noProof="0"/>
              <a:t>Fifth level</a:t>
            </a:r>
          </a:p>
        </p:txBody>
      </p:sp>
      <p:sp>
        <p:nvSpPr>
          <p:cNvPr id="5126" name="Rectangle 6">
            <a:extLst>
              <a:ext uri="{FF2B5EF4-FFF2-40B4-BE49-F238E27FC236}">
                <a16:creationId xmlns:a16="http://schemas.microsoft.com/office/drawing/2014/main" id="{93CE43A4-9DBB-407F-BCF7-048B923EA30F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127" name="Rectangle 7">
            <a:extLst>
              <a:ext uri="{FF2B5EF4-FFF2-40B4-BE49-F238E27FC236}">
                <a16:creationId xmlns:a16="http://schemas.microsoft.com/office/drawing/2014/main" id="{DE924F01-8871-4E37-BD5B-F4C472AF23F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49847DF2-3550-4744-B625-E6D8D876C85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0D866F-477E-40C6-BE41-050AA1C57B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38E5843-15CC-4EC1-93C7-B86E600541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1E7C2D-7CF4-48CB-BEFB-E571B9F0D2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1417EF-5A2E-438B-BD00-8250D7D25B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6C9F7D-C924-4DF3-BEBC-DC43D7BD4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94E732-23C5-479F-AE3D-E16043B33236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756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3A41E1-9EB0-4AD0-AB42-93CAFA58ED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779928C-14A8-4CC6-8D9E-3BD6EA814C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BF0CCB-B9E8-4C79-88BF-A320AF076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F5468D-1928-4B4B-AD56-98B4BBFA44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D1058E-8857-473C-942E-11D91F2FDC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4DB1DB-8D52-4D1D-92DF-CCFF8A9A49F4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3281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BE32005-7D22-4DBA-AFA9-B2B01A412C2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F01B2C6-46C6-4ACF-BCD1-4FA2E6A5E1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E7BC74-D540-4299-90AD-25EB597785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A27230-3889-465D-A01C-966CF8A9D7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D1D8DF-2D3A-4194-B8D5-91246F0030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F9ACF1-B517-42B5-9D1C-DD6F126C7CBD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811417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D990760-AF5F-422A-892C-3AF89B7A233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3DC7447-E287-4ABE-90B9-4B355A31908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646430A-393C-42B0-A0B1-D15168B10BD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1B7E26-7440-4143-BCB0-35704CFDAD8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75466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3C3992-3502-4411-A103-3F22C36C5B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CEDFF1-A1A9-4F27-89E9-5DC46CC956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A2DAA7-56AD-4742-BC65-3C1CAE776F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085D11-A05B-4022-837A-BB5A289666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2D8ECE-AC2F-4595-B641-34BCFEFECE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6D5659-473D-4E32-BA2B-C3F61AB1E7BF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574201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5EB0CE-12D0-410A-B3AE-1D97C96119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B2406A-C4C5-4652-973C-6747AF6DD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1C23DC-742D-4642-8743-4C87842EEF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1CA4E8-F9B5-49BA-BE81-D33B189C00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ADFABB-A001-4E89-9AAB-1E9BD24E40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40D973-57CB-4DFE-A89D-A41B88EBCD18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8877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AEFF8C-2C96-42CC-9FE2-299B53BBFB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0CAD99-20D3-44EB-9A62-9BD78B622A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7D7562-DD3E-4785-8BBC-56A457243E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95122F-4BC6-486F-8088-D10408B08A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AC9521-F92C-4C04-8B0A-B1D575BBB8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8F9F08-A589-4B44-89A9-2A9630DC83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BCFC45-CA6D-473D-AA63-98E129805F60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4298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621CA4-5718-4AD8-8927-FD605541AB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52D853-787C-4670-91B9-E2D80F542A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2962CF-AFBA-4590-8087-EFB828A577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F5648D6-F52C-462D-8FA1-00F2CF5D55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6DADC70-F787-4B7A-BC84-14BC248F753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38DA843-260F-48F1-A9B6-1BE367C39A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1C8656C-B70E-4237-B434-763A5A9F70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D4B2320-1528-4102-AC58-83CA85C755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9F3621-98AE-4978-8984-06385737D301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96418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F2F8B8-33F2-45F0-89EE-FB2CCA4D26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15D5CA2-3823-48C6-93A0-57B43B4249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E52AFE-B51F-4B9D-AB3D-646AA7F0C1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00F164-776E-448A-BD2F-30D1907152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F0C37B-6281-440A-80E6-6BAC3028161E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837193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4A1F28A-0D91-4470-8CBF-B8F7C3F713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DCE4F07-CDDA-4575-87B3-46D3CC3A76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D1B20A-846D-4B4D-AFF5-14DF0E4159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CF8182-3E99-4DF9-9228-129164B4F7DF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419472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1968E9-51E5-46B5-AD94-5C8FADC309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61C8F6-3D72-476E-A3C8-82DD2DE04F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6B380D-0111-4D4E-9464-BBDE819F88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D93B6F-6FCA-4B7A-9CB0-3357446E9C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50DF6E-E7DB-4347-B4AF-DE215DCDD9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0CB704-93EB-483D-8D28-ED0E76603F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1001B1-7B2B-4EB0-A0BD-8F33E6BDDD21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3010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73DD13-8DFB-4C97-B991-AB4C62B5FF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57C948C-52F9-4002-B424-05B08DA3AFE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BA9369E-9390-4269-ABFA-DEB5CE292B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8C5A5B-DAFB-4766-A1DB-380D9CD588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373900-AAC4-489F-B444-387DA918F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672E0D1-7C2C-487A-95A8-DD5BC0054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86BB85-EEB4-4970-93EA-5FDB1C851254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626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34D2939-90F2-47E3-9440-D89A2B4A7A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A49A4F-2BA2-4E46-BD70-00614021D4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9665F2-79F8-4D36-8947-E9F437400D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4ACDC2-23F4-4370-8BA2-75AC332E8F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A947AC-F542-4FF4-87C7-973F9E4C35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33B2394-74F9-45B4-BB19-11623BFD1325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7714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images.google.co.uk/imgres?imgurl=http://www1.istockphoto.com/file_thumbview_approve/1174405/2/istockphoto_1174405_dairy_cow_vector.jpg&amp;imgrefurl=http://www.istockphoto.com/imageindex/1174/4/1174405/Dairy_cow_vector.html&amp;h=204&amp;w=270&amp;sz=46&amp;hl=en&amp;start=3&amp;tbnid=oO6deUE1BBt7uM:&amp;tbnh=85&amp;tbnw=113&amp;prev=/images%3Fq%3Dcartoon%2Bcow%26svnum%3D10%26hl%3Den%26lr%3D%26sa%3DG" TargetMode="Externa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D49720C8-27F1-43A7-96D0-861F3932B13A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539750" y="476250"/>
            <a:ext cx="7772400" cy="1470025"/>
          </a:xfrm>
        </p:spPr>
        <p:txBody>
          <a:bodyPr anchor="ctr"/>
          <a:lstStyle/>
          <a:p>
            <a:pPr eaLnBrk="1" hangingPunct="1"/>
            <a:r>
              <a:rPr lang="en-GB" altLang="en-US" sz="4400" b="1" u="sng">
                <a:latin typeface="Arial" panose="020B0604020202020204" pitchFamily="34" charset="0"/>
                <a:cs typeface="Arial" panose="020B0604020202020204" pitchFamily="34" charset="0"/>
              </a:rPr>
              <a:t>Sexual reproduction in Farm mammals</a:t>
            </a:r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CB4354A1-4DF6-45F5-8B23-18EB36831115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331913" y="2205038"/>
            <a:ext cx="6400800" cy="3168650"/>
          </a:xfrm>
        </p:spPr>
        <p:txBody>
          <a:bodyPr/>
          <a:lstStyle/>
          <a:p>
            <a:pPr eaLnBrk="1" hangingPunct="1"/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</a:rPr>
              <a:t>L.O. 1) Know the name and function of the main reproductive features.</a:t>
            </a:r>
          </a:p>
          <a:p>
            <a:pPr eaLnBrk="1" hangingPunct="1"/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</a:rPr>
              <a:t>2) Know where fertilisation and embryo development take place.</a:t>
            </a:r>
          </a:p>
          <a:p>
            <a:pPr eaLnBrk="1" hangingPunct="1"/>
            <a:endParaRPr lang="en-GB" altLang="en-US" sz="20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GB" altLang="en-US" sz="2000" b="1" u="sng">
                <a:latin typeface="Arial" panose="020B0604020202020204" pitchFamily="34" charset="0"/>
                <a:cs typeface="Arial" panose="020B0604020202020204" pitchFamily="34" charset="0"/>
              </a:rPr>
              <a:t>Starter</a:t>
            </a:r>
            <a:r>
              <a:rPr lang="en-GB" altLang="en-US" sz="2000" b="1">
                <a:latin typeface="Arial" panose="020B0604020202020204" pitchFamily="34" charset="0"/>
                <a:cs typeface="Arial" panose="020B0604020202020204" pitchFamily="34" charset="0"/>
              </a:rPr>
              <a:t> – What is fertilisation in relation to farm mammals?</a:t>
            </a:r>
          </a:p>
          <a:p>
            <a:pPr eaLnBrk="1" hangingPunct="1"/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</a:rPr>
              <a:t>It is when the males sperm and females egg meet and fuse to form a embryo.</a:t>
            </a:r>
          </a:p>
          <a:p>
            <a:pPr eaLnBrk="1" hangingPunct="1"/>
            <a:endParaRPr lang="en-GB" altLang="en-US" sz="20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endParaRPr lang="en-GB" altLang="en-US" sz="20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id="{166156F9-07C2-4211-A3D9-E3C49A34167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Problems With Keeping Bulls</a:t>
            </a: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2314E7BA-65B1-45A7-AA94-80283DFA015C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Dangerous</a:t>
            </a:r>
          </a:p>
          <a:p>
            <a:pPr eaLnBrk="1" hangingPunct="1"/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Expensive to buy and keep</a:t>
            </a:r>
          </a:p>
          <a:p>
            <a:pPr eaLnBrk="1" hangingPunct="1"/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Can lead to inbreeding</a:t>
            </a:r>
          </a:p>
          <a:p>
            <a:pPr eaLnBrk="1" hangingPunct="1"/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Does not allow other breeds to be sired eg.dairy cows producing beef calves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>
            <a:extLst>
              <a:ext uri="{FF2B5EF4-FFF2-40B4-BE49-F238E27FC236}">
                <a16:creationId xmlns:a16="http://schemas.microsoft.com/office/drawing/2014/main" id="{871F868C-DF0F-4624-8371-AE62FD2BED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8" y="1700213"/>
            <a:ext cx="4608512" cy="4362450"/>
          </a:xfrm>
          <a:prstGeom prst="rect">
            <a:avLst/>
          </a:prstGeom>
          <a:noFill/>
          <a:ln>
            <a:noFill/>
          </a:ln>
        </p:spPr>
      </p:pic>
      <p:sp>
        <p:nvSpPr>
          <p:cNvPr id="4099" name="Text Box 3">
            <a:extLst>
              <a:ext uri="{FF2B5EF4-FFF2-40B4-BE49-F238E27FC236}">
                <a16:creationId xmlns:a16="http://schemas.microsoft.com/office/drawing/2014/main" id="{B9551E74-2DE4-422C-86A5-4DFE0799D8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260350"/>
            <a:ext cx="7704138" cy="64135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altLang="en-US" sz="3600" b="1" u="sng">
                <a:cs typeface="Arial" panose="020B0604020202020204" pitchFamily="34" charset="0"/>
              </a:rPr>
              <a:t>Female Reproductive Organs</a:t>
            </a:r>
            <a:endParaRPr lang="en-US" altLang="en-US" sz="3600" b="1" u="sng">
              <a:cs typeface="Arial" panose="020B0604020202020204" pitchFamily="34" charset="0"/>
            </a:endParaRPr>
          </a:p>
        </p:txBody>
      </p:sp>
      <p:sp>
        <p:nvSpPr>
          <p:cNvPr id="19460" name="Text Box 4">
            <a:extLst>
              <a:ext uri="{FF2B5EF4-FFF2-40B4-BE49-F238E27FC236}">
                <a16:creationId xmlns:a16="http://schemas.microsoft.com/office/drawing/2014/main" id="{D6C38C5D-3E82-4FB2-861A-531129B250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08400" y="1052513"/>
            <a:ext cx="3240088" cy="366712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b="1">
                <a:cs typeface="Arial" panose="020B0604020202020204" pitchFamily="34" charset="0"/>
              </a:rPr>
              <a:t>Ovary </a:t>
            </a:r>
            <a:r>
              <a:rPr lang="en-GB" altLang="en-US">
                <a:cs typeface="Arial" panose="020B0604020202020204" pitchFamily="34" charset="0"/>
              </a:rPr>
              <a:t>– produces eggs</a:t>
            </a:r>
            <a:endParaRPr lang="en-US" altLang="en-US">
              <a:cs typeface="Arial" panose="020B0604020202020204" pitchFamily="34" charset="0"/>
            </a:endParaRPr>
          </a:p>
        </p:txBody>
      </p:sp>
      <p:sp>
        <p:nvSpPr>
          <p:cNvPr id="19461" name="Line 5">
            <a:extLst>
              <a:ext uri="{FF2B5EF4-FFF2-40B4-BE49-F238E27FC236}">
                <a16:creationId xmlns:a16="http://schemas.microsoft.com/office/drawing/2014/main" id="{675B4ADE-E879-49AA-A463-71093DF8C398}"/>
              </a:ext>
            </a:extLst>
          </p:cNvPr>
          <p:cNvSpPr>
            <a:spLocks noChangeShapeType="1"/>
          </p:cNvSpPr>
          <p:nvPr/>
        </p:nvSpPr>
        <p:spPr bwMode="auto">
          <a:xfrm>
            <a:off x="4284663" y="1412875"/>
            <a:ext cx="719137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02" name="Text Box 6">
            <a:extLst>
              <a:ext uri="{FF2B5EF4-FFF2-40B4-BE49-F238E27FC236}">
                <a16:creationId xmlns:a16="http://schemas.microsoft.com/office/drawing/2014/main" id="{EB383CB2-E744-49CA-BBAC-FA5A87F60E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63713" y="2205038"/>
            <a:ext cx="2663825" cy="366712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n-US">
              <a:cs typeface="Arial" panose="020B0604020202020204" pitchFamily="34" charset="0"/>
            </a:endParaRPr>
          </a:p>
        </p:txBody>
      </p:sp>
      <p:sp>
        <p:nvSpPr>
          <p:cNvPr id="19463" name="Text Box 7">
            <a:extLst>
              <a:ext uri="{FF2B5EF4-FFF2-40B4-BE49-F238E27FC236}">
                <a16:creationId xmlns:a16="http://schemas.microsoft.com/office/drawing/2014/main" id="{E5346C7D-82F1-44E3-B794-C91F76304E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19250" y="2060575"/>
            <a:ext cx="2952750" cy="64135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b="1">
                <a:cs typeface="Arial" panose="020B0604020202020204" pitchFamily="34" charset="0"/>
              </a:rPr>
              <a:t>Oviduct </a:t>
            </a:r>
            <a:r>
              <a:rPr lang="en-GB" altLang="en-US">
                <a:cs typeface="Arial" panose="020B0604020202020204" pitchFamily="34" charset="0"/>
              </a:rPr>
              <a:t>– where fertilisation takes place</a:t>
            </a:r>
            <a:endParaRPr lang="en-US" altLang="en-US">
              <a:cs typeface="Arial" panose="020B0604020202020204" pitchFamily="34" charset="0"/>
            </a:endParaRPr>
          </a:p>
        </p:txBody>
      </p:sp>
      <p:sp>
        <p:nvSpPr>
          <p:cNvPr id="19464" name="Line 8">
            <a:extLst>
              <a:ext uri="{FF2B5EF4-FFF2-40B4-BE49-F238E27FC236}">
                <a16:creationId xmlns:a16="http://schemas.microsoft.com/office/drawing/2014/main" id="{D8A0EA2D-DCC8-4E66-AD55-C9801954DE76}"/>
              </a:ext>
            </a:extLst>
          </p:cNvPr>
          <p:cNvSpPr>
            <a:spLocks noChangeShapeType="1"/>
          </p:cNvSpPr>
          <p:nvPr/>
        </p:nvSpPr>
        <p:spPr bwMode="auto">
          <a:xfrm>
            <a:off x="3708400" y="2276475"/>
            <a:ext cx="1223963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65" name="Text Box 9">
            <a:extLst>
              <a:ext uri="{FF2B5EF4-FFF2-40B4-BE49-F238E27FC236}">
                <a16:creationId xmlns:a16="http://schemas.microsoft.com/office/drawing/2014/main" id="{E166E8AD-7654-41BA-B7D4-3D837AC6BE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8175" y="3068638"/>
            <a:ext cx="2808288" cy="64135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b="1">
                <a:cs typeface="Arial" panose="020B0604020202020204" pitchFamily="34" charset="0"/>
              </a:rPr>
              <a:t>Uterus </a:t>
            </a:r>
            <a:r>
              <a:rPr lang="en-GB" altLang="en-US">
                <a:cs typeface="Arial" panose="020B0604020202020204" pitchFamily="34" charset="0"/>
              </a:rPr>
              <a:t>– where the foetus develops</a:t>
            </a:r>
            <a:endParaRPr lang="en-US" altLang="en-US">
              <a:cs typeface="Arial" panose="020B0604020202020204" pitchFamily="34" charset="0"/>
            </a:endParaRPr>
          </a:p>
        </p:txBody>
      </p:sp>
      <p:sp>
        <p:nvSpPr>
          <p:cNvPr id="19466" name="Line 10">
            <a:extLst>
              <a:ext uri="{FF2B5EF4-FFF2-40B4-BE49-F238E27FC236}">
                <a16:creationId xmlns:a16="http://schemas.microsoft.com/office/drawing/2014/main" id="{15E8D855-A393-45D1-98DB-61477B570DE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643438" y="2781300"/>
            <a:ext cx="504825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67" name="Text Box 11">
            <a:extLst>
              <a:ext uri="{FF2B5EF4-FFF2-40B4-BE49-F238E27FC236}">
                <a16:creationId xmlns:a16="http://schemas.microsoft.com/office/drawing/2014/main" id="{39EC4353-5C1E-4521-8FCE-8A40FD5BE1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16688" y="2276475"/>
            <a:ext cx="2447925" cy="1200329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b="1">
                <a:cs typeface="Arial" panose="020B0604020202020204" pitchFamily="34" charset="0"/>
              </a:rPr>
              <a:t>Vagina </a:t>
            </a:r>
            <a:r>
              <a:rPr lang="en-GB" altLang="en-US">
                <a:cs typeface="Arial" panose="020B0604020202020204" pitchFamily="34" charset="0"/>
              </a:rPr>
              <a:t>– where the penis is inserted for fertilisation and where the foetus is born</a:t>
            </a:r>
            <a:endParaRPr lang="en-US" altLang="en-US">
              <a:cs typeface="Arial" panose="020B0604020202020204" pitchFamily="34" charset="0"/>
            </a:endParaRPr>
          </a:p>
        </p:txBody>
      </p:sp>
      <p:sp>
        <p:nvSpPr>
          <p:cNvPr id="19468" name="Text Box 12">
            <a:extLst>
              <a:ext uri="{FF2B5EF4-FFF2-40B4-BE49-F238E27FC236}">
                <a16:creationId xmlns:a16="http://schemas.microsoft.com/office/drawing/2014/main" id="{1216A0EC-FBB8-49B5-9A65-0F67E4A73C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32363" y="3141663"/>
            <a:ext cx="360362" cy="366712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b="1">
                <a:cs typeface="Arial" panose="020B0604020202020204" pitchFamily="34" charset="0"/>
              </a:rPr>
              <a:t>X</a:t>
            </a:r>
            <a:endParaRPr lang="en-US" altLang="en-US" b="1">
              <a:cs typeface="Arial" panose="020B0604020202020204" pitchFamily="34" charset="0"/>
            </a:endParaRPr>
          </a:p>
        </p:txBody>
      </p:sp>
      <p:sp>
        <p:nvSpPr>
          <p:cNvPr id="19469" name="Text Box 13">
            <a:extLst>
              <a:ext uri="{FF2B5EF4-FFF2-40B4-BE49-F238E27FC236}">
                <a16:creationId xmlns:a16="http://schemas.microsoft.com/office/drawing/2014/main" id="{E98984E2-707D-4ABD-A731-FB32F99A31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32138" y="6237288"/>
            <a:ext cx="4103687" cy="366712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b="1">
                <a:cs typeface="Arial" panose="020B0604020202020204" pitchFamily="34" charset="0"/>
              </a:rPr>
              <a:t>X </a:t>
            </a:r>
            <a:r>
              <a:rPr lang="en-GB" altLang="en-US">
                <a:cs typeface="Arial" panose="020B0604020202020204" pitchFamily="34" charset="0"/>
              </a:rPr>
              <a:t>is where fertilisation takes place</a:t>
            </a:r>
            <a:endParaRPr lang="en-US" altLang="en-US" b="1">
              <a:cs typeface="Arial" panose="020B0604020202020204" pitchFamily="34" charset="0"/>
            </a:endParaRPr>
          </a:p>
        </p:txBody>
      </p:sp>
      <p:sp>
        <p:nvSpPr>
          <p:cNvPr id="19470" name="Line 14">
            <a:extLst>
              <a:ext uri="{FF2B5EF4-FFF2-40B4-BE49-F238E27FC236}">
                <a16:creationId xmlns:a16="http://schemas.microsoft.com/office/drawing/2014/main" id="{5EEF7A04-64CA-4B49-B918-046E835B012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795963" y="2492375"/>
            <a:ext cx="792162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9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19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19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/>
      <p:bldP spid="19463" grpId="0"/>
      <p:bldP spid="19465" grpId="0"/>
      <p:bldP spid="19467" grpId="0"/>
      <p:bldP spid="19468" grpId="0"/>
      <p:bldP spid="1946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>
            <a:extLst>
              <a:ext uri="{FF2B5EF4-FFF2-40B4-BE49-F238E27FC236}">
                <a16:creationId xmlns:a16="http://schemas.microsoft.com/office/drawing/2014/main" id="{82417446-62E0-4923-AC85-37C5E92B8B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1773238"/>
            <a:ext cx="4221162" cy="4575175"/>
          </a:xfrm>
          <a:prstGeom prst="rect">
            <a:avLst/>
          </a:prstGeom>
          <a:noFill/>
          <a:ln>
            <a:noFill/>
          </a:ln>
        </p:spPr>
      </p:pic>
      <p:sp>
        <p:nvSpPr>
          <p:cNvPr id="5123" name="Text Box 5">
            <a:extLst>
              <a:ext uri="{FF2B5EF4-FFF2-40B4-BE49-F238E27FC236}">
                <a16:creationId xmlns:a16="http://schemas.microsoft.com/office/drawing/2014/main" id="{6CE3C088-F54D-435F-96E6-D0C24F60D4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2988" y="188913"/>
            <a:ext cx="7850187" cy="64135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altLang="en-US" sz="3600" b="1" u="sng">
                <a:cs typeface="Arial" panose="020B0604020202020204" pitchFamily="34" charset="0"/>
              </a:rPr>
              <a:t>Male Reproductive Organs</a:t>
            </a:r>
            <a:endParaRPr lang="en-US" altLang="en-US" sz="3600" b="1" u="sng">
              <a:cs typeface="Arial" panose="020B0604020202020204" pitchFamily="34" charset="0"/>
            </a:endParaRPr>
          </a:p>
        </p:txBody>
      </p:sp>
      <p:sp>
        <p:nvSpPr>
          <p:cNvPr id="3078" name="Text Box 6">
            <a:extLst>
              <a:ext uri="{FF2B5EF4-FFF2-40B4-BE49-F238E27FC236}">
                <a16:creationId xmlns:a16="http://schemas.microsoft.com/office/drawing/2014/main" id="{654D3007-796E-4C38-B97B-F876022D67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63713" y="5084763"/>
            <a:ext cx="3168650" cy="64135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b="1">
                <a:cs typeface="Arial" panose="020B0604020202020204" pitchFamily="34" charset="0"/>
              </a:rPr>
              <a:t>Penis </a:t>
            </a:r>
            <a:r>
              <a:rPr lang="en-GB" altLang="en-US">
                <a:cs typeface="Arial" panose="020B0604020202020204" pitchFamily="34" charset="0"/>
              </a:rPr>
              <a:t>– releases sperm into the vagina of a female</a:t>
            </a:r>
            <a:endParaRPr lang="en-US" altLang="en-US" b="1">
              <a:cs typeface="Arial" panose="020B0604020202020204" pitchFamily="34" charset="0"/>
            </a:endParaRPr>
          </a:p>
        </p:txBody>
      </p:sp>
      <p:sp>
        <p:nvSpPr>
          <p:cNvPr id="3080" name="Line 8">
            <a:extLst>
              <a:ext uri="{FF2B5EF4-FFF2-40B4-BE49-F238E27FC236}">
                <a16:creationId xmlns:a16="http://schemas.microsoft.com/office/drawing/2014/main" id="{60A75D76-B94C-4D62-87E1-ED84C0658A5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995738" y="4581525"/>
            <a:ext cx="288925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81" name="Text Box 9">
            <a:extLst>
              <a:ext uri="{FF2B5EF4-FFF2-40B4-BE49-F238E27FC236}">
                <a16:creationId xmlns:a16="http://schemas.microsoft.com/office/drawing/2014/main" id="{557DEAC2-C115-4D5D-9A21-B052C1CE19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04025" y="4581525"/>
            <a:ext cx="2089150" cy="64135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b="1">
                <a:cs typeface="Arial" panose="020B0604020202020204" pitchFamily="34" charset="0"/>
              </a:rPr>
              <a:t>Testes </a:t>
            </a:r>
            <a:r>
              <a:rPr lang="en-GB" altLang="en-US">
                <a:cs typeface="Arial" panose="020B0604020202020204" pitchFamily="34" charset="0"/>
              </a:rPr>
              <a:t>– produce sperm</a:t>
            </a:r>
            <a:endParaRPr lang="en-US" altLang="en-US" b="1">
              <a:cs typeface="Arial" panose="020B0604020202020204" pitchFamily="34" charset="0"/>
            </a:endParaRPr>
          </a:p>
        </p:txBody>
      </p:sp>
      <p:sp>
        <p:nvSpPr>
          <p:cNvPr id="3082" name="Line 10">
            <a:extLst>
              <a:ext uri="{FF2B5EF4-FFF2-40B4-BE49-F238E27FC236}">
                <a16:creationId xmlns:a16="http://schemas.microsoft.com/office/drawing/2014/main" id="{145CB541-6F19-4CCC-9D68-72CA1B8B13E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076825" y="4941888"/>
            <a:ext cx="16557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83" name="Text Box 11">
            <a:extLst>
              <a:ext uri="{FF2B5EF4-FFF2-40B4-BE49-F238E27FC236}">
                <a16:creationId xmlns:a16="http://schemas.microsoft.com/office/drawing/2014/main" id="{846516BA-FCC7-433C-ADA8-786529E463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8888" y="2708275"/>
            <a:ext cx="3168650" cy="915988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b="1">
                <a:cs typeface="Arial" panose="020B0604020202020204" pitchFamily="34" charset="0"/>
              </a:rPr>
              <a:t>Sperm duct </a:t>
            </a:r>
            <a:r>
              <a:rPr lang="en-GB" altLang="en-US">
                <a:cs typeface="Arial" panose="020B0604020202020204" pitchFamily="34" charset="0"/>
              </a:rPr>
              <a:t>– carries sperm from the testes out of the penis</a:t>
            </a:r>
            <a:endParaRPr lang="en-US" altLang="en-US" b="1">
              <a:cs typeface="Arial" panose="020B0604020202020204" pitchFamily="34" charset="0"/>
            </a:endParaRPr>
          </a:p>
        </p:txBody>
      </p:sp>
      <p:sp>
        <p:nvSpPr>
          <p:cNvPr id="3084" name="Line 12">
            <a:extLst>
              <a:ext uri="{FF2B5EF4-FFF2-40B4-BE49-F238E27FC236}">
                <a16:creationId xmlns:a16="http://schemas.microsoft.com/office/drawing/2014/main" id="{7724721D-7AC9-4913-948E-CFB65AD202FD}"/>
              </a:ext>
            </a:extLst>
          </p:cNvPr>
          <p:cNvSpPr>
            <a:spLocks noChangeShapeType="1"/>
          </p:cNvSpPr>
          <p:nvPr/>
        </p:nvSpPr>
        <p:spPr bwMode="auto">
          <a:xfrm>
            <a:off x="3851275" y="2924175"/>
            <a:ext cx="1008063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8" grpId="0"/>
      <p:bldP spid="3081" grpId="0"/>
      <p:bldP spid="308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>
            <a:extLst>
              <a:ext uri="{FF2B5EF4-FFF2-40B4-BE49-F238E27FC236}">
                <a16:creationId xmlns:a16="http://schemas.microsoft.com/office/drawing/2014/main" id="{7649033B-CF51-494F-B488-D9ACEE9A13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836613"/>
            <a:ext cx="3960813" cy="3719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5">
            <a:extLst>
              <a:ext uri="{FF2B5EF4-FFF2-40B4-BE49-F238E27FC236}">
                <a16:creationId xmlns:a16="http://schemas.microsoft.com/office/drawing/2014/main" id="{DF836708-D096-4DDE-B731-4819A5394D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2349500"/>
            <a:ext cx="224472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2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1B324896-2979-4DFB-9F57-97FEC117CDC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Fertilisation</a:t>
            </a:r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C112D46E-6848-4488-A5B4-C53C3AEE11DD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87176" y="1556792"/>
            <a:ext cx="8569647" cy="4525963"/>
          </a:xfrm>
        </p:spPr>
        <p:txBody>
          <a:bodyPr/>
          <a:lstStyle/>
          <a:p>
            <a:pPr eaLnBrk="1" hangingPunct="1"/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Gametes or sex cells contain half the chromosomes of a normal body cell.</a:t>
            </a:r>
          </a:p>
          <a:p>
            <a:pPr eaLnBrk="1" hangingPunct="1"/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The male gamete (sperm) fertilises the female gamete (egg) in the oviduct and produces an embryo with a complete set of chromosomes.</a:t>
            </a:r>
            <a:endParaRPr lang="en-U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974B111A-2799-4E73-9E77-82B0E5D8ABE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Gestation Period</a:t>
            </a:r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FE10CC19-A8BD-4662-89F4-E0034502C2FC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This is how long the foetus develops in the uterus.</a:t>
            </a:r>
          </a:p>
          <a:p>
            <a:pPr eaLnBrk="1" hangingPunct="1"/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In cows it is 9 months, similar to humans.</a:t>
            </a:r>
          </a:p>
          <a:p>
            <a:pPr eaLnBrk="1" hangingPunct="1"/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In pigs it is 3 months, 3 weeks and 3 days.</a:t>
            </a:r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A3453933-EAC8-4981-91DD-BF9969A319A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u="sng">
                <a:latin typeface="Arial" panose="020B0604020202020204" pitchFamily="34" charset="0"/>
                <a:cs typeface="Arial" panose="020B0604020202020204" pitchFamily="34" charset="0"/>
              </a:rPr>
              <a:t>Gestation periods</a:t>
            </a:r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78BDF0BF-C3F9-4EE5-822C-D71CABEB5155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3563938" y="1628775"/>
            <a:ext cx="5329237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altLang="en-US" sz="2800">
                <a:latin typeface="Arial" panose="020B0604020202020204" pitchFamily="34" charset="0"/>
                <a:cs typeface="Arial" panose="020B0604020202020204" pitchFamily="34" charset="0"/>
              </a:rPr>
              <a:t>3 month, 3 weeks and 3 days</a:t>
            </a:r>
          </a:p>
          <a:p>
            <a:pPr eaLnBrk="1" hangingPunct="1">
              <a:lnSpc>
                <a:spcPct val="90000"/>
              </a:lnSpc>
            </a:pPr>
            <a:endParaRPr lang="en-GB" altLang="en-US" sz="28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en-GB" altLang="en-US" sz="28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en-GB" altLang="en-US" sz="28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GB" altLang="en-US" sz="2800">
                <a:latin typeface="Arial" panose="020B0604020202020204" pitchFamily="34" charset="0"/>
                <a:cs typeface="Arial" panose="020B0604020202020204" pitchFamily="34" charset="0"/>
              </a:rPr>
              <a:t>5 months (144 -151 days) </a:t>
            </a:r>
          </a:p>
          <a:p>
            <a:pPr eaLnBrk="1" hangingPunct="1">
              <a:lnSpc>
                <a:spcPct val="90000"/>
              </a:lnSpc>
            </a:pPr>
            <a:endParaRPr lang="en-GB" altLang="en-US" sz="28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en-GB" altLang="en-US" sz="28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en-GB" altLang="en-US" sz="28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GB" altLang="en-US" sz="2800">
                <a:latin typeface="Arial" panose="020B0604020202020204" pitchFamily="34" charset="0"/>
                <a:cs typeface="Arial" panose="020B0604020202020204" pitchFamily="34" charset="0"/>
              </a:rPr>
              <a:t>9 months</a:t>
            </a:r>
          </a:p>
        </p:txBody>
      </p:sp>
      <p:pic>
        <p:nvPicPr>
          <p:cNvPr id="9222" name="Picture 6">
            <a:hlinkClick r:id="rId2"/>
            <a:extLst>
              <a:ext uri="{FF2B5EF4-FFF2-40B4-BE49-F238E27FC236}">
                <a16:creationId xmlns:a16="http://schemas.microsoft.com/office/drawing/2014/main" id="{7551977E-7D5A-4DDE-AA13-2F36ED11B1BF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55650" y="4941888"/>
            <a:ext cx="2016125" cy="1516062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220" name="Picture 4">
            <a:extLst>
              <a:ext uri="{FF2B5EF4-FFF2-40B4-BE49-F238E27FC236}">
                <a16:creationId xmlns:a16="http://schemas.microsoft.com/office/drawing/2014/main" id="{CBF4C9B7-EAF3-4418-B29D-4D6C4BD444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341438"/>
            <a:ext cx="2232025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5">
            <a:extLst>
              <a:ext uri="{FF2B5EF4-FFF2-40B4-BE49-F238E27FC236}">
                <a16:creationId xmlns:a16="http://schemas.microsoft.com/office/drawing/2014/main" id="{4E039002-3A2E-4C1E-86A0-D9EAE55DEC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3068638"/>
            <a:ext cx="208915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>
            <a:extLst>
              <a:ext uri="{FF2B5EF4-FFF2-40B4-BE49-F238E27FC236}">
                <a16:creationId xmlns:a16="http://schemas.microsoft.com/office/drawing/2014/main" id="{0135A25E-B193-494A-BCA5-0934FDDD99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125538"/>
            <a:ext cx="8512175" cy="467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Text Box 5">
            <a:extLst>
              <a:ext uri="{FF2B5EF4-FFF2-40B4-BE49-F238E27FC236}">
                <a16:creationId xmlns:a16="http://schemas.microsoft.com/office/drawing/2014/main" id="{2E7B8EE7-1359-46AE-96D5-C301D69629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3350" y="404813"/>
            <a:ext cx="669766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altLang="en-US" sz="3200" b="1" u="sng">
                <a:cs typeface="Arial" panose="020B0604020202020204" pitchFamily="34" charset="0"/>
              </a:rPr>
              <a:t>The Reproductive Cycle</a:t>
            </a:r>
            <a:endParaRPr lang="en-US" altLang="en-US" sz="3200" b="1" u="sng"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id="{F2EDEEC5-1EDF-4753-B345-2F4F920E6AE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b="1" u="sng">
                <a:latin typeface="Arial" panose="020B0604020202020204" pitchFamily="34" charset="0"/>
                <a:cs typeface="Arial" panose="020B0604020202020204" pitchFamily="34" charset="0"/>
              </a:rPr>
              <a:t>The Reproductive Cycle</a:t>
            </a:r>
            <a:endParaRPr lang="en-US" altLang="en-US" b="1" u="sng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7A786B52-F17C-4B53-901D-42E8DBD19D64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When a cow is on heat (has released an egg) she will release pheromones that attract the bull.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She will stand still for the bull, is nervous and excitable and produces a clear mucus discharge.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It can be difficult for the farmer to tell when a cow is on heat.  If he misses heat he has to wait 30 days and so loses money.</a:t>
            </a:r>
          </a:p>
          <a:p>
            <a:pPr eaLnBrk="1" hangingPunct="1">
              <a:lnSpc>
                <a:spcPct val="90000"/>
              </a:lnSpc>
            </a:pPr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3725A5DC683C04082C76ACB61619D05" ma:contentTypeVersion="18" ma:contentTypeDescription="Create a new document." ma:contentTypeScope="" ma:versionID="f5214000169c7f4cca132637da4cdb84">
  <xsd:schema xmlns:xsd="http://www.w3.org/2001/XMLSchema" xmlns:xs="http://www.w3.org/2001/XMLSchema" xmlns:p="http://schemas.microsoft.com/office/2006/metadata/properties" xmlns:ns2="9ad1216b-cdc1-40e2-a0c2-94597fd44697" xmlns:ns3="8a983182-d737-4738-96fb-0c3c886778fe" xmlns:ns4="7424b78e-8606-4fd1-9a19-b6b90bbc0a1b" targetNamespace="http://schemas.microsoft.com/office/2006/metadata/properties" ma:root="true" ma:fieldsID="9a664999f91d0bcb35bed081cbd76490" ns2:_="" ns3:_="" ns4:_="">
    <xsd:import namespace="9ad1216b-cdc1-40e2-a0c2-94597fd44697"/>
    <xsd:import namespace="8a983182-d737-4738-96fb-0c3c886778fe"/>
    <xsd:import namespace="7424b78e-8606-4fd1-9a19-b6b90bbc0a1b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2:SharedWithUsers" minOccurs="0"/>
                <xsd:element ref="ns2:SharedWithDetails" minOccurs="0"/>
                <xsd:element ref="ns3:MediaServiceDateTaken" minOccurs="0"/>
                <xsd:element ref="ns3:MediaServiceAutoTags" minOccurs="0"/>
                <xsd:element ref="ns3:MediaLengthInSeconds" minOccurs="0"/>
                <xsd:element ref="ns3:MediaServiceObjectDetectorVersions" minOccurs="0"/>
                <xsd:element ref="ns3:lcf76f155ced4ddcb4097134ff3c332f" minOccurs="0"/>
                <xsd:element ref="ns4:TaxCatchAll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d1216b-cdc1-40e2-a0c2-94597fd44697" elementFormDefault="qualified">
    <xsd:import namespace="http://schemas.microsoft.com/office/2006/documentManagement/types"/>
    <xsd:import namespace="http://schemas.microsoft.com/office/infopath/2007/PartnerControls"/>
    <xsd:element name="_dlc_DocId" ma:index="4" nillable="true" ma:displayName="Document ID Value" ma:description="The value of the document ID assigned to this item." ma:indexed="true" ma:internalName="_dlc_DocId" ma:readOnly="true">
      <xsd:simpleType>
        <xsd:restriction base="dms:Text"/>
      </xsd:simpleType>
    </xsd:element>
    <xsd:element name="_dlc_DocIdUrl" ma:index="5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6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a983182-d737-4738-96fb-0c3c886778f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7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8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8" nillable="true" ma:displayName="Tags" ma:internalName="MediaServiceAutoTags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7882c5b-1fc0-4c64-8edd-3b527906c47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2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24b78e-8606-4fd1-9a19-b6b90bbc0a1b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4bd6ad62-9026-4c22-97ba-ffd5902a9633}" ma:internalName="TaxCatchAll" ma:showField="CatchAllData" ma:web="9ad1216b-cdc1-40e2-a0c2-94597fd4469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3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0FAC47B-C65B-4E4B-9DCB-E00DBAC39E28}"/>
</file>

<file path=customXml/itemProps2.xml><?xml version="1.0" encoding="utf-8"?>
<ds:datastoreItem xmlns:ds="http://schemas.openxmlformats.org/officeDocument/2006/customXml" ds:itemID="{106367D6-CE29-4F9B-AE7C-484E83C394A6}"/>
</file>

<file path=customXml/itemProps3.xml><?xml version="1.0" encoding="utf-8"?>
<ds:datastoreItem xmlns:ds="http://schemas.openxmlformats.org/officeDocument/2006/customXml" ds:itemID="{49A3158A-ECE4-4930-96D9-E6D845535407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</TotalTime>
  <Words>336</Words>
  <Application>Microsoft Office PowerPoint</Application>
  <PresentationFormat>On-screen Show (4:3)</PresentationFormat>
  <Paragraphs>44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Comic Sans MS</vt:lpstr>
      <vt:lpstr>Office Theme</vt:lpstr>
      <vt:lpstr>Sexual reproduction in Farm mammals</vt:lpstr>
      <vt:lpstr>PowerPoint Presentation</vt:lpstr>
      <vt:lpstr>PowerPoint Presentation</vt:lpstr>
      <vt:lpstr>PowerPoint Presentation</vt:lpstr>
      <vt:lpstr>Fertilisation</vt:lpstr>
      <vt:lpstr>Gestation Period</vt:lpstr>
      <vt:lpstr>Gestation periods</vt:lpstr>
      <vt:lpstr>PowerPoint Presentation</vt:lpstr>
      <vt:lpstr>The Reproductive Cycle</vt:lpstr>
      <vt:lpstr>Problems With Keeping Bulls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David Harrison</cp:lastModifiedBy>
  <cp:revision>7</cp:revision>
  <dcterms:created xsi:type="dcterms:W3CDTF">2008-02-24T20:19:04Z</dcterms:created>
  <dcterms:modified xsi:type="dcterms:W3CDTF">2021-01-13T11:43:09Z</dcterms:modified>
</cp:coreProperties>
</file>