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ppt/activeX/activeX1.xml" ContentType="application/vnd.ms-office.activeX+xml"/>
  <Override PartName="/docProps/core.xml" ContentType="application/vnd.openxmlformats-package.core-properties+xml"/>
  <Override PartName="/ppt/activeX/activeX1.bin" ContentType="application/vnd.ms-office.activeX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65" r:id="rId4"/>
    <p:sldId id="263" r:id="rId5"/>
    <p:sldId id="264" r:id="rId6"/>
    <p:sldId id="258" r:id="rId7"/>
    <p:sldId id="259" r:id="rId8"/>
    <p:sldId id="261" r:id="rId9"/>
    <p:sldId id="260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F38-4C5D-8EC8-B4420E5F08E4}"/>
              </c:ext>
            </c:extLst>
          </c:dPt>
          <c:dLbls>
            <c:dLbl>
              <c:idx val="2"/>
              <c:layout>
                <c:manualLayout>
                  <c:x val="0.43728141317631375"/>
                  <c:y val="0"/>
                </c:manualLayout>
              </c:layout>
              <c:tx>
                <c:rich>
                  <a:bodyPr/>
                  <a:lstStyle/>
                  <a:p>
                    <a:fld id="{7FC2122E-6123-4D91-A7EA-DDD6FF05F8BA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/>
                      <a:t> </a:t>
                    </a:r>
                    <a:fld id="{D516A11D-9A35-4F4A-9EA0-EC8B337649CD}" type="VALUE">
                      <a:rPr lang="en-US" baseline="0"/>
                      <a:pPr/>
                      <a:t>[VALUE]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F38-4C5D-8EC8-B4420E5F08E4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nitrogen</c:v>
                </c:pt>
                <c:pt idx="1">
                  <c:v>oxygen</c:v>
                </c:pt>
                <c:pt idx="2">
                  <c:v>Other including argon (0.9%) and CO2 (0.037%)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0.78</c:v>
                </c:pt>
                <c:pt idx="1">
                  <c:v>0.21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38-4C5D-8EC8-B4420E5F08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7E56C-E3DB-4CD0-8F87-09CA8DA23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FE5020-4638-4B6C-AFD9-805560AD0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37016-0818-45E5-BB02-92C066C7A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B6BF6-1531-42BF-8DB3-1AD154ED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766E6-CD0F-4A76-BFAB-DD1A313D5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3DB683-A93B-4F1D-8A6E-7FF80538D27C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996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99D72-DCE4-4649-BD5E-03F19492B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0AB695-2B86-4FA9-A82A-A4DEB5421D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0E736-6474-4F86-ABB9-8956AEC80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AD0F7-77E0-4991-AEA6-4647A60A8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4105E-4D27-48A2-859A-23DB6C5DB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8D0A63-7AFA-4FEC-9A60-D7A9E2585F93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61582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8A4D7D-4975-4104-9002-1508721B3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577BE9-A9D6-4BFF-B3BF-2667911AC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A454B0-C2F4-4C39-8B46-86CD5BA17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D8453-0412-43D0-ABCE-614A132D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D317E-0211-4438-A1B4-CD77A104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7C57E0-31AB-418F-A818-B180F671825D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2642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CD1D4B-3A5C-4AC7-B6DE-A21EFED81E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0C4D2E-B010-4158-BB74-1022E39546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BC8095-F1E0-48B3-9D36-2D23BF3354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67EC9-3D32-48E3-A4EF-F592159BF6F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63356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E6A2D18-C254-4CB2-A5C4-926C5A03B8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2702D4A-0265-46E3-BE7D-2E44D01CC0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7AED53B-0C36-4785-A13D-275B62AF8E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D0694-6BD9-4333-B8F4-8FD8AD8343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979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DE0EE-14AE-48FF-8A93-988AC97A6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80C6D-CBC5-483B-B2C1-199D7634F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B9BCE-7B05-4892-9F88-A689C5A27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695FF-1AAC-4A8A-88AE-85F627B1D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CA5B1-DD5B-4CBA-883C-D3F6DAC21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91A414-A436-4D8A-AF9C-4C0F96E457DB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794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83B22-9E60-4E86-A505-19CE9C0C7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F460AD-7D5E-47E2-B017-55234E16B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9A131-2806-436D-B972-7E48136AB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4A0E7-1000-4FA1-ADCF-EC065FF3C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72F05-56C7-4082-AA21-CB210B5D4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FC73B-DFE2-4579-9981-93F9E1BDCC38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977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CBA45-6E2A-4467-8B3A-107574618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EB6EC-D2C5-471B-82A7-FECF695B2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A406EB-82CB-465D-9372-8D7FA993AC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F1C24C-3127-49ED-B4ED-037918809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2060F1-FD51-4226-97A0-1D6B80B00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DCB539-6E59-43A7-83C8-EC7F5179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D9C162-9C21-4FF7-9598-D813B0CF3C58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72462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192D-6532-436C-8F5B-2CF45741A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56A373-60F8-494E-B3ED-9B5E7F30DE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C8E88D-6DA9-459E-9810-BF489DFCA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FAA77C-3BCA-45F1-B0FF-B22FF3E4AF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7F9ED5-AA3F-413D-A415-7D3825D0AA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A4F4C7-AC8F-4EC9-9722-FF1401D1D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5E512E-75D3-4147-84A2-EA37963AE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CF62FE-9ACD-4893-ABC2-87BE5E1E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CC9B39-E8D0-4A7F-8FBA-F6480DE5D6E8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432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83AC6-2510-4E16-B556-94D4FE42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5B456-1F36-4691-A1BA-DCEB32425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F63386-86ED-4323-A52D-39819C11C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CC356-C956-4662-82F4-A5FF20433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435AF7-A42F-4494-85C5-D980CE643FF3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5418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F1A71F-9F27-48CC-B59B-659FD92E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C7F029-E316-4364-9C6E-BC224D42D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2268C-6CFE-4FDE-923E-B3FCB82E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7F734-30ED-4BA8-92CC-601D8300166A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4390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D7215-1511-4C22-AA37-FDE979BB4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F360B-BFE5-43C4-82D7-89799EA41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C5711-52E2-49C3-B9A7-1990FDA452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7F6AA7-88F2-4CDE-8388-D2277F73B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7DDED0-DC34-4FD1-AFFB-73DB972F5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85110D-9CDC-48E5-98FA-3A95DEF12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F5F0C-FCFE-429F-B8D6-1472A96D6DDB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589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FB89A-43B6-4BB4-8861-63911344A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F4E0DF-8A7E-4CB9-98C1-0A6F72B3EA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C1D9FF-F884-4CC1-BCEB-12DBABA98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2A80F-9F22-4160-B5AD-5D1B0A574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0EEB59-88F4-4042-BC3B-3F87CF46C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E094A-8ED6-4A91-9D36-84D994CA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1D9C55-F65E-4B74-924E-2A7A11E4B4E0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065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230E9E-B7DF-4120-B67F-92B16D13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32E78-96CE-4BB9-A7EB-31ABBB943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2C6DA-7960-4F46-B2D1-C7F97C1C28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5E155-1319-4676-A2DE-5D108C224F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8F1EA-AB2F-4725-BF9A-FC04C8CA5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0E99F38-7AC7-4756-8ED5-B36C5B046225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374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co.uk/imgres?imgurl=http://www.cals.ncsu.edu/course/ent525/soil/soilpix/images/termites.jpg&amp;imgrefurl=http://www.cals.ncsu.edu/course/ent525/soil/soilpix/pages/termites_jpg.htm&amp;h=440&amp;w=661&amp;sz=112&amp;hl=en&amp;start=1&amp;tbnid=PFQzwN1fKr37dM:&amp;tbnh=92&amp;tbnw=138&amp;prev=/images%3Fq%3Ddecomposers%26svnum%3D10%26hl%3Den%26lr%3D%26sa%3D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hyperlink" Target="http://herbarium.usu.edu/fungi/FunFacts/Eworms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.uk/imgres?imgurl=http://www.tarnival.org/cigarette/ingredients/images/ammoniaNH3.jpg&amp;imgrefurl=http://www.tarnival.org/cigarette/ingredients/ammonia.html&amp;h=182&amp;w=192&amp;sz=3&amp;hl=en&amp;start=7&amp;tbnid=-tapneTodQrBqM:&amp;tbnh=98&amp;tbnw=103&amp;prev=/images%3Fq%3Dammonia%26svnum%3D10%26hl%3Den%26lr%3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1691401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Nitrogen_Cycle_2.svg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csescience.com/a/o68.htm" TargetMode="External"/><Relationship Id="rId2" Type="http://schemas.openxmlformats.org/officeDocument/2006/relationships/hyperlink" Target="http://www.gcsescience.com/a/e3.htm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hyperlink" Target="http://www.gcsescience.com/a/h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1A0AE679-9482-4859-A872-7BE9ED34D2D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9750" y="333375"/>
            <a:ext cx="7772400" cy="1470025"/>
          </a:xfrm>
        </p:spPr>
        <p:txBody>
          <a:bodyPr anchor="ctr"/>
          <a:lstStyle/>
          <a:p>
            <a:pPr algn="l" eaLnBrk="1" hangingPunct="1"/>
            <a:r>
              <a:rPr lang="en-GB" altLang="en-US" sz="4400" b="1" u="sng">
                <a:latin typeface="Arial" panose="020B0604020202020204" pitchFamily="34" charset="0"/>
                <a:cs typeface="Arial" panose="020B0604020202020204" pitchFamily="34" charset="0"/>
              </a:rPr>
              <a:t>The Nitrogen Cycle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35F036D6-034C-4D8E-B09C-0D121ADCD97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68313" y="1557338"/>
            <a:ext cx="5327650" cy="44640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You need to know;</a:t>
            </a:r>
          </a:p>
          <a:p>
            <a:pPr marL="285750" indent="-28575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Main stages and processes in the nitrogen cycle</a:t>
            </a:r>
          </a:p>
          <a:p>
            <a:pPr marL="285750" indent="-28575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Fixation by lightning, bacteria and industry</a:t>
            </a:r>
          </a:p>
          <a:p>
            <a:pPr marL="285750" indent="-28575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Absorption by plants and bacteria</a:t>
            </a:r>
          </a:p>
          <a:p>
            <a:pPr algn="l" eaLnBrk="1" hangingPunct="1">
              <a:lnSpc>
                <a:spcPct val="90000"/>
              </a:lnSpc>
            </a:pP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GB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Warm your minds up! </a:t>
            </a:r>
          </a:p>
          <a:p>
            <a:pPr marL="285750" indent="-28575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What do the biological terms BIOTIC and ABIOTIC mean?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5">
            <a:extLst>
              <a:ext uri="{FF2B5EF4-FFF2-40B4-BE49-F238E27FC236}">
                <a16:creationId xmlns:a16="http://schemas.microsoft.com/office/drawing/2014/main" id="{437F768A-20FC-4112-B255-023790DFEF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3" t="33596" r="29650" b="27279"/>
          <a:stretch/>
        </p:blipFill>
        <p:spPr bwMode="auto">
          <a:xfrm>
            <a:off x="6983760" y="0"/>
            <a:ext cx="216024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512976A-8488-4FDC-9CED-F503242C4B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sz="4000" b="1" u="sng" dirty="0">
                <a:latin typeface="Arial" panose="020B0604020202020204" pitchFamily="34" charset="0"/>
                <a:cs typeface="Arial" panose="020B0604020202020204" pitchFamily="34" charset="0"/>
              </a:rPr>
              <a:t>Questions on the Nitrogen Cycle</a:t>
            </a:r>
            <a:br>
              <a:rPr lang="en-GB" altLang="en-US" sz="4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altLang="en-US" sz="4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You need not copy the questions just answer in full sentences!!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D396155-6FFA-4D42-9E7B-58E1E386419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73238"/>
            <a:ext cx="5975895" cy="4525962"/>
          </a:xfrm>
        </p:spPr>
        <p:txBody>
          <a:bodyPr>
            <a:normAutofit fontScale="77500" lnSpcReduction="20000"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Name 3 things that decompose?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GB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Why are nitrifying bacteria required?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GB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animals use nitrogen directly?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GB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not how do they get round this?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GB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120000"/>
              </a:lnSpc>
              <a:buFontTx/>
              <a:buAutoNum type="arabicPeriod" startAt="4"/>
            </a:pP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Why do farmers add nitrogen compounds to their land?</a:t>
            </a:r>
          </a:p>
          <a:p>
            <a:pPr marL="609600" indent="-609600" eaLnBrk="1" hangingPunct="1">
              <a:lnSpc>
                <a:spcPct val="120000"/>
              </a:lnSpc>
              <a:buFontTx/>
              <a:buAutoNum type="arabicPeriod" startAt="4"/>
            </a:pPr>
            <a:endParaRPr lang="en-GB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120000"/>
              </a:lnSpc>
              <a:buFontTx/>
              <a:buAutoNum type="arabicPeriod" startAt="4"/>
            </a:pP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are the problems with adding nitrogen compounds to agricultural land?</a:t>
            </a:r>
          </a:p>
          <a:p>
            <a:pPr marL="609600" indent="-609600" eaLnBrk="1" hangingPunct="1">
              <a:lnSpc>
                <a:spcPct val="120000"/>
              </a:lnSpc>
              <a:buFontTx/>
              <a:buAutoNum type="arabicPeriod" startAt="4"/>
            </a:pPr>
            <a:endParaRPr lang="en-GB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120000"/>
              </a:lnSpc>
              <a:buFontTx/>
              <a:buAutoNum type="arabicPeriod" startAt="4"/>
            </a:pPr>
            <a:r>
              <a:rPr lang="en-GB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Are there any natural ways of boasting nitrogen compounds in the soil?</a:t>
            </a:r>
          </a:p>
        </p:txBody>
      </p:sp>
      <p:pic>
        <p:nvPicPr>
          <p:cNvPr id="11269" name="Picture 5">
            <a:hlinkClick r:id="rId2"/>
            <a:extLst>
              <a:ext uri="{FF2B5EF4-FFF2-40B4-BE49-F238E27FC236}">
                <a16:creationId xmlns:a16="http://schemas.microsoft.com/office/drawing/2014/main" id="{67804FEA-F31A-44D3-9FBF-9C72EF2345B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181" y="4170508"/>
            <a:ext cx="2087562" cy="139170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4">
            <a:hlinkClick r:id="rId4"/>
            <a:extLst>
              <a:ext uri="{FF2B5EF4-FFF2-40B4-BE49-F238E27FC236}">
                <a16:creationId xmlns:a16="http://schemas.microsoft.com/office/drawing/2014/main" id="{0C02BD7F-5186-405E-8162-36D396A3F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773238"/>
            <a:ext cx="2087562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3CEAE09-628E-4E8B-BDFF-23A4C46767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Nitrogen – ‘This is your life’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60E2C7DA-63E6-4198-B207-5B90D59785A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410200" cy="4525963"/>
          </a:xfrm>
        </p:spPr>
        <p:txBody>
          <a:bodyPr/>
          <a:lstStyle/>
          <a:p>
            <a:pPr eaLnBrk="1" hangingPunct="1"/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Atomic mass number 14</a:t>
            </a:r>
          </a:p>
          <a:p>
            <a:pPr eaLnBrk="1" hangingPunct="1"/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 non-metal</a:t>
            </a:r>
          </a:p>
          <a:p>
            <a:pPr eaLnBrk="1" hangingPunct="1"/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Gas at room temperature</a:t>
            </a:r>
          </a:p>
          <a:p>
            <a:pPr eaLnBrk="1" hangingPunct="1"/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Makes up around 78% of the Earth’s atmosphere.</a:t>
            </a:r>
          </a:p>
          <a:p>
            <a:pPr lvl="1" eaLnBrk="1" hangingPunct="1"/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Nitrogen (N</a:t>
            </a:r>
            <a:r>
              <a:rPr lang="en-GB" altLang="en-US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eaLnBrk="1" hangingPunct="1"/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Nitrate (-NO</a:t>
            </a:r>
            <a:r>
              <a:rPr lang="en-GB" altLang="en-US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eaLnBrk="1" hangingPunct="1"/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Nitrite (-NO</a:t>
            </a:r>
            <a:r>
              <a:rPr lang="en-GB" altLang="en-US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eaLnBrk="1" hangingPunct="1"/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Ammonia (NH</a:t>
            </a:r>
            <a:r>
              <a:rPr lang="en-GB" altLang="en-US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hangingPunct="1"/>
            <a:endParaRPr lang="en-GB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6" name="WordArt 4">
            <a:extLst>
              <a:ext uri="{FF2B5EF4-FFF2-40B4-BE49-F238E27FC236}">
                <a16:creationId xmlns:a16="http://schemas.microsoft.com/office/drawing/2014/main" id="{0AD43690-F42B-435C-8090-2BA94AFD567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562225" y="3949700"/>
            <a:ext cx="1944688" cy="17795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Key element </a:t>
            </a:r>
          </a:p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protein</a:t>
            </a:r>
          </a:p>
        </p:txBody>
      </p:sp>
      <p:pic>
        <p:nvPicPr>
          <p:cNvPr id="3077" name="Picture 5">
            <a:extLst>
              <a:ext uri="{FF2B5EF4-FFF2-40B4-BE49-F238E27FC236}">
                <a16:creationId xmlns:a16="http://schemas.microsoft.com/office/drawing/2014/main" id="{BA999690-2DB6-46C2-B706-89ADCAE16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501" y="4114272"/>
            <a:ext cx="3455987" cy="230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Text Box 8">
            <a:extLst>
              <a:ext uri="{FF2B5EF4-FFF2-40B4-BE49-F238E27FC236}">
                <a16:creationId xmlns:a16="http://schemas.microsoft.com/office/drawing/2014/main" id="{61AD009B-BAD7-4A0F-9AFC-B51F99827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6021388"/>
            <a:ext cx="3455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>
                <a:cs typeface="Arial" panose="020B0604020202020204" pitchFamily="34" charset="0"/>
              </a:rPr>
              <a:t>Nitrogen compounds</a:t>
            </a:r>
          </a:p>
        </p:txBody>
      </p:sp>
      <p:sp>
        <p:nvSpPr>
          <p:cNvPr id="2" name="Line 9">
            <a:extLst>
              <a:ext uri="{FF2B5EF4-FFF2-40B4-BE49-F238E27FC236}">
                <a16:creationId xmlns:a16="http://schemas.microsoft.com/office/drawing/2014/main" id="{16C56D5D-FEC3-4481-8434-C9FD829FE3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1680" y="5445224"/>
            <a:ext cx="791170" cy="77301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C77F8F8-E885-4A2F-A29E-41918361BE52}"/>
              </a:ext>
            </a:extLst>
          </p:cNvPr>
          <p:cNvGrpSpPr/>
          <p:nvPr/>
        </p:nvGrpSpPr>
        <p:grpSpPr>
          <a:xfrm>
            <a:off x="5364088" y="377996"/>
            <a:ext cx="3600400" cy="3600000"/>
            <a:chOff x="5436096" y="1164313"/>
            <a:chExt cx="3600400" cy="3600000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9FB13B78-0FE7-4A2B-9D46-8B6DCC07D1E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5747224"/>
                </p:ext>
              </p:extLst>
            </p:nvPr>
          </p:nvGraphicFramePr>
          <p:xfrm>
            <a:off x="5436096" y="1164313"/>
            <a:ext cx="3600400" cy="36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C4A511C-3A6E-42E5-A206-180F23BCC8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36296" y="1700808"/>
              <a:ext cx="1080120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>
            <a:extLst>
              <a:ext uri="{FF2B5EF4-FFF2-40B4-BE49-F238E27FC236}">
                <a16:creationId xmlns:a16="http://schemas.microsoft.com/office/drawing/2014/main" id="{0F22926E-4315-4627-9534-0EBA765814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How is nitrogen made into nitrogen compounds?</a:t>
            </a:r>
          </a:p>
        </p:txBody>
      </p:sp>
      <p:graphicFrame>
        <p:nvGraphicFramePr>
          <p:cNvPr id="4100" name="Object 11">
            <a:extLst>
              <a:ext uri="{FF2B5EF4-FFF2-40B4-BE49-F238E27FC236}">
                <a16:creationId xmlns:a16="http://schemas.microsoft.com/office/drawing/2014/main" id="{ADF0D620-12FD-45ED-A428-5178059024A5}"/>
              </a:ext>
            </a:extLst>
          </p:cNvPr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72023912"/>
              </p:ext>
            </p:extLst>
          </p:nvPr>
        </p:nvGraphicFramePr>
        <p:xfrm>
          <a:off x="6372225" y="1844675"/>
          <a:ext cx="1438275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Photo Editor Photo" r:id="rId3" imgW="676369" imgH="1219370" progId="MSPhotoEd.3">
                  <p:embed/>
                </p:oleObj>
              </mc:Choice>
              <mc:Fallback>
                <p:oleObj name="Photo Editor Photo" r:id="rId3" imgW="676369" imgH="1219370" progId="MSPhotoEd.3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1844675"/>
                        <a:ext cx="1438275" cy="259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7">
            <a:extLst>
              <a:ext uri="{FF2B5EF4-FFF2-40B4-BE49-F238E27FC236}">
                <a16:creationId xmlns:a16="http://schemas.microsoft.com/office/drawing/2014/main" id="{7E00898E-BDE1-4CFC-AA21-3EB0A9E09C98}"/>
              </a:ext>
            </a:extLst>
          </p:cNvPr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94540265"/>
              </p:ext>
            </p:extLst>
          </p:nvPr>
        </p:nvGraphicFramePr>
        <p:xfrm>
          <a:off x="6391101" y="4869160"/>
          <a:ext cx="1440160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Photo Editor Photo" r:id="rId5" imgW="1047619" imgH="1047619" progId="MSPhotoEd.3">
                  <p:embed/>
                </p:oleObj>
              </mc:Choice>
              <mc:Fallback>
                <p:oleObj name="Photo Editor Photo" r:id="rId5" imgW="1047619" imgH="1047619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1101" y="4869160"/>
                        <a:ext cx="1440160" cy="14401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 Box 12">
            <a:extLst>
              <a:ext uri="{FF2B5EF4-FFF2-40B4-BE49-F238E27FC236}">
                <a16:creationId xmlns:a16="http://schemas.microsoft.com/office/drawing/2014/main" id="{BCA85CC6-3566-424E-8BA5-E51829F51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00213"/>
            <a:ext cx="5761037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000" dirty="0">
                <a:cs typeface="Arial" panose="020B0604020202020204" pitchFamily="34" charset="0"/>
              </a:rPr>
              <a:t>Neither mammals nor plants can assimilate nitrogen into nitrogen compounds.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000" dirty="0">
                <a:cs typeface="Arial" panose="020B0604020202020204" pitchFamily="34" charset="0"/>
              </a:rPr>
              <a:t>So how is N</a:t>
            </a:r>
            <a:r>
              <a:rPr lang="en-GB" altLang="en-US" sz="2000" baseline="-25000" dirty="0">
                <a:cs typeface="Arial" panose="020B0604020202020204" pitchFamily="34" charset="0"/>
              </a:rPr>
              <a:t>2</a:t>
            </a:r>
            <a:r>
              <a:rPr lang="en-GB" altLang="en-US" sz="2000" dirty="0">
                <a:cs typeface="Arial" panose="020B0604020202020204" pitchFamily="34" charset="0"/>
              </a:rPr>
              <a:t> converted to;</a:t>
            </a:r>
          </a:p>
          <a:p>
            <a:pPr lvl="1" eaLnBrk="1" hangingPunct="1"/>
            <a:r>
              <a:rPr lang="en-GB" altLang="en-US" sz="2000" b="1" dirty="0">
                <a:cs typeface="Arial" panose="020B0604020202020204" pitchFamily="34" charset="0"/>
              </a:rPr>
              <a:t>Nitrates (-NO</a:t>
            </a:r>
            <a:r>
              <a:rPr lang="en-GB" altLang="en-US" sz="2000" b="1" baseline="-25000" dirty="0">
                <a:cs typeface="Arial" panose="020B0604020202020204" pitchFamily="34" charset="0"/>
              </a:rPr>
              <a:t>3</a:t>
            </a:r>
            <a:r>
              <a:rPr lang="en-GB" altLang="en-US" sz="2000" b="1" dirty="0">
                <a:cs typeface="Arial" panose="020B0604020202020204" pitchFamily="34" charset="0"/>
              </a:rPr>
              <a:t>)</a:t>
            </a:r>
          </a:p>
          <a:p>
            <a:pPr lvl="1" eaLnBrk="1" hangingPunct="1"/>
            <a:r>
              <a:rPr lang="en-GB" altLang="en-US" sz="2000" b="1" dirty="0">
                <a:cs typeface="Arial" panose="020B0604020202020204" pitchFamily="34" charset="0"/>
              </a:rPr>
              <a:t>Nitrites (-NO</a:t>
            </a:r>
            <a:r>
              <a:rPr lang="en-GB" altLang="en-US" sz="2000" b="1" baseline="-25000" dirty="0">
                <a:cs typeface="Arial" panose="020B0604020202020204" pitchFamily="34" charset="0"/>
              </a:rPr>
              <a:t>2</a:t>
            </a:r>
            <a:r>
              <a:rPr lang="en-GB" altLang="en-US" sz="2000" b="1" dirty="0">
                <a:cs typeface="Arial" panose="020B0604020202020204" pitchFamily="34" charset="0"/>
              </a:rPr>
              <a:t>)</a:t>
            </a:r>
          </a:p>
          <a:p>
            <a:pPr lvl="1" eaLnBrk="1" hangingPunct="1"/>
            <a:r>
              <a:rPr lang="en-GB" altLang="en-US" sz="2000" b="1" dirty="0">
                <a:cs typeface="Arial" panose="020B0604020202020204" pitchFamily="34" charset="0"/>
              </a:rPr>
              <a:t>Ammonia (NH</a:t>
            </a:r>
            <a:r>
              <a:rPr lang="en-GB" altLang="en-US" sz="2000" b="1" baseline="-25000" dirty="0">
                <a:cs typeface="Arial" panose="020B0604020202020204" pitchFamily="34" charset="0"/>
              </a:rPr>
              <a:t>3</a:t>
            </a:r>
            <a:r>
              <a:rPr lang="en-GB" altLang="en-US" sz="2000" b="1" dirty="0">
                <a:cs typeface="Arial" panose="020B0604020202020204" pitchFamily="34" charset="0"/>
              </a:rPr>
              <a:t>)</a:t>
            </a:r>
          </a:p>
          <a:p>
            <a:pPr eaLnBrk="1" hangingPunct="1"/>
            <a:endParaRPr lang="en-GB" altLang="en-US" sz="20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altLang="en-US" sz="2000" b="1" dirty="0">
                <a:cs typeface="Arial" panose="020B0604020202020204" pitchFamily="34" charset="0"/>
              </a:rPr>
              <a:t>This can be done in several ways;</a:t>
            </a:r>
          </a:p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000" dirty="0">
                <a:cs typeface="Arial" panose="020B0604020202020204" pitchFamily="34" charset="0"/>
              </a:rPr>
              <a:t>Fixation by lightning</a:t>
            </a:r>
          </a:p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000" dirty="0">
                <a:cs typeface="Arial" panose="020B0604020202020204" pitchFamily="34" charset="0"/>
              </a:rPr>
              <a:t>Fixation by bacteria (in root nodules of legume's ( a certain type of plant)</a:t>
            </a:r>
          </a:p>
          <a:p>
            <a:pPr marL="342900" indent="-3429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000" dirty="0">
                <a:cs typeface="Arial" panose="020B0604020202020204" pitchFamily="34" charset="0"/>
              </a:rPr>
              <a:t>Industrial processes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6E27191-A3A9-45C8-99FD-118C500A2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73844"/>
            <a:ext cx="637222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The most important compounds in soil are NITROGEN compounds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F2C1F90-2F57-4123-9000-E8CA5F17F4A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860550"/>
            <a:ext cx="6635750" cy="3440658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air around 80% nitrogen but neither we nor plants can take in nitrogen direct from the air.</a:t>
            </a:r>
          </a:p>
          <a:p>
            <a:pPr eaLnBrk="1" hangingPunct="1"/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 used to get nitrogen compounds from South American bird excrement, but that took a lot of effort, so some clever scientists set about trying to make it in a lab.</a:t>
            </a:r>
          </a:p>
          <a:p>
            <a:pPr eaLnBrk="1" hangingPunct="1"/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man who managed it was from Germany called 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Fritz Haber, </a:t>
            </a: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but he was a tragic man.</a:t>
            </a:r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9EAEDCB6-DC09-493E-914A-0AA9762CBF3D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600" y="1803399"/>
            <a:ext cx="1428749" cy="21459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5" name="Picture 5" descr="Fritz Haber">
            <a:extLst>
              <a:ext uri="{FF2B5EF4-FFF2-40B4-BE49-F238E27FC236}">
                <a16:creationId xmlns:a16="http://schemas.microsoft.com/office/drawing/2014/main" id="{8FF9EC84-5567-468A-A57E-84AFE1376F37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600" y="4193820"/>
            <a:ext cx="1428749" cy="202065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6">
            <a:hlinkClick r:id="rId4"/>
            <a:extLst>
              <a:ext uri="{FF2B5EF4-FFF2-40B4-BE49-F238E27FC236}">
                <a16:creationId xmlns:a16="http://schemas.microsoft.com/office/drawing/2014/main" id="{C6A47030-07DD-47A7-91D6-AB3A9A113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8913"/>
            <a:ext cx="1439862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16F354CC-02D2-417B-8C25-1BCF907B63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latin typeface="Arial" panose="020B0604020202020204" pitchFamily="34" charset="0"/>
                <a:cs typeface="Arial" panose="020B0604020202020204" pitchFamily="34" charset="0"/>
              </a:rPr>
              <a:t>Tragic Fritz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0B4B088-F00D-48D7-955C-6B0FA422DB2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699125" cy="4525963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Haber created a nitrogen fertiliser in the lab </a:t>
            </a:r>
            <a:r>
              <a:rPr lang="en-GB" alt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</a:p>
          <a:p>
            <a:pPr eaLnBrk="1" hangingPunct="1"/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Unfortunately it was also used in Germany to make bombs.</a:t>
            </a:r>
          </a:p>
          <a:p>
            <a:pPr eaLnBrk="1" hangingPunct="1"/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Haber didn’t agree with this and his wife definitely didn’t. It is thought that this was why she committed suicide, AND</a:t>
            </a:r>
          </a:p>
          <a:p>
            <a:pPr eaLnBrk="1" hangingPunct="1"/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Haber, a German Jew, was later forced to flee the country.</a:t>
            </a:r>
          </a:p>
          <a:p>
            <a:pPr eaLnBrk="1" hangingPunct="1"/>
            <a:endParaRPr lang="en-GB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GB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8" name="Picture 4">
            <a:extLst>
              <a:ext uri="{FF2B5EF4-FFF2-40B4-BE49-F238E27FC236}">
                <a16:creationId xmlns:a16="http://schemas.microsoft.com/office/drawing/2014/main" id="{9D41F086-0F6F-44A5-9BCB-ABBBFDA8CA1D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325" y="1563632"/>
            <a:ext cx="2727649" cy="19510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Picture 5">
            <a:extLst>
              <a:ext uri="{FF2B5EF4-FFF2-40B4-BE49-F238E27FC236}">
                <a16:creationId xmlns:a16="http://schemas.microsoft.com/office/drawing/2014/main" id="{FAC058CD-E3B5-4E6F-B294-AB8632D73DA6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729" y="3897957"/>
            <a:ext cx="2727649" cy="2187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5DB52A3-8C07-4F76-A911-4B27596CDD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latin typeface="Arial" panose="020B0604020202020204" pitchFamily="34" charset="0"/>
                <a:cs typeface="Arial" panose="020B0604020202020204" pitchFamily="34" charset="0"/>
              </a:rPr>
              <a:t>A simple nitrogen cycle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7175" r:id="rId2" imgW="6914286" imgH="5186360"/>
        </mc:Choice>
        <mc:Fallback>
          <p:control r:id="rId2" imgW="6914286" imgH="5186360">
            <p:pic>
              <p:nvPicPr>
                <p:cNvPr id="7172" name="FOfficeDoc1">
                  <a:extLst>
                    <a:ext uri="{FF2B5EF4-FFF2-40B4-BE49-F238E27FC236}">
                      <a16:creationId xmlns:a16="http://schemas.microsoft.com/office/drawing/2014/main" id="{693E8FA2-2D69-4B9B-93F0-D6C14CF03C7C}"/>
                    </a:ext>
                  </a:extLst>
                </p:cNvPr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42988" y="1484313"/>
                  <a:ext cx="6913562" cy="51863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8711FEF-9327-4484-82B2-F1E77F9A18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A more complex nitrogen cycle</a:t>
            </a:r>
          </a:p>
        </p:txBody>
      </p:sp>
      <p:pic>
        <p:nvPicPr>
          <p:cNvPr id="3" name="Content Placeholder 2" descr="Diagram&#10;&#10;Description automatically generated">
            <a:extLst>
              <a:ext uri="{FF2B5EF4-FFF2-40B4-BE49-F238E27FC236}">
                <a16:creationId xmlns:a16="http://schemas.microsoft.com/office/drawing/2014/main" id="{4BE144F7-AD9A-45D3-B67B-C223B66192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2766" r="12766"/>
          <a:stretch/>
        </p:blipFill>
        <p:spPr>
          <a:xfrm>
            <a:off x="1691680" y="1825625"/>
            <a:ext cx="5760640" cy="43513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F1BFB61-C77A-4512-A14A-EF0A18F200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And to look at it another way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EE19A872-37DE-434A-B76B-4B2D4DF016B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eaLnBrk="1" hangingPunct="1"/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Microbes are involved at most stages of the nitrogen cycle: 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BB6A64D-64E1-4D3A-AA52-16ECBAB5A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656184" y="2186940"/>
            <a:ext cx="5831632" cy="43737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5AC8CA6-46BE-4783-A5C4-A7DC427916A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4076700"/>
            <a:ext cx="7859712" cy="2552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Making nitrogen into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compounds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 is called fixing.</a:t>
            </a:r>
            <a:b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Fixing occurs naturally by the action of certain bacteria in soil.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Lightning can cause nitrogen to react with oxygen in the air</a:t>
            </a:r>
            <a:b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forming nitrous oxides. This also occurs in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petrol engine pollution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More than half of nitrogen fixing occurs through natural processes.</a:t>
            </a:r>
            <a:b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 u="sng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altLang="en-US" sz="2000" b="1" u="sng"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Haber Process</a:t>
            </a:r>
            <a:r>
              <a:rPr lang="en-GB" altLang="en-US" sz="2000" b="1" u="sng">
                <a:latin typeface="Arial" panose="020B0604020202020204" pitchFamily="34" charset="0"/>
                <a:cs typeface="Arial" panose="020B0604020202020204" pitchFamily="34" charset="0"/>
              </a:rPr>
              <a:t> accounts for about 30%.</a:t>
            </a:r>
          </a:p>
        </p:txBody>
      </p:sp>
      <p:pic>
        <p:nvPicPr>
          <p:cNvPr id="10243" name="Picture 3">
            <a:extLst>
              <a:ext uri="{FF2B5EF4-FFF2-40B4-BE49-F238E27FC236}">
                <a16:creationId xmlns:a16="http://schemas.microsoft.com/office/drawing/2014/main" id="{1CBC4C62-CD13-418A-9B73-6F82F3537FB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476250"/>
            <a:ext cx="8640763" cy="3217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033DEF-E9D3-41FC-9319-C6CB37EE6935}"/>
</file>

<file path=customXml/itemProps2.xml><?xml version="1.0" encoding="utf-8"?>
<ds:datastoreItem xmlns:ds="http://schemas.openxmlformats.org/officeDocument/2006/customXml" ds:itemID="{744C7C4F-D309-4D23-9088-4D1D50B98B8A}"/>
</file>

<file path=customXml/itemProps3.xml><?xml version="1.0" encoding="utf-8"?>
<ds:datastoreItem xmlns:ds="http://schemas.openxmlformats.org/officeDocument/2006/customXml" ds:itemID="{E2B322C0-3CE8-44AD-8AA5-B9D6491CC29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478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Comic Sans MS</vt:lpstr>
      <vt:lpstr>Office Theme</vt:lpstr>
      <vt:lpstr>Microsoft Photo Editor 3.0 Photo</vt:lpstr>
      <vt:lpstr>The Nitrogen Cycle</vt:lpstr>
      <vt:lpstr>Nitrogen – ‘This is your life’</vt:lpstr>
      <vt:lpstr>How is nitrogen made into nitrogen compounds?</vt:lpstr>
      <vt:lpstr>The most important compounds in soil are NITROGEN compounds</vt:lpstr>
      <vt:lpstr>Tragic Fritz</vt:lpstr>
      <vt:lpstr>A simple nitrogen cycle</vt:lpstr>
      <vt:lpstr>A more complex nitrogen cycle</vt:lpstr>
      <vt:lpstr>And to look at it another way</vt:lpstr>
      <vt:lpstr>PowerPoint Presentation</vt:lpstr>
      <vt:lpstr>Questions on the Nitrogen Cycle  You need not copy the questions just answer in full sentences!!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Nitrogen Cycle</dc:title>
  <dc:creator>Ruth</dc:creator>
  <cp:lastModifiedBy>David Harrison</cp:lastModifiedBy>
  <cp:revision>8</cp:revision>
  <dcterms:created xsi:type="dcterms:W3CDTF">2007-07-16T16:00:13Z</dcterms:created>
  <dcterms:modified xsi:type="dcterms:W3CDTF">2021-01-07T15:02:17Z</dcterms:modified>
</cp:coreProperties>
</file>