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76" r:id="rId4"/>
    <p:sldId id="265" r:id="rId5"/>
    <p:sldId id="266" r:id="rId6"/>
    <p:sldId id="268" r:id="rId7"/>
    <p:sldId id="270" r:id="rId8"/>
    <p:sldId id="274" r:id="rId9"/>
    <p:sldId id="277" r:id="rId10"/>
    <p:sldId id="258" r:id="rId11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FF"/>
    <a:srgbClr val="FFFF66"/>
    <a:srgbClr val="993300"/>
    <a:srgbClr val="FF00FF"/>
    <a:srgbClr val="FF0066"/>
    <a:srgbClr val="F8F8F8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74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C5607A7C-260D-45D0-B382-6AB8E8B164E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6F878225-BE2B-4D51-A43C-B2351A28421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C9FC9500-6F55-4152-95DC-282E46D59A31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4BA6A96B-BC34-45AF-9151-8A8997F501A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/>
              <a:t>Click to edit Master text styles</a:t>
            </a:r>
          </a:p>
          <a:p>
            <a:pPr lvl="1"/>
            <a:r>
              <a:rPr lang="en-GB" altLang="en-US" noProof="0"/>
              <a:t>Second level</a:t>
            </a:r>
          </a:p>
          <a:p>
            <a:pPr lvl="2"/>
            <a:r>
              <a:rPr lang="en-GB" altLang="en-US" noProof="0"/>
              <a:t>Third level</a:t>
            </a:r>
          </a:p>
          <a:p>
            <a:pPr lvl="3"/>
            <a:r>
              <a:rPr lang="en-GB" altLang="en-US" noProof="0"/>
              <a:t>Fourth level</a:t>
            </a:r>
          </a:p>
          <a:p>
            <a:pPr lvl="4"/>
            <a:r>
              <a:rPr lang="en-GB" altLang="en-US" noProof="0"/>
              <a:t>Fifth level</a:t>
            </a: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C26089A0-CFCC-464E-95C6-C5B39D9CB40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F717886B-2441-46C6-ACAD-FEED4FAA4A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EC881F9E-E06C-4077-9B40-69C32F1938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>
            <a:extLst>
              <a:ext uri="{FF2B5EF4-FFF2-40B4-BE49-F238E27FC236}">
                <a16:creationId xmlns:a16="http://schemas.microsoft.com/office/drawing/2014/main" id="{1F365138-2830-4E96-B8D2-D5882CF6BB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55D696E-B8F3-4570-8DCE-FA8CD6495A4E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4099" name="Rectangle 2">
            <a:extLst>
              <a:ext uri="{FF2B5EF4-FFF2-40B4-BE49-F238E27FC236}">
                <a16:creationId xmlns:a16="http://schemas.microsoft.com/office/drawing/2014/main" id="{E7A31B11-47CA-417B-BCF1-FE220560653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>
            <a:extLst>
              <a:ext uri="{FF2B5EF4-FFF2-40B4-BE49-F238E27FC236}">
                <a16:creationId xmlns:a16="http://schemas.microsoft.com/office/drawing/2014/main" id="{7CA76F96-273F-43B4-9210-C854E77B18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88673B94-45DD-496F-99F6-5C414627A1D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1D791E2-B921-44CC-B5A7-C570092DE5D0}" type="slidenum">
              <a:rPr lang="en-GB" altLang="en-US"/>
              <a:pPr/>
              <a:t>10</a:t>
            </a:fld>
            <a:endParaRPr lang="en-GB" altLang="en-US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EA34D245-84A7-40D2-BD0A-0F9E448C538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F478BB97-D7E4-4838-A078-397E1725AD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3F054A1B-3999-4A9A-9A45-727AF3F42A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74A641-D218-4335-B336-0D639CAEFAD9}" type="slidenum">
              <a:rPr lang="en-GB" altLang="en-US"/>
              <a:pPr/>
              <a:t>2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0BE916D1-7504-464D-ACAE-CB984C1B419A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52170C65-8EF4-425E-A4CC-31551851BE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0F73DD5A-C78F-4DEB-BC05-5F716C4A764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13992E4-9A3F-4AF0-BE61-9F19203F6A3A}" type="slidenum">
              <a:rPr lang="en-GB" altLang="en-US"/>
              <a:pPr/>
              <a:t>3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914FDAFA-EBAE-4A50-A0AD-E0F55331BB5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11803FA7-AE4C-4705-AE44-D6CA0B3838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5094F422-0FE8-4D92-B071-40CAE3AB900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EA7E555-6517-4DD8-8744-3C40885A17CE}" type="slidenum">
              <a:rPr lang="en-GB" altLang="en-US"/>
              <a:pPr/>
              <a:t>4</a:t>
            </a:fld>
            <a:endParaRPr lang="en-GB" altLang="en-US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C3CBE014-2B9D-4E41-B060-2F94F34DFFE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44E979EF-98CA-49E0-8DE9-E94319E60C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>
            <a:extLst>
              <a:ext uri="{FF2B5EF4-FFF2-40B4-BE49-F238E27FC236}">
                <a16:creationId xmlns:a16="http://schemas.microsoft.com/office/drawing/2014/main" id="{9C110517-FBCC-4312-BFF4-AB38C174C53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550E263-48EA-42C8-8696-05357DA48155}" type="slidenum">
              <a:rPr lang="en-GB" altLang="en-US"/>
              <a:pPr/>
              <a:t>5</a:t>
            </a:fld>
            <a:endParaRPr lang="en-GB" altLang="en-US"/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A3545B7D-5D86-43A5-A69E-5E245C9E4A7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151F53DC-8889-4CA9-9ECE-F55E6061F6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65F8CDD0-A999-4F3C-B251-83F6BD6125C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B6A2C76-F7DE-4201-BD39-4EDB5ED107A0}" type="slidenum">
              <a:rPr lang="en-GB" altLang="en-US"/>
              <a:pPr/>
              <a:t>6</a:t>
            </a:fld>
            <a:endParaRPr lang="en-GB" altLang="en-US"/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C40EB111-0F26-4D28-91B1-A278EACBE7C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AAC7A4D0-BB2F-4141-9208-63E8C84016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9ABD0704-132D-4081-A5EE-C5FF9A0783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6CB7D7D-02C1-40A7-B9BA-397F8CF45B89}" type="slidenum">
              <a:rPr lang="en-GB" altLang="en-US"/>
              <a:pPr/>
              <a:t>7</a:t>
            </a:fld>
            <a:endParaRPr lang="en-GB" altLang="en-US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CE8B7B7A-2E83-48C8-8D94-0023D5ACF23A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8ABCABBA-A040-459E-8651-8CCB0D8C31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DB9D0230-B583-431E-8E38-A980ED5C3C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EB1CDFC-8E2F-4337-B3A4-B945BACD643B}" type="slidenum">
              <a:rPr lang="en-GB" altLang="en-US"/>
              <a:pPr/>
              <a:t>8</a:t>
            </a:fld>
            <a:endParaRPr lang="en-GB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C4CB752C-4F76-421D-8BE0-3F7F9A62F0C4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E62C2FF6-093C-4A86-8F6A-27CA163C76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82F88FF-EE7D-41A2-8A27-076B3E52B7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89CFE32-3E54-4654-9357-9BA9BA8BD9DF}" type="slidenum">
              <a:rPr lang="en-GB" altLang="en-US"/>
              <a:pPr/>
              <a:t>9</a:t>
            </a:fld>
            <a:endParaRPr lang="en-GB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1590EC9-C59B-493F-A511-0645FD9BF65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1D5EB42-3D90-4306-8DA7-46B0BD4354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DE7D8E6-2E59-470C-B8A4-00166D9CD3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AD6960D-CF4E-40C0-8668-F54AB4F5C3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682CD56-B5D1-4279-BA40-71CC793AC5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A7DC72-CBF9-4587-8DE7-B795C6E843E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8371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32C415E-3D9A-4560-825D-F0E18EC08F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1099943-08C7-4BFB-B272-8BD8D96EC07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795D4F2-207D-47B6-B68D-FA39025013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E37A1-F4A4-40F1-9D6B-F8274C4E4F0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71990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BD80A98-8BF4-4E2E-A340-FE89C3F363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2D80B62-0AF4-4167-BF53-6BEDE4CB70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42822C5-90FE-4EB3-A60F-CE2A246CBD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ABC97-908F-44FF-81D2-160D37BA5DA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857063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A3EEC62-E398-491B-9C0B-B4447CE050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8CFCCA7-AD2F-4BBF-84FA-27665115EE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551FFC6-A57B-4575-85E6-077C0987B6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A0B7B-47A7-4B02-A44F-CD0F1F24AA3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04397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E425177-2503-4C0A-9F9B-AA797B3260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3C402AA-D15D-451D-A463-BE230812F34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85A0A20-5F45-4DE2-8090-26616B2067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375D-384C-4CF6-88EE-E492D2A9E2C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36818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27ADF97-D5D4-485B-8C41-33CBA1465F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526F90F-CA37-4B93-A41C-7FD78481B2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0F06059-DAF1-46E1-98DC-8F7EA0AEE6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C182D-83C4-409F-9DAF-2427FCE1232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65471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261470-C410-46D6-9CA1-CBEFDD367B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CFF263F-C468-4C31-BAF3-D6234765F0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C81C2E-717F-492A-BEC2-9543443E42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32184-6A87-4ACE-B3CE-83109C8F918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76910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0C71287-B665-43B8-8E7D-8031131192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54EF4B1-E37B-4003-A3FF-C246750B3CB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88339B5-A585-43BD-997C-0943CCA7C0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7377C-3007-41E8-861E-A16E7C9635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97677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672694F2-2C91-44D3-B2B4-7A7E003DFFC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BDCEDBD-114E-41F4-A65F-3F1DCA18A0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450446C-7A3D-49D6-93CA-B93CE05BB3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0F59C6-05B7-4BFF-8301-F2FDE58AECF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1601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A06FB5D8-1604-4E4B-BD34-9D0DB0A2E04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50C603B-314C-4D96-898D-47D0C2C0C6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1FB4DD4-CBC8-4AC9-A557-60784C47C8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B8FDEB-5B02-460E-BB2C-D04225D72A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23029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06F3FDB-F21B-4197-91B8-ECA9109D47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D2841AD-C24D-47EE-8C49-9F5D7BCCA9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FDD9835-2687-4B99-9D35-D2742F2B80F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D5D21F-7683-4A83-A67F-0E526B68AAA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80311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AA2C0F5-AFC3-4019-AD4B-26509F67C0E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23D558A-8A4A-4FDC-B1EE-8445F0C199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B50C989-1423-45F0-BF88-DF091BA168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F56080-1C68-42CC-A1A8-1DCE1F0346D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66967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D59E08E-A7BF-4F2E-9382-F90561EBF4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6CB8B44-48F1-4F6F-A544-57846227B6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BC621D9-553A-4939-A0AD-8BAE6E86DDE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808A1F3C-332B-4E21-AB61-F92CE8C83BF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023C6F7C-65F9-4210-AD31-84A7217EAAA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7A55DB3F-4795-4BFF-B688-AAD550ACB62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>
            <a:extLst>
              <a:ext uri="{FF2B5EF4-FFF2-40B4-BE49-F238E27FC236}">
                <a16:creationId xmlns:a16="http://schemas.microsoft.com/office/drawing/2014/main" id="{B85FF8AC-78EC-4C4E-92AD-81FE4AD083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Rectangle 2">
            <a:extLst>
              <a:ext uri="{FF2B5EF4-FFF2-40B4-BE49-F238E27FC236}">
                <a16:creationId xmlns:a16="http://schemas.microsoft.com/office/drawing/2014/main" id="{EBB1AAFE-8AA4-43A7-B118-827A28F3F99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772400" cy="1470025"/>
          </a:xfrm>
        </p:spPr>
        <p:txBody>
          <a:bodyPr anchor="ctr"/>
          <a:lstStyle/>
          <a:p>
            <a:pPr eaLnBrk="1" hangingPunct="1"/>
            <a:r>
              <a:rPr lang="en-GB" altLang="en-US" sz="7200" dirty="0">
                <a:solidFill>
                  <a:schemeClr val="bg1"/>
                </a:solidFill>
              </a:rPr>
              <a:t>Photosynthesis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920FA19B-A1B1-4C0F-B52E-39B920C0C1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Plenary - True or False</a:t>
            </a:r>
          </a:p>
        </p:txBody>
      </p:sp>
      <p:graphicFrame>
        <p:nvGraphicFramePr>
          <p:cNvPr id="9294" name="Group 78">
            <a:extLst>
              <a:ext uri="{FF2B5EF4-FFF2-40B4-BE49-F238E27FC236}">
                <a16:creationId xmlns:a16="http://schemas.microsoft.com/office/drawing/2014/main" id="{A7115E68-BE4B-4F6D-930B-44FEC1F7E9B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322235"/>
              </p:ext>
            </p:extLst>
          </p:nvPr>
        </p:nvGraphicFramePr>
        <p:xfrm>
          <a:off x="457200" y="1600200"/>
          <a:ext cx="8229600" cy="4525964"/>
        </p:xfrm>
        <a:graphic>
          <a:graphicData uri="http://schemas.openxmlformats.org/drawingml/2006/table">
            <a:tbl>
              <a:tblPr/>
              <a:tblGrid>
                <a:gridCol w="7123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64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5406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Plants grow faster on warm sunny days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24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Light is required for photosynthesis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406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Oxygen is required for photosynthesis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882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Photosynthesis speeds up in the cold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24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Plants produce glucose by photosynthesis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406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Glucose is converted to starch for storage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296" name="Text Box 80">
            <a:extLst>
              <a:ext uri="{FF2B5EF4-FFF2-40B4-BE49-F238E27FC236}">
                <a16:creationId xmlns:a16="http://schemas.microsoft.com/office/drawing/2014/main" id="{2DBE811A-197A-41D7-A196-3B6E42E71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4800" y="1752600"/>
            <a:ext cx="685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000" b="1"/>
              <a:t>T</a:t>
            </a:r>
          </a:p>
        </p:txBody>
      </p:sp>
      <p:sp>
        <p:nvSpPr>
          <p:cNvPr id="9297" name="Text Box 81">
            <a:extLst>
              <a:ext uri="{FF2B5EF4-FFF2-40B4-BE49-F238E27FC236}">
                <a16:creationId xmlns:a16="http://schemas.microsoft.com/office/drawing/2014/main" id="{2A777D19-686F-483C-B18A-0C7F838943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4800" y="3276600"/>
            <a:ext cx="685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000" b="1"/>
              <a:t>F</a:t>
            </a:r>
          </a:p>
        </p:txBody>
      </p:sp>
      <p:sp>
        <p:nvSpPr>
          <p:cNvPr id="9298" name="Text Box 82">
            <a:extLst>
              <a:ext uri="{FF2B5EF4-FFF2-40B4-BE49-F238E27FC236}">
                <a16:creationId xmlns:a16="http://schemas.microsoft.com/office/drawing/2014/main" id="{7687CC84-1CD4-45F7-8C0B-C346C059B4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4800" y="4038600"/>
            <a:ext cx="685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000" b="1"/>
              <a:t>F</a:t>
            </a:r>
          </a:p>
        </p:txBody>
      </p:sp>
      <p:sp>
        <p:nvSpPr>
          <p:cNvPr id="9299" name="Text Box 83">
            <a:extLst>
              <a:ext uri="{FF2B5EF4-FFF2-40B4-BE49-F238E27FC236}">
                <a16:creationId xmlns:a16="http://schemas.microsoft.com/office/drawing/2014/main" id="{456408B4-77E2-4599-94A2-B76FE4B929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4800" y="4800600"/>
            <a:ext cx="685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000" b="1"/>
              <a:t>T</a:t>
            </a:r>
          </a:p>
        </p:txBody>
      </p:sp>
      <p:sp>
        <p:nvSpPr>
          <p:cNvPr id="9300" name="Text Box 84">
            <a:extLst>
              <a:ext uri="{FF2B5EF4-FFF2-40B4-BE49-F238E27FC236}">
                <a16:creationId xmlns:a16="http://schemas.microsoft.com/office/drawing/2014/main" id="{171EC861-CA97-420A-8F97-9AB70045A0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4800" y="5562600"/>
            <a:ext cx="685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000" b="1"/>
              <a:t>T</a:t>
            </a:r>
          </a:p>
        </p:txBody>
      </p:sp>
      <p:sp>
        <p:nvSpPr>
          <p:cNvPr id="9301" name="Text Box 85">
            <a:extLst>
              <a:ext uri="{FF2B5EF4-FFF2-40B4-BE49-F238E27FC236}">
                <a16:creationId xmlns:a16="http://schemas.microsoft.com/office/drawing/2014/main" id="{0FA11442-0282-4ACB-8333-45B408B6D6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4800" y="2514600"/>
            <a:ext cx="685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000" b="1"/>
              <a:t>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96" grpId="0"/>
      <p:bldP spid="9297" grpId="0"/>
      <p:bldP spid="9298" grpId="0"/>
      <p:bldP spid="9299" grpId="0"/>
      <p:bldP spid="9300" grpId="0"/>
      <p:bldP spid="930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806AA79C-1392-45C3-83A2-3D3D751650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Starter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EAB6D9B2-DBB4-4D2E-A464-498645300B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en-GB" alt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Activity – </a:t>
            </a:r>
          </a:p>
          <a:p>
            <a:pPr lvl="1" eaLnBrk="1" hangingPunct="1"/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Put a subheading ‘Things I remember about photosynthesis’. </a:t>
            </a:r>
          </a:p>
          <a:p>
            <a:pPr lvl="1" eaLnBrk="1" hangingPunct="1"/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Make a list of 5 things you can remember about photosynthesis.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B662FCE2-6E7D-4708-A2C5-47C37A1A8A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Lesson Objectives</a:t>
            </a:r>
          </a:p>
        </p:txBody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B9C33C7D-7426-4CF8-BAB4-1BE36CDFBA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Recap work on photosynthesis </a:t>
            </a:r>
          </a:p>
          <a:p>
            <a:pPr eaLnBrk="1" hangingPunct="1"/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Know the conditions needed for photosynthesis.</a:t>
            </a:r>
          </a:p>
          <a:p>
            <a:pPr eaLnBrk="1" hangingPunct="1"/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Know how the rate of photosynthesis can be increased.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BFE5DF9-A4CD-408B-A151-1800AD7D44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eaLnBrk="1" hangingPunct="1"/>
            <a:r>
              <a:rPr lang="en-GB" alt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Photosynthesis: summary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BD15368C-F505-4DD3-B3F6-5FEF4CB8B9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688" y="796925"/>
            <a:ext cx="82184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400"/>
              <a:t>Summarize the process of photosynthesis in one sentence.</a:t>
            </a:r>
            <a:endParaRPr lang="en-GB" altLang="en-US" sz="1200" b="1"/>
          </a:p>
        </p:txBody>
      </p:sp>
      <p:sp>
        <p:nvSpPr>
          <p:cNvPr id="25605" name="AutoShape 5">
            <a:extLst>
              <a:ext uri="{FF2B5EF4-FFF2-40B4-BE49-F238E27FC236}">
                <a16:creationId xmlns:a16="http://schemas.microsoft.com/office/drawing/2014/main" id="{18C8EF9E-CFCF-4392-AD1D-8CACCA03C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600200"/>
            <a:ext cx="8280400" cy="2879725"/>
          </a:xfrm>
          <a:prstGeom prst="roundRect">
            <a:avLst>
              <a:gd name="adj" fmla="val 5528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2800" b="1"/>
          </a:p>
        </p:txBody>
      </p:sp>
      <p:sp>
        <p:nvSpPr>
          <p:cNvPr id="25607" name="Rectangle 7">
            <a:extLst>
              <a:ext uri="{FF2B5EF4-FFF2-40B4-BE49-F238E27FC236}">
                <a16:creationId xmlns:a16="http://schemas.microsoft.com/office/drawing/2014/main" id="{E312D7D5-D996-4326-91E8-437F3D836F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4822825"/>
            <a:ext cx="80645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GB" altLang="en-US" sz="1200"/>
          </a:p>
          <a:p>
            <a:r>
              <a:rPr lang="en-GB" altLang="en-US" sz="2400"/>
              <a:t>What is the word and balanced symbol equation for photosynthesis?</a:t>
            </a:r>
            <a:endParaRPr lang="en-GB" altLang="en-US" sz="1200" b="1"/>
          </a:p>
        </p:txBody>
      </p:sp>
      <p:sp>
        <p:nvSpPr>
          <p:cNvPr id="25608" name="Rectangle 8">
            <a:extLst>
              <a:ext uri="{FF2B5EF4-FFF2-40B4-BE49-F238E27FC236}">
                <a16:creationId xmlns:a16="http://schemas.microsoft.com/office/drawing/2014/main" id="{8D3B229C-6235-43C4-AF44-3B98DAAD2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125" y="1855788"/>
            <a:ext cx="8218488" cy="265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 sz="2800" b="1"/>
              <a:t>Photosynthesis is a chemical reaction </a:t>
            </a:r>
          </a:p>
          <a:p>
            <a:pPr algn="ctr"/>
            <a:r>
              <a:rPr lang="en-GB" altLang="en-US" sz="2800" b="1"/>
              <a:t>that takes place in the chloroplasts </a:t>
            </a:r>
          </a:p>
          <a:p>
            <a:pPr algn="ctr"/>
            <a:r>
              <a:rPr lang="en-GB" altLang="en-US" sz="2800" b="1"/>
              <a:t>in green plant cells, where light energy </a:t>
            </a:r>
          </a:p>
          <a:p>
            <a:pPr algn="ctr"/>
            <a:r>
              <a:rPr lang="en-GB" altLang="en-US" sz="2800" b="1"/>
              <a:t>is used to convert carbon dioxide and water </a:t>
            </a:r>
          </a:p>
          <a:p>
            <a:pPr algn="ctr"/>
            <a:r>
              <a:rPr lang="en-GB" altLang="en-US" sz="2800" b="1"/>
              <a:t>into glucose and oxygen.</a:t>
            </a:r>
          </a:p>
          <a:p>
            <a:endParaRPr lang="en-GB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256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256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256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256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256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  <p:bldP spid="25605" grpId="0" animBg="1"/>
      <p:bldP spid="25607" grpId="0" build="p"/>
      <p:bldP spid="2560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D444B518-6105-4550-934F-80F584F070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/>
          <a:lstStyle/>
          <a:p>
            <a:pPr eaLnBrk="1" hangingPunct="1"/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Photosynthesis:</a:t>
            </a:r>
            <a:r>
              <a:rPr lang="en-GB" altLang="en-US" sz="24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word equation</a:t>
            </a:r>
          </a:p>
        </p:txBody>
      </p:sp>
      <p:pic>
        <p:nvPicPr>
          <p:cNvPr id="27651" name="Picture 3">
            <a:extLst>
              <a:ext uri="{FF2B5EF4-FFF2-40B4-BE49-F238E27FC236}">
                <a16:creationId xmlns:a16="http://schemas.microsoft.com/office/drawing/2014/main" id="{B9140F97-8DC5-4B76-B347-DED341E181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765526">
            <a:off x="2859881" y="3948907"/>
            <a:ext cx="2935287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AutoShape 4">
            <a:extLst>
              <a:ext uri="{FF2B5EF4-FFF2-40B4-BE49-F238E27FC236}">
                <a16:creationId xmlns:a16="http://schemas.microsoft.com/office/drawing/2014/main" id="{76E1C784-46E6-4E72-A89B-81BB52A32637}"/>
              </a:ext>
            </a:extLst>
          </p:cNvPr>
          <p:cNvSpPr>
            <a:spLocks noChangeAspect="1" noChangeArrowheads="1"/>
          </p:cNvSpPr>
          <p:nvPr/>
        </p:nvSpPr>
        <p:spPr bwMode="auto">
          <a:xfrm rot="3016600" flipV="1">
            <a:off x="3490119" y="4810919"/>
            <a:ext cx="781050" cy="782638"/>
          </a:xfrm>
          <a:custGeom>
            <a:avLst/>
            <a:gdLst>
              <a:gd name="T0" fmla="*/ 652538 w 21600"/>
              <a:gd name="T1" fmla="*/ 101127 h 21600"/>
              <a:gd name="T2" fmla="*/ 360983 w 21600"/>
              <a:gd name="T3" fmla="*/ 74025 h 21600"/>
              <a:gd name="T4" fmla="*/ 555196 w 21600"/>
              <a:gd name="T5" fmla="*/ 208921 h 21600"/>
              <a:gd name="T6" fmla="*/ 878645 w 21600"/>
              <a:gd name="T7" fmla="*/ 387913 h 21600"/>
              <a:gd name="T8" fmla="*/ 709635 w 21600"/>
              <a:gd name="T9" fmla="*/ 559622 h 21600"/>
              <a:gd name="T10" fmla="*/ 538310 w 21600"/>
              <a:gd name="T11" fmla="*/ 390268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587" y="10753"/>
                </a:moveTo>
                <a:cubicBezTo>
                  <a:pt x="17562" y="7022"/>
                  <a:pt x="14530" y="4012"/>
                  <a:pt x="10800" y="4012"/>
                </a:cubicBezTo>
                <a:cubicBezTo>
                  <a:pt x="10589" y="4012"/>
                  <a:pt x="10379" y="4021"/>
                  <a:pt x="10169" y="4041"/>
                </a:cubicBezTo>
                <a:lnTo>
                  <a:pt x="9797" y="46"/>
                </a:lnTo>
                <a:cubicBezTo>
                  <a:pt x="10130" y="15"/>
                  <a:pt x="10465" y="0"/>
                  <a:pt x="10800" y="0"/>
                </a:cubicBezTo>
                <a:cubicBezTo>
                  <a:pt x="16735" y="0"/>
                  <a:pt x="21558" y="4789"/>
                  <a:pt x="21599" y="10725"/>
                </a:cubicBezTo>
                <a:lnTo>
                  <a:pt x="24299" y="10706"/>
                </a:lnTo>
                <a:lnTo>
                  <a:pt x="19625" y="15445"/>
                </a:lnTo>
                <a:lnTo>
                  <a:pt x="14887" y="10771"/>
                </a:lnTo>
                <a:lnTo>
                  <a:pt x="17587" y="10753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eaVert" wrap="none" anchor="ctr"/>
          <a:lstStyle/>
          <a:p>
            <a:endParaRPr lang="en-GB"/>
          </a:p>
        </p:txBody>
      </p:sp>
      <p:sp>
        <p:nvSpPr>
          <p:cNvPr id="27653" name="Text Box 5">
            <a:extLst>
              <a:ext uri="{FF2B5EF4-FFF2-40B4-BE49-F238E27FC236}">
                <a16:creationId xmlns:a16="http://schemas.microsoft.com/office/drawing/2014/main" id="{B5AC47D7-4990-4C33-8596-0A346AFA767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339975" y="4508500"/>
            <a:ext cx="143033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 sz="2800" b="1" dirty="0"/>
              <a:t>carbon</a:t>
            </a:r>
          </a:p>
          <a:p>
            <a:pPr algn="ctr"/>
            <a:r>
              <a:rPr lang="en-GB" altLang="en-US" sz="2800" b="1" dirty="0"/>
              <a:t>dioxide</a:t>
            </a:r>
          </a:p>
        </p:txBody>
      </p:sp>
      <p:sp>
        <p:nvSpPr>
          <p:cNvPr id="27654" name="Text Box 6">
            <a:extLst>
              <a:ext uri="{FF2B5EF4-FFF2-40B4-BE49-F238E27FC236}">
                <a16:creationId xmlns:a16="http://schemas.microsoft.com/office/drawing/2014/main" id="{748D25AC-3A9D-44B6-B2CD-CA7F547552C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801938" y="5876925"/>
            <a:ext cx="11144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800" b="1"/>
              <a:t>water</a:t>
            </a:r>
          </a:p>
        </p:txBody>
      </p:sp>
      <p:pic>
        <p:nvPicPr>
          <p:cNvPr id="27655" name="Picture 7">
            <a:extLst>
              <a:ext uri="{FF2B5EF4-FFF2-40B4-BE49-F238E27FC236}">
                <a16:creationId xmlns:a16="http://schemas.microsoft.com/office/drawing/2014/main" id="{8B3809B3-DFF8-4488-A15F-E1A96A0CC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413" y="2349500"/>
            <a:ext cx="936625" cy="160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6" name="Text Box 8">
            <a:extLst>
              <a:ext uri="{FF2B5EF4-FFF2-40B4-BE49-F238E27FC236}">
                <a16:creationId xmlns:a16="http://schemas.microsoft.com/office/drawing/2014/main" id="{F2A05F6B-2EBD-4417-92D4-7287D9B08DC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362575" y="4638675"/>
            <a:ext cx="14319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 sz="2800" b="1" dirty="0"/>
              <a:t>oxygen</a:t>
            </a:r>
          </a:p>
        </p:txBody>
      </p:sp>
      <p:sp>
        <p:nvSpPr>
          <p:cNvPr id="27657" name="AutoShape 9">
            <a:extLst>
              <a:ext uri="{FF2B5EF4-FFF2-40B4-BE49-F238E27FC236}">
                <a16:creationId xmlns:a16="http://schemas.microsoft.com/office/drawing/2014/main" id="{E77018BA-3466-422E-A5C6-9D3B9703B3D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339975" y="2390775"/>
            <a:ext cx="4824413" cy="4206875"/>
          </a:xfrm>
          <a:prstGeom prst="roundRect">
            <a:avLst>
              <a:gd name="adj" fmla="val 5528"/>
            </a:avLst>
          </a:prstGeom>
          <a:noFill/>
          <a:ln w="2857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2800" b="1">
              <a:solidFill>
                <a:schemeClr val="bg1"/>
              </a:solidFill>
            </a:endParaRPr>
          </a:p>
        </p:txBody>
      </p:sp>
      <p:sp>
        <p:nvSpPr>
          <p:cNvPr id="27658" name="Oval 10">
            <a:extLst>
              <a:ext uri="{FF2B5EF4-FFF2-40B4-BE49-F238E27FC236}">
                <a16:creationId xmlns:a16="http://schemas.microsoft.com/office/drawing/2014/main" id="{3C80D190-B97F-4F71-92D4-C02CA041CFB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740025" y="2506663"/>
            <a:ext cx="731838" cy="731837"/>
          </a:xfrm>
          <a:prstGeom prst="ellipse">
            <a:avLst/>
          </a:prstGeom>
          <a:gradFill rotWithShape="1">
            <a:gsLst>
              <a:gs pos="0">
                <a:srgbClr val="FF6600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FF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27659" name="Group 11">
            <a:extLst>
              <a:ext uri="{FF2B5EF4-FFF2-40B4-BE49-F238E27FC236}">
                <a16:creationId xmlns:a16="http://schemas.microsoft.com/office/drawing/2014/main" id="{735C6598-808F-4B04-B8CC-AD3258FD327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468813" y="2447925"/>
            <a:ext cx="2116137" cy="1901825"/>
            <a:chOff x="4041" y="572"/>
            <a:chExt cx="1514" cy="1360"/>
          </a:xfrm>
        </p:grpSpPr>
        <p:sp>
          <p:nvSpPr>
            <p:cNvPr id="11294" name="Line 12">
              <a:extLst>
                <a:ext uri="{FF2B5EF4-FFF2-40B4-BE49-F238E27FC236}">
                  <a16:creationId xmlns:a16="http://schemas.microsoft.com/office/drawing/2014/main" id="{0E12AAB9-67F0-4C6B-AA2F-5525D96886F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H="1">
              <a:off x="4045" y="1071"/>
              <a:ext cx="172" cy="774"/>
            </a:xfrm>
            <a:prstGeom prst="line">
              <a:avLst/>
            </a:prstGeom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1295" name="Line 13">
              <a:extLst>
                <a:ext uri="{FF2B5EF4-FFF2-40B4-BE49-F238E27FC236}">
                  <a16:creationId xmlns:a16="http://schemas.microsoft.com/office/drawing/2014/main" id="{0C3D6138-8A14-4FEF-A36F-4C0C306C4023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041" y="1836"/>
              <a:ext cx="748" cy="91"/>
            </a:xfrm>
            <a:prstGeom prst="line">
              <a:avLst/>
            </a:prstGeom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1296" name="Oval 14">
              <a:extLst>
                <a:ext uri="{FF2B5EF4-FFF2-40B4-BE49-F238E27FC236}">
                  <a16:creationId xmlns:a16="http://schemas.microsoft.com/office/drawing/2014/main" id="{DD991948-4474-498C-ACA7-73664696A39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195" y="572"/>
              <a:ext cx="1360" cy="1360"/>
            </a:xfrm>
            <a:prstGeom prst="ellipse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27663" name="AutoShape 15">
            <a:extLst>
              <a:ext uri="{FF2B5EF4-FFF2-40B4-BE49-F238E27FC236}">
                <a16:creationId xmlns:a16="http://schemas.microsoft.com/office/drawing/2014/main" id="{5981E9F8-9B01-45F6-94BF-841AFF3F9F1C}"/>
              </a:ext>
            </a:extLst>
          </p:cNvPr>
          <p:cNvSpPr>
            <a:spLocks noChangeAspect="1" noChangeArrowheads="1"/>
          </p:cNvSpPr>
          <p:nvPr/>
        </p:nvSpPr>
        <p:spPr bwMode="auto">
          <a:xfrm rot="3796176">
            <a:off x="3076575" y="3535363"/>
            <a:ext cx="782637" cy="388938"/>
          </a:xfrm>
          <a:prstGeom prst="rightArrow">
            <a:avLst>
              <a:gd name="adj1" fmla="val 50000"/>
              <a:gd name="adj2" fmla="val 50306"/>
            </a:avLst>
          </a:prstGeom>
          <a:gradFill rotWithShape="1">
            <a:gsLst>
              <a:gs pos="0">
                <a:srgbClr val="FFCC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64" name="AutoShape 16">
            <a:extLst>
              <a:ext uri="{FF2B5EF4-FFF2-40B4-BE49-F238E27FC236}">
                <a16:creationId xmlns:a16="http://schemas.microsoft.com/office/drawing/2014/main" id="{240A6186-A29D-40E9-9484-39A8A4B41D40}"/>
              </a:ext>
            </a:extLst>
          </p:cNvPr>
          <p:cNvSpPr>
            <a:spLocks noChangeAspect="1" noChangeArrowheads="1"/>
          </p:cNvSpPr>
          <p:nvPr/>
        </p:nvSpPr>
        <p:spPr bwMode="auto">
          <a:xfrm rot="2576339">
            <a:off x="3548063" y="3270250"/>
            <a:ext cx="781050" cy="388938"/>
          </a:xfrm>
          <a:prstGeom prst="rightArrow">
            <a:avLst>
              <a:gd name="adj1" fmla="val 50000"/>
              <a:gd name="adj2" fmla="val 50204"/>
            </a:avLst>
          </a:prstGeom>
          <a:gradFill rotWithShape="1">
            <a:gsLst>
              <a:gs pos="0">
                <a:srgbClr val="FFCC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65" name="AutoShape 17">
            <a:extLst>
              <a:ext uri="{FF2B5EF4-FFF2-40B4-BE49-F238E27FC236}">
                <a16:creationId xmlns:a16="http://schemas.microsoft.com/office/drawing/2014/main" id="{01FD7EBD-B008-4D90-9618-7E7F7FC63DF1}"/>
              </a:ext>
            </a:extLst>
          </p:cNvPr>
          <p:cNvSpPr>
            <a:spLocks noChangeAspect="1" noChangeArrowheads="1"/>
          </p:cNvSpPr>
          <p:nvPr/>
        </p:nvSpPr>
        <p:spPr bwMode="auto">
          <a:xfrm rot="3016600" flipV="1">
            <a:off x="3675063" y="5707063"/>
            <a:ext cx="781050" cy="781050"/>
          </a:xfrm>
          <a:custGeom>
            <a:avLst/>
            <a:gdLst>
              <a:gd name="T0" fmla="*/ 652538 w 21600"/>
              <a:gd name="T1" fmla="*/ 100922 h 21600"/>
              <a:gd name="T2" fmla="*/ 360983 w 21600"/>
              <a:gd name="T3" fmla="*/ 73874 h 21600"/>
              <a:gd name="T4" fmla="*/ 555196 w 21600"/>
              <a:gd name="T5" fmla="*/ 208497 h 21600"/>
              <a:gd name="T6" fmla="*/ 878645 w 21600"/>
              <a:gd name="T7" fmla="*/ 387126 h 21600"/>
              <a:gd name="T8" fmla="*/ 709635 w 21600"/>
              <a:gd name="T9" fmla="*/ 558487 h 21600"/>
              <a:gd name="T10" fmla="*/ 538310 w 21600"/>
              <a:gd name="T11" fmla="*/ 38947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587" y="10753"/>
                </a:moveTo>
                <a:cubicBezTo>
                  <a:pt x="17562" y="7022"/>
                  <a:pt x="14530" y="4012"/>
                  <a:pt x="10800" y="4012"/>
                </a:cubicBezTo>
                <a:cubicBezTo>
                  <a:pt x="10589" y="4012"/>
                  <a:pt x="10379" y="4021"/>
                  <a:pt x="10169" y="4041"/>
                </a:cubicBezTo>
                <a:lnTo>
                  <a:pt x="9797" y="46"/>
                </a:lnTo>
                <a:cubicBezTo>
                  <a:pt x="10130" y="15"/>
                  <a:pt x="10465" y="0"/>
                  <a:pt x="10800" y="0"/>
                </a:cubicBezTo>
                <a:cubicBezTo>
                  <a:pt x="16735" y="0"/>
                  <a:pt x="21558" y="4789"/>
                  <a:pt x="21599" y="10725"/>
                </a:cubicBezTo>
                <a:lnTo>
                  <a:pt x="24299" y="10706"/>
                </a:lnTo>
                <a:lnTo>
                  <a:pt x="19625" y="15445"/>
                </a:lnTo>
                <a:lnTo>
                  <a:pt x="14887" y="10771"/>
                </a:lnTo>
                <a:lnTo>
                  <a:pt x="17587" y="10753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eaVert" wrap="none" anchor="ctr"/>
          <a:lstStyle/>
          <a:p>
            <a:endParaRPr lang="en-GB"/>
          </a:p>
        </p:txBody>
      </p:sp>
      <p:sp>
        <p:nvSpPr>
          <p:cNvPr id="27666" name="AutoShape 18">
            <a:extLst>
              <a:ext uri="{FF2B5EF4-FFF2-40B4-BE49-F238E27FC236}">
                <a16:creationId xmlns:a16="http://schemas.microsoft.com/office/drawing/2014/main" id="{7BF4CE06-305B-4FF9-8F6E-AF02B7FD662C}"/>
              </a:ext>
            </a:extLst>
          </p:cNvPr>
          <p:cNvSpPr>
            <a:spLocks noChangeAspect="1" noChangeArrowheads="1"/>
          </p:cNvSpPr>
          <p:nvPr/>
        </p:nvSpPr>
        <p:spPr bwMode="auto">
          <a:xfrm rot="7582072" flipH="1" flipV="1">
            <a:off x="4641850" y="4664075"/>
            <a:ext cx="781050" cy="781050"/>
          </a:xfrm>
          <a:custGeom>
            <a:avLst/>
            <a:gdLst>
              <a:gd name="T0" fmla="*/ 652538 w 21600"/>
              <a:gd name="T1" fmla="*/ 100922 h 21600"/>
              <a:gd name="T2" fmla="*/ 360983 w 21600"/>
              <a:gd name="T3" fmla="*/ 73874 h 21600"/>
              <a:gd name="T4" fmla="*/ 555196 w 21600"/>
              <a:gd name="T5" fmla="*/ 208497 h 21600"/>
              <a:gd name="T6" fmla="*/ 878645 w 21600"/>
              <a:gd name="T7" fmla="*/ 387126 h 21600"/>
              <a:gd name="T8" fmla="*/ 709635 w 21600"/>
              <a:gd name="T9" fmla="*/ 558487 h 21600"/>
              <a:gd name="T10" fmla="*/ 538310 w 21600"/>
              <a:gd name="T11" fmla="*/ 38947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587" y="10753"/>
                </a:moveTo>
                <a:cubicBezTo>
                  <a:pt x="17562" y="7022"/>
                  <a:pt x="14530" y="4012"/>
                  <a:pt x="10800" y="4012"/>
                </a:cubicBezTo>
                <a:cubicBezTo>
                  <a:pt x="10589" y="4012"/>
                  <a:pt x="10379" y="4021"/>
                  <a:pt x="10169" y="4041"/>
                </a:cubicBezTo>
                <a:lnTo>
                  <a:pt x="9797" y="46"/>
                </a:lnTo>
                <a:cubicBezTo>
                  <a:pt x="10130" y="15"/>
                  <a:pt x="10465" y="0"/>
                  <a:pt x="10800" y="0"/>
                </a:cubicBezTo>
                <a:cubicBezTo>
                  <a:pt x="16735" y="0"/>
                  <a:pt x="21558" y="4789"/>
                  <a:pt x="21599" y="10725"/>
                </a:cubicBezTo>
                <a:lnTo>
                  <a:pt x="24299" y="10706"/>
                </a:lnTo>
                <a:lnTo>
                  <a:pt x="19625" y="15445"/>
                </a:lnTo>
                <a:lnTo>
                  <a:pt x="14887" y="10771"/>
                </a:lnTo>
                <a:lnTo>
                  <a:pt x="17587" y="10753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eaVert" wrap="none" anchor="ctr"/>
          <a:lstStyle/>
          <a:p>
            <a:endParaRPr lang="en-GB"/>
          </a:p>
        </p:txBody>
      </p:sp>
      <p:sp>
        <p:nvSpPr>
          <p:cNvPr id="27667" name="Text Box 19">
            <a:extLst>
              <a:ext uri="{FF2B5EF4-FFF2-40B4-BE49-F238E27FC236}">
                <a16:creationId xmlns:a16="http://schemas.microsoft.com/office/drawing/2014/main" id="{1B2D593B-F9E7-41D4-BEB8-366FB421C8D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527047" y="2349500"/>
            <a:ext cx="119455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 sz="2400" b="1" dirty="0"/>
              <a:t>light </a:t>
            </a:r>
          </a:p>
          <a:p>
            <a:pPr algn="ctr"/>
            <a:r>
              <a:rPr lang="en-GB" altLang="en-US" sz="2400" b="1" dirty="0"/>
              <a:t>energy</a:t>
            </a:r>
          </a:p>
        </p:txBody>
      </p:sp>
      <p:sp>
        <p:nvSpPr>
          <p:cNvPr id="27668" name="Text Box 20">
            <a:extLst>
              <a:ext uri="{FF2B5EF4-FFF2-40B4-BE49-F238E27FC236}">
                <a16:creationId xmlns:a16="http://schemas.microsoft.com/office/drawing/2014/main" id="{09B6C510-9974-48A0-8E99-6992E54C061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4857750" y="3752850"/>
            <a:ext cx="15525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 sz="2000" b="1"/>
              <a:t>chlorophyll</a:t>
            </a:r>
          </a:p>
        </p:txBody>
      </p:sp>
      <p:sp>
        <p:nvSpPr>
          <p:cNvPr id="27669" name="AutoShape 21">
            <a:extLst>
              <a:ext uri="{FF2B5EF4-FFF2-40B4-BE49-F238E27FC236}">
                <a16:creationId xmlns:a16="http://schemas.microsoft.com/office/drawing/2014/main" id="{C0152749-D965-4D7D-AEE0-5D3FD5D3B0F1}"/>
              </a:ext>
            </a:extLst>
          </p:cNvPr>
          <p:cNvSpPr>
            <a:spLocks noChangeAspect="1" noChangeArrowheads="1"/>
          </p:cNvSpPr>
          <p:nvPr/>
        </p:nvSpPr>
        <p:spPr bwMode="auto">
          <a:xfrm rot="-8549326">
            <a:off x="4356100" y="5084763"/>
            <a:ext cx="404813" cy="387350"/>
          </a:xfrm>
          <a:prstGeom prst="rightArrow">
            <a:avLst>
              <a:gd name="adj1" fmla="val 42213"/>
              <a:gd name="adj2" fmla="val 47643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70" name="AutoShape 22">
            <a:extLst>
              <a:ext uri="{FF2B5EF4-FFF2-40B4-BE49-F238E27FC236}">
                <a16:creationId xmlns:a16="http://schemas.microsoft.com/office/drawing/2014/main" id="{98220915-BA99-4D24-94F9-B1FEA2373300}"/>
              </a:ext>
            </a:extLst>
          </p:cNvPr>
          <p:cNvSpPr>
            <a:spLocks noChangeAspect="1" noChangeArrowheads="1"/>
          </p:cNvSpPr>
          <p:nvPr/>
        </p:nvSpPr>
        <p:spPr bwMode="auto">
          <a:xfrm rot="4351388" flipH="1" flipV="1">
            <a:off x="4960938" y="3494088"/>
            <a:ext cx="625475" cy="625475"/>
          </a:xfrm>
          <a:custGeom>
            <a:avLst/>
            <a:gdLst>
              <a:gd name="T0" fmla="*/ 541934 w 21600"/>
              <a:gd name="T1" fmla="*/ 99960 h 21600"/>
              <a:gd name="T2" fmla="*/ 333413 w 21600"/>
              <a:gd name="T3" fmla="*/ 58928 h 21600"/>
              <a:gd name="T4" fmla="*/ 456770 w 21600"/>
              <a:gd name="T5" fmla="*/ 178984 h 21600"/>
              <a:gd name="T6" fmla="*/ 703630 w 21600"/>
              <a:gd name="T7" fmla="*/ 310016 h 21600"/>
              <a:gd name="T8" fmla="*/ 568285 w 21600"/>
              <a:gd name="T9" fmla="*/ 447244 h 21600"/>
              <a:gd name="T10" fmla="*/ 431085 w 21600"/>
              <a:gd name="T11" fmla="*/ 311898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587" y="10753"/>
                </a:moveTo>
                <a:cubicBezTo>
                  <a:pt x="17563" y="7235"/>
                  <a:pt x="14856" y="4320"/>
                  <a:pt x="11351" y="4034"/>
                </a:cubicBezTo>
                <a:lnTo>
                  <a:pt x="11677" y="35"/>
                </a:lnTo>
                <a:cubicBezTo>
                  <a:pt x="17254" y="490"/>
                  <a:pt x="21560" y="5129"/>
                  <a:pt x="21599" y="10725"/>
                </a:cubicBezTo>
                <a:lnTo>
                  <a:pt x="24299" y="10706"/>
                </a:lnTo>
                <a:lnTo>
                  <a:pt x="19625" y="15445"/>
                </a:lnTo>
                <a:lnTo>
                  <a:pt x="14887" y="10771"/>
                </a:lnTo>
                <a:lnTo>
                  <a:pt x="17587" y="10753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eaVert" wrap="none" anchor="ctr"/>
          <a:lstStyle/>
          <a:p>
            <a:endParaRPr lang="en-GB"/>
          </a:p>
        </p:txBody>
      </p:sp>
      <p:sp>
        <p:nvSpPr>
          <p:cNvPr id="27671" name="Text Box 23">
            <a:extLst>
              <a:ext uri="{FF2B5EF4-FFF2-40B4-BE49-F238E27FC236}">
                <a16:creationId xmlns:a16="http://schemas.microsoft.com/office/drawing/2014/main" id="{AA64647A-A4D3-488C-A0E2-72777CB7AC9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4725988" y="5205413"/>
            <a:ext cx="1530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 sz="2800" b="1"/>
              <a:t>glucose</a:t>
            </a:r>
          </a:p>
        </p:txBody>
      </p:sp>
      <p:sp>
        <p:nvSpPr>
          <p:cNvPr id="27672" name="AutoShape 24">
            <a:extLst>
              <a:ext uri="{FF2B5EF4-FFF2-40B4-BE49-F238E27FC236}">
                <a16:creationId xmlns:a16="http://schemas.microsoft.com/office/drawing/2014/main" id="{6F081645-9670-4D0E-ADF2-BA495F24FD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5750" y="1125538"/>
            <a:ext cx="1439863" cy="719137"/>
          </a:xfrm>
          <a:prstGeom prst="roundRect">
            <a:avLst>
              <a:gd name="adj" fmla="val 14014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2800" b="1"/>
              <a:t>glucose</a:t>
            </a:r>
            <a:endParaRPr lang="en-GB" altLang="en-US" sz="2800" b="1" baseline="-20000"/>
          </a:p>
        </p:txBody>
      </p:sp>
      <p:sp>
        <p:nvSpPr>
          <p:cNvPr id="27673" name="AutoShape 25">
            <a:extLst>
              <a:ext uri="{FF2B5EF4-FFF2-40B4-BE49-F238E27FC236}">
                <a16:creationId xmlns:a16="http://schemas.microsoft.com/office/drawing/2014/main" id="{16B8F75A-A04A-49D6-86FA-7B6D695C38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9850" y="692150"/>
            <a:ext cx="1509713" cy="360363"/>
          </a:xfrm>
          <a:prstGeom prst="roundRect">
            <a:avLst>
              <a:gd name="adj" fmla="val 14014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GB" altLang="en-US" sz="2000" b="1"/>
              <a:t>light energy</a:t>
            </a:r>
          </a:p>
        </p:txBody>
      </p:sp>
      <p:sp>
        <p:nvSpPr>
          <p:cNvPr id="27674" name="AutoShape 26">
            <a:extLst>
              <a:ext uri="{FF2B5EF4-FFF2-40B4-BE49-F238E27FC236}">
                <a16:creationId xmlns:a16="http://schemas.microsoft.com/office/drawing/2014/main" id="{2450B225-4EAD-41A9-8F9D-0251E2BAD9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4775" y="1917700"/>
            <a:ext cx="1511300" cy="358775"/>
          </a:xfrm>
          <a:prstGeom prst="roundRect">
            <a:avLst>
              <a:gd name="adj" fmla="val 14014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2000" b="1"/>
              <a:t>chlorophyll</a:t>
            </a:r>
          </a:p>
        </p:txBody>
      </p:sp>
      <p:sp>
        <p:nvSpPr>
          <p:cNvPr id="27675" name="AutoShape 27">
            <a:extLst>
              <a:ext uri="{FF2B5EF4-FFF2-40B4-BE49-F238E27FC236}">
                <a16:creationId xmlns:a16="http://schemas.microsoft.com/office/drawing/2014/main" id="{E17BC438-1869-492F-B069-8F5BE01C8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8" y="1123950"/>
            <a:ext cx="1439862" cy="720725"/>
          </a:xfrm>
          <a:prstGeom prst="roundRect">
            <a:avLst>
              <a:gd name="adj" fmla="val 14014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GB" altLang="en-US" sz="2800" b="1"/>
              <a:t>carbon</a:t>
            </a:r>
          </a:p>
          <a:p>
            <a:pPr algn="ctr" eaLnBrk="1" hangingPunct="1">
              <a:lnSpc>
                <a:spcPct val="80000"/>
              </a:lnSpc>
            </a:pPr>
            <a:r>
              <a:rPr lang="en-GB" altLang="en-US" sz="2800" b="1"/>
              <a:t>dioxide</a:t>
            </a:r>
            <a:endParaRPr lang="en-GB" altLang="en-US" sz="2800" b="1" baseline="-20000"/>
          </a:p>
        </p:txBody>
      </p:sp>
      <p:sp>
        <p:nvSpPr>
          <p:cNvPr id="27676" name="AutoShape 28">
            <a:extLst>
              <a:ext uri="{FF2B5EF4-FFF2-40B4-BE49-F238E27FC236}">
                <a16:creationId xmlns:a16="http://schemas.microsoft.com/office/drawing/2014/main" id="{6E29BF95-E39C-40E2-8E4E-45F0FDB551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7463" y="1125538"/>
            <a:ext cx="1366837" cy="719137"/>
          </a:xfrm>
          <a:prstGeom prst="roundRect">
            <a:avLst>
              <a:gd name="adj" fmla="val 14014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2800" b="1"/>
              <a:t>water</a:t>
            </a:r>
          </a:p>
        </p:txBody>
      </p:sp>
      <p:sp>
        <p:nvSpPr>
          <p:cNvPr id="27677" name="AutoShape 29">
            <a:extLst>
              <a:ext uri="{FF2B5EF4-FFF2-40B4-BE49-F238E27FC236}">
                <a16:creationId xmlns:a16="http://schemas.microsoft.com/office/drawing/2014/main" id="{CB85A06B-D39E-44DF-BB9A-4D09F95B9C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1875" y="1125538"/>
            <a:ext cx="1366838" cy="719137"/>
          </a:xfrm>
          <a:prstGeom prst="roundRect">
            <a:avLst>
              <a:gd name="adj" fmla="val 14014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2800" b="1"/>
              <a:t>oxygen</a:t>
            </a:r>
            <a:endParaRPr lang="en-GB" altLang="en-US" sz="2800" b="1" baseline="-20000"/>
          </a:p>
        </p:txBody>
      </p:sp>
      <p:sp>
        <p:nvSpPr>
          <p:cNvPr id="2" name="Plus Sign 1">
            <a:extLst>
              <a:ext uri="{FF2B5EF4-FFF2-40B4-BE49-F238E27FC236}">
                <a16:creationId xmlns:a16="http://schemas.microsoft.com/office/drawing/2014/main" id="{4D943387-DCFE-4661-93C7-8DFD6628594E}"/>
              </a:ext>
            </a:extLst>
          </p:cNvPr>
          <p:cNvSpPr/>
          <p:nvPr/>
        </p:nvSpPr>
        <p:spPr>
          <a:xfrm>
            <a:off x="1999331" y="1214312"/>
            <a:ext cx="540000" cy="540000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Plus Sign 33">
            <a:extLst>
              <a:ext uri="{FF2B5EF4-FFF2-40B4-BE49-F238E27FC236}">
                <a16:creationId xmlns:a16="http://schemas.microsoft.com/office/drawing/2014/main" id="{CE8D8A00-2CA5-4AF8-82EF-9F790228358A}"/>
              </a:ext>
            </a:extLst>
          </p:cNvPr>
          <p:cNvSpPr/>
          <p:nvPr/>
        </p:nvSpPr>
        <p:spPr>
          <a:xfrm>
            <a:off x="6841875" y="1214312"/>
            <a:ext cx="540000" cy="540000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A1C99C6F-A3F7-4720-B5E5-8304259DE31A}"/>
              </a:ext>
            </a:extLst>
          </p:cNvPr>
          <p:cNvSpPr/>
          <p:nvPr/>
        </p:nvSpPr>
        <p:spPr>
          <a:xfrm>
            <a:off x="4053966" y="1244682"/>
            <a:ext cx="1165735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0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10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8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10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10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/>
      <p:bldP spid="27656" grpId="0"/>
      <p:bldP spid="27657" grpId="0" animBg="1"/>
      <p:bldP spid="27667" grpId="0"/>
      <p:bldP spid="27668" grpId="0"/>
      <p:bldP spid="27671" grpId="0"/>
      <p:bldP spid="27672" grpId="0" animBg="1"/>
      <p:bldP spid="27673" grpId="0" animBg="1"/>
      <p:bldP spid="27674" grpId="0" animBg="1"/>
      <p:bldP spid="27675" grpId="0" animBg="1"/>
      <p:bldP spid="27676" grpId="0" animBg="1"/>
      <p:bldP spid="2767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D30E99A3-E10A-496F-A547-524E21CF50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 eaLnBrk="1" hangingPunct="1"/>
            <a:r>
              <a:rPr lang="en-GB" alt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Photosynthesis: chemical formulae?</a:t>
            </a:r>
          </a:p>
        </p:txBody>
      </p:sp>
      <p:sp>
        <p:nvSpPr>
          <p:cNvPr id="13315" name="Text Box 3">
            <a:extLst>
              <a:ext uri="{FF2B5EF4-FFF2-40B4-BE49-F238E27FC236}">
                <a16:creationId xmlns:a16="http://schemas.microsoft.com/office/drawing/2014/main" id="{399A4D95-1328-4783-B69D-2139FAD5E0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8" y="2057400"/>
            <a:ext cx="8640762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Tx/>
              <a:buChar char="-"/>
            </a:pPr>
            <a:endParaRPr lang="en-GB" altLang="en-US" sz="2000"/>
          </a:p>
          <a:p>
            <a:pPr>
              <a:buFontTx/>
              <a:buChar char="-"/>
            </a:pPr>
            <a:endParaRPr lang="en-GB" altLang="en-US" sz="2800"/>
          </a:p>
        </p:txBody>
      </p:sp>
      <p:sp>
        <p:nvSpPr>
          <p:cNvPr id="31760" name="AutoShape 16">
            <a:extLst>
              <a:ext uri="{FF2B5EF4-FFF2-40B4-BE49-F238E27FC236}">
                <a16:creationId xmlns:a16="http://schemas.microsoft.com/office/drawing/2014/main" id="{2AEEB403-23CB-45E1-9817-8E5D3C87DE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050" y="4722813"/>
            <a:ext cx="1439863" cy="720725"/>
          </a:xfrm>
          <a:prstGeom prst="roundRect">
            <a:avLst>
              <a:gd name="adj" fmla="val 14014"/>
            </a:avLst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GB" altLang="en-US" sz="2800" b="1" dirty="0"/>
              <a:t>CO</a:t>
            </a:r>
            <a:r>
              <a:rPr lang="en-GB" altLang="en-US" sz="3600" b="1" baseline="-25000" dirty="0"/>
              <a:t>2</a:t>
            </a:r>
          </a:p>
        </p:txBody>
      </p:sp>
      <p:sp>
        <p:nvSpPr>
          <p:cNvPr id="31761" name="AutoShape 17">
            <a:extLst>
              <a:ext uri="{FF2B5EF4-FFF2-40B4-BE49-F238E27FC236}">
                <a16:creationId xmlns:a16="http://schemas.microsoft.com/office/drawing/2014/main" id="{74841E1D-98B1-49AF-ADE0-C53716ADB4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1250" y="4724400"/>
            <a:ext cx="1439863" cy="720725"/>
          </a:xfrm>
          <a:prstGeom prst="roundRect">
            <a:avLst>
              <a:gd name="adj" fmla="val 14014"/>
            </a:avLst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GB" altLang="en-US" sz="2800" b="1" dirty="0"/>
              <a:t>H</a:t>
            </a:r>
            <a:r>
              <a:rPr lang="en-GB" altLang="en-US" sz="3600" b="1" baseline="-25000" dirty="0"/>
              <a:t>2</a:t>
            </a:r>
            <a:r>
              <a:rPr lang="en-GB" altLang="en-US" sz="2800" b="1" dirty="0"/>
              <a:t>O</a:t>
            </a:r>
            <a:endParaRPr lang="en-GB" altLang="en-US" sz="2800" b="1" baseline="-20000" dirty="0"/>
          </a:p>
        </p:txBody>
      </p:sp>
      <p:sp>
        <p:nvSpPr>
          <p:cNvPr id="31762" name="AutoShape 18">
            <a:extLst>
              <a:ext uri="{FF2B5EF4-FFF2-40B4-BE49-F238E27FC236}">
                <a16:creationId xmlns:a16="http://schemas.microsoft.com/office/drawing/2014/main" id="{E9AA7DD9-DC89-4074-A9D6-681BA19C8A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9650" y="4722813"/>
            <a:ext cx="1439863" cy="720725"/>
          </a:xfrm>
          <a:prstGeom prst="roundRect">
            <a:avLst>
              <a:gd name="adj" fmla="val 14014"/>
            </a:avLst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GB" altLang="en-US" sz="2800" b="1" dirty="0"/>
              <a:t>O</a:t>
            </a:r>
            <a:r>
              <a:rPr lang="en-GB" altLang="en-US" sz="4000" b="1" baseline="-25000" dirty="0"/>
              <a:t>2</a:t>
            </a:r>
          </a:p>
        </p:txBody>
      </p:sp>
      <p:sp>
        <p:nvSpPr>
          <p:cNvPr id="31763" name="AutoShape 19">
            <a:extLst>
              <a:ext uri="{FF2B5EF4-FFF2-40B4-BE49-F238E27FC236}">
                <a16:creationId xmlns:a16="http://schemas.microsoft.com/office/drawing/2014/main" id="{8F4304D2-1CD8-4185-9284-AD4827554D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4724400"/>
            <a:ext cx="1439863" cy="720725"/>
          </a:xfrm>
          <a:prstGeom prst="roundRect">
            <a:avLst>
              <a:gd name="adj" fmla="val 14014"/>
            </a:avLst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GB" altLang="en-US" sz="2800" b="1" dirty="0"/>
              <a:t>C</a:t>
            </a:r>
            <a:r>
              <a:rPr lang="en-GB" altLang="en-US" sz="3200" b="1" baseline="-25000" dirty="0"/>
              <a:t>6</a:t>
            </a:r>
            <a:r>
              <a:rPr lang="en-GB" altLang="en-US" sz="2800" b="1" dirty="0"/>
              <a:t>H</a:t>
            </a:r>
            <a:r>
              <a:rPr lang="en-GB" altLang="en-US" sz="3600" b="1" baseline="-25000" dirty="0"/>
              <a:t>12</a:t>
            </a:r>
            <a:r>
              <a:rPr lang="en-GB" altLang="en-US" sz="2800" b="1" dirty="0"/>
              <a:t>O</a:t>
            </a:r>
            <a:r>
              <a:rPr lang="en-GB" altLang="en-US" sz="3200" b="1" baseline="-25000" dirty="0"/>
              <a:t>6</a:t>
            </a:r>
          </a:p>
        </p:txBody>
      </p:sp>
      <p:sp>
        <p:nvSpPr>
          <p:cNvPr id="31764" name="Rectangle 20">
            <a:extLst>
              <a:ext uri="{FF2B5EF4-FFF2-40B4-BE49-F238E27FC236}">
                <a16:creationId xmlns:a16="http://schemas.microsoft.com/office/drawing/2014/main" id="{32E08B9B-3CE1-4602-9F89-36DE162CE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2819400"/>
            <a:ext cx="821848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400"/>
              <a:t>The chemical formula of a glucose molecule is </a:t>
            </a:r>
            <a:r>
              <a:rPr lang="en-GB" altLang="en-US" sz="2400" b="1"/>
              <a:t>C</a:t>
            </a:r>
            <a:r>
              <a:rPr lang="en-GB" altLang="en-US" sz="2400" b="1" baseline="-25000"/>
              <a:t>6</a:t>
            </a:r>
            <a:r>
              <a:rPr lang="en-GB" altLang="en-US" sz="2400" b="1"/>
              <a:t>H</a:t>
            </a:r>
            <a:r>
              <a:rPr lang="en-GB" altLang="en-US" sz="2400" b="1" baseline="-25000"/>
              <a:t>12</a:t>
            </a:r>
            <a:r>
              <a:rPr lang="en-GB" altLang="en-US" sz="2400" b="1"/>
              <a:t>O</a:t>
            </a:r>
            <a:r>
              <a:rPr lang="en-GB" altLang="en-US" sz="2400" b="1" baseline="-25000"/>
              <a:t>6</a:t>
            </a:r>
            <a:r>
              <a:rPr lang="en-GB" altLang="en-US" sz="2400"/>
              <a:t>.</a:t>
            </a:r>
          </a:p>
          <a:p>
            <a:endParaRPr lang="en-GB" altLang="en-US" sz="2400" b="1"/>
          </a:p>
          <a:p>
            <a:r>
              <a:rPr lang="en-GB" altLang="en-US" sz="2400"/>
              <a:t>What are the chemical formulae of the simple molecules that make up carbon dioxide, water and oxygen?</a:t>
            </a:r>
            <a:endParaRPr lang="en-GB" altLang="en-US" sz="1200" b="1"/>
          </a:p>
        </p:txBody>
      </p:sp>
      <p:sp>
        <p:nvSpPr>
          <p:cNvPr id="31769" name="Text Box 25">
            <a:extLst>
              <a:ext uri="{FF2B5EF4-FFF2-40B4-BE49-F238E27FC236}">
                <a16:creationId xmlns:a16="http://schemas.microsoft.com/office/drawing/2014/main" id="{C992F1B1-7539-4CDE-90A1-547E39A3F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5715000"/>
            <a:ext cx="60960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400"/>
              <a:t>Now balance the equation.</a:t>
            </a:r>
          </a:p>
          <a:p>
            <a:pPr eaLnBrk="1" hangingPunct="1">
              <a:spcBef>
                <a:spcPct val="50000"/>
              </a:spcBef>
            </a:pPr>
            <a:r>
              <a:rPr lang="en-GB" altLang="en-US" sz="2800" b="1"/>
              <a:t>6CO</a:t>
            </a:r>
            <a:r>
              <a:rPr lang="en-GB" altLang="en-US" sz="2800" b="1" baseline="-25000"/>
              <a:t>2</a:t>
            </a:r>
            <a:r>
              <a:rPr lang="en-GB" altLang="en-US" sz="2800" b="1"/>
              <a:t> + 6H</a:t>
            </a:r>
            <a:r>
              <a:rPr lang="en-GB" altLang="en-US" sz="2800" b="1" baseline="-25000"/>
              <a:t>2</a:t>
            </a:r>
            <a:r>
              <a:rPr lang="en-GB" altLang="en-US" sz="2800" b="1"/>
              <a:t>0 </a:t>
            </a:r>
            <a:r>
              <a:rPr lang="en-GB" altLang="en-US" sz="2800" b="1">
                <a:sym typeface="Wingdings" panose="05000000000000000000" pitchFamily="2" charset="2"/>
              </a:rPr>
              <a:t> C</a:t>
            </a:r>
            <a:r>
              <a:rPr lang="en-GB" altLang="en-US" sz="2800" b="1" baseline="-25000">
                <a:sym typeface="Wingdings" panose="05000000000000000000" pitchFamily="2" charset="2"/>
              </a:rPr>
              <a:t>6</a:t>
            </a:r>
            <a:r>
              <a:rPr lang="en-GB" altLang="en-US" sz="2800" b="1">
                <a:sym typeface="Wingdings" panose="05000000000000000000" pitchFamily="2" charset="2"/>
              </a:rPr>
              <a:t>H</a:t>
            </a:r>
            <a:r>
              <a:rPr lang="en-GB" altLang="en-US" sz="2800" b="1" baseline="-25000">
                <a:sym typeface="Wingdings" panose="05000000000000000000" pitchFamily="2" charset="2"/>
              </a:rPr>
              <a:t>12</a:t>
            </a:r>
            <a:r>
              <a:rPr lang="en-GB" altLang="en-US" sz="2800" b="1">
                <a:sym typeface="Wingdings" panose="05000000000000000000" pitchFamily="2" charset="2"/>
              </a:rPr>
              <a:t>O</a:t>
            </a:r>
            <a:r>
              <a:rPr lang="en-GB" altLang="en-US" sz="2800" b="1" baseline="-25000">
                <a:sym typeface="Wingdings" panose="05000000000000000000" pitchFamily="2" charset="2"/>
              </a:rPr>
              <a:t>6</a:t>
            </a:r>
            <a:r>
              <a:rPr lang="en-GB" altLang="en-US" sz="2800" b="1">
                <a:sym typeface="Wingdings" panose="05000000000000000000" pitchFamily="2" charset="2"/>
              </a:rPr>
              <a:t> + 6O</a:t>
            </a:r>
            <a:r>
              <a:rPr lang="en-GB" altLang="en-US" sz="2800" b="1" baseline="-25000">
                <a:sym typeface="Wingdings" panose="05000000000000000000" pitchFamily="2" charset="2"/>
              </a:rPr>
              <a:t>2</a:t>
            </a:r>
            <a:endParaRPr lang="en-GB" altLang="en-US" sz="2800" b="1" baseline="-25000"/>
          </a:p>
        </p:txBody>
      </p:sp>
      <p:sp>
        <p:nvSpPr>
          <p:cNvPr id="23" name="AutoShape 24">
            <a:extLst>
              <a:ext uri="{FF2B5EF4-FFF2-40B4-BE49-F238E27FC236}">
                <a16:creationId xmlns:a16="http://schemas.microsoft.com/office/drawing/2014/main" id="{C0E0D76D-538A-4001-A02E-3BF1F38797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8432" y="1401331"/>
            <a:ext cx="1439863" cy="719137"/>
          </a:xfrm>
          <a:prstGeom prst="roundRect">
            <a:avLst>
              <a:gd name="adj" fmla="val 14014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2800" b="1"/>
              <a:t>glucose</a:t>
            </a:r>
            <a:endParaRPr lang="en-GB" altLang="en-US" sz="2800" b="1" baseline="-20000"/>
          </a:p>
        </p:txBody>
      </p:sp>
      <p:sp>
        <p:nvSpPr>
          <p:cNvPr id="24" name="AutoShape 25">
            <a:extLst>
              <a:ext uri="{FF2B5EF4-FFF2-40B4-BE49-F238E27FC236}">
                <a16:creationId xmlns:a16="http://schemas.microsoft.com/office/drawing/2014/main" id="{939DAF46-E9A3-4665-A73A-5073D8C61C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2532" y="967943"/>
            <a:ext cx="1509713" cy="360363"/>
          </a:xfrm>
          <a:prstGeom prst="roundRect">
            <a:avLst>
              <a:gd name="adj" fmla="val 14014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GB" altLang="en-US" sz="2000" b="1"/>
              <a:t>light energy</a:t>
            </a:r>
          </a:p>
        </p:txBody>
      </p:sp>
      <p:sp>
        <p:nvSpPr>
          <p:cNvPr id="25" name="AutoShape 26">
            <a:extLst>
              <a:ext uri="{FF2B5EF4-FFF2-40B4-BE49-F238E27FC236}">
                <a16:creationId xmlns:a16="http://schemas.microsoft.com/office/drawing/2014/main" id="{F4FDF73E-726C-4468-AD31-BF41EBBC08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7457" y="2193493"/>
            <a:ext cx="1511300" cy="358775"/>
          </a:xfrm>
          <a:prstGeom prst="roundRect">
            <a:avLst>
              <a:gd name="adj" fmla="val 14014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2000" b="1"/>
              <a:t>chlorophyll</a:t>
            </a:r>
          </a:p>
        </p:txBody>
      </p:sp>
      <p:sp>
        <p:nvSpPr>
          <p:cNvPr id="26" name="AutoShape 27">
            <a:extLst>
              <a:ext uri="{FF2B5EF4-FFF2-40B4-BE49-F238E27FC236}">
                <a16:creationId xmlns:a16="http://schemas.microsoft.com/office/drawing/2014/main" id="{A8614296-CECB-4CA1-A82E-773617FF74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020" y="1399743"/>
            <a:ext cx="1439862" cy="720725"/>
          </a:xfrm>
          <a:prstGeom prst="roundRect">
            <a:avLst>
              <a:gd name="adj" fmla="val 14014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GB" altLang="en-US" sz="2800" b="1"/>
              <a:t>carbon</a:t>
            </a:r>
          </a:p>
          <a:p>
            <a:pPr algn="ctr" eaLnBrk="1" hangingPunct="1">
              <a:lnSpc>
                <a:spcPct val="80000"/>
              </a:lnSpc>
            </a:pPr>
            <a:r>
              <a:rPr lang="en-GB" altLang="en-US" sz="2800" b="1"/>
              <a:t>dioxide</a:t>
            </a:r>
            <a:endParaRPr lang="en-GB" altLang="en-US" sz="2800" b="1" baseline="-20000"/>
          </a:p>
        </p:txBody>
      </p:sp>
      <p:sp>
        <p:nvSpPr>
          <p:cNvPr id="27" name="AutoShape 28">
            <a:extLst>
              <a:ext uri="{FF2B5EF4-FFF2-40B4-BE49-F238E27FC236}">
                <a16:creationId xmlns:a16="http://schemas.microsoft.com/office/drawing/2014/main" id="{FAD5B888-A1EC-4C0E-9942-F7E0AE937D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0145" y="1401331"/>
            <a:ext cx="1366837" cy="719137"/>
          </a:xfrm>
          <a:prstGeom prst="roundRect">
            <a:avLst>
              <a:gd name="adj" fmla="val 14014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2800" b="1"/>
              <a:t>water</a:t>
            </a:r>
          </a:p>
        </p:txBody>
      </p:sp>
      <p:sp>
        <p:nvSpPr>
          <p:cNvPr id="28" name="AutoShape 29">
            <a:extLst>
              <a:ext uri="{FF2B5EF4-FFF2-40B4-BE49-F238E27FC236}">
                <a16:creationId xmlns:a16="http://schemas.microsoft.com/office/drawing/2014/main" id="{B0BF6099-2EED-4691-9821-D6CD1CBA64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557" y="1401331"/>
            <a:ext cx="1366838" cy="719137"/>
          </a:xfrm>
          <a:prstGeom prst="roundRect">
            <a:avLst>
              <a:gd name="adj" fmla="val 14014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2800" b="1"/>
              <a:t>oxygen</a:t>
            </a:r>
            <a:endParaRPr lang="en-GB" altLang="en-US" sz="2800" b="1" baseline="-20000"/>
          </a:p>
        </p:txBody>
      </p:sp>
      <p:sp>
        <p:nvSpPr>
          <p:cNvPr id="29" name="Plus Sign 28">
            <a:extLst>
              <a:ext uri="{FF2B5EF4-FFF2-40B4-BE49-F238E27FC236}">
                <a16:creationId xmlns:a16="http://schemas.microsoft.com/office/drawing/2014/main" id="{083B3C8B-3202-4BDB-ADE1-6A29533BE680}"/>
              </a:ext>
            </a:extLst>
          </p:cNvPr>
          <p:cNvSpPr/>
          <p:nvPr/>
        </p:nvSpPr>
        <p:spPr>
          <a:xfrm>
            <a:off x="1982013" y="1490105"/>
            <a:ext cx="540000" cy="540000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Plus Sign 29">
            <a:extLst>
              <a:ext uri="{FF2B5EF4-FFF2-40B4-BE49-F238E27FC236}">
                <a16:creationId xmlns:a16="http://schemas.microsoft.com/office/drawing/2014/main" id="{501E6FE5-BCED-48ED-A353-2ADCA0A60E16}"/>
              </a:ext>
            </a:extLst>
          </p:cNvPr>
          <p:cNvSpPr/>
          <p:nvPr/>
        </p:nvSpPr>
        <p:spPr>
          <a:xfrm>
            <a:off x="6824557" y="1490105"/>
            <a:ext cx="540000" cy="540000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6E62CC45-5005-44C7-A9AC-81CA7F505179}"/>
              </a:ext>
            </a:extLst>
          </p:cNvPr>
          <p:cNvSpPr/>
          <p:nvPr/>
        </p:nvSpPr>
        <p:spPr>
          <a:xfrm>
            <a:off x="4036648" y="1520475"/>
            <a:ext cx="1165735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Plus Sign 31">
            <a:extLst>
              <a:ext uri="{FF2B5EF4-FFF2-40B4-BE49-F238E27FC236}">
                <a16:creationId xmlns:a16="http://schemas.microsoft.com/office/drawing/2014/main" id="{2542591B-9A44-4889-9D01-945BD3925841}"/>
              </a:ext>
            </a:extLst>
          </p:cNvPr>
          <p:cNvSpPr/>
          <p:nvPr/>
        </p:nvSpPr>
        <p:spPr>
          <a:xfrm>
            <a:off x="1777081" y="4849737"/>
            <a:ext cx="540000" cy="540000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Plus Sign 32">
            <a:extLst>
              <a:ext uri="{FF2B5EF4-FFF2-40B4-BE49-F238E27FC236}">
                <a16:creationId xmlns:a16="http://schemas.microsoft.com/office/drawing/2014/main" id="{F475DDFB-157D-4368-8F14-4EF8FB3BDB9F}"/>
              </a:ext>
            </a:extLst>
          </p:cNvPr>
          <p:cNvSpPr/>
          <p:nvPr/>
        </p:nvSpPr>
        <p:spPr>
          <a:xfrm>
            <a:off x="6811443" y="4815186"/>
            <a:ext cx="540000" cy="540000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1F122203-D215-4DA4-BB35-F441DF370C42}"/>
              </a:ext>
            </a:extLst>
          </p:cNvPr>
          <p:cNvSpPr/>
          <p:nvPr/>
        </p:nvSpPr>
        <p:spPr>
          <a:xfrm>
            <a:off x="4000044" y="4845676"/>
            <a:ext cx="1165735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17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0" grpId="0" animBg="1"/>
      <p:bldP spid="31761" grpId="0" animBg="1"/>
      <p:bldP spid="31762" grpId="0" animBg="1"/>
      <p:bldP spid="31763" grpId="0" animBg="1"/>
      <p:bldP spid="31764" grpId="0" build="p"/>
      <p:bldP spid="31769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5648E0AD-065A-4087-AB3A-73A3893B1D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688" y="755650"/>
            <a:ext cx="8074025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400" dirty="0"/>
              <a:t>Photosynthesis is a chemical reaction and so has a </a:t>
            </a:r>
            <a:r>
              <a:rPr lang="en-GB" altLang="en-US" sz="2400" b="1" dirty="0"/>
              <a:t>rate</a:t>
            </a:r>
            <a:r>
              <a:rPr lang="en-GB" altLang="en-US" sz="2400" dirty="0"/>
              <a:t>. </a:t>
            </a:r>
          </a:p>
          <a:p>
            <a:endParaRPr lang="en-GB" altLang="en-US" sz="1200" dirty="0"/>
          </a:p>
          <a:p>
            <a:endParaRPr lang="en-GB" altLang="en-US" sz="1200" dirty="0"/>
          </a:p>
          <a:p>
            <a:endParaRPr lang="en-GB" altLang="en-US" sz="1200" dirty="0"/>
          </a:p>
          <a:p>
            <a:endParaRPr lang="en-GB" altLang="en-US" sz="2400" dirty="0"/>
          </a:p>
          <a:p>
            <a:endParaRPr lang="en-GB" altLang="en-US" sz="2400" dirty="0"/>
          </a:p>
          <a:p>
            <a:endParaRPr lang="en-GB" altLang="en-US" sz="2400" dirty="0"/>
          </a:p>
          <a:p>
            <a:endParaRPr lang="en-GB" altLang="en-US" sz="1200" dirty="0"/>
          </a:p>
          <a:p>
            <a:r>
              <a:rPr lang="en-GB" altLang="en-US" sz="2400" dirty="0"/>
              <a:t>Is the rate of photosynthesis always the same?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28EC34FD-C979-46B4-B276-B7F784793A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GB" alt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rate of photosynthesis</a:t>
            </a:r>
          </a:p>
        </p:txBody>
      </p:sp>
      <p:sp>
        <p:nvSpPr>
          <p:cNvPr id="39941" name="Text Box 5">
            <a:extLst>
              <a:ext uri="{FF2B5EF4-FFF2-40B4-BE49-F238E27FC236}">
                <a16:creationId xmlns:a16="http://schemas.microsoft.com/office/drawing/2014/main" id="{C59D9577-00A1-4B5C-B24C-35D72DF334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788" y="4422775"/>
            <a:ext cx="10334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800" b="1"/>
              <a:t> light</a:t>
            </a:r>
          </a:p>
        </p:txBody>
      </p:sp>
      <p:pic>
        <p:nvPicPr>
          <p:cNvPr id="15389" name="Picture 8">
            <a:extLst>
              <a:ext uri="{FF2B5EF4-FFF2-40B4-BE49-F238E27FC236}">
                <a16:creationId xmlns:a16="http://schemas.microsoft.com/office/drawing/2014/main" id="{0778C249-B5D4-4EE7-BDB1-A33DB08DE2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587" y="4899881"/>
            <a:ext cx="860426" cy="860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7" name="Picture 11">
            <a:extLst>
              <a:ext uri="{FF2B5EF4-FFF2-40B4-BE49-F238E27FC236}">
                <a16:creationId xmlns:a16="http://schemas.microsoft.com/office/drawing/2014/main" id="{BDF6184C-D125-49DE-AAD3-ECB6B66122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338" y="4995988"/>
            <a:ext cx="719137" cy="719137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15385" name="Picture 14">
            <a:extLst>
              <a:ext uri="{FF2B5EF4-FFF2-40B4-BE49-F238E27FC236}">
                <a16:creationId xmlns:a16="http://schemas.microsoft.com/office/drawing/2014/main" id="{C582E8DC-692E-4658-A34E-F86F923AAE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525" y="5014120"/>
            <a:ext cx="71913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61" name="Rectangle 25">
            <a:extLst>
              <a:ext uri="{FF2B5EF4-FFF2-40B4-BE49-F238E27FC236}">
                <a16:creationId xmlns:a16="http://schemas.microsoft.com/office/drawing/2014/main" id="{6955D705-5126-4B42-9773-1B5B16AD9C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688" y="3678238"/>
            <a:ext cx="80740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400"/>
              <a:t>The rate of photosynthesis </a:t>
            </a:r>
            <a:r>
              <a:rPr lang="en-GB" altLang="en-US" sz="2400" b="1"/>
              <a:t>varies</a:t>
            </a:r>
            <a:r>
              <a:rPr lang="en-GB" altLang="en-US" sz="2400"/>
              <a:t> depending on three main factors:</a:t>
            </a:r>
            <a:endParaRPr lang="en-GB" altLang="en-US" sz="800"/>
          </a:p>
        </p:txBody>
      </p:sp>
      <p:sp>
        <p:nvSpPr>
          <p:cNvPr id="39963" name="Rectangle 27">
            <a:extLst>
              <a:ext uri="{FF2B5EF4-FFF2-40B4-BE49-F238E27FC236}">
                <a16:creationId xmlns:a16="http://schemas.microsoft.com/office/drawing/2014/main" id="{C54FAD53-F98B-43CE-8C50-BC936F7756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788" y="5805488"/>
            <a:ext cx="8074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 sz="2400"/>
              <a:t>How do these factors affect the rate of photosynthesis?</a:t>
            </a:r>
            <a:endParaRPr lang="en-GB" altLang="en-US" sz="1200"/>
          </a:p>
        </p:txBody>
      </p:sp>
      <p:sp>
        <p:nvSpPr>
          <p:cNvPr id="39964" name="Text Box 28">
            <a:extLst>
              <a:ext uri="{FF2B5EF4-FFF2-40B4-BE49-F238E27FC236}">
                <a16:creationId xmlns:a16="http://schemas.microsoft.com/office/drawing/2014/main" id="{040B043F-C302-426D-986B-F53F351A88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1188" y="4422775"/>
            <a:ext cx="27162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800" b="1"/>
              <a:t>carbon dioxide</a:t>
            </a:r>
          </a:p>
        </p:txBody>
      </p:sp>
      <p:sp>
        <p:nvSpPr>
          <p:cNvPr id="39965" name="Text Box 29">
            <a:extLst>
              <a:ext uri="{FF2B5EF4-FFF2-40B4-BE49-F238E27FC236}">
                <a16:creationId xmlns:a16="http://schemas.microsoft.com/office/drawing/2014/main" id="{D1B7D270-A7CD-43B0-9C96-457B1798B6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9525" y="4424363"/>
            <a:ext cx="22431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800" b="1"/>
              <a:t>temperature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837AC1F-DCE1-45B7-B44D-99F8B621A8DE}"/>
              </a:ext>
            </a:extLst>
          </p:cNvPr>
          <p:cNvGrpSpPr/>
          <p:nvPr/>
        </p:nvGrpSpPr>
        <p:grpSpPr>
          <a:xfrm>
            <a:off x="468312" y="1306285"/>
            <a:ext cx="8207375" cy="1584325"/>
            <a:chOff x="524020" y="967943"/>
            <a:chExt cx="8207375" cy="1584325"/>
          </a:xfrm>
        </p:grpSpPr>
        <p:sp>
          <p:nvSpPr>
            <p:cNvPr id="30" name="AutoShape 24">
              <a:extLst>
                <a:ext uri="{FF2B5EF4-FFF2-40B4-BE49-F238E27FC236}">
                  <a16:creationId xmlns:a16="http://schemas.microsoft.com/office/drawing/2014/main" id="{D16550CC-409F-4D5C-9F05-12B83597DD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8432" y="1401331"/>
              <a:ext cx="1439863" cy="719137"/>
            </a:xfrm>
            <a:prstGeom prst="roundRect">
              <a:avLst>
                <a:gd name="adj" fmla="val 14014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2800" b="1"/>
                <a:t>glucose</a:t>
              </a:r>
              <a:endParaRPr lang="en-GB" altLang="en-US" sz="2800" b="1" baseline="-20000"/>
            </a:p>
          </p:txBody>
        </p:sp>
        <p:sp>
          <p:nvSpPr>
            <p:cNvPr id="31" name="AutoShape 25">
              <a:extLst>
                <a:ext uri="{FF2B5EF4-FFF2-40B4-BE49-F238E27FC236}">
                  <a16:creationId xmlns:a16="http://schemas.microsoft.com/office/drawing/2014/main" id="{0284CD77-0F80-4953-B83F-035A993C12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2532" y="967943"/>
              <a:ext cx="1509713" cy="360363"/>
            </a:xfrm>
            <a:prstGeom prst="roundRect">
              <a:avLst>
                <a:gd name="adj" fmla="val 14014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GB" altLang="en-US" sz="2000" b="1"/>
                <a:t>light energy</a:t>
              </a:r>
            </a:p>
          </p:txBody>
        </p:sp>
        <p:sp>
          <p:nvSpPr>
            <p:cNvPr id="32" name="AutoShape 26">
              <a:extLst>
                <a:ext uri="{FF2B5EF4-FFF2-40B4-BE49-F238E27FC236}">
                  <a16:creationId xmlns:a16="http://schemas.microsoft.com/office/drawing/2014/main" id="{568348B8-CAED-4E57-8066-CE1AF03567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7457" y="2193493"/>
              <a:ext cx="1511300" cy="358775"/>
            </a:xfrm>
            <a:prstGeom prst="roundRect">
              <a:avLst>
                <a:gd name="adj" fmla="val 14014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2000" b="1"/>
                <a:t>chlorophyll</a:t>
              </a:r>
            </a:p>
          </p:txBody>
        </p:sp>
        <p:sp>
          <p:nvSpPr>
            <p:cNvPr id="33" name="AutoShape 27">
              <a:extLst>
                <a:ext uri="{FF2B5EF4-FFF2-40B4-BE49-F238E27FC236}">
                  <a16:creationId xmlns:a16="http://schemas.microsoft.com/office/drawing/2014/main" id="{55520015-CCED-47FC-A381-02CEAF9BCC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020" y="1399743"/>
              <a:ext cx="1439862" cy="720725"/>
            </a:xfrm>
            <a:prstGeom prst="roundRect">
              <a:avLst>
                <a:gd name="adj" fmla="val 14014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GB" altLang="en-US" sz="2800" b="1"/>
                <a:t>carbon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en-GB" altLang="en-US" sz="2800" b="1"/>
                <a:t>dioxide</a:t>
              </a:r>
              <a:endParaRPr lang="en-GB" altLang="en-US" sz="2800" b="1" baseline="-20000"/>
            </a:p>
          </p:txBody>
        </p:sp>
        <p:sp>
          <p:nvSpPr>
            <p:cNvPr id="34" name="AutoShape 28">
              <a:extLst>
                <a:ext uri="{FF2B5EF4-FFF2-40B4-BE49-F238E27FC236}">
                  <a16:creationId xmlns:a16="http://schemas.microsoft.com/office/drawing/2014/main" id="{7E2F31B1-74E1-4FAC-8EE3-6D0E2A7E65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0145" y="1401331"/>
              <a:ext cx="1366837" cy="719137"/>
            </a:xfrm>
            <a:prstGeom prst="roundRect">
              <a:avLst>
                <a:gd name="adj" fmla="val 14014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2800" b="1"/>
                <a:t>water</a:t>
              </a:r>
            </a:p>
          </p:txBody>
        </p:sp>
        <p:sp>
          <p:nvSpPr>
            <p:cNvPr id="35" name="AutoShape 29">
              <a:extLst>
                <a:ext uri="{FF2B5EF4-FFF2-40B4-BE49-F238E27FC236}">
                  <a16:creationId xmlns:a16="http://schemas.microsoft.com/office/drawing/2014/main" id="{F118C9C5-9583-444E-B6CA-C803915657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4557" y="1401331"/>
              <a:ext cx="1366838" cy="719137"/>
            </a:xfrm>
            <a:prstGeom prst="roundRect">
              <a:avLst>
                <a:gd name="adj" fmla="val 14014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2800" b="1"/>
                <a:t>oxygen</a:t>
              </a:r>
              <a:endParaRPr lang="en-GB" altLang="en-US" sz="2800" b="1" baseline="-20000"/>
            </a:p>
          </p:txBody>
        </p:sp>
        <p:sp>
          <p:nvSpPr>
            <p:cNvPr id="36" name="Plus Sign 35">
              <a:extLst>
                <a:ext uri="{FF2B5EF4-FFF2-40B4-BE49-F238E27FC236}">
                  <a16:creationId xmlns:a16="http://schemas.microsoft.com/office/drawing/2014/main" id="{75EBB51A-A802-4E06-A73F-AF8B590B80B3}"/>
                </a:ext>
              </a:extLst>
            </p:cNvPr>
            <p:cNvSpPr/>
            <p:nvPr/>
          </p:nvSpPr>
          <p:spPr>
            <a:xfrm>
              <a:off x="1982013" y="1490105"/>
              <a:ext cx="540000" cy="540000"/>
            </a:xfrm>
            <a:prstGeom prst="mathPlus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Plus Sign 36">
              <a:extLst>
                <a:ext uri="{FF2B5EF4-FFF2-40B4-BE49-F238E27FC236}">
                  <a16:creationId xmlns:a16="http://schemas.microsoft.com/office/drawing/2014/main" id="{B1A3CDCF-130A-4AC6-A7FB-EE69C61AB361}"/>
                </a:ext>
              </a:extLst>
            </p:cNvPr>
            <p:cNvSpPr/>
            <p:nvPr/>
          </p:nvSpPr>
          <p:spPr>
            <a:xfrm>
              <a:off x="6824557" y="1490105"/>
              <a:ext cx="540000" cy="540000"/>
            </a:xfrm>
            <a:prstGeom prst="mathPlus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Arrow: Right 37">
              <a:extLst>
                <a:ext uri="{FF2B5EF4-FFF2-40B4-BE49-F238E27FC236}">
                  <a16:creationId xmlns:a16="http://schemas.microsoft.com/office/drawing/2014/main" id="{0806A20F-2E69-4E51-B9AE-4FCDA2A541D2}"/>
                </a:ext>
              </a:extLst>
            </p:cNvPr>
            <p:cNvSpPr/>
            <p:nvPr/>
          </p:nvSpPr>
          <p:spPr>
            <a:xfrm>
              <a:off x="4036648" y="1520475"/>
              <a:ext cx="1165735" cy="484632"/>
            </a:xfrm>
            <a:prstGeom prst="right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99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39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uild="p"/>
      <p:bldP spid="39941" grpId="0"/>
      <p:bldP spid="39961" grpId="0" build="p"/>
      <p:bldP spid="39963" grpId="0" build="p"/>
      <p:bldP spid="39964" grpId="0"/>
      <p:bldP spid="399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4097E10E-708E-4D0B-B455-298917AEB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4000">
                <a:latin typeface="Arial" panose="020B0604020202020204" pitchFamily="34" charset="0"/>
                <a:cs typeface="Arial" panose="020B0604020202020204" pitchFamily="34" charset="0"/>
              </a:rPr>
              <a:t>Rate of Photosynthesis - Summary</a:t>
            </a:r>
          </a:p>
        </p:txBody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8529C678-797E-4824-9558-A4A6003E75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Increasing the amount of light…</a:t>
            </a:r>
          </a:p>
          <a:p>
            <a:pPr lvl="1" eaLnBrk="1" hangingPunct="1"/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Increases the rate of photosynthesis.</a:t>
            </a:r>
          </a:p>
          <a:p>
            <a:pPr eaLnBrk="1" hangingPunct="1"/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Increasing the amount of carbon dioxide…</a:t>
            </a:r>
          </a:p>
          <a:p>
            <a:pPr lvl="1" eaLnBrk="1" hangingPunct="1"/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Increases the rate of photosynthesis.</a:t>
            </a:r>
          </a:p>
          <a:p>
            <a:pPr eaLnBrk="1" hangingPunct="1"/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Increasing the temperature…</a:t>
            </a:r>
          </a:p>
          <a:p>
            <a:pPr lvl="1" eaLnBrk="1" hangingPunct="1"/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Increases the rate of photosynthesis, but above 40°C, plant enzymes break down and photosynthesis stops.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77AF4557-AC04-42A0-ADD2-930D1F904EF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0"/>
            <a:ext cx="8305800" cy="884238"/>
          </a:xfrm>
        </p:spPr>
        <p:txBody>
          <a:bodyPr/>
          <a:lstStyle/>
          <a:p>
            <a:pPr eaLnBrk="1" hangingPunct="1"/>
            <a:r>
              <a:rPr lang="en-GB" altLang="en-US"/>
              <a:t>      </a:t>
            </a:r>
            <a:r>
              <a:rPr lang="en-GB" altLang="en-US" sz="3600"/>
              <a:t>Limiting factors in the greenhouse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3E8899-C467-4846-8971-AED072EA5C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598" y="2859378"/>
            <a:ext cx="5600803" cy="37334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C03F255-0351-456A-AF04-5AC881EB2401}"/>
              </a:ext>
            </a:extLst>
          </p:cNvPr>
          <p:cNvSpPr txBox="1"/>
          <p:nvPr/>
        </p:nvSpPr>
        <p:spPr>
          <a:xfrm>
            <a:off x="335263" y="990600"/>
            <a:ext cx="85039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You work in a plant nursery in charge of the greenhouse where flowering plants are grown. </a:t>
            </a:r>
            <a:br>
              <a:rPr lang="en-GB" dirty="0"/>
            </a:br>
            <a:endParaRPr lang="en-GB" dirty="0"/>
          </a:p>
          <a:p>
            <a:pPr algn="ctr"/>
            <a:r>
              <a:rPr lang="en-GB" dirty="0"/>
              <a:t>You control the amount of carbon dioxide, light and heat the plats receive.</a:t>
            </a:r>
            <a:br>
              <a:rPr lang="en-GB" dirty="0"/>
            </a:br>
            <a:endParaRPr lang="en-GB" dirty="0"/>
          </a:p>
          <a:p>
            <a:pPr algn="ctr"/>
            <a:r>
              <a:rPr lang="en-GB" dirty="0"/>
              <a:t>Under what conditions will the plants grow best?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725A5DC683C04082C76ACB61619D05" ma:contentTypeVersion="18" ma:contentTypeDescription="Create a new document." ma:contentTypeScope="" ma:versionID="f5214000169c7f4cca132637da4cdb84">
  <xsd:schema xmlns:xsd="http://www.w3.org/2001/XMLSchema" xmlns:xs="http://www.w3.org/2001/XMLSchema" xmlns:p="http://schemas.microsoft.com/office/2006/metadata/properties" xmlns:ns2="9ad1216b-cdc1-40e2-a0c2-94597fd44697" xmlns:ns3="8a983182-d737-4738-96fb-0c3c886778fe" xmlns:ns4="7424b78e-8606-4fd1-9a19-b6b90bbc0a1b" targetNamespace="http://schemas.microsoft.com/office/2006/metadata/properties" ma:root="true" ma:fieldsID="9a664999f91d0bcb35bed081cbd76490" ns2:_="" ns3:_="" ns4:_="">
    <xsd:import namespace="9ad1216b-cdc1-40e2-a0c2-94597fd44697"/>
    <xsd:import namespace="8a983182-d737-4738-96fb-0c3c886778fe"/>
    <xsd:import namespace="7424b78e-8606-4fd1-9a19-b6b90bbc0a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LengthInSeconds" minOccurs="0"/>
                <xsd:element ref="ns3:MediaServiceObjectDetectorVersions" minOccurs="0"/>
                <xsd:element ref="ns3:lcf76f155ced4ddcb4097134ff3c332f" minOccurs="0"/>
                <xsd:element ref="ns4:TaxCatchAll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d1216b-cdc1-40e2-a0c2-94597fd44697" elementFormDefault="qualified">
    <xsd:import namespace="http://schemas.microsoft.com/office/2006/documentManagement/types"/>
    <xsd:import namespace="http://schemas.microsoft.com/office/infopath/2007/PartnerControls"/>
    <xsd:element name="_dlc_DocId" ma:index="4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6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983182-d737-4738-96fb-0c3c886778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a7882c5b-1fc0-4c64-8edd-3b527906c4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2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24b78e-8606-4fd1-9a19-b6b90bbc0a1b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4bd6ad62-9026-4c22-97ba-ffd5902a9633}" ma:internalName="TaxCatchAll" ma:showField="CatchAllData" ma:web="9ad1216b-cdc1-40e2-a0c2-94597fd446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3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94159B7-E0A0-4C81-9AEF-774568101DED}"/>
</file>

<file path=customXml/itemProps2.xml><?xml version="1.0" encoding="utf-8"?>
<ds:datastoreItem xmlns:ds="http://schemas.openxmlformats.org/officeDocument/2006/customXml" ds:itemID="{20D1177A-FB7C-41B6-9715-27E443CB9412}"/>
</file>

<file path=customXml/itemProps3.xml><?xml version="1.0" encoding="utf-8"?>
<ds:datastoreItem xmlns:ds="http://schemas.openxmlformats.org/officeDocument/2006/customXml" ds:itemID="{F675F280-04F8-4BE7-B0E4-4600DD36ECB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</TotalTime>
  <Words>399</Words>
  <Application>Microsoft Office PowerPoint</Application>
  <PresentationFormat>On-screen Show (4:3)</PresentationFormat>
  <Paragraphs>108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Wingdings</vt:lpstr>
      <vt:lpstr>Comic Sans MS</vt:lpstr>
      <vt:lpstr>Times New Roman</vt:lpstr>
      <vt:lpstr>Default Design</vt:lpstr>
      <vt:lpstr>Photosynthesis</vt:lpstr>
      <vt:lpstr>Starter</vt:lpstr>
      <vt:lpstr>Lesson Objectives</vt:lpstr>
      <vt:lpstr>Photosynthesis: summary</vt:lpstr>
      <vt:lpstr>Photosynthesis: word equation</vt:lpstr>
      <vt:lpstr>Photosynthesis: chemical formulae?</vt:lpstr>
      <vt:lpstr>The rate of photosynthesis</vt:lpstr>
      <vt:lpstr>Rate of Photosynthesis - Summary</vt:lpstr>
      <vt:lpstr>      Limiting factors in the greenhouse</vt:lpstr>
      <vt:lpstr>Plenary - True or False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David Harrison</cp:lastModifiedBy>
  <cp:revision>7</cp:revision>
  <cp:lastPrinted>1601-01-01T00:00:00Z</cp:lastPrinted>
  <dcterms:created xsi:type="dcterms:W3CDTF">2009-03-26T20:22:48Z</dcterms:created>
  <dcterms:modified xsi:type="dcterms:W3CDTF">2021-01-07T17:26:17Z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