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57" r:id="rId3"/>
    <p:sldId id="260" r:id="rId4"/>
    <p:sldId id="258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8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DD569-7B37-46DD-9A3C-4922D1F755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6B138A-13D0-42E3-87E2-49220039A1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F2D554-F80F-483A-A65B-68CBB3F92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79B3F5-7DA3-41A1-854D-AEB75854E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64FC64-96AC-4804-BD48-86EAA8BB8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6129D2-9F5B-498A-B52C-052D98589136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30084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97834-E1B4-4730-85C2-56AE3659C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868193-06C3-458F-A495-E00DD3A07A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F37EB7-4D52-4C63-9480-9714E6508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21B461-9A9C-4E68-84FB-07DF74805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E555C-BA70-441C-AC20-EAB26641B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423922-4964-432F-A527-3C997A29BDE4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52127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AE5A79-2902-474A-9883-879B5304D0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C54BED-7A83-4B3B-9179-71B3E2C31F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49FD0-5869-4E22-AF9E-C0A3FBD0E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F21D3F-D58F-4F2F-BAA5-868E6B40C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D3817-FCA9-4AC1-9DC7-3A66D75CF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4DE5E9-8538-4035-A175-494D63415AFC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22122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F352401-C581-42BF-B630-BB2218041BC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B06869-EAC4-4827-832A-BBE16CAAFA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0DDDEC-1B03-467E-9B8B-63334C1073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8FCDD-99DE-4FD3-B9FE-3A122A8291C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17047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985FA-1A13-412E-84F4-1E93A9DA2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F5266-243D-415F-B630-9C65C16C41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8F3751-7223-47D4-8F33-0EB0080C3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F88110-B177-4A93-BC01-CB9BE1BB1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456BA2-FE1E-4366-A110-65576E952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E45EA2-B9C7-471D-A441-D73924A6C41B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35293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12419-8CBA-45E8-A765-D71FACFCB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D77DBF-8002-4F89-900C-F0D9DDDD82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B648E5-8A58-4D2B-92F0-6200F6779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6D5E2A-5C8E-467F-BE8E-76FBCA220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FACB7-A07C-4321-8AF3-2023A6358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98DBCB-C7E0-44B4-9B54-7E308CD9216A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43012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E5715-08A1-40D9-AFEE-A933771B8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911A8-504B-4C29-902E-0B035E6B7D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09BE8A-23BA-4F42-9FE5-C6D7C40968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F3F689-2E1C-4EC9-8518-972264010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A92F84-DDC3-4DB4-B8C9-1699BE4CA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1EAD9B-A769-4E8A-B219-C1E9C561F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5626A0-CB36-456B-B6AC-332307C20848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16123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7188E-1316-4058-8F9B-ECBE434CE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B3D54A-B05C-47A9-81E7-2E2C2D830D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37F069-1388-4DE7-AA4F-55C25C1E2E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FFDCC3-BB84-44EA-B8EA-23B0D5921A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8CEFD3-A976-4A73-AD31-6ED2466C22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90136D-F271-4E4D-B205-9F4EDDDBA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86D016-6BC3-406E-BA34-6490CF827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A6D9B0-EAF2-4DAB-983F-936230AF0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16E328-3FC5-490A-9B28-B02C2227BAE4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03558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77BFC-E5F4-4741-B4CF-56BE7C86C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B9DF23-0EBC-4A44-870E-49E399D56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61AE87-9017-4A21-8F86-EA5CE9D30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FF12DF-9E58-4517-8D78-7C6EAFCEC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88C094-B330-48E8-910E-210B455DA721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21045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8681FD-DBC3-4200-9F97-908B7BC9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145A1B-6641-4F95-B18B-7D59B09DC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F8BB08-D6C2-4454-94A9-07A8133E3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22AB2A-AF9F-4D8F-9644-8CB31A6070E6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49754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D3577-304C-42C2-B363-A5B1BB3EE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17437-CD9B-4EB6-B862-A5D07268A4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008878-E252-4F21-9230-262BE5BE98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5BEB87-B2AB-4E42-AE60-B1DFC8595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87F4F6-B7AC-4F0F-BA87-408A3CD5C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2AF7EA-F3DD-484D-9104-907629E5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DC2144-FD17-4FF0-A30B-E3D7593AADF0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49646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C0710-258C-4326-BBDD-26C327139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E2087A-B226-40AE-8B4E-CC6BC64069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1D8F5B-FA93-4C14-AEA2-5B624BAA27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C68382-70FE-416F-AB95-9D5BC5ACB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70A84B-6F98-4EB2-8C16-4CBED2FE6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A63DF9-405A-4805-84D9-F782B8B36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FA6F9A-18F4-4ED8-81B6-F02E1EC82BBD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1107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42F748-718E-4C83-8403-E51587056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E83E37-1933-4A51-974E-60C7DF8B00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88AD03-F00B-4710-A8A8-51E559FED0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E14C4-18D1-4034-9098-B067C20A83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AE3C77-3B08-4C46-ABE9-6363AC00B3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615C95B-8594-4661-B8C1-0867F8C5F7B3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17636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4607D965-7181-4689-A6E7-B3B01E4606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4213" y="549275"/>
            <a:ext cx="7772400" cy="1470025"/>
          </a:xfrm>
        </p:spPr>
        <p:txBody>
          <a:bodyPr anchor="ctr"/>
          <a:lstStyle/>
          <a:p>
            <a:pPr eaLnBrk="1" hangingPunct="1"/>
            <a:r>
              <a:rPr lang="en-GB" altLang="en-US" sz="4400" b="1" u="sng" dirty="0">
                <a:latin typeface="Arial" panose="020B0604020202020204" pitchFamily="34" charset="0"/>
                <a:cs typeface="Arial" panose="020B0604020202020204" pitchFamily="34" charset="0"/>
              </a:rPr>
              <a:t>Livestock reproductive systems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5532289B-14DE-437C-B47B-E2189CF3913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258888" y="4868863"/>
            <a:ext cx="6400800" cy="1752600"/>
          </a:xfrm>
        </p:spPr>
        <p:txBody>
          <a:bodyPr/>
          <a:lstStyle/>
          <a:p>
            <a:pPr eaLnBrk="1" hangingPunct="1"/>
            <a:r>
              <a:rPr lang="en-GB" altLang="en-US" sz="3200">
                <a:latin typeface="Arial" panose="020B0604020202020204" pitchFamily="34" charset="0"/>
                <a:cs typeface="Arial" panose="020B0604020202020204" pitchFamily="34" charset="0"/>
              </a:rPr>
              <a:t>L.O. 1) Know the main parts and functions of the mammalian reproductive system.</a:t>
            </a:r>
          </a:p>
        </p:txBody>
      </p:sp>
      <p:pic>
        <p:nvPicPr>
          <p:cNvPr id="2052" name="Picture 5">
            <a:extLst>
              <a:ext uri="{FF2B5EF4-FFF2-40B4-BE49-F238E27FC236}">
                <a16:creationId xmlns:a16="http://schemas.microsoft.com/office/drawing/2014/main" id="{2146C938-1D0B-49F5-B3FE-28C0095CD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2000250"/>
            <a:ext cx="43624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438CD872-8470-45D3-A5B5-7FDFE89A81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altLang="en-US" sz="3200" u="sng">
                <a:latin typeface="Arial" panose="020B0604020202020204" pitchFamily="34" charset="0"/>
                <a:cs typeface="Arial" panose="020B0604020202020204" pitchFamily="34" charset="0"/>
              </a:rPr>
              <a:t>You must be familiar with e function of and be able to label the major structures in the mammalian reproductive system</a:t>
            </a:r>
          </a:p>
        </p:txBody>
      </p:sp>
      <p:sp>
        <p:nvSpPr>
          <p:cNvPr id="3080" name="WordArt 8">
            <a:extLst>
              <a:ext uri="{FF2B5EF4-FFF2-40B4-BE49-F238E27FC236}">
                <a16:creationId xmlns:a16="http://schemas.microsoft.com/office/drawing/2014/main" id="{38DEEC8E-B60B-4079-B06F-7343EB44AF8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195736" y="2780928"/>
            <a:ext cx="4465638" cy="19161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Name as many components </a:t>
            </a:r>
          </a:p>
          <a:p>
            <a:pPr algn="ctr"/>
            <a:r>
              <a:rPr lang="en-US" sz="3600" kern="1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of the mammalian</a:t>
            </a:r>
          </a:p>
          <a:p>
            <a:pPr algn="ctr"/>
            <a:r>
              <a:rPr lang="en-US" sz="3600" kern="1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reproductive system as </a:t>
            </a:r>
          </a:p>
          <a:p>
            <a:pPr algn="ctr"/>
            <a:r>
              <a:rPr lang="en-US" sz="3600" kern="1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you can...</a:t>
            </a:r>
            <a:endParaRPr lang="en-GB" sz="3600" kern="1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>
            <a:extLst>
              <a:ext uri="{FF2B5EF4-FFF2-40B4-BE49-F238E27FC236}">
                <a16:creationId xmlns:a16="http://schemas.microsoft.com/office/drawing/2014/main" id="{6CCE7C3A-FB0B-497A-B9FD-30D96E8B3E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b="1" u="sng">
                <a:latin typeface="Arial" panose="020B0604020202020204" pitchFamily="34" charset="0"/>
                <a:cs typeface="Arial" panose="020B0604020202020204" pitchFamily="34" charset="0"/>
              </a:rPr>
              <a:t>Cattle reproductive system - Male</a:t>
            </a:r>
          </a:p>
        </p:txBody>
      </p:sp>
      <p:graphicFrame>
        <p:nvGraphicFramePr>
          <p:cNvPr id="4099" name="Object 3">
            <a:extLst>
              <a:ext uri="{FF2B5EF4-FFF2-40B4-BE49-F238E27FC236}">
                <a16:creationId xmlns:a16="http://schemas.microsoft.com/office/drawing/2014/main" id="{39850E94-FBA8-486B-A99A-546EAC44F06F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2046620"/>
              </p:ext>
            </p:extLst>
          </p:nvPr>
        </p:nvGraphicFramePr>
        <p:xfrm>
          <a:off x="2051050" y="1700213"/>
          <a:ext cx="7091363" cy="360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Photo Editor Photo" r:id="rId3" imgW="9914286" imgH="5038095" progId="MSPhotoEd.3">
                  <p:embed/>
                </p:oleObj>
              </mc:Choice>
              <mc:Fallback>
                <p:oleObj name="Photo Editor Photo" r:id="rId3" imgW="9914286" imgH="5038095" progId="MSPhotoEd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1700213"/>
                        <a:ext cx="7091363" cy="3603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Line 6">
            <a:extLst>
              <a:ext uri="{FF2B5EF4-FFF2-40B4-BE49-F238E27FC236}">
                <a16:creationId xmlns:a16="http://schemas.microsoft.com/office/drawing/2014/main" id="{1C1DA693-5CBC-450D-9048-B1669F887CB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59338" y="4508500"/>
            <a:ext cx="792162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1" name="Rectangle 7">
            <a:extLst>
              <a:ext uri="{FF2B5EF4-FFF2-40B4-BE49-F238E27FC236}">
                <a16:creationId xmlns:a16="http://schemas.microsoft.com/office/drawing/2014/main" id="{070E1F9B-555D-4BC8-841D-78076CD2C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6869" y="5156200"/>
            <a:ext cx="1439862" cy="360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400">
                <a:cs typeface="Arial" panose="020B0604020202020204" pitchFamily="34" charset="0"/>
              </a:rPr>
              <a:t>Scrotum</a:t>
            </a:r>
          </a:p>
        </p:txBody>
      </p:sp>
      <p:sp>
        <p:nvSpPr>
          <p:cNvPr id="4102" name="Text Box 9">
            <a:extLst>
              <a:ext uri="{FF2B5EF4-FFF2-40B4-BE49-F238E27FC236}">
                <a16:creationId xmlns:a16="http://schemas.microsoft.com/office/drawing/2014/main" id="{242E39D2-0266-4491-8BE5-DF4CF8433B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700213"/>
            <a:ext cx="2160587" cy="360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altLang="en-US" sz="2400">
                <a:cs typeface="Arial" panose="020B0604020202020204" pitchFamily="34" charset="0"/>
              </a:rPr>
              <a:t> Testes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altLang="en-US" sz="2400">
                <a:cs typeface="Arial" panose="020B0604020202020204" pitchFamily="34" charset="0"/>
              </a:rPr>
              <a:t> Sperm duct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altLang="en-US" sz="2400">
                <a:cs typeface="Arial" panose="020B0604020202020204" pitchFamily="34" charset="0"/>
              </a:rPr>
              <a:t> Scrotum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altLang="en-US" sz="2400">
                <a:cs typeface="Arial" panose="020B0604020202020204" pitchFamily="34" charset="0"/>
              </a:rPr>
              <a:t> Penis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altLang="en-US" sz="2400">
                <a:cs typeface="Arial" panose="020B0604020202020204" pitchFamily="34" charset="0"/>
              </a:rPr>
              <a:t> Epididymis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altLang="en-US" sz="2400">
                <a:cs typeface="Arial" panose="020B0604020202020204" pitchFamily="34" charset="0"/>
              </a:rPr>
              <a:t> Seminal vesicle</a:t>
            </a:r>
          </a:p>
        </p:txBody>
      </p:sp>
      <p:sp>
        <p:nvSpPr>
          <p:cNvPr id="4103" name="Rectangle 10">
            <a:extLst>
              <a:ext uri="{FF2B5EF4-FFF2-40B4-BE49-F238E27FC236}">
                <a16:creationId xmlns:a16="http://schemas.microsoft.com/office/drawing/2014/main" id="{64DBB0A3-95ED-4174-BF7F-D8DF5A1AD9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6734" y="1677477"/>
            <a:ext cx="14398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4104" name="Rectangle 12">
            <a:extLst>
              <a:ext uri="{FF2B5EF4-FFF2-40B4-BE49-F238E27FC236}">
                <a16:creationId xmlns:a16="http://schemas.microsoft.com/office/drawing/2014/main" id="{EC297949-5376-43D9-B2CC-B578A44CFC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4749" y="2404486"/>
            <a:ext cx="14398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4105" name="Rectangle 13">
            <a:extLst>
              <a:ext uri="{FF2B5EF4-FFF2-40B4-BE49-F238E27FC236}">
                <a16:creationId xmlns:a16="http://schemas.microsoft.com/office/drawing/2014/main" id="{88779CF3-282D-4199-A922-5C169AEA9F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4748" y="3145738"/>
            <a:ext cx="14398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4106" name="Rectangle 14">
            <a:extLst>
              <a:ext uri="{FF2B5EF4-FFF2-40B4-BE49-F238E27FC236}">
                <a16:creationId xmlns:a16="http://schemas.microsoft.com/office/drawing/2014/main" id="{FDF5D68F-1C83-43C3-AF14-B7AD7AE2FF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6554" y="4065911"/>
            <a:ext cx="14398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4107" name="Rectangle 15">
            <a:extLst>
              <a:ext uri="{FF2B5EF4-FFF2-40B4-BE49-F238E27FC236}">
                <a16:creationId xmlns:a16="http://schemas.microsoft.com/office/drawing/2014/main" id="{36FEBB07-8DE6-479A-8DFC-4AB9D7726B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752" y="4512541"/>
            <a:ext cx="1223962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4108" name="Rectangle 16">
            <a:extLst>
              <a:ext uri="{FF2B5EF4-FFF2-40B4-BE49-F238E27FC236}">
                <a16:creationId xmlns:a16="http://schemas.microsoft.com/office/drawing/2014/main" id="{73CF7742-9B80-4A87-A080-1C8B5C3F1F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6869" y="5156200"/>
            <a:ext cx="14398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 animBg="1"/>
      <p:bldP spid="4104" grpId="0" animBg="1"/>
      <p:bldP spid="4105" grpId="0" animBg="1"/>
      <p:bldP spid="4106" grpId="0" animBg="1"/>
      <p:bldP spid="4107" grpId="0" animBg="1"/>
      <p:bldP spid="410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EF62DC5D-FEB3-4C60-AE2D-DFB1245A37BB}"/>
              </a:ext>
            </a:extLst>
          </p:cNvPr>
          <p:cNvSpPr txBox="1"/>
          <p:nvPr/>
        </p:nvSpPr>
        <p:spPr>
          <a:xfrm>
            <a:off x="2867891" y="2164834"/>
            <a:ext cx="9119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Ovary</a:t>
            </a:r>
            <a:endParaRPr lang="en-GB" dirty="0"/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30977654-EB6D-4CB3-9D07-7A27E85457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b="1" u="sng">
                <a:latin typeface="Arial" panose="020B0604020202020204" pitchFamily="34" charset="0"/>
                <a:cs typeface="Arial" panose="020B0604020202020204" pitchFamily="34" charset="0"/>
              </a:rPr>
              <a:t>Cattle reproductive system - Female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2EC59F0F-7FA6-4CBD-9E54-11F992B157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916832"/>
            <a:ext cx="3467100" cy="4209331"/>
          </a:xfrm>
        </p:spPr>
        <p:txBody>
          <a:bodyPr/>
          <a:lstStyle/>
          <a:p>
            <a:pPr eaLnBrk="1" hangingPunct="1"/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ovary, </a:t>
            </a:r>
          </a:p>
          <a:p>
            <a:pPr eaLnBrk="1" hangingPunct="1"/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oviduct, </a:t>
            </a:r>
          </a:p>
          <a:p>
            <a:pPr eaLnBrk="1" hangingPunct="1"/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vagina, </a:t>
            </a:r>
          </a:p>
          <a:p>
            <a:pPr eaLnBrk="1" hangingPunct="1"/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uterus (womb),</a:t>
            </a:r>
          </a:p>
          <a:p>
            <a:pPr eaLnBrk="1" hangingPunct="1"/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bladder  </a:t>
            </a:r>
          </a:p>
          <a:p>
            <a:pPr eaLnBrk="1" hangingPunct="1"/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Kidneys</a:t>
            </a:r>
          </a:p>
          <a:p>
            <a:pPr eaLnBrk="1" hangingPunct="1"/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vulva</a:t>
            </a:r>
          </a:p>
          <a:p>
            <a:pPr eaLnBrk="1" hangingPunct="1"/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udder</a:t>
            </a:r>
          </a:p>
        </p:txBody>
      </p:sp>
      <p:pic>
        <p:nvPicPr>
          <p:cNvPr id="5124" name="Picture 5">
            <a:extLst>
              <a:ext uri="{FF2B5EF4-FFF2-40B4-BE49-F238E27FC236}">
                <a16:creationId xmlns:a16="http://schemas.microsoft.com/office/drawing/2014/main" id="{09285CE0-CBC1-4666-8E23-815AA08A37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557338"/>
            <a:ext cx="5086350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6">
            <a:extLst>
              <a:ext uri="{FF2B5EF4-FFF2-40B4-BE49-F238E27FC236}">
                <a16:creationId xmlns:a16="http://schemas.microsoft.com/office/drawing/2014/main" id="{087ACF16-A096-4017-AD12-AF1CA44EE1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1500" y="1844675"/>
            <a:ext cx="1008063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84EF8727-2867-42EE-8C46-ED6E1BB6F2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1863" y="4724400"/>
            <a:ext cx="1008062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4104" name="Rectangle 8">
            <a:extLst>
              <a:ext uri="{FF2B5EF4-FFF2-40B4-BE49-F238E27FC236}">
                <a16:creationId xmlns:a16="http://schemas.microsoft.com/office/drawing/2014/main" id="{3D09506B-9985-4307-9A60-0B9286CCA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6913" y="2924175"/>
            <a:ext cx="827087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4105" name="Rectangle 9">
            <a:extLst>
              <a:ext uri="{FF2B5EF4-FFF2-40B4-BE49-F238E27FC236}">
                <a16:creationId xmlns:a16="http://schemas.microsoft.com/office/drawing/2014/main" id="{C0BDE5EC-BC69-457C-A219-4A56B3909D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7988" y="2420938"/>
            <a:ext cx="1008062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4106" name="Rectangle 10">
            <a:extLst>
              <a:ext uri="{FF2B5EF4-FFF2-40B4-BE49-F238E27FC236}">
                <a16:creationId xmlns:a16="http://schemas.microsoft.com/office/drawing/2014/main" id="{E05AB342-5DE7-4A65-9FF1-D2E94DDB21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2588" y="3789363"/>
            <a:ext cx="1008062" cy="3603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4107" name="Rectangle 11">
            <a:extLst>
              <a:ext uri="{FF2B5EF4-FFF2-40B4-BE49-F238E27FC236}">
                <a16:creationId xmlns:a16="http://schemas.microsoft.com/office/drawing/2014/main" id="{42516067-6A4E-4236-B6B2-57682BC337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9838" y="4221163"/>
            <a:ext cx="1008062" cy="720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5131" name="Text Box 14">
            <a:extLst>
              <a:ext uri="{FF2B5EF4-FFF2-40B4-BE49-F238E27FC236}">
                <a16:creationId xmlns:a16="http://schemas.microsoft.com/office/drawing/2014/main" id="{07A5A9E6-A63B-483E-8325-E46CF7AA8B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2924175"/>
            <a:ext cx="10795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600">
                <a:cs typeface="Arial" panose="020B0604020202020204" pitchFamily="34" charset="0"/>
              </a:rPr>
              <a:t>Oviduct</a:t>
            </a:r>
          </a:p>
        </p:txBody>
      </p:sp>
      <p:sp>
        <p:nvSpPr>
          <p:cNvPr id="5132" name="Line 12">
            <a:extLst>
              <a:ext uri="{FF2B5EF4-FFF2-40B4-BE49-F238E27FC236}">
                <a16:creationId xmlns:a16="http://schemas.microsoft.com/office/drawing/2014/main" id="{7E46EEA3-9429-4D7F-A11D-8FD66FAD5AC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356100" y="3068638"/>
            <a:ext cx="151130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9" name="Rectangle 13">
            <a:extLst>
              <a:ext uri="{FF2B5EF4-FFF2-40B4-BE49-F238E27FC236}">
                <a16:creationId xmlns:a16="http://schemas.microsoft.com/office/drawing/2014/main" id="{FD1BBCC6-EA6F-429E-AED8-0F53D46621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2852738"/>
            <a:ext cx="1081088" cy="4333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14" name="Line 12">
            <a:extLst>
              <a:ext uri="{FF2B5EF4-FFF2-40B4-BE49-F238E27FC236}">
                <a16:creationId xmlns:a16="http://schemas.microsoft.com/office/drawing/2014/main" id="{AD6BC09F-1E8F-44D2-B6C1-4518E5CD1F6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736288" y="2359026"/>
            <a:ext cx="1627799" cy="46831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3">
            <a:extLst>
              <a:ext uri="{FF2B5EF4-FFF2-40B4-BE49-F238E27FC236}">
                <a16:creationId xmlns:a16="http://schemas.microsoft.com/office/drawing/2014/main" id="{E3F8A166-E733-48EB-870C-052426C799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6789" y="2143127"/>
            <a:ext cx="1081088" cy="4333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312B98D9-695D-49B5-8F4E-B138E33894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1" u="sng">
                <a:latin typeface="Arial" panose="020B0604020202020204" pitchFamily="34" charset="0"/>
                <a:cs typeface="Arial" panose="020B0604020202020204" pitchFamily="34" charset="0"/>
              </a:rPr>
              <a:t>Fertilisation – In cattle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4BD7C5FC-F56E-4F3D-B314-89FE88FA91CA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628775"/>
            <a:ext cx="4038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We need to know what it is </a:t>
            </a:r>
            <a:r>
              <a:rPr lang="en-GB" altLang="en-US" sz="2800" b="1" u="sng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 where it takes place.</a:t>
            </a:r>
          </a:p>
          <a:p>
            <a:pPr eaLnBrk="1" hangingPunct="1">
              <a:lnSpc>
                <a:spcPct val="90000"/>
              </a:lnSpc>
            </a:pPr>
            <a:endParaRPr lang="en-GB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Add stars to your diagram at the site of </a:t>
            </a:r>
            <a:r>
              <a:rPr lang="en-GB" altLang="en-US" sz="2800" b="1" u="sng">
                <a:latin typeface="Arial" panose="020B0604020202020204" pitchFamily="34" charset="0"/>
                <a:cs typeface="Arial" panose="020B0604020202020204" pitchFamily="34" charset="0"/>
              </a:rPr>
              <a:t>fertilisation</a:t>
            </a: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 and at the site of </a:t>
            </a:r>
            <a:r>
              <a:rPr lang="en-GB" altLang="en-US" sz="2800" b="1" u="sng">
                <a:latin typeface="Arial" panose="020B0604020202020204" pitchFamily="34" charset="0"/>
                <a:cs typeface="Arial" panose="020B0604020202020204" pitchFamily="34" charset="0"/>
              </a:rPr>
              <a:t>embryo development.</a:t>
            </a: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284567A4-0B31-426A-8F8D-F66A4000AF1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11638" y="1484313"/>
            <a:ext cx="4686300" cy="378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70" name="AutoShape 6">
            <a:extLst>
              <a:ext uri="{FF2B5EF4-FFF2-40B4-BE49-F238E27FC236}">
                <a16:creationId xmlns:a16="http://schemas.microsoft.com/office/drawing/2014/main" id="{1EBA272A-D9BB-4E8F-BB2F-95B249B972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4525" y="3429000"/>
            <a:ext cx="433388" cy="358775"/>
          </a:xfrm>
          <a:prstGeom prst="star5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71" name="AutoShape 7">
            <a:extLst>
              <a:ext uri="{FF2B5EF4-FFF2-40B4-BE49-F238E27FC236}">
                <a16:creationId xmlns:a16="http://schemas.microsoft.com/office/drawing/2014/main" id="{AA84E3BC-05C4-4292-BD25-AA43F40B61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3800" y="2997200"/>
            <a:ext cx="647700" cy="647700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6151" name="AutoShape 8">
            <a:extLst>
              <a:ext uri="{FF2B5EF4-FFF2-40B4-BE49-F238E27FC236}">
                <a16:creationId xmlns:a16="http://schemas.microsoft.com/office/drawing/2014/main" id="{D0830D26-670D-4D5D-9725-9AF2D8677E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538" y="5805488"/>
            <a:ext cx="647700" cy="647700"/>
          </a:xfrm>
          <a:prstGeom prst="star4">
            <a:avLst>
              <a:gd name="adj" fmla="val 1250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11273" name="AutoShape 9">
            <a:extLst>
              <a:ext uri="{FF2B5EF4-FFF2-40B4-BE49-F238E27FC236}">
                <a16:creationId xmlns:a16="http://schemas.microsoft.com/office/drawing/2014/main" id="{35695BF2-3753-4CA9-A000-B1BE2FA9E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0563" y="5373688"/>
            <a:ext cx="433387" cy="358775"/>
          </a:xfrm>
          <a:prstGeom prst="star5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53" name="Text Box 10">
            <a:extLst>
              <a:ext uri="{FF2B5EF4-FFF2-40B4-BE49-F238E27FC236}">
                <a16:creationId xmlns:a16="http://schemas.microsoft.com/office/drawing/2014/main" id="{A4983A21-B381-4387-864D-2027D4BF76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5445125"/>
            <a:ext cx="3455987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>
                <a:cs typeface="Arial" panose="020B0604020202020204" pitchFamily="34" charset="0"/>
              </a:rPr>
              <a:t>- </a:t>
            </a:r>
            <a:r>
              <a:rPr lang="en-GB" altLang="en-US" b="1">
                <a:cs typeface="Arial" panose="020B0604020202020204" pitchFamily="34" charset="0"/>
              </a:rPr>
              <a:t>Fertilisation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b="1">
                <a:cs typeface="Arial" panose="020B0604020202020204" pitchFamily="34" charset="0"/>
              </a:rPr>
              <a:t>- Embryo 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3375405A-F04B-4C94-9785-B52C6309DE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b="1" u="sng">
                <a:latin typeface="Arial" panose="020B0604020202020204" pitchFamily="34" charset="0"/>
                <a:cs typeface="Arial" panose="020B0604020202020204" pitchFamily="34" charset="0"/>
              </a:rPr>
              <a:t>Gestation period – What is it?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E0346478-CF67-48A3-83EA-B65F1ED4B9C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2800" b="1">
                <a:latin typeface="Arial" panose="020B0604020202020204" pitchFamily="34" charset="0"/>
                <a:cs typeface="Arial" panose="020B0604020202020204" pitchFamily="34" charset="0"/>
              </a:rPr>
              <a:t>This is the time from conception of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2800" b="1">
                <a:latin typeface="Arial" panose="020B0604020202020204" pitchFamily="34" charset="0"/>
                <a:cs typeface="Arial" panose="020B0604020202020204" pitchFamily="34" charset="0"/>
              </a:rPr>
              <a:t>a life to the birth of the youngster.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Human –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2400">
                <a:latin typeface="Arial" panose="020B0604020202020204" pitchFamily="34" charset="0"/>
                <a:cs typeface="Arial" panose="020B0604020202020204" pitchFamily="34" charset="0"/>
              </a:rPr>
              <a:t>280 days or 40 weeks or 9 months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Cow –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>279 days or 9 months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Pig –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>115 days or 3 months 3 weeks 3 days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Sheep –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>145 days or 5 months</a:t>
            </a:r>
          </a:p>
        </p:txBody>
      </p:sp>
      <p:pic>
        <p:nvPicPr>
          <p:cNvPr id="8196" name="Picture 5">
            <a:extLst>
              <a:ext uri="{FF2B5EF4-FFF2-40B4-BE49-F238E27FC236}">
                <a16:creationId xmlns:a16="http://schemas.microsoft.com/office/drawing/2014/main" id="{C0C14796-2087-499F-9E38-F0B66DF264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694238"/>
            <a:ext cx="2916237" cy="216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7">
            <a:extLst>
              <a:ext uri="{FF2B5EF4-FFF2-40B4-BE49-F238E27FC236}">
                <a16:creationId xmlns:a16="http://schemas.microsoft.com/office/drawing/2014/main" id="{9CA3C027-4B19-4BDB-9877-7C453CE7C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1341438"/>
            <a:ext cx="2195512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9">
            <a:extLst>
              <a:ext uri="{FF2B5EF4-FFF2-40B4-BE49-F238E27FC236}">
                <a16:creationId xmlns:a16="http://schemas.microsoft.com/office/drawing/2014/main" id="{E24442F4-A086-420F-B7B2-F3EBED513E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117882"/>
            <a:ext cx="1898650" cy="22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725A5DC683C04082C76ACB61619D05" ma:contentTypeVersion="18" ma:contentTypeDescription="Create a new document." ma:contentTypeScope="" ma:versionID="f5214000169c7f4cca132637da4cdb84">
  <xsd:schema xmlns:xsd="http://www.w3.org/2001/XMLSchema" xmlns:xs="http://www.w3.org/2001/XMLSchema" xmlns:p="http://schemas.microsoft.com/office/2006/metadata/properties" xmlns:ns2="9ad1216b-cdc1-40e2-a0c2-94597fd44697" xmlns:ns3="8a983182-d737-4738-96fb-0c3c886778fe" xmlns:ns4="7424b78e-8606-4fd1-9a19-b6b90bbc0a1b" targetNamespace="http://schemas.microsoft.com/office/2006/metadata/properties" ma:root="true" ma:fieldsID="9a664999f91d0bcb35bed081cbd76490" ns2:_="" ns3:_="" ns4:_="">
    <xsd:import namespace="9ad1216b-cdc1-40e2-a0c2-94597fd44697"/>
    <xsd:import namespace="8a983182-d737-4738-96fb-0c3c886778fe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bjectDetectorVersions" minOccurs="0"/>
                <xsd:element ref="ns3:lcf76f155ced4ddcb4097134ff3c332f" minOccurs="0"/>
                <xsd:element ref="ns4:TaxCatchAll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d1216b-cdc1-40e2-a0c2-94597fd44697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983182-d737-4738-96fb-0c3c886778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8" nillable="true" ma:displayName="Tags" ma:internalName="MediaServiceAutoTag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4bd6ad62-9026-4c22-97ba-ffd5902a9633}" ma:internalName="TaxCatchAll" ma:showField="CatchAllData" ma:web="9ad1216b-cdc1-40e2-a0c2-94597fd446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1F64AB5-A70F-4D66-AF35-2A9EB9835A6D}"/>
</file>

<file path=customXml/itemProps2.xml><?xml version="1.0" encoding="utf-8"?>
<ds:datastoreItem xmlns:ds="http://schemas.openxmlformats.org/officeDocument/2006/customXml" ds:itemID="{F3E2E11D-72A7-4704-BE88-232A41CE1054}"/>
</file>

<file path=customXml/itemProps3.xml><?xml version="1.0" encoding="utf-8"?>
<ds:datastoreItem xmlns:ds="http://schemas.openxmlformats.org/officeDocument/2006/customXml" ds:itemID="{86DBDCE7-FF4C-485D-9392-CBDA44F65E9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</TotalTime>
  <Words>195</Words>
  <Application>Microsoft Office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Photo Editor Photo</vt:lpstr>
      <vt:lpstr>Livestock reproductive systems</vt:lpstr>
      <vt:lpstr>You must be familiar with e function of and be able to label the major structures in the mammalian reproductive system</vt:lpstr>
      <vt:lpstr>Cattle reproductive system - Male</vt:lpstr>
      <vt:lpstr>Cattle reproductive system - Female</vt:lpstr>
      <vt:lpstr>Fertilisation – In cattle</vt:lpstr>
      <vt:lpstr>Gestation period – What is it?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Livestock reproductive systems</dc:title>
  <dc:creator/>
  <cp:lastModifiedBy>David Harrison</cp:lastModifiedBy>
  <cp:revision>9</cp:revision>
  <dcterms:created xsi:type="dcterms:W3CDTF">2007-11-18T17:35:02Z</dcterms:created>
  <dcterms:modified xsi:type="dcterms:W3CDTF">2021-02-01T16:13:43Z</dcterms:modified>
</cp:coreProperties>
</file>