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ags/tag1.xml" ContentType="application/vnd.openxmlformats-officedocument.presentationml.tag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57" r:id="rId6"/>
  </p:sldIdLst>
  <p:sldSz cx="9144000" cy="6858000" type="screen4x3"/>
  <p:notesSz cx="6858000" cy="9144000"/>
  <p:custDataLst>
    <p:tags r:id="rId7"/>
  </p:custDataLst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74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D277430-984C-413F-8DBB-C2BE315440B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C131524-8A59-4061-9479-4CDABC0941C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0C11675-C80B-4D95-9B34-93B65250684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80460D-45F2-4C38-B81F-92681FBA4A4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09388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DF0365B-26B5-4652-9438-480442B0847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6487FBA-A417-47A9-B279-DC8555B6BED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6F65F66-A5AD-44DF-8912-29DE9395F20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C56A37-C140-4A72-AC56-36002865113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393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E3D6604-45C3-4DCA-8FB6-4098B03DB5B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4AC1253-1816-4471-BC2C-72F6B29CD72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C512E36-BD28-432A-9924-BD96B401FCF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AB9130-85B1-41AF-8587-D1EF3F5CF9F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905627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0210999F-66FD-4E27-BACF-A30061BB584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58FE6616-887A-4B9A-A187-533ACE71072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DCE71487-871D-4983-8160-07A2B79D2AC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6F1127-F2BA-4473-AB96-D5D1AA78E7C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42738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969783E-BAD7-42B7-AB9E-B6820DB26F2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AFAAF34-297A-4E82-91BC-122754E1351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CFFD734-76B4-422B-92B6-FCB3EECE2F4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01D76-9A27-4289-B3FA-54E7294A3D8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92050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BAA5309-D13F-4B61-ADE7-E2FC0390F1B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8ED42DE-1519-4C09-9838-870CD08A548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E44EBB9-3E4A-4B9D-88A5-D68EEC80CF5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C7F729-CBA2-4ED1-9ADB-F9FE7DC4954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78997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A0BCF56-612C-4477-9C3F-2B59F1A19B8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F0E819E-25BA-4374-B285-9F36C5D0F0B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679B08D-43BC-4067-BA3D-F08B8F36C64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E36422-09CF-4BDB-93F0-27F09CC9385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14063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7EBDDBC-B5C9-4967-B28B-BD47BDD380F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2B8A3FB6-A1C7-4EB7-8974-02881D77A5E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D4562C62-51E8-4D19-8649-E393C57C857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436549-8B9D-4A00-B06A-6EAD934F4B7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86633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80EF124B-CB34-4479-906A-BB8C7BD1C47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29E76475-4FA1-4FC4-BA74-4DE6863730E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6AAE0A0D-F034-47A8-A4D0-BA6083190C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D7BF3B-4093-45A4-B58C-7FF3A0D8E13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97356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15F96471-E2AF-4BAC-9C49-927918BF4AF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EDF8B553-69F5-49F9-8471-7824F24B3B3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6695D196-3308-477C-A578-87DDB41EF96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336621-4020-41F3-9114-C3B21C21F46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28752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04E1F2C-BC2A-4AB3-BA85-AB291779E74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140F079-FDB6-42AF-9227-62093477E6A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1BCC347-5119-4056-ACEA-88BEE293497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F7109-9E0C-4E36-A8B3-D5F050609A8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50750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6A9D14F-BF6E-4E98-AF82-98E0D313F8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743E6BB-7311-44BC-912A-599E7894E63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891BD30-31CF-4493-9ECE-03B6A3A9FDC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7BE229-0EDE-4EDF-AC0B-2A27581C269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18155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6B42DADC-889F-4E16-972E-F0BD5F303CC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7631E3B0-C89D-4060-941F-6EFA4DCDFEA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5D203BFA-222F-40F5-BFF8-4A4C15FE94EB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4BFD1E51-461D-450E-908E-558530208C1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49638CA6-324D-495D-94A0-B18B1D76C8E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07ECEC82-5F7E-4332-BADA-3D22AA892E4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8D0C0B0B-FC4C-46DE-9589-5476071508F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pPr eaLnBrk="1" hangingPunct="1"/>
            <a:r>
              <a:rPr lang="en-GB" altLang="en-US" sz="4400" b="1" u="sng">
                <a:cs typeface="Arial" panose="020B0604020202020204" pitchFamily="34" charset="0"/>
              </a:rPr>
              <a:t>Soil – The stuff of Life!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A4876F64-54F0-4CE5-B7C4-7BEE9356C66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539750" y="3284538"/>
            <a:ext cx="8064500" cy="3240087"/>
          </a:xfrm>
        </p:spPr>
        <p:txBody>
          <a:bodyPr/>
          <a:lstStyle/>
          <a:p>
            <a:pPr algn="l" eaLnBrk="1" hangingPunct="1"/>
            <a:r>
              <a:rPr lang="en-GB" altLang="en-US" sz="3200" b="1">
                <a:cs typeface="Arial" panose="020B0604020202020204" pitchFamily="34" charset="0"/>
              </a:rPr>
              <a:t>Starter</a:t>
            </a:r>
          </a:p>
          <a:p>
            <a:pPr algn="l" eaLnBrk="1" hangingPunct="1"/>
            <a:r>
              <a:rPr lang="en-GB" altLang="en-US" sz="3200">
                <a:cs typeface="Arial" panose="020B0604020202020204" pitchFamily="34" charset="0"/>
              </a:rPr>
              <a:t>Think of as many things as you can that soil might contain.</a:t>
            </a:r>
          </a:p>
          <a:p>
            <a:pPr eaLnBrk="1" hangingPunct="1"/>
            <a:r>
              <a:rPr lang="en-GB" altLang="en-US" sz="2800">
                <a:cs typeface="Arial" panose="020B0604020202020204" pitchFamily="34" charset="0"/>
              </a:rPr>
              <a:t>Sand particles, stones, clay particles, insects, water, chemicals, decaying plants, living plants, air!</a:t>
            </a:r>
          </a:p>
        </p:txBody>
      </p:sp>
      <p:pic>
        <p:nvPicPr>
          <p:cNvPr id="2052" name="Picture 5">
            <a:extLst>
              <a:ext uri="{FF2B5EF4-FFF2-40B4-BE49-F238E27FC236}">
                <a16:creationId xmlns:a16="http://schemas.microsoft.com/office/drawing/2014/main" id="{12C3E2CB-DB92-4781-884D-26C6AF6705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115888"/>
            <a:ext cx="2565400" cy="227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9">
            <a:extLst>
              <a:ext uri="{FF2B5EF4-FFF2-40B4-BE49-F238E27FC236}">
                <a16:creationId xmlns:a16="http://schemas.microsoft.com/office/drawing/2014/main" id="{83D920E4-42C8-4C65-9AD5-20E4868001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903538"/>
            <a:ext cx="3960813" cy="234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2">
            <a:extLst>
              <a:ext uri="{FF2B5EF4-FFF2-40B4-BE49-F238E27FC236}">
                <a16:creationId xmlns:a16="http://schemas.microsoft.com/office/drawing/2014/main" id="{84E33292-0F52-4B45-9C05-6E28388B121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b="1" u="sng">
                <a:cs typeface="Arial" panose="020B0604020202020204" pitchFamily="34" charset="0"/>
              </a:rPr>
              <a:t>3 main types of soil</a:t>
            </a:r>
          </a:p>
        </p:txBody>
      </p:sp>
      <p:pic>
        <p:nvPicPr>
          <p:cNvPr id="3076" name="Picture 5">
            <a:extLst>
              <a:ext uri="{FF2B5EF4-FFF2-40B4-BE49-F238E27FC236}">
                <a16:creationId xmlns:a16="http://schemas.microsoft.com/office/drawing/2014/main" id="{9F3E3505-6EB1-48B5-964E-31FCECD9F0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412875"/>
            <a:ext cx="285750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7">
            <a:extLst>
              <a:ext uri="{FF2B5EF4-FFF2-40B4-BE49-F238E27FC236}">
                <a16:creationId xmlns:a16="http://schemas.microsoft.com/office/drawing/2014/main" id="{D5B3352D-59C3-4403-BE4A-B653D43A45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268413"/>
            <a:ext cx="2914650" cy="233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WordArt 10">
            <a:extLst>
              <a:ext uri="{FF2B5EF4-FFF2-40B4-BE49-F238E27FC236}">
                <a16:creationId xmlns:a16="http://schemas.microsoft.com/office/drawing/2014/main" id="{11AAEED0-A463-48B3-8B93-F8154DCD7D6A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84175" y="3286125"/>
            <a:ext cx="1439863" cy="9350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600" kern="10">
                <a:effectLst>
                  <a:outerShdw blurRad="38100" dist="19049" dir="2700000" algn="tl" rotWithShape="0">
                    <a:schemeClr val="tx1">
                      <a:alpha val="39999"/>
                    </a:schemeClr>
                  </a:outerShdw>
                </a:effectLst>
                <a:cs typeface="Arial" panose="020B0604020202020204" pitchFamily="34" charset="0"/>
              </a:rPr>
              <a:t>Sandy</a:t>
            </a:r>
          </a:p>
        </p:txBody>
      </p:sp>
      <p:sp>
        <p:nvSpPr>
          <p:cNvPr id="3079" name="WordArt 11">
            <a:extLst>
              <a:ext uri="{FF2B5EF4-FFF2-40B4-BE49-F238E27FC236}">
                <a16:creationId xmlns:a16="http://schemas.microsoft.com/office/drawing/2014/main" id="{C6490395-F522-4BE4-A5A1-1BA8189B0FE2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837238" y="4754563"/>
            <a:ext cx="1295400" cy="71913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600" kern="10">
                <a:noFill/>
                <a:cs typeface="Arial" panose="020B0604020202020204" pitchFamily="34" charset="0"/>
              </a:rPr>
              <a:t>Loam</a:t>
            </a:r>
          </a:p>
        </p:txBody>
      </p:sp>
      <p:sp>
        <p:nvSpPr>
          <p:cNvPr id="4112" name="WordArt 16">
            <a:extLst>
              <a:ext uri="{FF2B5EF4-FFF2-40B4-BE49-F238E27FC236}">
                <a16:creationId xmlns:a16="http://schemas.microsoft.com/office/drawing/2014/main" id="{9313FE0C-F15F-4040-85DF-2517D02746CB}"/>
              </a:ext>
            </a:extLst>
          </p:cNvPr>
          <p:cNvSpPr>
            <a:spLocks noChangeArrowheads="1" noChangeShapeType="1"/>
          </p:cNvSpPr>
          <p:nvPr/>
        </p:nvSpPr>
        <p:spPr bwMode="auto">
          <a:xfrm>
            <a:off x="7673374" y="3357563"/>
            <a:ext cx="1017588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342900" indent="-342900" algn="ctr" eaLnBrk="1" hangingPunct="1">
              <a:buFontTx/>
              <a:buChar char="•"/>
              <a:defRPr/>
            </a:pPr>
            <a:r>
              <a:rPr lang="en-GB" sz="3600" kern="1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Arial" panose="020B0604020202020204" pitchFamily="34" charset="0"/>
              </a:rPr>
              <a:t>Clay</a:t>
            </a:r>
          </a:p>
        </p:txBody>
      </p:sp>
      <p:sp>
        <p:nvSpPr>
          <p:cNvPr id="3081" name="Text Box 17">
            <a:extLst>
              <a:ext uri="{FF2B5EF4-FFF2-40B4-BE49-F238E27FC236}">
                <a16:creationId xmlns:a16="http://schemas.microsoft.com/office/drawing/2014/main" id="{9A5C4531-AF97-47D4-9955-266896A7A0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5589588"/>
            <a:ext cx="8289925" cy="105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altLang="en-US">
                <a:cs typeface="Arial" panose="020B0604020202020204" pitchFamily="34" charset="0"/>
              </a:rPr>
              <a:t> The differences are in the small particles that make up the soil.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altLang="en-US">
                <a:cs typeface="Arial" panose="020B0604020202020204" pitchFamily="34" charset="0"/>
              </a:rPr>
              <a:t> Different soils behave in different ways and have different advantages and disadvantages.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8ED481A9-BF3D-4BC5-88CD-411FC8F98CF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800" b="1" u="sng">
                <a:cs typeface="Arial" panose="020B0604020202020204" pitchFamily="34" charset="0"/>
              </a:rPr>
              <a:t>It can be argued that no two soils are ever exactly alike. Although this is true, it is useful to group soils into categories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4A03171E-D902-454E-86F4-DB41D571D8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en-GB" altLang="en-US" sz="2000" dirty="0">
                <a:cs typeface="Arial" panose="020B0604020202020204" pitchFamily="34" charset="0"/>
              </a:rPr>
              <a:t>To figure out what type of soil you have, there are several easy methods.  The first, called the rope test, requires that you squeeze a moist, but not muddy, one inch ball of soil in your hand. Then rub the soil between your fingers.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GB" altLang="en-US" sz="2000" b="1" u="sng" dirty="0">
              <a:solidFill>
                <a:srgbClr val="663300"/>
              </a:solidFill>
              <a:cs typeface="Arial" panose="020B0604020202020204" pitchFamily="34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en-GB" altLang="en-US" sz="2000" b="1" u="sng" dirty="0">
                <a:cs typeface="Arial" panose="020B0604020202020204" pitchFamily="34" charset="0"/>
              </a:rPr>
              <a:t>Sandy soil</a:t>
            </a:r>
            <a:r>
              <a:rPr lang="en-GB" altLang="en-US" sz="2000" dirty="0">
                <a:cs typeface="Arial" panose="020B0604020202020204" pitchFamily="34" charset="0"/>
              </a:rPr>
              <a:t> feels gritty and loose. It won't form a ball and falls apart when rubbed between your fingers.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en-GB" altLang="en-US" sz="2000" b="1" u="sng" dirty="0">
              <a:solidFill>
                <a:srgbClr val="663300"/>
              </a:solidFill>
              <a:cs typeface="Arial" panose="020B0604020202020204" pitchFamily="34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en-GB" altLang="en-US" sz="2000" b="1" u="sng" dirty="0">
                <a:cs typeface="Arial" panose="020B0604020202020204" pitchFamily="34" charset="0"/>
              </a:rPr>
              <a:t>Loam soil</a:t>
            </a:r>
            <a:r>
              <a:rPr lang="en-GB" altLang="en-US" sz="2000" dirty="0">
                <a:cs typeface="Arial" panose="020B0604020202020204" pitchFamily="34" charset="0"/>
              </a:rPr>
              <a:t> is smooth, slick, partially gritty and sticky and forms a ball that crumbles easily. It is a combination of sand and clay particles.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en-GB" altLang="en-US" sz="2000" b="1" u="sng" dirty="0">
              <a:solidFill>
                <a:srgbClr val="663300"/>
              </a:solidFill>
              <a:cs typeface="Arial" panose="020B0604020202020204" pitchFamily="34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en-GB" altLang="en-US" sz="2000" b="1" u="sng" dirty="0">
                <a:cs typeface="Arial" panose="020B0604020202020204" pitchFamily="34" charset="0"/>
              </a:rPr>
              <a:t>Clay soil</a:t>
            </a:r>
            <a:r>
              <a:rPr lang="en-GB" altLang="en-US" sz="2000" dirty="0">
                <a:cs typeface="Arial" panose="020B0604020202020204" pitchFamily="34" charset="0"/>
              </a:rPr>
              <a:t> is smooth, sticky and somewhat plastic feeling. It forms ribbons when pressed between fingers. Clay soil requires more pressure to form a ball than loam soil, but does not crumble apart as easily.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4">
            <a:extLst>
              <a:ext uri="{FF2B5EF4-FFF2-40B4-BE49-F238E27FC236}">
                <a16:creationId xmlns:a16="http://schemas.microsoft.com/office/drawing/2014/main" id="{111B2B28-2BE7-4618-AC7A-4269A294470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b="1" u="sng">
                <a:cs typeface="Arial" panose="020B0604020202020204" pitchFamily="34" charset="0"/>
              </a:rPr>
              <a:t>Taking soil to pieces</a:t>
            </a:r>
          </a:p>
        </p:txBody>
      </p:sp>
      <p:pic>
        <p:nvPicPr>
          <p:cNvPr id="5123" name="Picture 5">
            <a:extLst>
              <a:ext uri="{FF2B5EF4-FFF2-40B4-BE49-F238E27FC236}">
                <a16:creationId xmlns:a16="http://schemas.microsoft.com/office/drawing/2014/main" id="{A2CB3A26-ADE4-464A-8A2C-8E966C0D3F32}"/>
              </a:ext>
            </a:extLst>
          </p:cNvPr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7213" y="1417638"/>
            <a:ext cx="2679700" cy="30241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4" name="Picture 9">
            <a:extLst>
              <a:ext uri="{FF2B5EF4-FFF2-40B4-BE49-F238E27FC236}">
                <a16:creationId xmlns:a16="http://schemas.microsoft.com/office/drawing/2014/main" id="{9A96739C-10DC-46B0-8038-4B630504FA2C}"/>
              </a:ext>
            </a:extLst>
          </p:cNvPr>
          <p:cNvPicPr>
            <a:picLocks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65500" y="1417638"/>
            <a:ext cx="2609850" cy="30241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5" name="Picture 13">
            <a:extLst>
              <a:ext uri="{FF2B5EF4-FFF2-40B4-BE49-F238E27FC236}">
                <a16:creationId xmlns:a16="http://schemas.microsoft.com/office/drawing/2014/main" id="{2AFCCF5C-1B2A-4E67-9C92-56999D8E823D}"/>
              </a:ext>
            </a:extLst>
          </p:cNvPr>
          <p:cNvPicPr>
            <a:picLocks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02350" y="1417638"/>
            <a:ext cx="2627313" cy="30241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Text Box 16">
            <a:extLst>
              <a:ext uri="{FF2B5EF4-FFF2-40B4-BE49-F238E27FC236}">
                <a16:creationId xmlns:a16="http://schemas.microsoft.com/office/drawing/2014/main" id="{CF004D91-21C5-48EB-8EC3-CDC2DAFA50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724400"/>
            <a:ext cx="8497888" cy="105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altLang="en-US" b="1">
                <a:cs typeface="Arial" panose="020B0604020202020204" pitchFamily="34" charset="0"/>
              </a:rPr>
              <a:t> A soil sample can be shaken up with some water in a beaker or jar and left to settle using a flocculating agent can be used.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altLang="en-US" b="1">
                <a:cs typeface="Arial" panose="020B0604020202020204" pitchFamily="34" charset="0"/>
              </a:rPr>
              <a:t> This causes the particles that make up the soil to settle more quickly.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824EB2A1-59F9-46BB-90D4-D3D004A3D62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b="1" u="sng">
                <a:cs typeface="Arial" panose="020B0604020202020204" pitchFamily="34" charset="0"/>
              </a:rPr>
              <a:t>A soil section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0AC0A111-C1E9-4A3F-A0E6-A0F1899577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4581525"/>
            <a:ext cx="8229600" cy="2016125"/>
          </a:xfrm>
        </p:spPr>
        <p:txBody>
          <a:bodyPr/>
          <a:lstStyle/>
          <a:p>
            <a:pPr eaLnBrk="1" hangingPunct="1"/>
            <a:r>
              <a:rPr lang="en-GB" altLang="en-US">
                <a:cs typeface="Arial" panose="020B0604020202020204" pitchFamily="34" charset="0"/>
              </a:rPr>
              <a:t>Top layer – Plants and top soil</a:t>
            </a:r>
          </a:p>
          <a:p>
            <a:pPr eaLnBrk="1" hangingPunct="1"/>
            <a:r>
              <a:rPr lang="en-GB" altLang="en-US">
                <a:cs typeface="Arial" panose="020B0604020202020204" pitchFamily="34" charset="0"/>
              </a:rPr>
              <a:t>Middle –  Sub Soil</a:t>
            </a:r>
          </a:p>
          <a:p>
            <a:pPr eaLnBrk="1" hangingPunct="1"/>
            <a:r>
              <a:rPr lang="en-GB" altLang="en-US">
                <a:cs typeface="Arial" panose="020B0604020202020204" pitchFamily="34" charset="0"/>
              </a:rPr>
              <a:t>Lower – Compressed soil and rock</a:t>
            </a:r>
          </a:p>
        </p:txBody>
      </p:sp>
      <p:pic>
        <p:nvPicPr>
          <p:cNvPr id="6148" name="Picture 5">
            <a:extLst>
              <a:ext uri="{FF2B5EF4-FFF2-40B4-BE49-F238E27FC236}">
                <a16:creationId xmlns:a16="http://schemas.microsoft.com/office/drawing/2014/main" id="{9D1C836B-2A50-47FF-A441-54017C22A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268413"/>
            <a:ext cx="4867275" cy="322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WordArt 6">
            <a:extLst>
              <a:ext uri="{FF2B5EF4-FFF2-40B4-BE49-F238E27FC236}">
                <a16:creationId xmlns:a16="http://schemas.microsoft.com/office/drawing/2014/main" id="{B09181FA-B009-462F-BC49-7D52DC22A3A8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580063" y="1484313"/>
            <a:ext cx="3168650" cy="20891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kern="10">
                <a:effectLst>
                  <a:outerShdw blurRad="38100" dist="19049" dir="2700000" algn="tl" rotWithShape="0">
                    <a:schemeClr val="tx1">
                      <a:alpha val="39999"/>
                    </a:schemeClr>
                  </a:outerShdw>
                </a:effectLst>
                <a:cs typeface="Arial" panose="020B0604020202020204" pitchFamily="34" charset="0"/>
              </a:rPr>
              <a:t>Its not the same </a:t>
            </a:r>
          </a:p>
          <a:p>
            <a:pPr algn="ctr"/>
            <a:r>
              <a:rPr lang="en-US" sz="3600" kern="10">
                <a:effectLst>
                  <a:outerShdw blurRad="38100" dist="19049" dir="2700000" algn="tl" rotWithShape="0">
                    <a:schemeClr val="tx1">
                      <a:alpha val="39999"/>
                    </a:schemeClr>
                  </a:outerShdw>
                </a:effectLst>
                <a:cs typeface="Arial" panose="020B0604020202020204" pitchFamily="34" charset="0"/>
              </a:rPr>
              <a:t>the whole way down!!!!</a:t>
            </a:r>
            <a:endParaRPr lang="en-GB" sz="3600" kern="10">
              <a:effectLst>
                <a:outerShdw blurRad="38100" dist="19049" dir="2700000" algn="tl" rotWithShape="0">
                  <a:schemeClr val="tx1">
                    <a:alpha val="39999"/>
                  </a:schemeClr>
                </a:outerShdw>
              </a:effectLst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Soil – The stuff of Life!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3 main types of soil&amp;quot;&quot;/&gt;&lt;property id=&quot;20307&quot; value=&quot;258&quot;/&gt;&lt;/object&gt;&lt;object type=&quot;3&quot; unique_id=&quot;10006&quot;&gt;&lt;property id=&quot;20148&quot; value=&quot;5&quot;/&gt;&lt;property id=&quot;20300&quot; value=&quot;Slide 3 - &amp;quot;It can be argued that no two soils are ever exactly alike. Although this is true, it is useful to group soils into &quot;/&gt;&lt;property id=&quot;20307&quot; value=&quot;260&quot;/&gt;&lt;/object&gt;&lt;object type=&quot;3&quot; unique_id=&quot;10007&quot;&gt;&lt;property id=&quot;20148&quot; value=&quot;5&quot;/&gt;&lt;property id=&quot;20300&quot; value=&quot;Slide 4 - &amp;quot;Taking soil to pieces&amp;quot;&quot;/&gt;&lt;property id=&quot;20307&quot; value=&quot;259&quot;/&gt;&lt;/object&gt;&lt;object type=&quot;3&quot; unique_id=&quot;10008&quot;&gt;&lt;property id=&quot;20148&quot; value=&quot;5&quot;/&gt;&lt;property id=&quot;20300&quot; value=&quot;Slide 5 - &amp;quot;A soil section&amp;quot;&quot;/&gt;&lt;property id=&quot;20307&quot; value=&quot;257&quot;/&gt;&lt;/object&gt;&lt;/object&gt;&lt;/object&gt;&lt;/database&gt;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725A5DC683C04082C76ACB61619D05" ma:contentTypeVersion="18" ma:contentTypeDescription="Create a new document." ma:contentTypeScope="" ma:versionID="f5214000169c7f4cca132637da4cdb84">
  <xsd:schema xmlns:xsd="http://www.w3.org/2001/XMLSchema" xmlns:xs="http://www.w3.org/2001/XMLSchema" xmlns:p="http://schemas.microsoft.com/office/2006/metadata/properties" xmlns:ns2="9ad1216b-cdc1-40e2-a0c2-94597fd44697" xmlns:ns3="8a983182-d737-4738-96fb-0c3c886778fe" xmlns:ns4="7424b78e-8606-4fd1-9a19-b6b90bbc0a1b" targetNamespace="http://schemas.microsoft.com/office/2006/metadata/properties" ma:root="true" ma:fieldsID="9a664999f91d0bcb35bed081cbd76490" ns2:_="" ns3:_="" ns4:_="">
    <xsd:import namespace="9ad1216b-cdc1-40e2-a0c2-94597fd44697"/>
    <xsd:import namespace="8a983182-d737-4738-96fb-0c3c886778fe"/>
    <xsd:import namespace="7424b78e-8606-4fd1-9a19-b6b90bbc0a1b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2:SharedWithUsers" minOccurs="0"/>
                <xsd:element ref="ns2:SharedWithDetails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ObjectDetectorVersions" minOccurs="0"/>
                <xsd:element ref="ns3:lcf76f155ced4ddcb4097134ff3c332f" minOccurs="0"/>
                <xsd:element ref="ns4:TaxCatchAll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d1216b-cdc1-40e2-a0c2-94597fd44697" elementFormDefault="qualified">
    <xsd:import namespace="http://schemas.microsoft.com/office/2006/documentManagement/types"/>
    <xsd:import namespace="http://schemas.microsoft.com/office/infopath/2007/PartnerControls"/>
    <xsd:element name="_dlc_DocId" ma:index="4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6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983182-d737-4738-96fb-0c3c886778f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7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8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8" nillable="true" ma:displayName="Tags" ma:internalName="MediaServiceAutoTag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7882c5b-1fc0-4c64-8edd-3b527906c47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2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24b78e-8606-4fd1-9a19-b6b90bbc0a1b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4bd6ad62-9026-4c22-97ba-ffd5902a9633}" ma:internalName="TaxCatchAll" ma:showField="CatchAllData" ma:web="9ad1216b-cdc1-40e2-a0c2-94597fd4469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F77223B-7213-487F-9BBC-AEAEF76131FA}"/>
</file>

<file path=customXml/itemProps2.xml><?xml version="1.0" encoding="utf-8"?>
<ds:datastoreItem xmlns:ds="http://schemas.openxmlformats.org/officeDocument/2006/customXml" ds:itemID="{32075598-58A1-471E-BB46-2958737BFD4B}"/>
</file>

<file path=customXml/itemProps3.xml><?xml version="1.0" encoding="utf-8"?>
<ds:datastoreItem xmlns:ds="http://schemas.openxmlformats.org/officeDocument/2006/customXml" ds:itemID="{9398E0DD-8C5E-40E3-956A-0B9F20FACD14}"/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323</Words>
  <Application>Microsoft Office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Default Design</vt:lpstr>
      <vt:lpstr>Soil – The stuff of Life!</vt:lpstr>
      <vt:lpstr>3 main types of soil</vt:lpstr>
      <vt:lpstr>It can be argued that no two soils are ever exactly alike. Although this is true, it is useful to group soils into categories</vt:lpstr>
      <vt:lpstr>Taking soil to pieces</vt:lpstr>
      <vt:lpstr>A soil section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Soil – The stuff of Life!</dc:title>
  <dc:creator>Ruth</dc:creator>
  <cp:lastModifiedBy>David Harrison</cp:lastModifiedBy>
  <cp:revision>4</cp:revision>
  <dcterms:created xsi:type="dcterms:W3CDTF">2007-04-12T16:17:23Z</dcterms:created>
  <dcterms:modified xsi:type="dcterms:W3CDTF">2021-01-05T13:05:04Z</dcterms:modified>
</cp:coreProperties>
</file>