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0BD818-6E80-4D27-8A0A-756032994423}" type="datetimeFigureOut">
              <a:rPr lang="en-GB" smtClean="0"/>
              <a:pPr/>
              <a:t>23/02/2021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81C2BFA-6C34-4453-8885-078EED5A4CD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0BD818-6E80-4D27-8A0A-756032994423}" type="datetimeFigureOut">
              <a:rPr lang="en-GB" smtClean="0"/>
              <a:pPr/>
              <a:t>23/02/2021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1C2BFA-6C34-4453-8885-078EED5A4CD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rtin\Desktop\New folder\QF11 Intensive cattle..jpg"/>
          <p:cNvPicPr>
            <a:picLocks noChangeAspect="1" noChangeArrowheads="1"/>
          </p:cNvPicPr>
          <p:nvPr/>
        </p:nvPicPr>
        <p:blipFill>
          <a:blip r:embed="rId2" cstate="print"/>
          <a:srcRect/>
          <a:stretch>
            <a:fillRect/>
          </a:stretch>
        </p:blipFill>
        <p:spPr bwMode="auto">
          <a:xfrm>
            <a:off x="0" y="-17232"/>
            <a:ext cx="9144000" cy="6892463"/>
          </a:xfrm>
          <a:prstGeom prst="rect">
            <a:avLst/>
          </a:prstGeom>
          <a:noFill/>
        </p:spPr>
      </p:pic>
      <p:sp>
        <p:nvSpPr>
          <p:cNvPr id="2" name="Title 1"/>
          <p:cNvSpPr>
            <a:spLocks noGrp="1"/>
          </p:cNvSpPr>
          <p:nvPr>
            <p:ph type="ctrTitle"/>
          </p:nvPr>
        </p:nvSpPr>
        <p:spPr>
          <a:xfrm>
            <a:off x="827584" y="1124744"/>
            <a:ext cx="7772400" cy="1470025"/>
          </a:xfrm>
        </p:spPr>
        <p:txBody>
          <a:bodyPr>
            <a:normAutofit/>
          </a:bodyPr>
          <a:lstStyle/>
          <a:p>
            <a:r>
              <a:rPr lang="en-GB" sz="7200" dirty="0">
                <a:solidFill>
                  <a:schemeClr val="bg1"/>
                </a:solidFill>
                <a:latin typeface="Arial" panose="020B0604020202020204" pitchFamily="34" charset="0"/>
                <a:cs typeface="Arial" panose="020B0604020202020204" pitchFamily="34" charset="0"/>
              </a:rPr>
              <a:t>Feeding</a:t>
            </a:r>
          </a:p>
        </p:txBody>
      </p:sp>
      <p:sp>
        <p:nvSpPr>
          <p:cNvPr id="3" name="Subtitle 2"/>
          <p:cNvSpPr>
            <a:spLocks noGrp="1"/>
          </p:cNvSpPr>
          <p:nvPr>
            <p:ph type="subTitle" idx="1"/>
          </p:nvPr>
        </p:nvSpPr>
        <p:spPr>
          <a:xfrm>
            <a:off x="1513384" y="2860445"/>
            <a:ext cx="6400800" cy="1752600"/>
          </a:xfrm>
        </p:spPr>
        <p:txBody>
          <a:bodyPr>
            <a:normAutofit/>
          </a:bodyPr>
          <a:lstStyle/>
          <a:p>
            <a:r>
              <a:rPr lang="en-GB" sz="6000" b="1" dirty="0">
                <a:solidFill>
                  <a:schemeClr val="bg1"/>
                </a:solidFill>
                <a:latin typeface="Arial" panose="020B0604020202020204" pitchFamily="34" charset="0"/>
                <a:cs typeface="Arial" panose="020B0604020202020204" pitchFamily="34" charset="0"/>
              </a:rPr>
              <a:t>Farm Animals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Succulent Feeds 1. Vegetables</a:t>
            </a:r>
          </a:p>
        </p:txBody>
      </p:sp>
      <p:pic>
        <p:nvPicPr>
          <p:cNvPr id="4" name="Content Placeholder 3" descr="Q6F.jpg"/>
          <p:cNvPicPr>
            <a:picLocks noGrp="1" noChangeAspect="1"/>
          </p:cNvPicPr>
          <p:nvPr>
            <p:ph idx="1"/>
          </p:nvPr>
        </p:nvPicPr>
        <p:blipFill>
          <a:blip r:embed="rId2" cstate="print"/>
          <a:stretch>
            <a:fillRect/>
          </a:stretch>
        </p:blipFill>
        <p:spPr>
          <a:xfrm>
            <a:off x="2199249" y="1475365"/>
            <a:ext cx="4745501" cy="3559126"/>
          </a:xfrm>
        </p:spPr>
      </p:pic>
      <p:sp>
        <p:nvSpPr>
          <p:cNvPr id="5" name="TextBox 4"/>
          <p:cNvSpPr txBox="1"/>
          <p:nvPr/>
        </p:nvSpPr>
        <p:spPr>
          <a:xfrm>
            <a:off x="1547664" y="5373216"/>
            <a:ext cx="6624736" cy="1384995"/>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Most vegetables that we eat are given to animals including parsnips, carrots potatoes turnips and sugar beet</a:t>
            </a:r>
            <a:r>
              <a:rPr lang="en-GB" dirty="0">
                <a:latin typeface="Arial" panose="020B0604020202020204" pitchFamily="34" charset="0"/>
                <a:cs typeface="Arial" panose="020B0604020202020204" pitchFamily="34" charset="0"/>
              </a:rPr>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2. Pulps</a:t>
            </a:r>
          </a:p>
        </p:txBody>
      </p:sp>
      <p:pic>
        <p:nvPicPr>
          <p:cNvPr id="4" name="Content Placeholder 3" descr="H3d.png"/>
          <p:cNvPicPr>
            <a:picLocks noGrp="1" noChangeAspect="1"/>
          </p:cNvPicPr>
          <p:nvPr>
            <p:ph idx="1"/>
          </p:nvPr>
        </p:nvPicPr>
        <p:blipFill>
          <a:blip r:embed="rId2" cstate="print"/>
          <a:stretch>
            <a:fillRect/>
          </a:stretch>
        </p:blipFill>
        <p:spPr>
          <a:xfrm>
            <a:off x="2231740" y="1222497"/>
            <a:ext cx="4680520" cy="4250508"/>
          </a:xfrm>
        </p:spPr>
      </p:pic>
      <p:sp>
        <p:nvSpPr>
          <p:cNvPr id="5" name="TextBox 4"/>
          <p:cNvSpPr txBox="1"/>
          <p:nvPr/>
        </p:nvSpPr>
        <p:spPr>
          <a:xfrm>
            <a:off x="1115616" y="5473005"/>
            <a:ext cx="6984776" cy="1384995"/>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These are often waste products from the food industries and include apple pulp, sugar beet pulp and brewers waste.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Concentrate feeds</a:t>
            </a:r>
          </a:p>
        </p:txBody>
      </p:sp>
      <p:sp>
        <p:nvSpPr>
          <p:cNvPr id="3" name="Content Placeholder 2"/>
          <p:cNvSpPr>
            <a:spLocks noGrp="1"/>
          </p:cNvSpPr>
          <p:nvPr>
            <p:ph idx="1"/>
          </p:nvPr>
        </p:nvSpPr>
        <p:spPr/>
        <p:txBody>
          <a:bodyPr/>
          <a:lstStyle/>
          <a:p>
            <a:r>
              <a:rPr lang="en-GB" dirty="0">
                <a:latin typeface="Arial" panose="020B0604020202020204" pitchFamily="34" charset="0"/>
                <a:cs typeface="Arial" panose="020B0604020202020204" pitchFamily="34" charset="0"/>
              </a:rPr>
              <a:t>We buy our concentrate feeds in 25kg bags.</a:t>
            </a:r>
          </a:p>
          <a:p>
            <a:r>
              <a:rPr lang="en-GB" dirty="0">
                <a:latin typeface="Arial" panose="020B0604020202020204" pitchFamily="34" charset="0"/>
                <a:cs typeface="Arial" panose="020B0604020202020204" pitchFamily="34" charset="0"/>
              </a:rPr>
              <a:t>Concentrate feeds are low in bulk and high in nutrients. </a:t>
            </a:r>
          </a:p>
          <a:p>
            <a:r>
              <a:rPr lang="en-GB" dirty="0">
                <a:latin typeface="Arial" panose="020B0604020202020204" pitchFamily="34" charset="0"/>
                <a:cs typeface="Arial" panose="020B0604020202020204" pitchFamily="34" charset="0"/>
              </a:rPr>
              <a:t>They are usually the most expensive feeds</a:t>
            </a:r>
          </a:p>
          <a:p>
            <a:r>
              <a:rPr lang="en-GB" dirty="0">
                <a:latin typeface="Arial" panose="020B0604020202020204" pitchFamily="34" charset="0"/>
                <a:cs typeface="Arial" panose="020B0604020202020204" pitchFamily="34" charset="0"/>
              </a:rPr>
              <a:t>Concentrates are given as well as bulk feeds and provide the animals production ration.</a:t>
            </a:r>
          </a:p>
          <a:p>
            <a:endParaRPr lang="en-GB" dirty="0">
              <a:latin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Concentrate feeds 1. Pellets</a:t>
            </a:r>
          </a:p>
        </p:txBody>
      </p:sp>
      <p:pic>
        <p:nvPicPr>
          <p:cNvPr id="4" name="Content Placeholder 3" descr="Q6F2.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Pellets</a:t>
            </a:r>
          </a:p>
        </p:txBody>
      </p:sp>
      <p:sp>
        <p:nvSpPr>
          <p:cNvPr id="3" name="Content Placeholder 2"/>
          <p:cNvSpPr>
            <a:spLocks noGrp="1"/>
          </p:cNvSpPr>
          <p:nvPr>
            <p:ph idx="1"/>
          </p:nvPr>
        </p:nvSpPr>
        <p:spPr/>
        <p:txBody>
          <a:bodyPr>
            <a:normAutofit fontScale="77500" lnSpcReduction="20000"/>
          </a:bodyPr>
          <a:lstStyle/>
          <a:p>
            <a:r>
              <a:rPr lang="en-GB" dirty="0">
                <a:latin typeface="Arial" panose="020B0604020202020204" pitchFamily="34" charset="0"/>
                <a:cs typeface="Arial" panose="020B0604020202020204" pitchFamily="34" charset="0"/>
              </a:rPr>
              <a:t>Are graded according to size crumbs being the smallest fed to chicks and nuts fed to cattle the largest.</a:t>
            </a:r>
          </a:p>
          <a:p>
            <a:r>
              <a:rPr lang="en-GB" dirty="0">
                <a:latin typeface="Arial" panose="020B0604020202020204" pitchFamily="34" charset="0"/>
                <a:cs typeface="Arial" panose="020B0604020202020204" pitchFamily="34" charset="0"/>
              </a:rPr>
              <a:t>They are a mixture of high protein feeds such as </a:t>
            </a:r>
            <a:r>
              <a:rPr lang="en-GB" dirty="0" err="1">
                <a:latin typeface="Arial" panose="020B0604020202020204" pitchFamily="34" charset="0"/>
                <a:cs typeface="Arial" panose="020B0604020202020204" pitchFamily="34" charset="0"/>
              </a:rPr>
              <a:t>soya</a:t>
            </a:r>
            <a:r>
              <a:rPr lang="en-GB" dirty="0">
                <a:latin typeface="Arial" panose="020B0604020202020204" pitchFamily="34" charset="0"/>
                <a:cs typeface="Arial" panose="020B0604020202020204" pitchFamily="34" charset="0"/>
              </a:rPr>
              <a:t>, starchy feed such as maize, lipids such as oil seed rape vitamins and minerals made into a paste. Formed into the correct size and shape and dried.</a:t>
            </a:r>
          </a:p>
          <a:p>
            <a:r>
              <a:rPr lang="en-GB" dirty="0">
                <a:latin typeface="Arial" panose="020B0604020202020204" pitchFamily="34" charset="0"/>
                <a:cs typeface="Arial" panose="020B0604020202020204" pitchFamily="34" charset="0"/>
              </a:rPr>
              <a:t>The mix will vary according to the animal and its stage in life. </a:t>
            </a:r>
          </a:p>
          <a:p>
            <a:r>
              <a:rPr lang="en-GB" dirty="0">
                <a:latin typeface="Arial" panose="020B0604020202020204" pitchFamily="34" charset="0"/>
                <a:cs typeface="Arial" panose="020B0604020202020204" pitchFamily="34" charset="0"/>
              </a:rPr>
              <a:t>Growers pellets for turkeys will be high in protein for rapid growth</a:t>
            </a:r>
          </a:p>
          <a:p>
            <a:r>
              <a:rPr lang="en-GB" dirty="0">
                <a:latin typeface="Arial" panose="020B0604020202020204" pitchFamily="34" charset="0"/>
                <a:cs typeface="Arial" panose="020B0604020202020204" pitchFamily="34" charset="0"/>
              </a:rPr>
              <a:t>Layers pellets for the hens will have added calcium for shells and carotene to make the yolks golden yellow.</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Concentrate mixes.</a:t>
            </a:r>
          </a:p>
        </p:txBody>
      </p:sp>
      <p:sp>
        <p:nvSpPr>
          <p:cNvPr id="3" name="Content Placeholder 2"/>
          <p:cNvSpPr>
            <a:spLocks noGrp="1"/>
          </p:cNvSpPr>
          <p:nvPr>
            <p:ph idx="1"/>
          </p:nvPr>
        </p:nvSpPr>
        <p:spPr>
          <a:xfrm>
            <a:off x="457200" y="1196752"/>
            <a:ext cx="8229600" cy="4929411"/>
          </a:xfrm>
        </p:spPr>
        <p:txBody>
          <a:bodyPr/>
          <a:lstStyle/>
          <a:p>
            <a:pPr>
              <a:buNone/>
            </a:pPr>
            <a:r>
              <a:rPr lang="en-GB" dirty="0"/>
              <a:t>    These contain similar products to the pellets but are fed in their natural form.</a:t>
            </a:r>
          </a:p>
          <a:p>
            <a:pPr algn="ctr"/>
            <a:endParaRPr lang="en-GB" dirty="0"/>
          </a:p>
        </p:txBody>
      </p:sp>
      <p:pic>
        <p:nvPicPr>
          <p:cNvPr id="4" name="Picture 3" descr="QH6.jpg"/>
          <p:cNvPicPr>
            <a:picLocks noChangeAspect="1"/>
          </p:cNvPicPr>
          <p:nvPr/>
        </p:nvPicPr>
        <p:blipFill>
          <a:blip r:embed="rId2" cstate="print"/>
          <a:stretch>
            <a:fillRect/>
          </a:stretch>
        </p:blipFill>
        <p:spPr>
          <a:xfrm>
            <a:off x="3275856" y="2780928"/>
            <a:ext cx="5076056" cy="3807042"/>
          </a:xfrm>
          <a:prstGeom prst="rect">
            <a:avLst/>
          </a:prstGeom>
        </p:spPr>
      </p:pic>
      <p:sp>
        <p:nvSpPr>
          <p:cNvPr id="5" name="TextBox 4"/>
          <p:cNvSpPr txBox="1"/>
          <p:nvPr/>
        </p:nvSpPr>
        <p:spPr>
          <a:xfrm>
            <a:off x="467544" y="2456795"/>
            <a:ext cx="2592288" cy="4401205"/>
          </a:xfrm>
          <a:prstGeom prst="rect">
            <a:avLst/>
          </a:prstGeom>
          <a:noFill/>
        </p:spPr>
        <p:txBody>
          <a:bodyPr wrap="square" rtlCol="0">
            <a:spAutoFit/>
          </a:bodyPr>
          <a:lstStyle/>
          <a:p>
            <a:r>
              <a:rPr lang="en-GB" sz="2800" dirty="0"/>
              <a:t>We feed this to our young calves because it is very palatable (tasty) and it encourages them to start eating solid food.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Calf Milk Replacement</a:t>
            </a:r>
          </a:p>
        </p:txBody>
      </p:sp>
      <p:pic>
        <p:nvPicPr>
          <p:cNvPr id="1026" name="Picture 2"/>
          <p:cNvPicPr>
            <a:picLocks noGrp="1" noChangeAspect="1" noChangeArrowheads="1"/>
          </p:cNvPicPr>
          <p:nvPr>
            <p:ph idx="1"/>
          </p:nvPr>
        </p:nvPicPr>
        <p:blipFill>
          <a:blip r:embed="rId2" cstate="print"/>
          <a:srcRect/>
          <a:stretch>
            <a:fillRect/>
          </a:stretch>
        </p:blipFill>
        <p:spPr bwMode="auto">
          <a:xfrm>
            <a:off x="6084168" y="1412775"/>
            <a:ext cx="2664296" cy="4291483"/>
          </a:xfrm>
          <a:prstGeom prst="rect">
            <a:avLst/>
          </a:prstGeom>
          <a:noFill/>
          <a:ln w="9525">
            <a:noFill/>
            <a:miter lim="800000"/>
            <a:headEnd/>
            <a:tailEnd/>
          </a:ln>
        </p:spPr>
      </p:pic>
      <p:sp>
        <p:nvSpPr>
          <p:cNvPr id="5" name="TextBox 4"/>
          <p:cNvSpPr txBox="1"/>
          <p:nvPr/>
        </p:nvSpPr>
        <p:spPr>
          <a:xfrm>
            <a:off x="683568" y="1164134"/>
            <a:ext cx="5184576" cy="5262979"/>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If the calves are to be bucket reared they are removed from their mothers at 2 weeks old and fed milk made up from milk powder until they are weaned.</a:t>
            </a:r>
          </a:p>
          <a:p>
            <a:r>
              <a:rPr lang="en-GB" sz="2800" dirty="0">
                <a:latin typeface="Arial" panose="020B0604020202020204" pitchFamily="34" charset="0"/>
                <a:cs typeface="Arial" panose="020B0604020202020204" pitchFamily="34" charset="0"/>
              </a:rPr>
              <a:t>It is very important that the calves receives the first milk from its mother. This milk called colostrum gives the calf the mothers immunity to disease and is high in fat and protein to get the calf off to a good start.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Ways of Feeding</a:t>
            </a:r>
          </a:p>
        </p:txBody>
      </p:sp>
      <p:sp>
        <p:nvSpPr>
          <p:cNvPr id="3" name="Content Placeholder 2"/>
          <p:cNvSpPr>
            <a:spLocks noGrp="1"/>
          </p:cNvSpPr>
          <p:nvPr>
            <p:ph idx="1"/>
          </p:nvPr>
        </p:nvSpPr>
        <p:spPr>
          <a:ln>
            <a:solidFill>
              <a:srgbClr val="92D050"/>
            </a:solidFill>
          </a:ln>
        </p:spPr>
        <p:txBody>
          <a:bodyPr>
            <a:normAutofit lnSpcReduction="10000"/>
          </a:bodyPr>
          <a:lstStyle/>
          <a:p>
            <a:r>
              <a:rPr lang="en-GB" u="sng" dirty="0">
                <a:latin typeface="Arial" panose="020B0604020202020204" pitchFamily="34" charset="0"/>
                <a:cs typeface="Arial" panose="020B0604020202020204" pitchFamily="34" charset="0"/>
              </a:rPr>
              <a:t>Feeding ad lib </a:t>
            </a:r>
            <a:r>
              <a:rPr lang="en-GB" dirty="0">
                <a:latin typeface="Arial" panose="020B0604020202020204" pitchFamily="34" charset="0"/>
                <a:cs typeface="Arial" panose="020B0604020202020204" pitchFamily="34" charset="0"/>
              </a:rPr>
              <a:t>– this means the animals have food provided all the time and ear as much as they want. We feed our poultry ad lib.</a:t>
            </a:r>
          </a:p>
          <a:p>
            <a:endParaRPr lang="en-GB" dirty="0">
              <a:latin typeface="Arial" panose="020B0604020202020204" pitchFamily="34" charset="0"/>
              <a:cs typeface="Arial" panose="020B0604020202020204" pitchFamily="34" charset="0"/>
            </a:endParaRPr>
          </a:p>
          <a:p>
            <a:r>
              <a:rPr lang="en-GB" u="sng" dirty="0">
                <a:latin typeface="Arial" panose="020B0604020202020204" pitchFamily="34" charset="0"/>
                <a:cs typeface="Arial" panose="020B0604020202020204" pitchFamily="34" charset="0"/>
              </a:rPr>
              <a:t>Feeding a ration- </a:t>
            </a:r>
            <a:r>
              <a:rPr lang="en-GB" dirty="0">
                <a:latin typeface="Arial" panose="020B0604020202020204" pitchFamily="34" charset="0"/>
                <a:cs typeface="Arial" panose="020B0604020202020204" pitchFamily="34" charset="0"/>
              </a:rPr>
              <a:t>the animals are give a measured amount of feed according to their needs. We feed our pigs a measured 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Types of ration</a:t>
            </a:r>
          </a:p>
        </p:txBody>
      </p:sp>
      <p:sp>
        <p:nvSpPr>
          <p:cNvPr id="3" name="Content Placeholder 2"/>
          <p:cNvSpPr>
            <a:spLocks noGrp="1"/>
          </p:cNvSpPr>
          <p:nvPr>
            <p:ph idx="1"/>
          </p:nvPr>
        </p:nvSpPr>
        <p:spPr/>
        <p:txBody>
          <a:bodyPr>
            <a:normAutofit lnSpcReduction="10000"/>
          </a:bodyPr>
          <a:lstStyle/>
          <a:p>
            <a:r>
              <a:rPr lang="en-GB" dirty="0">
                <a:latin typeface="Arial" panose="020B0604020202020204" pitchFamily="34" charset="0"/>
                <a:cs typeface="Arial" panose="020B0604020202020204" pitchFamily="34" charset="0"/>
              </a:rPr>
              <a:t>Maintenance Ration – This is the food the animal needs in order to live. Our cattle and sheep get there maintenance ration from grass in summer and fodder (hay straw or silage in winter).</a:t>
            </a:r>
          </a:p>
          <a:p>
            <a:r>
              <a:rPr lang="en-GB" dirty="0">
                <a:latin typeface="Arial" panose="020B0604020202020204" pitchFamily="34" charset="0"/>
                <a:cs typeface="Arial" panose="020B0604020202020204" pitchFamily="34" charset="0"/>
              </a:rPr>
              <a:t>Production Ration- This is the extra food given to an animal to enable it make a product. Hens need food to produce eggs, cows milk and pigs meat.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How much feed?</a:t>
            </a:r>
          </a:p>
        </p:txBody>
      </p:sp>
      <p:sp>
        <p:nvSpPr>
          <p:cNvPr id="3" name="Content Placeholder 2"/>
          <p:cNvSpPr>
            <a:spLocks noGrp="1"/>
          </p:cNvSpPr>
          <p:nvPr>
            <p:ph idx="1"/>
          </p:nvPr>
        </p:nvSpPr>
        <p:spPr/>
        <p:txBody>
          <a:bodyPr>
            <a:normAutofit fontScale="85000" lnSpcReduction="10000"/>
          </a:bodyPr>
          <a:lstStyle/>
          <a:p>
            <a:r>
              <a:rPr lang="en-GB" dirty="0">
                <a:latin typeface="Arial" panose="020B0604020202020204" pitchFamily="34" charset="0"/>
                <a:cs typeface="Arial" panose="020B0604020202020204" pitchFamily="34" charset="0"/>
              </a:rPr>
              <a:t>The amount of feed given to different animals will vary.</a:t>
            </a:r>
          </a:p>
          <a:p>
            <a:r>
              <a:rPr lang="en-GB" dirty="0">
                <a:latin typeface="Arial" panose="020B0604020202020204" pitchFamily="34" charset="0"/>
                <a:cs typeface="Arial" panose="020B0604020202020204" pitchFamily="34" charset="0"/>
              </a:rPr>
              <a:t>A large animal will need more than a small one.</a:t>
            </a:r>
          </a:p>
          <a:p>
            <a:r>
              <a:rPr lang="en-GB" dirty="0">
                <a:latin typeface="Arial" panose="020B0604020202020204" pitchFamily="34" charset="0"/>
                <a:cs typeface="Arial" panose="020B0604020202020204" pitchFamily="34" charset="0"/>
              </a:rPr>
              <a:t>Growing animals need more feed.</a:t>
            </a:r>
          </a:p>
          <a:p>
            <a:r>
              <a:rPr lang="en-GB" dirty="0">
                <a:latin typeface="Arial" panose="020B0604020202020204" pitchFamily="34" charset="0"/>
                <a:cs typeface="Arial" panose="020B0604020202020204" pitchFamily="34" charset="0"/>
              </a:rPr>
              <a:t>A high yielding cow –producing a lot of milk will need more than a dry cow producing no milk.</a:t>
            </a:r>
          </a:p>
          <a:p>
            <a:r>
              <a:rPr lang="en-GB" dirty="0">
                <a:latin typeface="Arial" panose="020B0604020202020204" pitchFamily="34" charset="0"/>
                <a:cs typeface="Arial" panose="020B0604020202020204" pitchFamily="34" charset="0"/>
              </a:rPr>
              <a:t>An animal will need more food in cold weather.</a:t>
            </a:r>
          </a:p>
          <a:p>
            <a:r>
              <a:rPr lang="en-GB" dirty="0">
                <a:latin typeface="Arial" panose="020B0604020202020204" pitchFamily="34" charset="0"/>
                <a:cs typeface="Arial" panose="020B0604020202020204" pitchFamily="34" charset="0"/>
              </a:rPr>
              <a:t>An animal housed outside will need more than one housed inside – explain why?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Types of feed</a:t>
            </a:r>
          </a:p>
        </p:txBody>
      </p:sp>
      <p:sp>
        <p:nvSpPr>
          <p:cNvPr id="3" name="Content Placeholder 2"/>
          <p:cNvSpPr>
            <a:spLocks noGrp="1"/>
          </p:cNvSpPr>
          <p:nvPr>
            <p:ph idx="1"/>
          </p:nvPr>
        </p:nvSpPr>
        <p:spPr/>
        <p:txBody>
          <a:bodyPr/>
          <a:lstStyle/>
          <a:p>
            <a:r>
              <a:rPr lang="en-GB" dirty="0">
                <a:latin typeface="Arial" panose="020B0604020202020204" pitchFamily="34" charset="0"/>
                <a:cs typeface="Arial" panose="020B0604020202020204" pitchFamily="34" charset="0"/>
              </a:rPr>
              <a:t>Fodder crops are high in roughage (fibre). </a:t>
            </a:r>
          </a:p>
          <a:p>
            <a:r>
              <a:rPr lang="en-GB" dirty="0">
                <a:latin typeface="Arial" panose="020B0604020202020204" pitchFamily="34" charset="0"/>
                <a:cs typeface="Arial" panose="020B0604020202020204" pitchFamily="34" charset="0"/>
              </a:rPr>
              <a:t>They fill the animal up and are usually cheap.</a:t>
            </a:r>
          </a:p>
          <a:p>
            <a:r>
              <a:rPr lang="en-GB" dirty="0">
                <a:latin typeface="Arial" panose="020B0604020202020204" pitchFamily="34" charset="0"/>
                <a:cs typeface="Arial" panose="020B0604020202020204" pitchFamily="34" charset="0"/>
              </a:rPr>
              <a:t>Fodder crops often provide the animals production ration.</a:t>
            </a:r>
          </a:p>
          <a:p>
            <a:r>
              <a:rPr lang="en-GB" dirty="0">
                <a:latin typeface="Arial" panose="020B0604020202020204" pitchFamily="34" charset="0"/>
                <a:cs typeface="Arial" panose="020B0604020202020204" pitchFamily="34" charset="0"/>
              </a:rPr>
              <a:t>They are bulk feeds – high volume, low in nutrients.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Fodder Crops 1.Hay</a:t>
            </a:r>
          </a:p>
        </p:txBody>
      </p:sp>
      <p:pic>
        <p:nvPicPr>
          <p:cNvPr id="4" name="Content Placeholder 3" descr="Q6F3.JPG"/>
          <p:cNvPicPr>
            <a:picLocks noGrp="1" noChangeAspect="1"/>
          </p:cNvPicPr>
          <p:nvPr>
            <p:ph idx="1"/>
          </p:nvPr>
        </p:nvPicPr>
        <p:blipFill>
          <a:blip r:embed="rId2" cstate="print"/>
          <a:stretch>
            <a:fillRect/>
          </a:stretch>
        </p:blipFill>
        <p:spPr>
          <a:xfrm>
            <a:off x="1554692" y="1600201"/>
            <a:ext cx="5510740" cy="4133055"/>
          </a:xfrm>
        </p:spPr>
      </p:pic>
      <p:sp>
        <p:nvSpPr>
          <p:cNvPr id="5" name="TextBox 4"/>
          <p:cNvSpPr txBox="1"/>
          <p:nvPr/>
        </p:nvSpPr>
        <p:spPr>
          <a:xfrm>
            <a:off x="1547664" y="5805264"/>
            <a:ext cx="5832648" cy="646331"/>
          </a:xfrm>
          <a:prstGeom prst="rect">
            <a:avLst/>
          </a:prstGeom>
          <a:noFill/>
        </p:spPr>
        <p:txBody>
          <a:bodyPr wrap="square" rtlCol="0">
            <a:spAutoFit/>
          </a:bodyPr>
          <a:lstStyle/>
          <a:p>
            <a:pPr algn="ctr"/>
            <a:r>
              <a:rPr lang="en-GB" sz="3600" dirty="0">
                <a:latin typeface="Arial" panose="020B0604020202020204" pitchFamily="34" charset="0"/>
                <a:cs typeface="Arial" panose="020B0604020202020204" pitchFamily="34" charset="0"/>
              </a:rPr>
              <a:t>Made from dried grass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196" y="159564"/>
            <a:ext cx="8229600" cy="1143000"/>
          </a:xfrm>
        </p:spPr>
        <p:txBody>
          <a:bodyPr/>
          <a:lstStyle/>
          <a:p>
            <a:r>
              <a:rPr lang="en-GB" dirty="0">
                <a:latin typeface="Arial" panose="020B0604020202020204" pitchFamily="34" charset="0"/>
                <a:cs typeface="Arial" panose="020B0604020202020204" pitchFamily="34" charset="0"/>
              </a:rPr>
              <a:t>2. Silage</a:t>
            </a:r>
          </a:p>
        </p:txBody>
      </p:sp>
      <p:pic>
        <p:nvPicPr>
          <p:cNvPr id="4" name="Content Placeholder 3" descr="H3b.png"/>
          <p:cNvPicPr>
            <a:picLocks noGrp="1" noChangeAspect="1"/>
          </p:cNvPicPr>
          <p:nvPr>
            <p:ph idx="1"/>
          </p:nvPr>
        </p:nvPicPr>
        <p:blipFill>
          <a:blip r:embed="rId2" cstate="print"/>
          <a:stretch>
            <a:fillRect/>
          </a:stretch>
        </p:blipFill>
        <p:spPr>
          <a:xfrm>
            <a:off x="2087724" y="1323524"/>
            <a:ext cx="4968552" cy="3555806"/>
          </a:xfrm>
        </p:spPr>
      </p:pic>
      <p:sp>
        <p:nvSpPr>
          <p:cNvPr id="5" name="TextBox 4"/>
          <p:cNvSpPr txBox="1"/>
          <p:nvPr/>
        </p:nvSpPr>
        <p:spPr>
          <a:xfrm>
            <a:off x="1511660" y="5042118"/>
            <a:ext cx="6120680" cy="1815882"/>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Made from grass cut green and stored in bags or clamps to keep out the air. The grass is “pickled” to stop it rotting.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3. Straw</a:t>
            </a:r>
          </a:p>
        </p:txBody>
      </p:sp>
      <p:pic>
        <p:nvPicPr>
          <p:cNvPr id="4" name="Content Placeholder 3" descr="DSCF0429.JPG"/>
          <p:cNvPicPr>
            <a:picLocks noGrp="1" noChangeAspect="1"/>
          </p:cNvPicPr>
          <p:nvPr>
            <p:ph idx="1"/>
          </p:nvPr>
        </p:nvPicPr>
        <p:blipFill>
          <a:blip r:embed="rId2" cstate="print"/>
          <a:stretch>
            <a:fillRect/>
          </a:stretch>
        </p:blipFill>
        <p:spPr>
          <a:xfrm>
            <a:off x="719572" y="1196752"/>
            <a:ext cx="7704856" cy="4174188"/>
          </a:xfrm>
        </p:spPr>
      </p:pic>
      <p:sp>
        <p:nvSpPr>
          <p:cNvPr id="5" name="TextBox 4"/>
          <p:cNvSpPr txBox="1"/>
          <p:nvPr/>
        </p:nvSpPr>
        <p:spPr>
          <a:xfrm>
            <a:off x="1043608" y="5473005"/>
            <a:ext cx="7056784" cy="1384995"/>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Made from the waste stems of a cereal crops such as wheat or barley. Straw is also used for bedding.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rial" panose="020B0604020202020204" pitchFamily="34" charset="0"/>
                <a:cs typeface="Arial" panose="020B0604020202020204" pitchFamily="34" charset="0"/>
              </a:rPr>
              <a:t>Succulent Feeds</a:t>
            </a:r>
          </a:p>
        </p:txBody>
      </p:sp>
      <p:sp>
        <p:nvSpPr>
          <p:cNvPr id="3" name="Content Placeholder 2"/>
          <p:cNvSpPr>
            <a:spLocks noGrp="1"/>
          </p:cNvSpPr>
          <p:nvPr>
            <p:ph idx="1"/>
          </p:nvPr>
        </p:nvSpPr>
        <p:spPr/>
        <p:txBody>
          <a:bodyPr/>
          <a:lstStyle/>
          <a:p>
            <a:r>
              <a:rPr lang="en-GB" dirty="0">
                <a:latin typeface="Arial" panose="020B0604020202020204" pitchFamily="34" charset="0"/>
                <a:cs typeface="Arial" panose="020B0604020202020204" pitchFamily="34" charset="0"/>
              </a:rPr>
              <a:t>These are feeds which are high in water and so taste moist in the mouth.</a:t>
            </a:r>
          </a:p>
          <a:p>
            <a:pPr>
              <a:buNone/>
            </a:pP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They are often bulky.</a:t>
            </a:r>
          </a:p>
          <a:p>
            <a:pPr>
              <a:buNone/>
            </a:pPr>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High in vitamins and minerals when fresh.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725A5DC683C04082C76ACB61619D05" ma:contentTypeVersion="18" ma:contentTypeDescription="Create a new document." ma:contentTypeScope="" ma:versionID="f5214000169c7f4cca132637da4cdb84">
  <xsd:schema xmlns:xsd="http://www.w3.org/2001/XMLSchema" xmlns:xs="http://www.w3.org/2001/XMLSchema" xmlns:p="http://schemas.microsoft.com/office/2006/metadata/properties" xmlns:ns2="9ad1216b-cdc1-40e2-a0c2-94597fd44697" xmlns:ns3="8a983182-d737-4738-96fb-0c3c886778fe" xmlns:ns4="7424b78e-8606-4fd1-9a19-b6b90bbc0a1b" targetNamespace="http://schemas.microsoft.com/office/2006/metadata/properties" ma:root="true" ma:fieldsID="9a664999f91d0bcb35bed081cbd76490" ns2:_="" ns3:_="" ns4:_="">
    <xsd:import namespace="9ad1216b-cdc1-40e2-a0c2-94597fd44697"/>
    <xsd:import namespace="8a983182-d737-4738-96fb-0c3c886778fe"/>
    <xsd:import namespace="7424b78e-8606-4fd1-9a19-b6b90bbc0a1b"/>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AutoKeyPoints" minOccurs="0"/>
                <xsd:element ref="ns3:MediaServiceKeyPoints" minOccurs="0"/>
                <xsd:element ref="ns2:SharedWithUsers" minOccurs="0"/>
                <xsd:element ref="ns2:SharedWithDetails" minOccurs="0"/>
                <xsd:element ref="ns3:MediaServiceDateTaken" minOccurs="0"/>
                <xsd:element ref="ns3:MediaServiceAutoTags" minOccurs="0"/>
                <xsd:element ref="ns3:MediaLengthInSeconds"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d1216b-cdc1-40e2-a0c2-94597fd44697" elementFormDefault="qualified">
    <xsd:import namespace="http://schemas.microsoft.com/office/2006/documentManagement/types"/>
    <xsd:import namespace="http://schemas.microsoft.com/office/infopath/2007/PartnerControls"/>
    <xsd:element name="_dlc_DocId" ma:index="4" nillable="true" ma:displayName="Document ID Value" ma:description="The value of the document ID assigned to this item." ma:indexed="true" ma:internalName="_dlc_DocId" ma:readOnly="true">
      <xsd:simpleType>
        <xsd:restriction base="dms:Text"/>
      </xsd:simpleType>
    </xsd:element>
    <xsd:element name="_dlc_DocIdUrl" ma:index="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6" nillable="true" ma:displayName="Persist ID" ma:description="Keep ID on add." ma:hidden="true" ma:internalName="_dlc_DocIdPersistId" ma:readOnly="true">
      <xsd:simpleType>
        <xsd:restriction base="dms:Boolean"/>
      </xsd:simpleType>
    </xsd:element>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a983182-d737-4738-96fb-0c3c886778fe" elementFormDefault="qualified">
    <xsd:import namespace="http://schemas.microsoft.com/office/2006/documentManagement/types"/>
    <xsd:import namespace="http://schemas.microsoft.com/office/infopath/2007/PartnerControls"/>
    <xsd:element name="MediaServiceMetadata" ma:index="7" nillable="true" ma:displayName="MediaServiceMetadata" ma:hidden="true" ma:internalName="MediaServiceMetadata" ma:readOnly="true">
      <xsd:simpleType>
        <xsd:restriction base="dms:Note"/>
      </xsd:simpleType>
    </xsd:element>
    <xsd:element name="MediaServiceFastMetadata" ma:index="8" nillable="true" ma:displayName="MediaServiceFastMetadata" ma:hidden="true" ma:internalName="MediaServiceFastMetadata" ma:readOnly="true">
      <xsd:simpleType>
        <xsd:restriction base="dms:Note"/>
      </xsd:simpleType>
    </xsd:element>
    <xsd:element name="MediaServiceAutoKeyPoints" ma:index="9" nillable="true" ma:displayName="MediaServiceAutoKeyPoints" ma:hidden="true" ma:internalName="MediaServiceAutoKeyPoints" ma:readOnly="true">
      <xsd:simpleType>
        <xsd:restriction base="dms:Note"/>
      </xsd:simpleType>
    </xsd:element>
    <xsd:element name="MediaServiceKeyPoints" ma:index="10"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AutoTags" ma:index="18" nillable="true" ma:displayName="Tags" ma:internalName="MediaServiceAutoTag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882c5b-1fc0-4c64-8edd-3b527906c473" ma:termSetId="09814cd3-568e-fe90-9814-8d621ff8fb84" ma:anchorId="fba54fb3-c3e1-fe81-a776-ca4b69148c4d" ma:open="true" ma:isKeyword="false">
      <xsd:complexType>
        <xsd:sequence>
          <xsd:element ref="pc:Terms" minOccurs="0" maxOccurs="1"/>
        </xsd:sequence>
      </xsd:complex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424b78e-8606-4fd1-9a19-b6b90bbc0a1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bd6ad62-9026-4c22-97ba-ffd5902a9633}" ma:internalName="TaxCatchAll" ma:showField="CatchAllData" ma:web="9ad1216b-cdc1-40e2-a0c2-94597fd4469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2C5C2F-474F-4CA9-8A95-727F189BC03A}"/>
</file>

<file path=customXml/itemProps2.xml><?xml version="1.0" encoding="utf-8"?>
<ds:datastoreItem xmlns:ds="http://schemas.openxmlformats.org/officeDocument/2006/customXml" ds:itemID="{98C5F997-E9CB-432C-A3A0-307BB0A13495}"/>
</file>

<file path=customXml/itemProps3.xml><?xml version="1.0" encoding="utf-8"?>
<ds:datastoreItem xmlns:ds="http://schemas.openxmlformats.org/officeDocument/2006/customXml" ds:itemID="{BAEAFFA6-7EC7-4ABD-AE3F-8E54C274819B}"/>
</file>

<file path=docProps/app.xml><?xml version="1.0" encoding="utf-8"?>
<Properties xmlns="http://schemas.openxmlformats.org/officeDocument/2006/extended-properties" xmlns:vt="http://schemas.openxmlformats.org/officeDocument/2006/docPropsVTypes">
  <TotalTime>115</TotalTime>
  <Words>676</Words>
  <Application>Microsoft Office PowerPoint</Application>
  <PresentationFormat>On-screen Show (4:3)</PresentationFormat>
  <Paragraphs>55</Paragraphs>
  <Slides>16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Feeding</vt:lpstr>
      <vt:lpstr>Ways of Feeding</vt:lpstr>
      <vt:lpstr>Types of ration</vt:lpstr>
      <vt:lpstr>How much feed?</vt:lpstr>
      <vt:lpstr>Types of feed</vt:lpstr>
      <vt:lpstr>Fodder Crops 1.Hay</vt:lpstr>
      <vt:lpstr>2. Silage</vt:lpstr>
      <vt:lpstr>3. Straw</vt:lpstr>
      <vt:lpstr>Succulent Feeds</vt:lpstr>
      <vt:lpstr>Succulent Feeds 1. Vegetables</vt:lpstr>
      <vt:lpstr>2. Pulps</vt:lpstr>
      <vt:lpstr>Concentrate feeds</vt:lpstr>
      <vt:lpstr>Concentrate feeds 1. Pellets</vt:lpstr>
      <vt:lpstr>Pellets</vt:lpstr>
      <vt:lpstr>Concentrate mixes.</vt:lpstr>
      <vt:lpstr>Calf Milk Replacement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Martin</dc:creator>
  <cp:lastModifiedBy>David Harrison</cp:lastModifiedBy>
  <cp:revision>15</cp:revision>
  <dcterms:created xsi:type="dcterms:W3CDTF">2010-10-04T06:59:26Z</dcterms:created>
  <dcterms:modified xsi:type="dcterms:W3CDTF">2021-02-23T17:29:40Z</dcterms:modified>
</cp:coreProperties>
</file>