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7"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31" autoAdjust="0"/>
    <p:restoredTop sz="94660"/>
  </p:normalViewPr>
  <p:slideViewPr>
    <p:cSldViewPr>
      <p:cViewPr varScale="1">
        <p:scale>
          <a:sx n="104" d="100"/>
          <a:sy n="104" d="100"/>
        </p:scale>
        <p:origin x="232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14516-714B-4A86-8D8E-FA613E5C615B}"/>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85F011D4-6B06-45B8-8427-FEDDE34E83B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D46FFE-B891-48CC-889C-EDF5C046CBB8}"/>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8A824413-01E3-40AB-AA91-48B90A380CCE}"/>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44983E70-F7ED-484C-8ED0-18F1366BA399}"/>
              </a:ext>
            </a:extLst>
          </p:cNvPr>
          <p:cNvSpPr>
            <a:spLocks noGrp="1"/>
          </p:cNvSpPr>
          <p:nvPr>
            <p:ph type="sldNum" sz="quarter" idx="12"/>
          </p:nvPr>
        </p:nvSpPr>
        <p:spPr/>
        <p:txBody>
          <a:bodyPr/>
          <a:lstStyle/>
          <a:p>
            <a:pPr>
              <a:defRPr/>
            </a:pPr>
            <a:fld id="{7500BCCD-2731-4B4D-A6D2-21FEA6B89B1D}" type="slidenum">
              <a:rPr lang="en-US" altLang="en-US" smtClean="0"/>
              <a:pPr>
                <a:defRPr/>
              </a:pPr>
              <a:t>‹#›</a:t>
            </a:fld>
            <a:endParaRPr lang="en-US" altLang="en-US"/>
          </a:p>
        </p:txBody>
      </p:sp>
    </p:spTree>
    <p:extLst>
      <p:ext uri="{BB962C8B-B14F-4D97-AF65-F5344CB8AC3E}">
        <p14:creationId xmlns:p14="http://schemas.microsoft.com/office/powerpoint/2010/main" val="204391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0D8F7-C99B-419F-8E70-1518FF93E95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EC8894-971B-4354-AA47-1BF4EF63B2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479600-C60D-4920-A384-E837C12475D2}"/>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F633C4F4-AA36-474A-B676-D28CB2CADD56}"/>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B0C2442C-768F-4174-852B-757AF1709C76}"/>
              </a:ext>
            </a:extLst>
          </p:cNvPr>
          <p:cNvSpPr>
            <a:spLocks noGrp="1"/>
          </p:cNvSpPr>
          <p:nvPr>
            <p:ph type="sldNum" sz="quarter" idx="12"/>
          </p:nvPr>
        </p:nvSpPr>
        <p:spPr/>
        <p:txBody>
          <a:bodyPr/>
          <a:lstStyle/>
          <a:p>
            <a:pPr>
              <a:defRPr/>
            </a:pPr>
            <a:fld id="{C255188B-4FF2-4B56-A4A1-3275F0F78986}" type="slidenum">
              <a:rPr lang="en-US" altLang="en-US" smtClean="0"/>
              <a:pPr>
                <a:defRPr/>
              </a:pPr>
              <a:t>‹#›</a:t>
            </a:fld>
            <a:endParaRPr lang="en-US" altLang="en-US"/>
          </a:p>
        </p:txBody>
      </p:sp>
    </p:spTree>
    <p:extLst>
      <p:ext uri="{BB962C8B-B14F-4D97-AF65-F5344CB8AC3E}">
        <p14:creationId xmlns:p14="http://schemas.microsoft.com/office/powerpoint/2010/main" val="1798118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08BBFF-54F9-45A5-A5AB-853864C8EFA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0E49F3C-3C6D-440E-A612-6AE6E481779C}"/>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197F8B-078F-4397-B617-AF4CE7C7B447}"/>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28DB3724-0C02-4F16-B98C-0DAB014EA636}"/>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9C08AEC1-4E08-4095-8740-2FF4638EF800}"/>
              </a:ext>
            </a:extLst>
          </p:cNvPr>
          <p:cNvSpPr>
            <a:spLocks noGrp="1"/>
          </p:cNvSpPr>
          <p:nvPr>
            <p:ph type="sldNum" sz="quarter" idx="12"/>
          </p:nvPr>
        </p:nvSpPr>
        <p:spPr/>
        <p:txBody>
          <a:bodyPr/>
          <a:lstStyle/>
          <a:p>
            <a:pPr>
              <a:defRPr/>
            </a:pPr>
            <a:fld id="{1E0C3CA4-8AE7-4154-804D-E6619A2095E4}" type="slidenum">
              <a:rPr lang="en-US" altLang="en-US" smtClean="0"/>
              <a:pPr>
                <a:defRPr/>
              </a:pPr>
              <a:t>‹#›</a:t>
            </a:fld>
            <a:endParaRPr lang="en-US" altLang="en-US"/>
          </a:p>
        </p:txBody>
      </p:sp>
    </p:spTree>
    <p:extLst>
      <p:ext uri="{BB962C8B-B14F-4D97-AF65-F5344CB8AC3E}">
        <p14:creationId xmlns:p14="http://schemas.microsoft.com/office/powerpoint/2010/main" val="2440324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97836-52DC-4F8F-BA21-B437943951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E694B7-65E1-4AAF-BF93-7DB2130DA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FB312A6-E2CC-4007-80D0-C1E55492E9D3}"/>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3AF508F8-710C-4DAA-9275-8D99461CFBD8}"/>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5AF0B0C4-F018-4BF3-9402-F09C183CA1E7}"/>
              </a:ext>
            </a:extLst>
          </p:cNvPr>
          <p:cNvSpPr>
            <a:spLocks noGrp="1"/>
          </p:cNvSpPr>
          <p:nvPr>
            <p:ph type="sldNum" sz="quarter" idx="12"/>
          </p:nvPr>
        </p:nvSpPr>
        <p:spPr/>
        <p:txBody>
          <a:bodyPr/>
          <a:lstStyle/>
          <a:p>
            <a:pPr>
              <a:defRPr/>
            </a:pPr>
            <a:fld id="{E4F6A3D1-C8E1-462F-A56F-60AE6857D497}" type="slidenum">
              <a:rPr lang="en-US" altLang="en-US" smtClean="0"/>
              <a:pPr>
                <a:defRPr/>
              </a:pPr>
              <a:t>‹#›</a:t>
            </a:fld>
            <a:endParaRPr lang="en-US" altLang="en-US"/>
          </a:p>
        </p:txBody>
      </p:sp>
    </p:spTree>
    <p:extLst>
      <p:ext uri="{BB962C8B-B14F-4D97-AF65-F5344CB8AC3E}">
        <p14:creationId xmlns:p14="http://schemas.microsoft.com/office/powerpoint/2010/main" val="2893279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70258-F277-4CEB-AF05-2D18CB61DD7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1254C93-48B4-4A8E-A239-D368C425243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409EEE-5963-4ADE-B7E4-BB2CC8A5C341}"/>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6D808635-1B17-44E3-9D81-D1431A7EC865}"/>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B8A740F0-B493-4EC0-8AD8-58CADDCA2E59}"/>
              </a:ext>
            </a:extLst>
          </p:cNvPr>
          <p:cNvSpPr>
            <a:spLocks noGrp="1"/>
          </p:cNvSpPr>
          <p:nvPr>
            <p:ph type="sldNum" sz="quarter" idx="12"/>
          </p:nvPr>
        </p:nvSpPr>
        <p:spPr/>
        <p:txBody>
          <a:bodyPr/>
          <a:lstStyle/>
          <a:p>
            <a:pPr>
              <a:defRPr/>
            </a:pPr>
            <a:fld id="{AF93F042-8E53-4D18-B3A4-0B066EAD6C1E}" type="slidenum">
              <a:rPr lang="en-US" altLang="en-US" smtClean="0"/>
              <a:pPr>
                <a:defRPr/>
              </a:pPr>
              <a:t>‹#›</a:t>
            </a:fld>
            <a:endParaRPr lang="en-US" altLang="en-US"/>
          </a:p>
        </p:txBody>
      </p:sp>
    </p:spTree>
    <p:extLst>
      <p:ext uri="{BB962C8B-B14F-4D97-AF65-F5344CB8AC3E}">
        <p14:creationId xmlns:p14="http://schemas.microsoft.com/office/powerpoint/2010/main" val="869290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722C8-F0AE-4FD1-9E72-6592BE88C8D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F9750B-4F86-4D8F-B0EF-23654972E24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D432980-021D-49D8-B045-7ABE45890663}"/>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81A6E0B-D811-462F-9F1E-C5180B9A08AD}"/>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B06E83A5-9198-410D-976C-E8706ABB87DA}"/>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89B68173-F1AC-4830-9258-40DD04A47054}"/>
              </a:ext>
            </a:extLst>
          </p:cNvPr>
          <p:cNvSpPr>
            <a:spLocks noGrp="1"/>
          </p:cNvSpPr>
          <p:nvPr>
            <p:ph type="sldNum" sz="quarter" idx="12"/>
          </p:nvPr>
        </p:nvSpPr>
        <p:spPr/>
        <p:txBody>
          <a:bodyPr/>
          <a:lstStyle/>
          <a:p>
            <a:pPr>
              <a:defRPr/>
            </a:pPr>
            <a:fld id="{11A6F511-7D60-4838-90F5-F925651A767B}" type="slidenum">
              <a:rPr lang="en-US" altLang="en-US" smtClean="0"/>
              <a:pPr>
                <a:defRPr/>
              </a:pPr>
              <a:t>‹#›</a:t>
            </a:fld>
            <a:endParaRPr lang="en-US" altLang="en-US"/>
          </a:p>
        </p:txBody>
      </p:sp>
    </p:spTree>
    <p:extLst>
      <p:ext uri="{BB962C8B-B14F-4D97-AF65-F5344CB8AC3E}">
        <p14:creationId xmlns:p14="http://schemas.microsoft.com/office/powerpoint/2010/main" val="383465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D6F39-08F7-4538-BF82-499B87B2755D}"/>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2646A7-765D-44F5-85B9-30D60C492B1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6869252-4F0E-42B4-B032-CEB7A8DB83D9}"/>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7CD4578-D341-4AF2-9C4B-0D4B41CF9D5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8EA1852-10FE-4769-88A0-E27AFC46DA55}"/>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7D0DC28-1202-4B63-AE66-DAD42ACEFD8D}"/>
              </a:ext>
            </a:extLst>
          </p:cNvPr>
          <p:cNvSpPr>
            <a:spLocks noGrp="1"/>
          </p:cNvSpPr>
          <p:nvPr>
            <p:ph type="dt" sz="half" idx="10"/>
          </p:nvPr>
        </p:nvSpPr>
        <p:spPr/>
        <p:txBody>
          <a:bodyPr/>
          <a:lstStyle/>
          <a:p>
            <a:pPr>
              <a:defRPr/>
            </a:pPr>
            <a:endParaRPr lang="en-US" altLang="en-US"/>
          </a:p>
        </p:txBody>
      </p:sp>
      <p:sp>
        <p:nvSpPr>
          <p:cNvPr id="8" name="Footer Placeholder 7">
            <a:extLst>
              <a:ext uri="{FF2B5EF4-FFF2-40B4-BE49-F238E27FC236}">
                <a16:creationId xmlns:a16="http://schemas.microsoft.com/office/drawing/2014/main" id="{AE075DD0-CED1-4777-9283-CDB91C1BD6BC}"/>
              </a:ext>
            </a:extLst>
          </p:cNvPr>
          <p:cNvSpPr>
            <a:spLocks noGrp="1"/>
          </p:cNvSpPr>
          <p:nvPr>
            <p:ph type="ftr" sz="quarter" idx="11"/>
          </p:nvPr>
        </p:nvSpPr>
        <p:spPr/>
        <p:txBody>
          <a:bodyPr/>
          <a:lstStyle/>
          <a:p>
            <a:pPr>
              <a:defRPr/>
            </a:pPr>
            <a:endParaRPr lang="en-US" altLang="en-US"/>
          </a:p>
        </p:txBody>
      </p:sp>
      <p:sp>
        <p:nvSpPr>
          <p:cNvPr id="9" name="Slide Number Placeholder 8">
            <a:extLst>
              <a:ext uri="{FF2B5EF4-FFF2-40B4-BE49-F238E27FC236}">
                <a16:creationId xmlns:a16="http://schemas.microsoft.com/office/drawing/2014/main" id="{AFB1C74A-5730-474A-9778-5900372E4B10}"/>
              </a:ext>
            </a:extLst>
          </p:cNvPr>
          <p:cNvSpPr>
            <a:spLocks noGrp="1"/>
          </p:cNvSpPr>
          <p:nvPr>
            <p:ph type="sldNum" sz="quarter" idx="12"/>
          </p:nvPr>
        </p:nvSpPr>
        <p:spPr/>
        <p:txBody>
          <a:bodyPr/>
          <a:lstStyle/>
          <a:p>
            <a:pPr>
              <a:defRPr/>
            </a:pPr>
            <a:fld id="{6D0C7C08-E068-486C-85A6-86DC86BBB887}" type="slidenum">
              <a:rPr lang="en-US" altLang="en-US" smtClean="0"/>
              <a:pPr>
                <a:defRPr/>
              </a:pPr>
              <a:t>‹#›</a:t>
            </a:fld>
            <a:endParaRPr lang="en-US" altLang="en-US"/>
          </a:p>
        </p:txBody>
      </p:sp>
    </p:spTree>
    <p:extLst>
      <p:ext uri="{BB962C8B-B14F-4D97-AF65-F5344CB8AC3E}">
        <p14:creationId xmlns:p14="http://schemas.microsoft.com/office/powerpoint/2010/main" val="3337509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681F-48ED-4DC5-9D68-B4FB3EB70FD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820C57A-37A9-4E87-80A6-4AF5B31D3140}"/>
              </a:ext>
            </a:extLst>
          </p:cNvPr>
          <p:cNvSpPr>
            <a:spLocks noGrp="1"/>
          </p:cNvSpPr>
          <p:nvPr>
            <p:ph type="dt" sz="half" idx="10"/>
          </p:nvPr>
        </p:nvSpPr>
        <p:spPr/>
        <p:txBody>
          <a:bodyPr/>
          <a:lstStyle/>
          <a:p>
            <a:pPr>
              <a:defRPr/>
            </a:pPr>
            <a:endParaRPr lang="en-US" altLang="en-US"/>
          </a:p>
        </p:txBody>
      </p:sp>
      <p:sp>
        <p:nvSpPr>
          <p:cNvPr id="4" name="Footer Placeholder 3">
            <a:extLst>
              <a:ext uri="{FF2B5EF4-FFF2-40B4-BE49-F238E27FC236}">
                <a16:creationId xmlns:a16="http://schemas.microsoft.com/office/drawing/2014/main" id="{6703A63C-CB08-4B6F-9A7D-A90DDCA12981}"/>
              </a:ext>
            </a:extLst>
          </p:cNvPr>
          <p:cNvSpPr>
            <a:spLocks noGrp="1"/>
          </p:cNvSpPr>
          <p:nvPr>
            <p:ph type="ftr" sz="quarter" idx="11"/>
          </p:nvPr>
        </p:nvSpPr>
        <p:spPr/>
        <p:txBody>
          <a:bodyPr/>
          <a:lstStyle/>
          <a:p>
            <a:pPr>
              <a:defRPr/>
            </a:pPr>
            <a:endParaRPr lang="en-US" altLang="en-US"/>
          </a:p>
        </p:txBody>
      </p:sp>
      <p:sp>
        <p:nvSpPr>
          <p:cNvPr id="5" name="Slide Number Placeholder 4">
            <a:extLst>
              <a:ext uri="{FF2B5EF4-FFF2-40B4-BE49-F238E27FC236}">
                <a16:creationId xmlns:a16="http://schemas.microsoft.com/office/drawing/2014/main" id="{ACAA6149-101E-4D5F-95CE-2147F1A2B820}"/>
              </a:ext>
            </a:extLst>
          </p:cNvPr>
          <p:cNvSpPr>
            <a:spLocks noGrp="1"/>
          </p:cNvSpPr>
          <p:nvPr>
            <p:ph type="sldNum" sz="quarter" idx="12"/>
          </p:nvPr>
        </p:nvSpPr>
        <p:spPr/>
        <p:txBody>
          <a:bodyPr/>
          <a:lstStyle/>
          <a:p>
            <a:pPr>
              <a:defRPr/>
            </a:pPr>
            <a:fld id="{90D35DEF-4919-4CA6-9EB9-58BF2E0FFCF9}" type="slidenum">
              <a:rPr lang="en-US" altLang="en-US" smtClean="0"/>
              <a:pPr>
                <a:defRPr/>
              </a:pPr>
              <a:t>‹#›</a:t>
            </a:fld>
            <a:endParaRPr lang="en-US" altLang="en-US"/>
          </a:p>
        </p:txBody>
      </p:sp>
    </p:spTree>
    <p:extLst>
      <p:ext uri="{BB962C8B-B14F-4D97-AF65-F5344CB8AC3E}">
        <p14:creationId xmlns:p14="http://schemas.microsoft.com/office/powerpoint/2010/main" val="3602448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9415EA-A9DE-409D-A6D7-E0CE9E2DDEB9}"/>
              </a:ext>
            </a:extLst>
          </p:cNvPr>
          <p:cNvSpPr>
            <a:spLocks noGrp="1"/>
          </p:cNvSpPr>
          <p:nvPr>
            <p:ph type="dt" sz="half" idx="10"/>
          </p:nvPr>
        </p:nvSpPr>
        <p:spPr/>
        <p:txBody>
          <a:bodyPr/>
          <a:lstStyle/>
          <a:p>
            <a:pPr>
              <a:defRPr/>
            </a:pPr>
            <a:endParaRPr lang="en-US" altLang="en-US"/>
          </a:p>
        </p:txBody>
      </p:sp>
      <p:sp>
        <p:nvSpPr>
          <p:cNvPr id="3" name="Footer Placeholder 2">
            <a:extLst>
              <a:ext uri="{FF2B5EF4-FFF2-40B4-BE49-F238E27FC236}">
                <a16:creationId xmlns:a16="http://schemas.microsoft.com/office/drawing/2014/main" id="{0C87951F-D26E-438E-ADE5-BE32DC37E1DE}"/>
              </a:ext>
            </a:extLst>
          </p:cNvPr>
          <p:cNvSpPr>
            <a:spLocks noGrp="1"/>
          </p:cNvSpPr>
          <p:nvPr>
            <p:ph type="ftr" sz="quarter" idx="11"/>
          </p:nvPr>
        </p:nvSpPr>
        <p:spPr/>
        <p:txBody>
          <a:bodyPr/>
          <a:lstStyle/>
          <a:p>
            <a:pPr>
              <a:defRPr/>
            </a:pPr>
            <a:endParaRPr lang="en-US" altLang="en-US"/>
          </a:p>
        </p:txBody>
      </p:sp>
      <p:sp>
        <p:nvSpPr>
          <p:cNvPr id="4" name="Slide Number Placeholder 3">
            <a:extLst>
              <a:ext uri="{FF2B5EF4-FFF2-40B4-BE49-F238E27FC236}">
                <a16:creationId xmlns:a16="http://schemas.microsoft.com/office/drawing/2014/main" id="{9C807B98-0EC7-48C8-8656-B5E0ED01A032}"/>
              </a:ext>
            </a:extLst>
          </p:cNvPr>
          <p:cNvSpPr>
            <a:spLocks noGrp="1"/>
          </p:cNvSpPr>
          <p:nvPr>
            <p:ph type="sldNum" sz="quarter" idx="12"/>
          </p:nvPr>
        </p:nvSpPr>
        <p:spPr/>
        <p:txBody>
          <a:bodyPr/>
          <a:lstStyle/>
          <a:p>
            <a:pPr>
              <a:defRPr/>
            </a:pPr>
            <a:fld id="{76A48B8B-2BF9-4947-AD11-C61ED5A18C5C}" type="slidenum">
              <a:rPr lang="en-US" altLang="en-US" smtClean="0"/>
              <a:pPr>
                <a:defRPr/>
              </a:pPr>
              <a:t>‹#›</a:t>
            </a:fld>
            <a:endParaRPr lang="en-US" altLang="en-US"/>
          </a:p>
        </p:txBody>
      </p:sp>
    </p:spTree>
    <p:extLst>
      <p:ext uri="{BB962C8B-B14F-4D97-AF65-F5344CB8AC3E}">
        <p14:creationId xmlns:p14="http://schemas.microsoft.com/office/powerpoint/2010/main" val="2047965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EC890-6983-4B4F-A706-787BC62DD67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EE9A91C-071B-455A-A4A3-4A7A378A858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8B7A251-A11C-4D22-A7F5-19506B5E583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B35D607-23CA-4FE8-9A80-CAB57F1D9F35}"/>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E21C497E-B93F-4BF5-8DF9-A7BA910A4D41}"/>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E09CB279-C557-4672-98F5-E743555CED63}"/>
              </a:ext>
            </a:extLst>
          </p:cNvPr>
          <p:cNvSpPr>
            <a:spLocks noGrp="1"/>
          </p:cNvSpPr>
          <p:nvPr>
            <p:ph type="sldNum" sz="quarter" idx="12"/>
          </p:nvPr>
        </p:nvSpPr>
        <p:spPr/>
        <p:txBody>
          <a:bodyPr/>
          <a:lstStyle/>
          <a:p>
            <a:pPr>
              <a:defRPr/>
            </a:pPr>
            <a:fld id="{2BC78735-706E-4A7C-92D2-FFE8F6B99D11}" type="slidenum">
              <a:rPr lang="en-US" altLang="en-US" smtClean="0"/>
              <a:pPr>
                <a:defRPr/>
              </a:pPr>
              <a:t>‹#›</a:t>
            </a:fld>
            <a:endParaRPr lang="en-US" altLang="en-US"/>
          </a:p>
        </p:txBody>
      </p:sp>
    </p:spTree>
    <p:extLst>
      <p:ext uri="{BB962C8B-B14F-4D97-AF65-F5344CB8AC3E}">
        <p14:creationId xmlns:p14="http://schemas.microsoft.com/office/powerpoint/2010/main" val="404700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CBD73-2B0E-4180-8DED-26EDB863B73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B5D5C25-4D1C-4713-93DC-BE4BB120F558}"/>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B664B9AA-420E-4D7F-8574-04DE8016A74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2DEA4DC-2A41-4259-85E2-4E2871707BC6}"/>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D7CA6BEB-6375-4EAE-8BAB-A562A781E88D}"/>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A2D10BA0-76A1-424F-B519-56B6A0C8ADE7}"/>
              </a:ext>
            </a:extLst>
          </p:cNvPr>
          <p:cNvSpPr>
            <a:spLocks noGrp="1"/>
          </p:cNvSpPr>
          <p:nvPr>
            <p:ph type="sldNum" sz="quarter" idx="12"/>
          </p:nvPr>
        </p:nvSpPr>
        <p:spPr/>
        <p:txBody>
          <a:bodyPr/>
          <a:lstStyle/>
          <a:p>
            <a:pPr>
              <a:defRPr/>
            </a:pPr>
            <a:fld id="{552C5DD1-3D7C-473F-B97F-66911260F179}" type="slidenum">
              <a:rPr lang="en-US" altLang="en-US" smtClean="0"/>
              <a:pPr>
                <a:defRPr/>
              </a:pPr>
              <a:t>‹#›</a:t>
            </a:fld>
            <a:endParaRPr lang="en-US" altLang="en-US"/>
          </a:p>
        </p:txBody>
      </p:sp>
    </p:spTree>
    <p:extLst>
      <p:ext uri="{BB962C8B-B14F-4D97-AF65-F5344CB8AC3E}">
        <p14:creationId xmlns:p14="http://schemas.microsoft.com/office/powerpoint/2010/main" val="239041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B5EEC6-7FE3-4A90-9D4A-18FA1AAB10A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0AA9CC-BE34-4EAC-A40B-8A51F637CC1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39FBCB-5FDD-4ED8-A899-D0637C75C49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en-US"/>
          </a:p>
        </p:txBody>
      </p:sp>
      <p:sp>
        <p:nvSpPr>
          <p:cNvPr id="5" name="Footer Placeholder 4">
            <a:extLst>
              <a:ext uri="{FF2B5EF4-FFF2-40B4-BE49-F238E27FC236}">
                <a16:creationId xmlns:a16="http://schemas.microsoft.com/office/drawing/2014/main" id="{BC130B40-BB59-458E-A32E-12D9953C4F6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ltLang="en-US"/>
          </a:p>
        </p:txBody>
      </p:sp>
      <p:sp>
        <p:nvSpPr>
          <p:cNvPr id="6" name="Slide Number Placeholder 5">
            <a:extLst>
              <a:ext uri="{FF2B5EF4-FFF2-40B4-BE49-F238E27FC236}">
                <a16:creationId xmlns:a16="http://schemas.microsoft.com/office/drawing/2014/main" id="{C62A9D45-035B-4993-801E-306F37A00B02}"/>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AA020213-7BB5-4BB6-9852-4B1CF30B2E28}" type="slidenum">
              <a:rPr lang="en-US" altLang="en-US" smtClean="0"/>
              <a:pPr>
                <a:defRPr/>
              </a:pPr>
              <a:t>‹#›</a:t>
            </a:fld>
            <a:endParaRPr lang="en-US" altLang="en-US"/>
          </a:p>
        </p:txBody>
      </p:sp>
    </p:spTree>
    <p:extLst>
      <p:ext uri="{BB962C8B-B14F-4D97-AF65-F5344CB8AC3E}">
        <p14:creationId xmlns:p14="http://schemas.microsoft.com/office/powerpoint/2010/main" val="37367976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DEA81F1-5026-44B5-B50C-CC02B9207F3F}"/>
              </a:ext>
            </a:extLst>
          </p:cNvPr>
          <p:cNvSpPr>
            <a:spLocks noGrp="1" noChangeArrowheads="1"/>
          </p:cNvSpPr>
          <p:nvPr>
            <p:ph type="ctrTitle"/>
          </p:nvPr>
        </p:nvSpPr>
        <p:spPr>
          <a:xfrm>
            <a:off x="827088" y="692150"/>
            <a:ext cx="7772400" cy="1470025"/>
          </a:xfrm>
        </p:spPr>
        <p:txBody>
          <a:bodyPr anchor="ctr"/>
          <a:lstStyle/>
          <a:p>
            <a:pPr eaLnBrk="1" hangingPunct="1"/>
            <a:r>
              <a:rPr lang="en-GB" altLang="en-US" sz="4400" b="1" u="sng">
                <a:latin typeface="Arial" panose="020B0604020202020204" pitchFamily="34" charset="0"/>
                <a:cs typeface="Arial" panose="020B0604020202020204" pitchFamily="34" charset="0"/>
              </a:rPr>
              <a:t>Seeds</a:t>
            </a:r>
            <a:endParaRPr lang="en-US" altLang="en-US" sz="4400" b="1" u="sng">
              <a:latin typeface="Arial" panose="020B0604020202020204" pitchFamily="34" charset="0"/>
              <a:cs typeface="Arial" panose="020B0604020202020204" pitchFamily="34" charset="0"/>
            </a:endParaRPr>
          </a:p>
        </p:txBody>
      </p:sp>
      <p:sp>
        <p:nvSpPr>
          <p:cNvPr id="2051" name="Rectangle 3">
            <a:extLst>
              <a:ext uri="{FF2B5EF4-FFF2-40B4-BE49-F238E27FC236}">
                <a16:creationId xmlns:a16="http://schemas.microsoft.com/office/drawing/2014/main" id="{1330B7F0-3B39-4E10-A05C-6834EB71DB3F}"/>
              </a:ext>
            </a:extLst>
          </p:cNvPr>
          <p:cNvSpPr>
            <a:spLocks noGrp="1" noChangeArrowheads="1"/>
          </p:cNvSpPr>
          <p:nvPr>
            <p:ph type="subTitle" idx="1"/>
          </p:nvPr>
        </p:nvSpPr>
        <p:spPr>
          <a:xfrm>
            <a:off x="827088" y="2276475"/>
            <a:ext cx="7088187" cy="2881313"/>
          </a:xfrm>
        </p:spPr>
        <p:txBody>
          <a:bodyPr/>
          <a:lstStyle/>
          <a:p>
            <a:pPr algn="l" eaLnBrk="1" hangingPunct="1"/>
            <a:r>
              <a:rPr lang="en-GB" altLang="en-US" sz="3200" dirty="0">
                <a:latin typeface="Arial" panose="020B0604020202020204" pitchFamily="34" charset="0"/>
                <a:cs typeface="Arial" panose="020B0604020202020204" pitchFamily="34" charset="0"/>
              </a:rPr>
              <a:t>Learning objectives: </a:t>
            </a:r>
          </a:p>
          <a:p>
            <a:pPr algn="l" eaLnBrk="1" hangingPunct="1">
              <a:buFontTx/>
              <a:buChar char="•"/>
            </a:pPr>
            <a:r>
              <a:rPr lang="en-GB" altLang="en-US" sz="3200" dirty="0">
                <a:latin typeface="Arial" panose="020B0604020202020204" pitchFamily="34" charset="0"/>
                <a:cs typeface="Arial" panose="020B0604020202020204" pitchFamily="34" charset="0"/>
              </a:rPr>
              <a:t>The structure of a seed</a:t>
            </a:r>
          </a:p>
          <a:p>
            <a:pPr algn="l" eaLnBrk="1" hangingPunct="1">
              <a:buFontTx/>
              <a:buChar char="•"/>
            </a:pPr>
            <a:r>
              <a:rPr lang="en-GB" altLang="en-US" sz="3200" dirty="0">
                <a:latin typeface="Arial" panose="020B0604020202020204" pitchFamily="34" charset="0"/>
                <a:cs typeface="Arial" panose="020B0604020202020204" pitchFamily="34" charset="0"/>
              </a:rPr>
              <a:t> Conditions needed for germination</a:t>
            </a:r>
          </a:p>
          <a:p>
            <a:pPr algn="l" eaLnBrk="1" hangingPunct="1">
              <a:buFontTx/>
              <a:buChar char="•"/>
            </a:pPr>
            <a:r>
              <a:rPr lang="en-GB" altLang="en-US" sz="3200" dirty="0">
                <a:latin typeface="Arial" panose="020B0604020202020204" pitchFamily="34" charset="0"/>
                <a:cs typeface="Arial" panose="020B0604020202020204" pitchFamily="34" charset="0"/>
              </a:rPr>
              <a:t> Dormancy</a:t>
            </a:r>
          </a:p>
          <a:p>
            <a:pPr algn="l" eaLnBrk="1" hangingPunct="1">
              <a:buFontTx/>
              <a:buChar char="•"/>
            </a:pPr>
            <a:endParaRPr lang="en-US" altLang="en-US" sz="32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blinds(horizontal)">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blinds(horizontal)">
                                      <p:cBhvr>
                                        <p:cTn id="12" dur="500"/>
                                        <p:tgtEl>
                                          <p:spTgt spid="20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051">
                                            <p:txEl>
                                              <p:pRg st="2" end="2"/>
                                            </p:txEl>
                                          </p:spTgt>
                                        </p:tgtEl>
                                        <p:attrNameLst>
                                          <p:attrName>style.visibility</p:attrName>
                                        </p:attrNameLst>
                                      </p:cBhvr>
                                      <p:to>
                                        <p:strVal val="visible"/>
                                      </p:to>
                                    </p:set>
                                    <p:animEffect transition="in" filter="blinds(horizontal)">
                                      <p:cBhvr>
                                        <p:cTn id="17" dur="500"/>
                                        <p:tgtEl>
                                          <p:spTgt spid="20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051">
                                            <p:txEl>
                                              <p:pRg st="3" end="3"/>
                                            </p:txEl>
                                          </p:spTgt>
                                        </p:tgtEl>
                                        <p:attrNameLst>
                                          <p:attrName>style.visibility</p:attrName>
                                        </p:attrNameLst>
                                      </p:cBhvr>
                                      <p:to>
                                        <p:strVal val="visible"/>
                                      </p:to>
                                    </p:set>
                                    <p:animEffect transition="in" filter="blinds(horizontal)">
                                      <p:cBhvr>
                                        <p:cTn id="22" dur="500"/>
                                        <p:tgtEl>
                                          <p:spTgt spid="20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9201855-A296-4D9D-B63F-1BCAC618B4A1}"/>
              </a:ext>
            </a:extLst>
          </p:cNvPr>
          <p:cNvSpPr>
            <a:spLocks noGrp="1" noChangeArrowheads="1"/>
          </p:cNvSpPr>
          <p:nvPr>
            <p:ph type="title"/>
          </p:nvPr>
        </p:nvSpPr>
        <p:spPr>
          <a:xfrm>
            <a:off x="250825" y="115888"/>
            <a:ext cx="8229600" cy="706437"/>
          </a:xfrm>
        </p:spPr>
        <p:txBody>
          <a:bodyPr/>
          <a:lstStyle/>
          <a:p>
            <a:pPr eaLnBrk="1" hangingPunct="1"/>
            <a:r>
              <a:rPr lang="en-GB" altLang="en-US" sz="4000" b="1" u="sng">
                <a:latin typeface="Arial" panose="020B0604020202020204" pitchFamily="34" charset="0"/>
                <a:cs typeface="Arial" panose="020B0604020202020204" pitchFamily="34" charset="0"/>
              </a:rPr>
              <a:t>Seed Structure</a:t>
            </a:r>
            <a:endParaRPr lang="en-US" altLang="en-US" sz="4000" b="1" u="sng">
              <a:latin typeface="Arial" panose="020B0604020202020204" pitchFamily="34" charset="0"/>
              <a:cs typeface="Arial" panose="020B0604020202020204" pitchFamily="34" charset="0"/>
            </a:endParaRPr>
          </a:p>
        </p:txBody>
      </p:sp>
      <p:pic>
        <p:nvPicPr>
          <p:cNvPr id="3076" name="Picture 4">
            <a:extLst>
              <a:ext uri="{FF2B5EF4-FFF2-40B4-BE49-F238E27FC236}">
                <a16:creationId xmlns:a16="http://schemas.microsoft.com/office/drawing/2014/main" id="{17F25664-63F2-4E84-A1CC-0B241C712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2060575"/>
            <a:ext cx="4454525" cy="392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5">
            <a:extLst>
              <a:ext uri="{FF2B5EF4-FFF2-40B4-BE49-F238E27FC236}">
                <a16:creationId xmlns:a16="http://schemas.microsoft.com/office/drawing/2014/main" id="{21A8656B-98B0-4E9D-AD46-D038A1B067FB}"/>
              </a:ext>
            </a:extLst>
          </p:cNvPr>
          <p:cNvSpPr txBox="1">
            <a:spLocks noChangeArrowheads="1"/>
          </p:cNvSpPr>
          <p:nvPr/>
        </p:nvSpPr>
        <p:spPr bwMode="auto">
          <a:xfrm>
            <a:off x="0" y="4868863"/>
            <a:ext cx="2087563" cy="77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GB" altLang="en-US" b="1" u="sng">
                <a:cs typeface="Arial" panose="020B0604020202020204" pitchFamily="34" charset="0"/>
              </a:rPr>
              <a:t>Cotyledon</a:t>
            </a:r>
            <a:r>
              <a:rPr lang="en-GB" altLang="en-US" b="1">
                <a:cs typeface="Arial" panose="020B0604020202020204" pitchFamily="34" charset="0"/>
              </a:rPr>
              <a:t> – </a:t>
            </a:r>
          </a:p>
          <a:p>
            <a:pPr algn="ctr" eaLnBrk="1" hangingPunct="1">
              <a:spcBef>
                <a:spcPct val="50000"/>
              </a:spcBef>
            </a:pPr>
            <a:r>
              <a:rPr lang="en-GB" altLang="en-US" b="1">
                <a:cs typeface="Arial" panose="020B0604020202020204" pitchFamily="34" charset="0"/>
              </a:rPr>
              <a:t>food store</a:t>
            </a:r>
            <a:endParaRPr lang="en-US" altLang="en-US" b="1">
              <a:cs typeface="Arial" panose="020B0604020202020204" pitchFamily="34" charset="0"/>
            </a:endParaRPr>
          </a:p>
        </p:txBody>
      </p:sp>
      <p:sp>
        <p:nvSpPr>
          <p:cNvPr id="3078" name="Line 6">
            <a:extLst>
              <a:ext uri="{FF2B5EF4-FFF2-40B4-BE49-F238E27FC236}">
                <a16:creationId xmlns:a16="http://schemas.microsoft.com/office/drawing/2014/main" id="{63948085-3C13-483E-84E0-6A42A298E36A}"/>
              </a:ext>
            </a:extLst>
          </p:cNvPr>
          <p:cNvSpPr>
            <a:spLocks noChangeShapeType="1"/>
          </p:cNvSpPr>
          <p:nvPr/>
        </p:nvSpPr>
        <p:spPr bwMode="auto">
          <a:xfrm flipV="1">
            <a:off x="1908175" y="3500438"/>
            <a:ext cx="3024188"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079" name="Text Box 7">
            <a:extLst>
              <a:ext uri="{FF2B5EF4-FFF2-40B4-BE49-F238E27FC236}">
                <a16:creationId xmlns:a16="http://schemas.microsoft.com/office/drawing/2014/main" id="{6632221B-C3B7-4D64-BDB7-B5ABFD02873C}"/>
              </a:ext>
            </a:extLst>
          </p:cNvPr>
          <p:cNvSpPr txBox="1">
            <a:spLocks noChangeArrowheads="1"/>
          </p:cNvSpPr>
          <p:nvPr/>
        </p:nvSpPr>
        <p:spPr bwMode="auto">
          <a:xfrm>
            <a:off x="0" y="2133600"/>
            <a:ext cx="2087563"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GB" altLang="en-US" b="1" u="sng">
                <a:cs typeface="Arial" panose="020B0604020202020204" pitchFamily="34" charset="0"/>
              </a:rPr>
              <a:t>Testa</a:t>
            </a:r>
            <a:r>
              <a:rPr lang="en-GB" altLang="en-US" b="1">
                <a:cs typeface="Arial" panose="020B0604020202020204" pitchFamily="34" charset="0"/>
              </a:rPr>
              <a:t> – </a:t>
            </a:r>
          </a:p>
          <a:p>
            <a:pPr algn="ctr" eaLnBrk="1" hangingPunct="1">
              <a:spcBef>
                <a:spcPct val="50000"/>
              </a:spcBef>
            </a:pPr>
            <a:r>
              <a:rPr lang="en-GB" altLang="en-US" b="1">
                <a:cs typeface="Arial" panose="020B0604020202020204" pitchFamily="34" charset="0"/>
              </a:rPr>
              <a:t>Protective seed coat</a:t>
            </a:r>
            <a:endParaRPr lang="en-US" altLang="en-US" b="1">
              <a:cs typeface="Arial" panose="020B0604020202020204" pitchFamily="34" charset="0"/>
            </a:endParaRPr>
          </a:p>
        </p:txBody>
      </p:sp>
      <p:sp>
        <p:nvSpPr>
          <p:cNvPr id="3080" name="Line 8">
            <a:extLst>
              <a:ext uri="{FF2B5EF4-FFF2-40B4-BE49-F238E27FC236}">
                <a16:creationId xmlns:a16="http://schemas.microsoft.com/office/drawing/2014/main" id="{F8285ECE-0A1F-497B-9956-CF6C858454AC}"/>
              </a:ext>
            </a:extLst>
          </p:cNvPr>
          <p:cNvSpPr>
            <a:spLocks noChangeShapeType="1"/>
          </p:cNvSpPr>
          <p:nvPr/>
        </p:nvSpPr>
        <p:spPr bwMode="auto">
          <a:xfrm>
            <a:off x="1763713" y="2349500"/>
            <a:ext cx="2520950" cy="1079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081" name="Text Box 9">
            <a:extLst>
              <a:ext uri="{FF2B5EF4-FFF2-40B4-BE49-F238E27FC236}">
                <a16:creationId xmlns:a16="http://schemas.microsoft.com/office/drawing/2014/main" id="{D0257538-EA85-4830-86BB-1CCD010C5BF9}"/>
              </a:ext>
            </a:extLst>
          </p:cNvPr>
          <p:cNvSpPr txBox="1">
            <a:spLocks noChangeArrowheads="1"/>
          </p:cNvSpPr>
          <p:nvPr/>
        </p:nvSpPr>
        <p:spPr bwMode="auto">
          <a:xfrm>
            <a:off x="7380288" y="1989138"/>
            <a:ext cx="1584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GB" altLang="en-US">
              <a:cs typeface="Arial" panose="020B0604020202020204" pitchFamily="34" charset="0"/>
            </a:endParaRPr>
          </a:p>
        </p:txBody>
      </p:sp>
      <p:sp>
        <p:nvSpPr>
          <p:cNvPr id="3083" name="Text Box 11">
            <a:extLst>
              <a:ext uri="{FF2B5EF4-FFF2-40B4-BE49-F238E27FC236}">
                <a16:creationId xmlns:a16="http://schemas.microsoft.com/office/drawing/2014/main" id="{3AF77E9B-CF0F-4954-A792-5A7B575DA8FF}"/>
              </a:ext>
            </a:extLst>
          </p:cNvPr>
          <p:cNvSpPr txBox="1">
            <a:spLocks noChangeArrowheads="1"/>
          </p:cNvSpPr>
          <p:nvPr/>
        </p:nvSpPr>
        <p:spPr bwMode="auto">
          <a:xfrm>
            <a:off x="7019925" y="1989138"/>
            <a:ext cx="2124075" cy="77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b="1" u="sng">
                <a:cs typeface="Arial" panose="020B0604020202020204" pitchFamily="34" charset="0"/>
              </a:rPr>
              <a:t>Plumule</a:t>
            </a:r>
            <a:r>
              <a:rPr lang="en-GB" altLang="en-US" b="1">
                <a:cs typeface="Arial" panose="020B0604020202020204" pitchFamily="34" charset="0"/>
              </a:rPr>
              <a:t> – </a:t>
            </a:r>
          </a:p>
          <a:p>
            <a:pPr eaLnBrk="1" hangingPunct="1">
              <a:spcBef>
                <a:spcPct val="50000"/>
              </a:spcBef>
            </a:pPr>
            <a:r>
              <a:rPr lang="en-GB" altLang="en-US" b="1">
                <a:cs typeface="Arial" panose="020B0604020202020204" pitchFamily="34" charset="0"/>
              </a:rPr>
              <a:t>Young shoot</a:t>
            </a:r>
            <a:endParaRPr lang="en-US" altLang="en-US" b="1">
              <a:cs typeface="Arial" panose="020B0604020202020204" pitchFamily="34" charset="0"/>
            </a:endParaRPr>
          </a:p>
        </p:txBody>
      </p:sp>
      <p:sp>
        <p:nvSpPr>
          <p:cNvPr id="3084" name="Line 12">
            <a:extLst>
              <a:ext uri="{FF2B5EF4-FFF2-40B4-BE49-F238E27FC236}">
                <a16:creationId xmlns:a16="http://schemas.microsoft.com/office/drawing/2014/main" id="{AD491E2E-22CC-4FDD-8CF0-D8271D6D8875}"/>
              </a:ext>
            </a:extLst>
          </p:cNvPr>
          <p:cNvSpPr>
            <a:spLocks noChangeShapeType="1"/>
          </p:cNvSpPr>
          <p:nvPr/>
        </p:nvSpPr>
        <p:spPr bwMode="auto">
          <a:xfrm flipH="1">
            <a:off x="5940425" y="2349500"/>
            <a:ext cx="1079500"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085" name="Text Box 13">
            <a:extLst>
              <a:ext uri="{FF2B5EF4-FFF2-40B4-BE49-F238E27FC236}">
                <a16:creationId xmlns:a16="http://schemas.microsoft.com/office/drawing/2014/main" id="{D98BE79B-4870-4A66-AC97-755DBC9B3466}"/>
              </a:ext>
            </a:extLst>
          </p:cNvPr>
          <p:cNvSpPr txBox="1">
            <a:spLocks noChangeArrowheads="1"/>
          </p:cNvSpPr>
          <p:nvPr/>
        </p:nvSpPr>
        <p:spPr bwMode="auto">
          <a:xfrm>
            <a:off x="6948488" y="4797425"/>
            <a:ext cx="1944687"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b="1" u="sng">
                <a:cs typeface="Arial" panose="020B0604020202020204" pitchFamily="34" charset="0"/>
              </a:rPr>
              <a:t>Radicle </a:t>
            </a:r>
            <a:r>
              <a:rPr lang="en-GB" altLang="en-US" b="1">
                <a:cs typeface="Arial" panose="020B0604020202020204" pitchFamily="34" charset="0"/>
              </a:rPr>
              <a:t>– </a:t>
            </a:r>
          </a:p>
          <a:p>
            <a:pPr eaLnBrk="1" hangingPunct="1">
              <a:spcBef>
                <a:spcPct val="50000"/>
              </a:spcBef>
            </a:pPr>
            <a:r>
              <a:rPr lang="en-GB" altLang="en-US" b="1">
                <a:cs typeface="Arial" panose="020B0604020202020204" pitchFamily="34" charset="0"/>
              </a:rPr>
              <a:t>Young root</a:t>
            </a:r>
            <a:endParaRPr lang="en-US" altLang="en-US" b="1" u="sng">
              <a:cs typeface="Arial" panose="020B0604020202020204" pitchFamily="34" charset="0"/>
            </a:endParaRPr>
          </a:p>
        </p:txBody>
      </p:sp>
      <p:sp>
        <p:nvSpPr>
          <p:cNvPr id="3086" name="Line 14">
            <a:extLst>
              <a:ext uri="{FF2B5EF4-FFF2-40B4-BE49-F238E27FC236}">
                <a16:creationId xmlns:a16="http://schemas.microsoft.com/office/drawing/2014/main" id="{448B299A-F652-4604-A218-75ACEBED8A70}"/>
              </a:ext>
            </a:extLst>
          </p:cNvPr>
          <p:cNvSpPr>
            <a:spLocks noChangeShapeType="1"/>
          </p:cNvSpPr>
          <p:nvPr/>
        </p:nvSpPr>
        <p:spPr bwMode="auto">
          <a:xfrm flipH="1" flipV="1">
            <a:off x="5724525" y="4797425"/>
            <a:ext cx="1223963"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2" name="Text Box 15">
            <a:extLst>
              <a:ext uri="{FF2B5EF4-FFF2-40B4-BE49-F238E27FC236}">
                <a16:creationId xmlns:a16="http://schemas.microsoft.com/office/drawing/2014/main" id="{743EE43D-E976-456E-87DE-1E8B54F19913}"/>
              </a:ext>
            </a:extLst>
          </p:cNvPr>
          <p:cNvSpPr txBox="1">
            <a:spLocks noChangeArrowheads="1"/>
          </p:cNvSpPr>
          <p:nvPr/>
        </p:nvSpPr>
        <p:spPr bwMode="auto">
          <a:xfrm>
            <a:off x="468313" y="981075"/>
            <a:ext cx="8208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400">
                <a:cs typeface="Arial" panose="020B0604020202020204" pitchFamily="34" charset="0"/>
              </a:rPr>
              <a:t>The plumule, radicle and cotyledon make up the embryo</a:t>
            </a:r>
            <a:endParaRPr lang="en-US" altLang="en-US" sz="240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9"/>
                                        </p:tgtEl>
                                        <p:attrNameLst>
                                          <p:attrName>style.visibility</p:attrName>
                                        </p:attrNameLst>
                                      </p:cBhvr>
                                      <p:to>
                                        <p:strVal val="visible"/>
                                      </p:to>
                                    </p:set>
                                    <p:animEffect transition="in" filter="blinds(horizontal)">
                                      <p:cBhvr>
                                        <p:cTn id="7" dur="500"/>
                                        <p:tgtEl>
                                          <p:spTgt spid="3079"/>
                                        </p:tgtEl>
                                      </p:cBhvr>
                                    </p:animEffect>
                                  </p:childTnLst>
                                </p:cTn>
                              </p:par>
                              <p:par>
                                <p:cTn id="8" presetID="3" presetClass="entr" presetSubtype="10" fill="hold" nodeType="withEffect">
                                  <p:stCondLst>
                                    <p:cond delay="0"/>
                                  </p:stCondLst>
                                  <p:childTnLst>
                                    <p:set>
                                      <p:cBhvr>
                                        <p:cTn id="9" dur="1" fill="hold">
                                          <p:stCondLst>
                                            <p:cond delay="0"/>
                                          </p:stCondLst>
                                        </p:cTn>
                                        <p:tgtEl>
                                          <p:spTgt spid="3080"/>
                                        </p:tgtEl>
                                        <p:attrNameLst>
                                          <p:attrName>style.visibility</p:attrName>
                                        </p:attrNameLst>
                                      </p:cBhvr>
                                      <p:to>
                                        <p:strVal val="visible"/>
                                      </p:to>
                                    </p:set>
                                    <p:animEffect transition="in" filter="blinds(horizontal)">
                                      <p:cBhvr>
                                        <p:cTn id="10" dur="500"/>
                                        <p:tgtEl>
                                          <p:spTgt spid="308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077"/>
                                        </p:tgtEl>
                                        <p:attrNameLst>
                                          <p:attrName>style.visibility</p:attrName>
                                        </p:attrNameLst>
                                      </p:cBhvr>
                                      <p:to>
                                        <p:strVal val="visible"/>
                                      </p:to>
                                    </p:set>
                                    <p:animEffect transition="in" filter="blinds(horizontal)">
                                      <p:cBhvr>
                                        <p:cTn id="15" dur="500"/>
                                        <p:tgtEl>
                                          <p:spTgt spid="3077"/>
                                        </p:tgtEl>
                                      </p:cBhvr>
                                    </p:animEffect>
                                  </p:childTnLst>
                                </p:cTn>
                              </p:par>
                              <p:par>
                                <p:cTn id="16" presetID="3" presetClass="entr" presetSubtype="10" fill="hold" nodeType="withEffect">
                                  <p:stCondLst>
                                    <p:cond delay="0"/>
                                  </p:stCondLst>
                                  <p:childTnLst>
                                    <p:set>
                                      <p:cBhvr>
                                        <p:cTn id="17" dur="1" fill="hold">
                                          <p:stCondLst>
                                            <p:cond delay="0"/>
                                          </p:stCondLst>
                                        </p:cTn>
                                        <p:tgtEl>
                                          <p:spTgt spid="3078"/>
                                        </p:tgtEl>
                                        <p:attrNameLst>
                                          <p:attrName>style.visibility</p:attrName>
                                        </p:attrNameLst>
                                      </p:cBhvr>
                                      <p:to>
                                        <p:strVal val="visible"/>
                                      </p:to>
                                    </p:set>
                                    <p:animEffect transition="in" filter="blinds(horizontal)">
                                      <p:cBhvr>
                                        <p:cTn id="18" dur="500"/>
                                        <p:tgtEl>
                                          <p:spTgt spid="307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083"/>
                                        </p:tgtEl>
                                        <p:attrNameLst>
                                          <p:attrName>style.visibility</p:attrName>
                                        </p:attrNameLst>
                                      </p:cBhvr>
                                      <p:to>
                                        <p:strVal val="visible"/>
                                      </p:to>
                                    </p:set>
                                    <p:animEffect transition="in" filter="blinds(horizontal)">
                                      <p:cBhvr>
                                        <p:cTn id="23" dur="500"/>
                                        <p:tgtEl>
                                          <p:spTgt spid="3083"/>
                                        </p:tgtEl>
                                      </p:cBhvr>
                                    </p:animEffect>
                                  </p:childTnLst>
                                </p:cTn>
                              </p:par>
                              <p:par>
                                <p:cTn id="24" presetID="3" presetClass="entr" presetSubtype="10" fill="hold" nodeType="withEffect">
                                  <p:stCondLst>
                                    <p:cond delay="0"/>
                                  </p:stCondLst>
                                  <p:childTnLst>
                                    <p:set>
                                      <p:cBhvr>
                                        <p:cTn id="25" dur="1" fill="hold">
                                          <p:stCondLst>
                                            <p:cond delay="0"/>
                                          </p:stCondLst>
                                        </p:cTn>
                                        <p:tgtEl>
                                          <p:spTgt spid="3084"/>
                                        </p:tgtEl>
                                        <p:attrNameLst>
                                          <p:attrName>style.visibility</p:attrName>
                                        </p:attrNameLst>
                                      </p:cBhvr>
                                      <p:to>
                                        <p:strVal val="visible"/>
                                      </p:to>
                                    </p:set>
                                    <p:animEffect transition="in" filter="blinds(horizontal)">
                                      <p:cBhvr>
                                        <p:cTn id="26" dur="500"/>
                                        <p:tgtEl>
                                          <p:spTgt spid="308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085"/>
                                        </p:tgtEl>
                                        <p:attrNameLst>
                                          <p:attrName>style.visibility</p:attrName>
                                        </p:attrNameLst>
                                      </p:cBhvr>
                                      <p:to>
                                        <p:strVal val="visible"/>
                                      </p:to>
                                    </p:set>
                                    <p:animEffect transition="in" filter="blinds(horizontal)">
                                      <p:cBhvr>
                                        <p:cTn id="31" dur="500"/>
                                        <p:tgtEl>
                                          <p:spTgt spid="3085"/>
                                        </p:tgtEl>
                                      </p:cBhvr>
                                    </p:animEffect>
                                  </p:childTnLst>
                                </p:cTn>
                              </p:par>
                              <p:par>
                                <p:cTn id="32" presetID="3" presetClass="entr" presetSubtype="10" fill="hold" nodeType="withEffect">
                                  <p:stCondLst>
                                    <p:cond delay="0"/>
                                  </p:stCondLst>
                                  <p:childTnLst>
                                    <p:set>
                                      <p:cBhvr>
                                        <p:cTn id="33" dur="1" fill="hold">
                                          <p:stCondLst>
                                            <p:cond delay="0"/>
                                          </p:stCondLst>
                                        </p:cTn>
                                        <p:tgtEl>
                                          <p:spTgt spid="3086"/>
                                        </p:tgtEl>
                                        <p:attrNameLst>
                                          <p:attrName>style.visibility</p:attrName>
                                        </p:attrNameLst>
                                      </p:cBhvr>
                                      <p:to>
                                        <p:strVal val="visible"/>
                                      </p:to>
                                    </p:set>
                                    <p:animEffect transition="in" filter="blinds(horizontal)">
                                      <p:cBhvr>
                                        <p:cTn id="34" dur="500"/>
                                        <p:tgtEl>
                                          <p:spTgt spid="3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P spid="3079" grpId="0"/>
      <p:bldP spid="3083" grpId="0"/>
      <p:bldP spid="30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50CFB67-5749-4A92-8EA1-74C38FFDCB4A}"/>
              </a:ext>
            </a:extLst>
          </p:cNvPr>
          <p:cNvSpPr>
            <a:spLocks noGrp="1" noChangeArrowheads="1"/>
          </p:cNvSpPr>
          <p:nvPr>
            <p:ph type="title"/>
          </p:nvPr>
        </p:nvSpPr>
        <p:spPr>
          <a:xfrm>
            <a:off x="457200" y="274638"/>
            <a:ext cx="8229600" cy="777875"/>
          </a:xfrm>
        </p:spPr>
        <p:txBody>
          <a:bodyPr/>
          <a:lstStyle/>
          <a:p>
            <a:pPr eaLnBrk="1" hangingPunct="1"/>
            <a:r>
              <a:rPr lang="en-GB" altLang="en-US" b="1" u="sng">
                <a:latin typeface="Arial" panose="020B0604020202020204" pitchFamily="34" charset="0"/>
                <a:cs typeface="Arial" panose="020B0604020202020204" pitchFamily="34" charset="0"/>
              </a:rPr>
              <a:t>Germination</a:t>
            </a:r>
            <a:endParaRPr lang="en-US" altLang="en-US" b="1" u="sng">
              <a:latin typeface="Arial" panose="020B0604020202020204" pitchFamily="34" charset="0"/>
              <a:cs typeface="Arial" panose="020B0604020202020204" pitchFamily="34" charset="0"/>
            </a:endParaRPr>
          </a:p>
        </p:txBody>
      </p:sp>
      <p:sp>
        <p:nvSpPr>
          <p:cNvPr id="4099" name="Rectangle 3">
            <a:extLst>
              <a:ext uri="{FF2B5EF4-FFF2-40B4-BE49-F238E27FC236}">
                <a16:creationId xmlns:a16="http://schemas.microsoft.com/office/drawing/2014/main" id="{01AA9079-6D1A-413C-BB20-CC68A20B8417}"/>
              </a:ext>
            </a:extLst>
          </p:cNvPr>
          <p:cNvSpPr>
            <a:spLocks noGrp="1" noChangeArrowheads="1"/>
          </p:cNvSpPr>
          <p:nvPr>
            <p:ph idx="1"/>
          </p:nvPr>
        </p:nvSpPr>
        <p:spPr>
          <a:xfrm>
            <a:off x="457200" y="1600200"/>
            <a:ext cx="4906963" cy="4525963"/>
          </a:xfrm>
        </p:spPr>
        <p:txBody>
          <a:bodyPr/>
          <a:lstStyle/>
          <a:p>
            <a:pPr eaLnBrk="1" hangingPunct="1">
              <a:buFontTx/>
              <a:buNone/>
            </a:pPr>
            <a:r>
              <a:rPr lang="en-GB" altLang="en-US">
                <a:latin typeface="Arial" panose="020B0604020202020204" pitchFamily="34" charset="0"/>
                <a:cs typeface="Arial" panose="020B0604020202020204" pitchFamily="34" charset="0"/>
              </a:rPr>
              <a:t>When conditions are right seeds will start to grow (germinate).  All seeds need:</a:t>
            </a:r>
          </a:p>
          <a:p>
            <a:pPr eaLnBrk="1" hangingPunct="1"/>
            <a:r>
              <a:rPr lang="en-GB" altLang="en-US">
                <a:latin typeface="Arial" panose="020B0604020202020204" pitchFamily="34" charset="0"/>
                <a:cs typeface="Arial" panose="020B0604020202020204" pitchFamily="34" charset="0"/>
              </a:rPr>
              <a:t>Water</a:t>
            </a:r>
          </a:p>
          <a:p>
            <a:pPr eaLnBrk="1" hangingPunct="1"/>
            <a:r>
              <a:rPr lang="en-GB" altLang="en-US">
                <a:latin typeface="Arial" panose="020B0604020202020204" pitchFamily="34" charset="0"/>
                <a:cs typeface="Arial" panose="020B0604020202020204" pitchFamily="34" charset="0"/>
              </a:rPr>
              <a:t>Oxygen</a:t>
            </a:r>
          </a:p>
          <a:p>
            <a:pPr eaLnBrk="1" hangingPunct="1"/>
            <a:r>
              <a:rPr lang="en-GB" altLang="en-US">
                <a:latin typeface="Arial" panose="020B0604020202020204" pitchFamily="34" charset="0"/>
                <a:cs typeface="Arial" panose="020B0604020202020204" pitchFamily="34" charset="0"/>
              </a:rPr>
              <a:t>Warmth</a:t>
            </a:r>
            <a:endParaRPr lang="en-US" altLang="en-US">
              <a:latin typeface="Arial" panose="020B0604020202020204" pitchFamily="34" charset="0"/>
              <a:cs typeface="Arial" panose="020B0604020202020204" pitchFamily="34" charset="0"/>
            </a:endParaRPr>
          </a:p>
        </p:txBody>
      </p:sp>
      <p:pic>
        <p:nvPicPr>
          <p:cNvPr id="4101" name="Picture 5">
            <a:extLst>
              <a:ext uri="{FF2B5EF4-FFF2-40B4-BE49-F238E27FC236}">
                <a16:creationId xmlns:a16="http://schemas.microsoft.com/office/drawing/2014/main" id="{AB574592-75A3-48C5-9E46-5948A4C845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052513"/>
            <a:ext cx="3048000" cy="544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linds(horizontal)">
                                      <p:cBhvr>
                                        <p:cTn id="7" dur="500"/>
                                        <p:tgtEl>
                                          <p:spTgt spid="41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blinds(horizontal)">
                                      <p:cBhvr>
                                        <p:cTn id="12" dur="500"/>
                                        <p:tgtEl>
                                          <p:spTgt spid="40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blinds(horizontal)">
                                      <p:cBhvr>
                                        <p:cTn id="17" dur="500"/>
                                        <p:tgtEl>
                                          <p:spTgt spid="40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blinds(horizontal)">
                                      <p:cBhvr>
                                        <p:cTn id="22" dur="5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a:extLst>
              <a:ext uri="{FF2B5EF4-FFF2-40B4-BE49-F238E27FC236}">
                <a16:creationId xmlns:a16="http://schemas.microsoft.com/office/drawing/2014/main" id="{99814F55-1DE3-49FD-8F0C-15A6C2705192}"/>
              </a:ext>
            </a:extLst>
          </p:cNvPr>
          <p:cNvSpPr>
            <a:spLocks noGrp="1" noChangeArrowheads="1"/>
          </p:cNvSpPr>
          <p:nvPr>
            <p:ph idx="1"/>
          </p:nvPr>
        </p:nvSpPr>
        <p:spPr>
          <a:xfrm>
            <a:off x="457200" y="476250"/>
            <a:ext cx="8229600" cy="5649913"/>
          </a:xfrm>
        </p:spPr>
        <p:txBody>
          <a:bodyPr/>
          <a:lstStyle/>
          <a:p>
            <a:pPr marL="514350" indent="-514350" eaLnBrk="1" hangingPunct="1">
              <a:buFont typeface="+mj-lt"/>
              <a:buAutoNum type="arabicPeriod"/>
            </a:pPr>
            <a:r>
              <a:rPr lang="en-GB" altLang="en-US" sz="2800" dirty="0">
                <a:latin typeface="Arial" panose="020B0604020202020204" pitchFamily="34" charset="0"/>
                <a:cs typeface="Arial" panose="020B0604020202020204" pitchFamily="34" charset="0"/>
              </a:rPr>
              <a:t>Water enters the seed causing it to swell breaking the seed coat (</a:t>
            </a:r>
            <a:r>
              <a:rPr lang="en-GB" altLang="en-US" sz="2800" dirty="0" err="1">
                <a:latin typeface="Arial" panose="020B0604020202020204" pitchFamily="34" charset="0"/>
                <a:cs typeface="Arial" panose="020B0604020202020204" pitchFamily="34" charset="0"/>
              </a:rPr>
              <a:t>testa</a:t>
            </a:r>
            <a:r>
              <a:rPr lang="en-GB" altLang="en-US" sz="2800" dirty="0">
                <a:latin typeface="Arial" panose="020B0604020202020204" pitchFamily="34" charset="0"/>
                <a:cs typeface="Arial" panose="020B0604020202020204" pitchFamily="34" charset="0"/>
              </a:rPr>
              <a:t>).</a:t>
            </a:r>
          </a:p>
          <a:p>
            <a:pPr marL="514350" indent="-514350" eaLnBrk="1" hangingPunct="1">
              <a:buFont typeface="+mj-lt"/>
              <a:buAutoNum type="arabicPeriod"/>
            </a:pPr>
            <a:r>
              <a:rPr lang="en-GB" altLang="en-US" sz="2800" dirty="0">
                <a:latin typeface="Arial" panose="020B0604020202020204" pitchFamily="34" charset="0"/>
                <a:cs typeface="Arial" panose="020B0604020202020204" pitchFamily="34" charset="0"/>
              </a:rPr>
              <a:t>Water dissolves the food store (</a:t>
            </a:r>
            <a:r>
              <a:rPr lang="en-GB" altLang="en-US" sz="2800" dirty="0" err="1">
                <a:latin typeface="Arial" panose="020B0604020202020204" pitchFamily="34" charset="0"/>
                <a:cs typeface="Arial" panose="020B0604020202020204" pitchFamily="34" charset="0"/>
              </a:rPr>
              <a:t>cotelydons</a:t>
            </a:r>
            <a:r>
              <a:rPr lang="en-GB" altLang="en-US" sz="2800" dirty="0">
                <a:latin typeface="Arial" panose="020B0604020202020204" pitchFamily="34" charset="0"/>
                <a:cs typeface="Arial" panose="020B0604020202020204" pitchFamily="34" charset="0"/>
              </a:rPr>
              <a:t>) making it soluble.</a:t>
            </a:r>
          </a:p>
          <a:p>
            <a:pPr marL="514350" indent="-514350" eaLnBrk="1" hangingPunct="1">
              <a:buFont typeface="+mj-lt"/>
              <a:buAutoNum type="arabicPeriod"/>
            </a:pPr>
            <a:r>
              <a:rPr lang="en-GB" altLang="en-US" sz="2800" dirty="0">
                <a:latin typeface="Arial" panose="020B0604020202020204" pitchFamily="34" charset="0"/>
                <a:cs typeface="Arial" panose="020B0604020202020204" pitchFamily="34" charset="0"/>
              </a:rPr>
              <a:t>Enzymes work in warm conditions to break down the starch in the </a:t>
            </a:r>
            <a:r>
              <a:rPr lang="en-GB" altLang="en-US" sz="2800" dirty="0" err="1">
                <a:latin typeface="Arial" panose="020B0604020202020204" pitchFamily="34" charset="0"/>
                <a:cs typeface="Arial" panose="020B0604020202020204" pitchFamily="34" charset="0"/>
              </a:rPr>
              <a:t>cotelydons</a:t>
            </a:r>
            <a:r>
              <a:rPr lang="en-GB" altLang="en-US" sz="2800" dirty="0">
                <a:latin typeface="Arial" panose="020B0604020202020204" pitchFamily="34" charset="0"/>
                <a:cs typeface="Arial" panose="020B0604020202020204" pitchFamily="34" charset="0"/>
              </a:rPr>
              <a:t> to glucose which can be used in respiration.</a:t>
            </a:r>
          </a:p>
          <a:p>
            <a:pPr marL="514350" indent="-514350" eaLnBrk="1" hangingPunct="1">
              <a:buFont typeface="+mj-lt"/>
              <a:buAutoNum type="arabicPeriod"/>
            </a:pPr>
            <a:r>
              <a:rPr lang="en-GB" altLang="en-US" sz="2800" dirty="0">
                <a:latin typeface="Arial" panose="020B0604020202020204" pitchFamily="34" charset="0"/>
                <a:cs typeface="Arial" panose="020B0604020202020204" pitchFamily="34" charset="0"/>
              </a:rPr>
              <a:t>Oxygen is needed for respiration to provide energy for growth.</a:t>
            </a:r>
          </a:p>
          <a:p>
            <a:pPr marL="514350" indent="-514350" eaLnBrk="1" hangingPunct="1">
              <a:buFont typeface="+mj-lt"/>
              <a:buAutoNum type="arabicPeriod"/>
            </a:pPr>
            <a:r>
              <a:rPr lang="en-GB" altLang="en-US" sz="2800" dirty="0">
                <a:latin typeface="Arial" panose="020B0604020202020204" pitchFamily="34" charset="0"/>
                <a:cs typeface="Arial" panose="020B0604020202020204" pitchFamily="34" charset="0"/>
              </a:rPr>
              <a:t>Some seeds </a:t>
            </a:r>
            <a:r>
              <a:rPr lang="en-GB" altLang="en-US" sz="2800" dirty="0" err="1">
                <a:latin typeface="Arial" panose="020B0604020202020204" pitchFamily="34" charset="0"/>
                <a:cs typeface="Arial" panose="020B0604020202020204" pitchFamily="34" charset="0"/>
              </a:rPr>
              <a:t>eg.</a:t>
            </a:r>
            <a:r>
              <a:rPr lang="en-GB" altLang="en-US" sz="2800" dirty="0">
                <a:latin typeface="Arial" panose="020B0604020202020204" pitchFamily="34" charset="0"/>
                <a:cs typeface="Arial" panose="020B0604020202020204" pitchFamily="34" charset="0"/>
              </a:rPr>
              <a:t> lettuce also need light for germination but most germinate in the dark.</a:t>
            </a:r>
            <a:endParaRPr lang="en-US" altLang="en-US" sz="2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linds(horizontal)">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blinds(horizontal)">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blinds(horizontal)">
                                      <p:cBhvr>
                                        <p:cTn id="17" dur="500"/>
                                        <p:tgtEl>
                                          <p:spTgt spid="51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blinds(horizontal)">
                                      <p:cBhvr>
                                        <p:cTn id="22" dur="500"/>
                                        <p:tgtEl>
                                          <p:spTgt spid="51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5123">
                                            <p:txEl>
                                              <p:pRg st="4" end="4"/>
                                            </p:txEl>
                                          </p:spTgt>
                                        </p:tgtEl>
                                        <p:attrNameLst>
                                          <p:attrName>style.visibility</p:attrName>
                                        </p:attrNameLst>
                                      </p:cBhvr>
                                      <p:to>
                                        <p:strVal val="visible"/>
                                      </p:to>
                                    </p:set>
                                    <p:animEffect transition="in" filter="blinds(horizontal)">
                                      <p:cBhvr>
                                        <p:cTn id="27"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D565495-092D-4743-ACD1-BF52DECCDE19}"/>
              </a:ext>
            </a:extLst>
          </p:cNvPr>
          <p:cNvSpPr>
            <a:spLocks noGrp="1" noChangeArrowheads="1"/>
          </p:cNvSpPr>
          <p:nvPr>
            <p:ph type="title"/>
          </p:nvPr>
        </p:nvSpPr>
        <p:spPr/>
        <p:txBody>
          <a:bodyPr/>
          <a:lstStyle/>
          <a:p>
            <a:pPr eaLnBrk="1" hangingPunct="1"/>
            <a:r>
              <a:rPr lang="en-GB" altLang="en-US" u="sng">
                <a:latin typeface="Arial" panose="020B0604020202020204" pitchFamily="34" charset="0"/>
                <a:cs typeface="Arial" panose="020B0604020202020204" pitchFamily="34" charset="0"/>
              </a:rPr>
              <a:t>How does germination occur?</a:t>
            </a:r>
            <a:endParaRPr lang="en-US" altLang="en-US" u="sng">
              <a:latin typeface="Arial" panose="020B0604020202020204" pitchFamily="34" charset="0"/>
              <a:cs typeface="Arial" panose="020B0604020202020204" pitchFamily="34" charset="0"/>
            </a:endParaRPr>
          </a:p>
        </p:txBody>
      </p:sp>
      <p:pic>
        <p:nvPicPr>
          <p:cNvPr id="6147" name="Picture 4">
            <a:extLst>
              <a:ext uri="{FF2B5EF4-FFF2-40B4-BE49-F238E27FC236}">
                <a16:creationId xmlns:a16="http://schemas.microsoft.com/office/drawing/2014/main" id="{EF103822-4312-4EAE-AC2D-6C95C329FBA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50825" y="1557338"/>
            <a:ext cx="4392613" cy="35798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8" name="Text Box 5">
            <a:extLst>
              <a:ext uri="{FF2B5EF4-FFF2-40B4-BE49-F238E27FC236}">
                <a16:creationId xmlns:a16="http://schemas.microsoft.com/office/drawing/2014/main" id="{D4366CC3-3F11-4726-9CA1-5D057AEA2353}"/>
              </a:ext>
            </a:extLst>
          </p:cNvPr>
          <p:cNvSpPr txBox="1">
            <a:spLocks noChangeArrowheads="1"/>
          </p:cNvSpPr>
          <p:nvPr/>
        </p:nvSpPr>
        <p:spPr bwMode="auto">
          <a:xfrm>
            <a:off x="4859338" y="1484313"/>
            <a:ext cx="403383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400" b="1">
                <a:cs typeface="Arial" panose="020B0604020202020204" pitchFamily="34" charset="0"/>
              </a:rPr>
              <a:t>Using energy from the respiration of food stores in the cotyledons:</a:t>
            </a:r>
          </a:p>
          <a:p>
            <a:pPr eaLnBrk="1" hangingPunct="1">
              <a:spcBef>
                <a:spcPct val="50000"/>
              </a:spcBef>
            </a:pPr>
            <a:r>
              <a:rPr lang="en-GB" altLang="en-US" sz="2400" b="1">
                <a:cs typeface="Arial" panose="020B0604020202020204" pitchFamily="34" charset="0"/>
              </a:rPr>
              <a:t>The radicle emerges first and grows downwards to absorb water.</a:t>
            </a:r>
          </a:p>
          <a:p>
            <a:pPr eaLnBrk="1" hangingPunct="1">
              <a:spcBef>
                <a:spcPct val="50000"/>
              </a:spcBef>
            </a:pPr>
            <a:r>
              <a:rPr lang="en-GB" altLang="en-US" sz="2400" b="1">
                <a:cs typeface="Arial" panose="020B0604020202020204" pitchFamily="34" charset="0"/>
              </a:rPr>
              <a:t>The plumule grows up and emerges to produce the first leaves.  These then begin to photosynthesise.</a:t>
            </a:r>
            <a:endParaRPr lang="en-US" altLang="en-US" sz="2400" b="1">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873C392-7EE7-4B66-9811-E6C955FFAB65}"/>
              </a:ext>
            </a:extLst>
          </p:cNvPr>
          <p:cNvSpPr>
            <a:spLocks noGrp="1" noChangeArrowheads="1"/>
          </p:cNvSpPr>
          <p:nvPr>
            <p:ph type="title"/>
          </p:nvPr>
        </p:nvSpPr>
        <p:spPr/>
        <p:txBody>
          <a:bodyPr/>
          <a:lstStyle/>
          <a:p>
            <a:pPr eaLnBrk="1" hangingPunct="1"/>
            <a:r>
              <a:rPr lang="en-GB" altLang="en-US" u="sng">
                <a:latin typeface="Arial" panose="020B0604020202020204" pitchFamily="34" charset="0"/>
                <a:cs typeface="Arial" panose="020B0604020202020204" pitchFamily="34" charset="0"/>
              </a:rPr>
              <a:t>Dormancy</a:t>
            </a:r>
            <a:endParaRPr lang="en-US" altLang="en-US" u="sng">
              <a:latin typeface="Arial" panose="020B0604020202020204" pitchFamily="34" charset="0"/>
              <a:cs typeface="Arial" panose="020B0604020202020204" pitchFamily="34" charset="0"/>
            </a:endParaRPr>
          </a:p>
        </p:txBody>
      </p:sp>
      <p:sp>
        <p:nvSpPr>
          <p:cNvPr id="7171" name="Rectangle 3">
            <a:extLst>
              <a:ext uri="{FF2B5EF4-FFF2-40B4-BE49-F238E27FC236}">
                <a16:creationId xmlns:a16="http://schemas.microsoft.com/office/drawing/2014/main" id="{5C414F28-03A2-478A-8FE0-ACED71E0A956}"/>
              </a:ext>
            </a:extLst>
          </p:cNvPr>
          <p:cNvSpPr>
            <a:spLocks noGrp="1" noChangeArrowheads="1"/>
          </p:cNvSpPr>
          <p:nvPr>
            <p:ph idx="1"/>
          </p:nvPr>
        </p:nvSpPr>
        <p:spPr/>
        <p:txBody>
          <a:bodyPr>
            <a:normAutofit lnSpcReduction="10000"/>
          </a:bodyPr>
          <a:lstStyle/>
          <a:p>
            <a:pPr eaLnBrk="1" hangingPunct="1">
              <a:lnSpc>
                <a:spcPct val="80000"/>
              </a:lnSpc>
              <a:buFontTx/>
              <a:buNone/>
            </a:pPr>
            <a:r>
              <a:rPr lang="en-US" altLang="en-US" sz="2400">
                <a:latin typeface="Arial" panose="020B0604020202020204" pitchFamily="34" charset="0"/>
                <a:cs typeface="Arial" panose="020B0604020202020204" pitchFamily="34" charset="0"/>
              </a:rPr>
              <a:t>Dormant seeds are seeds which remain viable (alive) but metabolically inactive.  Different seeds require different conditions to break dormancy.</a:t>
            </a:r>
          </a:p>
          <a:p>
            <a:pPr eaLnBrk="1" hangingPunct="1">
              <a:lnSpc>
                <a:spcPct val="80000"/>
              </a:lnSpc>
              <a:buFontTx/>
              <a:buNone/>
            </a:pPr>
            <a:endParaRPr lang="en-US" altLang="en-US" sz="2400" b="1">
              <a:latin typeface="Arial" panose="020B0604020202020204" pitchFamily="34" charset="0"/>
              <a:cs typeface="Arial" panose="020B0604020202020204" pitchFamily="34" charset="0"/>
            </a:endParaRPr>
          </a:p>
          <a:p>
            <a:pPr eaLnBrk="1" hangingPunct="1">
              <a:lnSpc>
                <a:spcPct val="80000"/>
              </a:lnSpc>
              <a:buFontTx/>
              <a:buNone/>
            </a:pPr>
            <a:r>
              <a:rPr lang="en-US" altLang="en-US" sz="2400" b="1">
                <a:latin typeface="Arial" panose="020B0604020202020204" pitchFamily="34" charset="0"/>
                <a:cs typeface="Arial" panose="020B0604020202020204" pitchFamily="34" charset="0"/>
              </a:rPr>
              <a:t>Light:</a:t>
            </a:r>
          </a:p>
          <a:p>
            <a:pPr eaLnBrk="1" hangingPunct="1">
              <a:lnSpc>
                <a:spcPct val="80000"/>
              </a:lnSpc>
              <a:buFontTx/>
              <a:buNone/>
            </a:pPr>
            <a:r>
              <a:rPr lang="en-US" altLang="en-US" sz="2400">
                <a:latin typeface="Arial" panose="020B0604020202020204" pitchFamily="34" charset="0"/>
                <a:cs typeface="Arial" panose="020B0604020202020204" pitchFamily="34" charset="0"/>
              </a:rPr>
              <a:t>Many small seeds need light to germinate so will only germinate when the soil has been disturbed. Eg poppies.  This means that they will only germinate when there is enough light for the plants to survive.</a:t>
            </a:r>
          </a:p>
          <a:p>
            <a:pPr eaLnBrk="1" hangingPunct="1">
              <a:lnSpc>
                <a:spcPct val="80000"/>
              </a:lnSpc>
              <a:buFontTx/>
              <a:buNone/>
            </a:pPr>
            <a:r>
              <a:rPr lang="en-US" altLang="en-US" sz="2400" b="1">
                <a:latin typeface="Arial" panose="020B0604020202020204" pitchFamily="34" charset="0"/>
                <a:cs typeface="Arial" panose="020B0604020202020204" pitchFamily="34" charset="0"/>
              </a:rPr>
              <a:t>Vernalisation:</a:t>
            </a:r>
          </a:p>
          <a:p>
            <a:pPr eaLnBrk="1" hangingPunct="1">
              <a:lnSpc>
                <a:spcPct val="80000"/>
              </a:lnSpc>
              <a:buFontTx/>
              <a:buNone/>
            </a:pPr>
            <a:r>
              <a:rPr lang="en-US" altLang="en-US" sz="2400">
                <a:latin typeface="Arial" panose="020B0604020202020204" pitchFamily="34" charset="0"/>
                <a:cs typeface="Arial" panose="020B0604020202020204" pitchFamily="34" charset="0"/>
              </a:rPr>
              <a:t>Some seeds require a cold temperature treatment before they will germinate.eg wheat.  This means that they will germinate in spring.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F3330204-40BC-4E90-AA24-C8570E2D77D5}"/>
              </a:ext>
            </a:extLst>
          </p:cNvPr>
          <p:cNvSpPr>
            <a:spLocks noGrp="1" noChangeArrowheads="1"/>
          </p:cNvSpPr>
          <p:nvPr>
            <p:ph type="title"/>
          </p:nvPr>
        </p:nvSpPr>
        <p:spPr/>
        <p:txBody>
          <a:bodyPr/>
          <a:lstStyle/>
          <a:p>
            <a:pPr eaLnBrk="1" hangingPunct="1"/>
            <a:r>
              <a:rPr lang="en-GB" altLang="en-US" b="1" u="sng">
                <a:latin typeface="Arial" panose="020B0604020202020204" pitchFamily="34" charset="0"/>
                <a:cs typeface="Arial" panose="020B0604020202020204" pitchFamily="34" charset="0"/>
              </a:rPr>
              <a:t>Questions</a:t>
            </a:r>
            <a:endParaRPr lang="en-US" altLang="en-US" b="1" u="sng">
              <a:latin typeface="Arial" panose="020B0604020202020204" pitchFamily="34" charset="0"/>
              <a:cs typeface="Arial" panose="020B0604020202020204" pitchFamily="34" charset="0"/>
            </a:endParaRPr>
          </a:p>
        </p:txBody>
      </p:sp>
      <p:sp>
        <p:nvSpPr>
          <p:cNvPr id="8195" name="Rectangle 3">
            <a:extLst>
              <a:ext uri="{FF2B5EF4-FFF2-40B4-BE49-F238E27FC236}">
                <a16:creationId xmlns:a16="http://schemas.microsoft.com/office/drawing/2014/main" id="{1AEAAF96-91D9-4045-9F6E-2445D2E84DAE}"/>
              </a:ext>
            </a:extLst>
          </p:cNvPr>
          <p:cNvSpPr>
            <a:spLocks noGrp="1" noChangeArrowheads="1"/>
          </p:cNvSpPr>
          <p:nvPr>
            <p:ph idx="1"/>
          </p:nvPr>
        </p:nvSpPr>
        <p:spPr/>
        <p:txBody>
          <a:bodyPr/>
          <a:lstStyle/>
          <a:p>
            <a:pPr marL="609600" indent="-609600" eaLnBrk="1" hangingPunct="1">
              <a:buFontTx/>
              <a:buAutoNum type="arabicPeriod"/>
            </a:pPr>
            <a:r>
              <a:rPr lang="en-GB" altLang="en-US">
                <a:latin typeface="Arial" panose="020B0604020202020204" pitchFamily="34" charset="0"/>
                <a:cs typeface="Arial" panose="020B0604020202020204" pitchFamily="34" charset="0"/>
              </a:rPr>
              <a:t>What is germination?</a:t>
            </a:r>
          </a:p>
          <a:p>
            <a:pPr marL="609600" indent="-609600" eaLnBrk="1" hangingPunct="1">
              <a:buFontTx/>
              <a:buAutoNum type="arabicPeriod"/>
            </a:pPr>
            <a:r>
              <a:rPr lang="en-GB" altLang="en-US">
                <a:latin typeface="Arial" panose="020B0604020202020204" pitchFamily="34" charset="0"/>
                <a:cs typeface="Arial" panose="020B0604020202020204" pitchFamily="34" charset="0"/>
              </a:rPr>
              <a:t>What three conditions do all seeds need to germinate?</a:t>
            </a:r>
          </a:p>
          <a:p>
            <a:pPr marL="609600" indent="-609600" eaLnBrk="1" hangingPunct="1">
              <a:buFontTx/>
              <a:buAutoNum type="arabicPeriod"/>
            </a:pPr>
            <a:r>
              <a:rPr lang="en-GB" altLang="en-US">
                <a:latin typeface="Arial" panose="020B0604020202020204" pitchFamily="34" charset="0"/>
                <a:cs typeface="Arial" panose="020B0604020202020204" pitchFamily="34" charset="0"/>
              </a:rPr>
              <a:t>What extra condition do </a:t>
            </a:r>
            <a:r>
              <a:rPr lang="en-GB" altLang="en-US" b="1">
                <a:latin typeface="Arial" panose="020B0604020202020204" pitchFamily="34" charset="0"/>
                <a:cs typeface="Arial" panose="020B0604020202020204" pitchFamily="34" charset="0"/>
              </a:rPr>
              <a:t>some</a:t>
            </a:r>
            <a:r>
              <a:rPr lang="en-GB" altLang="en-US">
                <a:latin typeface="Arial" panose="020B0604020202020204" pitchFamily="34" charset="0"/>
                <a:cs typeface="Arial" panose="020B0604020202020204" pitchFamily="34" charset="0"/>
              </a:rPr>
              <a:t> seeds need?</a:t>
            </a:r>
          </a:p>
          <a:p>
            <a:pPr marL="609600" indent="-609600" eaLnBrk="1" hangingPunct="1">
              <a:buFontTx/>
              <a:buAutoNum type="arabicPeriod"/>
            </a:pPr>
            <a:r>
              <a:rPr lang="en-GB" altLang="en-US">
                <a:latin typeface="Arial" panose="020B0604020202020204" pitchFamily="34" charset="0"/>
                <a:cs typeface="Arial" panose="020B0604020202020204" pitchFamily="34" charset="0"/>
              </a:rPr>
              <a:t>Why are these conditions necessary?</a:t>
            </a:r>
          </a:p>
          <a:p>
            <a:pPr marL="609600" indent="-609600" eaLnBrk="1" hangingPunct="1">
              <a:buFontTx/>
              <a:buAutoNum type="arabicPeriod"/>
            </a:pPr>
            <a:r>
              <a:rPr lang="en-GB" altLang="en-US">
                <a:latin typeface="Arial" panose="020B0604020202020204" pitchFamily="34" charset="0"/>
                <a:cs typeface="Arial" panose="020B0604020202020204" pitchFamily="34" charset="0"/>
              </a:rPr>
              <a:t>How does germination occur?</a:t>
            </a:r>
          </a:p>
          <a:p>
            <a:pPr marL="609600" indent="-609600" eaLnBrk="1" hangingPunct="1">
              <a:buFontTx/>
              <a:buAutoNum type="arabicPeriod"/>
            </a:pPr>
            <a:r>
              <a:rPr lang="en-GB" altLang="en-US">
                <a:latin typeface="Arial" panose="020B0604020202020204" pitchFamily="34" charset="0"/>
                <a:cs typeface="Arial" panose="020B0604020202020204" pitchFamily="34" charset="0"/>
              </a:rPr>
              <a:t>Why do many seeds become dormant?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732F66-0318-40A0-9B5A-591B17B30DD7}"/>
</file>

<file path=customXml/itemProps2.xml><?xml version="1.0" encoding="utf-8"?>
<ds:datastoreItem xmlns:ds="http://schemas.openxmlformats.org/officeDocument/2006/customXml" ds:itemID="{4DB6124A-C46D-440C-8456-40E379215572}"/>
</file>

<file path=customXml/itemProps3.xml><?xml version="1.0" encoding="utf-8"?>
<ds:datastoreItem xmlns:ds="http://schemas.openxmlformats.org/officeDocument/2006/customXml" ds:itemID="{FF07B7D2-5558-4B88-9E32-9A76194AB9A3}"/>
</file>

<file path=docProps/app.xml><?xml version="1.0" encoding="utf-8"?>
<Properties xmlns="http://schemas.openxmlformats.org/officeDocument/2006/extended-properties" xmlns:vt="http://schemas.openxmlformats.org/officeDocument/2006/docPropsVTypes">
  <Template/>
  <TotalTime>117</TotalTime>
  <Words>320</Words>
  <Application>Microsoft Office PowerPoint</Application>
  <PresentationFormat>On-screen Show (4:3)</PresentationFormat>
  <Paragraphs>43</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Seeds</vt:lpstr>
      <vt:lpstr>Seed Structure</vt:lpstr>
      <vt:lpstr>Germination</vt:lpstr>
      <vt:lpstr>PowerPoint Presentation</vt:lpstr>
      <vt:lpstr>How does germination occur?</vt:lpstr>
      <vt:lpstr>Dormancy</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Seeds</dc:title>
  <dc:creator/>
  <cp:lastModifiedBy>David Harrison</cp:lastModifiedBy>
  <cp:revision>13</cp:revision>
  <dcterms:created xsi:type="dcterms:W3CDTF">2009-04-20T13:20:00Z</dcterms:created>
  <dcterms:modified xsi:type="dcterms:W3CDTF">2021-01-08T15:21:53Z</dcterms:modified>
</cp:coreProperties>
</file>