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67B734-0B43-4762-8998-AA7F152147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955E2E-8354-4B69-A2EC-BE2EB7DC83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218A3F-7638-46E9-843F-57620D2D85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C76F3-DCF3-46D7-A07A-DA6629517F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20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888586-9B03-4BC9-9593-465E79F185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9BCC80-CB1E-42C2-BE17-3B5DAD76B5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743775-BDDA-4108-87DC-1EE0E03F6A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5B269-6738-4D14-9C6C-EC520DABD9B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42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D73B544-8D86-4F02-BE3C-CF4D503C8B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A777C9-64D9-4B67-A5EF-F567FE594B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BA9BE3-0115-45AC-950A-A52BD4A72D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1A2C7-6784-4C09-AD42-CF110952F17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29239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8AB0627-40B4-449E-8EDA-7AEF51E09E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EBF7D94-855C-4F63-9630-1DFE9884D1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5E13DC-BDC7-4484-B9FA-C1D420B08A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BAC6C-BF24-4418-8EFA-0CB28292E95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061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3F4E1F-CFA9-4132-A703-DA824FCF8B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0896CA4-ABBE-4A71-99D0-750594D5DD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6A30E3D-4088-41B1-A7A7-9CE4EE31D7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3F14D-C806-48AB-ADAB-7AFFD2BB58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971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03DA8F-7601-489A-A8B5-A9825AA532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A15276-699A-4BB1-9838-1ABC66BE6A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9AC201-E18E-4FB4-9EA8-9D80045C87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29996-AE09-4125-854E-5DBE3D9985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13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E41ED6B-4386-4E1F-A372-218CCC7458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F474E20-B06B-44ED-B7DC-846104F71D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BC1F219-BE43-41D6-B497-A904B7ACBC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79A9E-3F42-4A4A-88D8-0DDAD8FF27A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702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C6A20D8-FF69-41FC-ABF5-E702AB0C5C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A968EBE-9D1B-4CAE-8156-17194EDE91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CD85625-FD25-4202-AE5F-1EFB8F826D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4F265-6D07-433B-905F-757F60EBB5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199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30A9475-9648-4A07-BDF5-49603CA928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2FB2297-70A3-47EA-879C-E74394B080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951A2D3-1918-4838-820E-1B8419CEF4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D9456-4994-4149-9A42-B31F53A0FD7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8641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5520FB-60B5-40AF-9378-610DCD8E1F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68B24B-B596-4F43-9651-2030C83405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C1A952-7FB4-4820-8ABB-BDAC565C6A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DA7E-CC9F-4C7C-8411-B11AEE09F61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252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35CD28-1F77-4F63-A87C-E669DB33BD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F51EAA-9C51-4061-A110-4FDE86A8E5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B2E3E8-D8F9-418E-8034-E80625166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8644E-A945-43C3-8FF1-4549B6F7467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648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490FAA2-5157-4184-8685-7605E6F9F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22060D6-1AD5-4BC4-B1A4-D484CD5C4D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C0E23B6-50BB-4EF6-8F1E-803A5BE173F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047E02E-98E4-4DCC-87F0-ED01DB4328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A416213-EC8B-4CA1-BA1A-29484BCE513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7D05179-D446-4A0B-8396-602503F03B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.uk/imgres?imgurl=http://www.alloccasion-clipart.com/free/piglet.gif&amp;imgrefurl=http://www.cafepress.com/4alloccasion/1420332&amp;h=165&amp;w=165&amp;sz=8&amp;hl=en&amp;start=6&amp;tbnid=kQwHY-rv95eIFM:&amp;tbnh=99&amp;tbnw=99&amp;prev=/images%3Fq%3Dpiglet%2Bcartoon%26svnum%3D10%26hl%3Den%26lr%3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E65080C-860E-409D-9EA3-67C6902349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GB" altLang="en-US" sz="4400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breeding cycle of pigs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F2D7F2D-97BF-4B94-BC6F-5E6F4BDAA8F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58888" y="1341438"/>
            <a:ext cx="6400800" cy="23764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L.O. Be able to describe the breeding cycle including gestation, birth and care of offspring.</a:t>
            </a:r>
          </a:p>
          <a:p>
            <a:pPr eaLnBrk="1" hangingPunct="1">
              <a:lnSpc>
                <a:spcPct val="8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Starter - Copy out with correct definition for each word.</a:t>
            </a:r>
          </a:p>
        </p:txBody>
      </p:sp>
      <p:sp>
        <p:nvSpPr>
          <p:cNvPr id="2052" name="WordArt 4">
            <a:extLst>
              <a:ext uri="{FF2B5EF4-FFF2-40B4-BE49-F238E27FC236}">
                <a16:creationId xmlns:a16="http://schemas.microsoft.com/office/drawing/2014/main" id="{9C5D7448-C51D-4FAD-82A6-AD242DF8871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27088" y="4652963"/>
            <a:ext cx="792162" cy="7921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Gilt</a:t>
            </a:r>
            <a:endParaRPr lang="en-GB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effectLst>
                <a:outerShdw dist="125724" dir="18900000" algn="ctr" rotWithShape="0">
                  <a:srgbClr val="000099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53" name="WordArt 6">
            <a:extLst>
              <a:ext uri="{FF2B5EF4-FFF2-40B4-BE49-F238E27FC236}">
                <a16:creationId xmlns:a16="http://schemas.microsoft.com/office/drawing/2014/main" id="{D683AC45-09D3-490C-9F22-2CDC91CC45D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55650" y="3644900"/>
            <a:ext cx="1079500" cy="785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Boar</a:t>
            </a:r>
          </a:p>
        </p:txBody>
      </p:sp>
      <p:sp>
        <p:nvSpPr>
          <p:cNvPr id="2054" name="WordArt 7">
            <a:extLst>
              <a:ext uri="{FF2B5EF4-FFF2-40B4-BE49-F238E27FC236}">
                <a16:creationId xmlns:a16="http://schemas.microsoft.com/office/drawing/2014/main" id="{60560D95-0A5D-4372-8762-C2E29A4F3D2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55650" y="5589588"/>
            <a:ext cx="2592388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Gestation</a:t>
            </a:r>
            <a:endParaRPr lang="en-GB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9999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055" name="Text Box 8">
            <a:extLst>
              <a:ext uri="{FF2B5EF4-FFF2-40B4-BE49-F238E27FC236}">
                <a16:creationId xmlns:a16="http://schemas.microsoft.com/office/drawing/2014/main" id="{0DD8A7FC-D190-4512-A2E4-3F2747065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5805488"/>
            <a:ext cx="20177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b="1">
                <a:cs typeface="Arial" panose="020B0604020202020204" pitchFamily="34" charset="0"/>
              </a:rPr>
              <a:t>Male pig</a:t>
            </a:r>
          </a:p>
        </p:txBody>
      </p:sp>
      <p:sp>
        <p:nvSpPr>
          <p:cNvPr id="2056" name="Text Box 9">
            <a:extLst>
              <a:ext uri="{FF2B5EF4-FFF2-40B4-BE49-F238E27FC236}">
                <a16:creationId xmlns:a16="http://schemas.microsoft.com/office/drawing/2014/main" id="{E66249D0-F5B4-4D25-8972-8BA52396B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3789363"/>
            <a:ext cx="2951162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b="1">
                <a:cs typeface="Arial" panose="020B0604020202020204" pitchFamily="34" charset="0"/>
              </a:rPr>
              <a:t>Young female pig</a:t>
            </a:r>
          </a:p>
        </p:txBody>
      </p:sp>
      <p:sp>
        <p:nvSpPr>
          <p:cNvPr id="2057" name="Text Box 11">
            <a:extLst>
              <a:ext uri="{FF2B5EF4-FFF2-40B4-BE49-F238E27FC236}">
                <a16:creationId xmlns:a16="http://schemas.microsoft.com/office/drawing/2014/main" id="{B9C0030E-6AF1-498A-B494-5A97197AF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4437063"/>
            <a:ext cx="424815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400" b="1">
                <a:cs typeface="Arial" panose="020B0604020202020204" pitchFamily="34" charset="0"/>
              </a:rPr>
              <a:t>The length of time for which an embryo is carried within the female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24B6A2F-9786-4C19-BCCF-469CBF19BE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1" u="sng">
                <a:latin typeface="Arial" panose="020B0604020202020204" pitchFamily="34" charset="0"/>
                <a:cs typeface="Arial" panose="020B0604020202020204" pitchFamily="34" charset="0"/>
              </a:rPr>
              <a:t>Use the information you have been given to add timescales and detail to the breeding cycle below</a:t>
            </a:r>
          </a:p>
        </p:txBody>
      </p:sp>
      <p:sp>
        <p:nvSpPr>
          <p:cNvPr id="3075" name="Text Box 4">
            <a:extLst>
              <a:ext uri="{FF2B5EF4-FFF2-40B4-BE49-F238E27FC236}">
                <a16:creationId xmlns:a16="http://schemas.microsoft.com/office/drawing/2014/main" id="{93967FD0-2FFE-4CC7-9228-3CED3C8BB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1628775"/>
            <a:ext cx="2376488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Gilt comes into heat at ______ days old at a weight of _____ kgs.</a:t>
            </a:r>
          </a:p>
        </p:txBody>
      </p:sp>
      <p:sp>
        <p:nvSpPr>
          <p:cNvPr id="3076" name="Text Box 5">
            <a:extLst>
              <a:ext uri="{FF2B5EF4-FFF2-40B4-BE49-F238E27FC236}">
                <a16:creationId xmlns:a16="http://schemas.microsoft.com/office/drawing/2014/main" id="{183BA969-02A7-4DEE-82AA-BE323C385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636838"/>
            <a:ext cx="2592388" cy="174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Thereafter she will come into heat every _____ days. The farmer will be able to tell she is in heat because _________.</a:t>
            </a:r>
          </a:p>
        </p:txBody>
      </p:sp>
      <p:sp>
        <p:nvSpPr>
          <p:cNvPr id="3077" name="Line 6">
            <a:extLst>
              <a:ext uri="{FF2B5EF4-FFF2-40B4-BE49-F238E27FC236}">
                <a16:creationId xmlns:a16="http://schemas.microsoft.com/office/drawing/2014/main" id="{1AD0EB57-C785-43E9-9365-AC64E85503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0425" y="2060575"/>
            <a:ext cx="15843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3078" name="Text Box 7">
            <a:extLst>
              <a:ext uri="{FF2B5EF4-FFF2-40B4-BE49-F238E27FC236}">
                <a16:creationId xmlns:a16="http://schemas.microsoft.com/office/drawing/2014/main" id="{6BF0D5ED-2F8D-481A-8F64-EDD08A2BD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4941888"/>
            <a:ext cx="2232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3079" name="Text Box 8">
            <a:extLst>
              <a:ext uri="{FF2B5EF4-FFF2-40B4-BE49-F238E27FC236}">
                <a16:creationId xmlns:a16="http://schemas.microsoft.com/office/drawing/2014/main" id="{77F98593-94FC-4977-A736-DC67E1C3E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4868863"/>
            <a:ext cx="20891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Once the sow has mated she will have a gestation period of _____.</a:t>
            </a:r>
          </a:p>
        </p:txBody>
      </p:sp>
      <p:sp>
        <p:nvSpPr>
          <p:cNvPr id="3080" name="Line 9">
            <a:extLst>
              <a:ext uri="{FF2B5EF4-FFF2-40B4-BE49-F238E27FC236}">
                <a16:creationId xmlns:a16="http://schemas.microsoft.com/office/drawing/2014/main" id="{5031B642-DCDF-425E-BC23-17A7307EE0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04025" y="4508500"/>
            <a:ext cx="6477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3081" name="Line 10">
            <a:extLst>
              <a:ext uri="{FF2B5EF4-FFF2-40B4-BE49-F238E27FC236}">
                <a16:creationId xmlns:a16="http://schemas.microsoft.com/office/drawing/2014/main" id="{9B9B0B3C-7032-46F1-8ECA-704949174D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1638" y="5516563"/>
            <a:ext cx="1368425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3082" name="Text Box 11">
            <a:extLst>
              <a:ext uri="{FF2B5EF4-FFF2-40B4-BE49-F238E27FC236}">
                <a16:creationId xmlns:a16="http://schemas.microsoft.com/office/drawing/2014/main" id="{F0C53EA1-E858-4BCD-ACBB-941EBD9A5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276475"/>
            <a:ext cx="2232025" cy="2298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Once the sow has weaned her litter of piglets she will come into heat again within ____ days. She can now be ______ once more.</a:t>
            </a:r>
          </a:p>
        </p:txBody>
      </p:sp>
      <p:sp>
        <p:nvSpPr>
          <p:cNvPr id="3083" name="Text Box 12">
            <a:extLst>
              <a:ext uri="{FF2B5EF4-FFF2-40B4-BE49-F238E27FC236}">
                <a16:creationId xmlns:a16="http://schemas.microsoft.com/office/drawing/2014/main" id="{EEF2B6B1-B499-448C-A390-7E84A4C18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5084763"/>
            <a:ext cx="266382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Once the sow has had her piglets she should stay with them for around _______ days.</a:t>
            </a:r>
          </a:p>
        </p:txBody>
      </p:sp>
      <p:sp>
        <p:nvSpPr>
          <p:cNvPr id="3084" name="Line 13">
            <a:extLst>
              <a:ext uri="{FF2B5EF4-FFF2-40B4-BE49-F238E27FC236}">
                <a16:creationId xmlns:a16="http://schemas.microsoft.com/office/drawing/2014/main" id="{7D5195ED-59BF-43C8-885F-E1B4FCD38D1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692275" y="4652963"/>
            <a:ext cx="433388" cy="36195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3085" name="Line 14">
            <a:extLst>
              <a:ext uri="{FF2B5EF4-FFF2-40B4-BE49-F238E27FC236}">
                <a16:creationId xmlns:a16="http://schemas.microsoft.com/office/drawing/2014/main" id="{19823090-7AC4-4161-B99D-A20486CF5A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916238" y="3284538"/>
            <a:ext cx="2592387" cy="15128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cs typeface="Arial" panose="020B0604020202020204" pitchFamily="34" charset="0"/>
            </a:endParaRPr>
          </a:p>
        </p:txBody>
      </p:sp>
      <p:pic>
        <p:nvPicPr>
          <p:cNvPr id="3086" name="Picture 16">
            <a:hlinkClick r:id="rId2"/>
            <a:extLst>
              <a:ext uri="{FF2B5EF4-FFF2-40B4-BE49-F238E27FC236}">
                <a16:creationId xmlns:a16="http://schemas.microsoft.com/office/drawing/2014/main" id="{B314532D-34C1-4AA2-9F12-39DCE9C7C8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196975"/>
            <a:ext cx="942975" cy="9429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9312315-7766-4CBD-B5C7-809CBA4123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Questions on Pig breeding cycle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4579810-D053-4661-BA26-F13B7EB78D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List two differences between gilts and sows.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What factors effect the onset of puberty?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What is the longest period a sow may stay in heat for?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In commercial farming are gilts mated the first time they come into heat?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When does ovulation (release of the females egg) occur?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6E4D30-F9E7-456A-9772-6AD0A0366173}"/>
</file>

<file path=customXml/itemProps2.xml><?xml version="1.0" encoding="utf-8"?>
<ds:datastoreItem xmlns:ds="http://schemas.openxmlformats.org/officeDocument/2006/customXml" ds:itemID="{71A5ADD7-1BE4-4F0B-9661-B75A53EDFB43}"/>
</file>

<file path=customXml/itemProps3.xml><?xml version="1.0" encoding="utf-8"?>
<ds:datastoreItem xmlns:ds="http://schemas.openxmlformats.org/officeDocument/2006/customXml" ds:itemID="{606EE174-5894-4F28-91F9-796CCBAADC70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229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The breeding cycle of pigs</vt:lpstr>
      <vt:lpstr>Use the information you have been given to add timescales and detail to the breeding cycle below</vt:lpstr>
      <vt:lpstr>Questions on Pig breeding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breeding cycle of pigs</dc:title>
  <dc:creator/>
  <cp:lastModifiedBy>David Harrison</cp:lastModifiedBy>
  <cp:revision>5</cp:revision>
  <dcterms:created xsi:type="dcterms:W3CDTF">2007-01-15T18:48:10Z</dcterms:created>
  <dcterms:modified xsi:type="dcterms:W3CDTF">2021-02-01T16:31:05Z</dcterms:modified>
</cp:coreProperties>
</file>