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8" r:id="rId1"/>
  </p:sldMasterIdLst>
  <p:notesMasterIdLst>
    <p:notesMasterId r:id="rId25"/>
  </p:notesMasterIdLst>
  <p:sldIdLst>
    <p:sldId id="256" r:id="rId2"/>
    <p:sldId id="257" r:id="rId3"/>
    <p:sldId id="264" r:id="rId4"/>
    <p:sldId id="258" r:id="rId5"/>
    <p:sldId id="259" r:id="rId6"/>
    <p:sldId id="260" r:id="rId7"/>
    <p:sldId id="261" r:id="rId8"/>
    <p:sldId id="262" r:id="rId9"/>
    <p:sldId id="263" r:id="rId10"/>
    <p:sldId id="270" r:id="rId11"/>
    <p:sldId id="267" r:id="rId12"/>
    <p:sldId id="266" r:id="rId13"/>
    <p:sldId id="268" r:id="rId14"/>
    <p:sldId id="269" r:id="rId15"/>
    <p:sldId id="265"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5" autoAdjust="0"/>
    <p:restoredTop sz="94712" autoAdjust="0"/>
  </p:normalViewPr>
  <p:slideViewPr>
    <p:cSldViewPr>
      <p:cViewPr varScale="1">
        <p:scale>
          <a:sx n="64" d="100"/>
          <a:sy n="64" d="100"/>
        </p:scale>
        <p:origin x="1482"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6B5653-9BBD-4908-8A10-B3BABEA3B32F}" type="datetimeFigureOut">
              <a:rPr lang="en-GB" smtClean="0"/>
              <a:t>28/01/2021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15D066-D4F2-4F13-A055-48ED0D4A3D5A}" type="slidenum">
              <a:rPr lang="en-GB" smtClean="0"/>
              <a:t>‹#›</a:t>
            </a:fld>
            <a:endParaRPr lang="en-GB"/>
          </a:p>
        </p:txBody>
      </p:sp>
    </p:spTree>
    <p:extLst>
      <p:ext uri="{BB962C8B-B14F-4D97-AF65-F5344CB8AC3E}">
        <p14:creationId xmlns:p14="http://schemas.microsoft.com/office/powerpoint/2010/main" val="4207222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715D066-D4F2-4F13-A055-48ED0D4A3D5A}" type="slidenum">
              <a:rPr lang="en-GB" smtClean="0"/>
              <a:t>3</a:t>
            </a:fld>
            <a:endParaRPr lang="en-GB"/>
          </a:p>
        </p:txBody>
      </p:sp>
    </p:spTree>
    <p:extLst>
      <p:ext uri="{BB962C8B-B14F-4D97-AF65-F5344CB8AC3E}">
        <p14:creationId xmlns:p14="http://schemas.microsoft.com/office/powerpoint/2010/main" val="150786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715D066-D4F2-4F13-A055-48ED0D4A3D5A}" type="slidenum">
              <a:rPr lang="en-GB" smtClean="0"/>
              <a:t>22</a:t>
            </a:fld>
            <a:endParaRPr lang="en-GB"/>
          </a:p>
        </p:txBody>
      </p:sp>
    </p:spTree>
    <p:extLst>
      <p:ext uri="{BB962C8B-B14F-4D97-AF65-F5344CB8AC3E}">
        <p14:creationId xmlns:p14="http://schemas.microsoft.com/office/powerpoint/2010/main" val="1401872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57F8B-D059-4AB6-8521-EA93432C927F}"/>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526BF6AA-7023-4E2E-9A4C-81CA566E0978}"/>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0FC1ECB-8903-40B1-BD32-32A1961ECD37}"/>
              </a:ext>
            </a:extLst>
          </p:cNvPr>
          <p:cNvSpPr>
            <a:spLocks noGrp="1"/>
          </p:cNvSpPr>
          <p:nvPr>
            <p:ph type="dt" sz="half" idx="10"/>
          </p:nvPr>
        </p:nvSpPr>
        <p:spPr/>
        <p:txBody>
          <a:bodyPr/>
          <a:lstStyle/>
          <a:p>
            <a:pPr>
              <a:defRPr/>
            </a:pPr>
            <a:fld id="{1ACCD918-99C6-48BC-9B3D-B3FEAE76E889}" type="datetimeFigureOut">
              <a:rPr lang="en-GB" smtClean="0"/>
              <a:pPr>
                <a:defRPr/>
              </a:pPr>
              <a:t>28/01/2021</a:t>
            </a:fld>
            <a:endParaRPr lang="en-GB"/>
          </a:p>
        </p:txBody>
      </p:sp>
      <p:sp>
        <p:nvSpPr>
          <p:cNvPr id="5" name="Footer Placeholder 4">
            <a:extLst>
              <a:ext uri="{FF2B5EF4-FFF2-40B4-BE49-F238E27FC236}">
                <a16:creationId xmlns:a16="http://schemas.microsoft.com/office/drawing/2014/main" id="{8835D4F1-A0F3-46A0-A27A-259AB65916F0}"/>
              </a:ext>
            </a:extLst>
          </p:cNvPr>
          <p:cNvSpPr>
            <a:spLocks noGrp="1"/>
          </p:cNvSpPr>
          <p:nvPr>
            <p:ph type="ftr" sz="quarter" idx="11"/>
          </p:nvPr>
        </p:nvSpPr>
        <p:spPr/>
        <p:txBody>
          <a:bodyPr/>
          <a:lstStyle/>
          <a:p>
            <a:pPr>
              <a:defRPr/>
            </a:pPr>
            <a:endParaRPr lang="en-GB"/>
          </a:p>
        </p:txBody>
      </p:sp>
      <p:sp>
        <p:nvSpPr>
          <p:cNvPr id="6" name="Slide Number Placeholder 5">
            <a:extLst>
              <a:ext uri="{FF2B5EF4-FFF2-40B4-BE49-F238E27FC236}">
                <a16:creationId xmlns:a16="http://schemas.microsoft.com/office/drawing/2014/main" id="{7CA9D1F2-4170-4954-BE44-CB161DE0378B}"/>
              </a:ext>
            </a:extLst>
          </p:cNvPr>
          <p:cNvSpPr>
            <a:spLocks noGrp="1"/>
          </p:cNvSpPr>
          <p:nvPr>
            <p:ph type="sldNum" sz="quarter" idx="12"/>
          </p:nvPr>
        </p:nvSpPr>
        <p:spPr/>
        <p:txBody>
          <a:bodyPr/>
          <a:lstStyle/>
          <a:p>
            <a:fld id="{436C3DD8-AB30-4FDE-9E9E-2B940517C1DE}" type="slidenum">
              <a:rPr lang="en-GB" altLang="en-US" smtClean="0"/>
              <a:pPr/>
              <a:t>‹#›</a:t>
            </a:fld>
            <a:endParaRPr lang="en-GB" altLang="en-US"/>
          </a:p>
        </p:txBody>
      </p:sp>
    </p:spTree>
    <p:extLst>
      <p:ext uri="{BB962C8B-B14F-4D97-AF65-F5344CB8AC3E}">
        <p14:creationId xmlns:p14="http://schemas.microsoft.com/office/powerpoint/2010/main" val="12851481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A4A6BB-4FD4-4555-B517-77EC7E27084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4756284-8CD5-42C0-8A50-CDFCD79F71E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283BEC1-7861-4263-A2C3-93C22428C88F}"/>
              </a:ext>
            </a:extLst>
          </p:cNvPr>
          <p:cNvSpPr>
            <a:spLocks noGrp="1"/>
          </p:cNvSpPr>
          <p:nvPr>
            <p:ph type="dt" sz="half" idx="10"/>
          </p:nvPr>
        </p:nvSpPr>
        <p:spPr/>
        <p:txBody>
          <a:bodyPr/>
          <a:lstStyle/>
          <a:p>
            <a:pPr>
              <a:defRPr/>
            </a:pPr>
            <a:fld id="{A2F32053-B54B-43C2-86DE-D0C3A8B55AB9}" type="datetimeFigureOut">
              <a:rPr lang="en-GB" smtClean="0"/>
              <a:pPr>
                <a:defRPr/>
              </a:pPr>
              <a:t>28/01/2021</a:t>
            </a:fld>
            <a:endParaRPr lang="en-GB"/>
          </a:p>
        </p:txBody>
      </p:sp>
      <p:sp>
        <p:nvSpPr>
          <p:cNvPr id="5" name="Footer Placeholder 4">
            <a:extLst>
              <a:ext uri="{FF2B5EF4-FFF2-40B4-BE49-F238E27FC236}">
                <a16:creationId xmlns:a16="http://schemas.microsoft.com/office/drawing/2014/main" id="{888E3E97-619F-4227-9C27-A848B164A88C}"/>
              </a:ext>
            </a:extLst>
          </p:cNvPr>
          <p:cNvSpPr>
            <a:spLocks noGrp="1"/>
          </p:cNvSpPr>
          <p:nvPr>
            <p:ph type="ftr" sz="quarter" idx="11"/>
          </p:nvPr>
        </p:nvSpPr>
        <p:spPr/>
        <p:txBody>
          <a:bodyPr/>
          <a:lstStyle/>
          <a:p>
            <a:pPr>
              <a:defRPr/>
            </a:pPr>
            <a:endParaRPr lang="en-GB"/>
          </a:p>
        </p:txBody>
      </p:sp>
      <p:sp>
        <p:nvSpPr>
          <p:cNvPr id="6" name="Slide Number Placeholder 5">
            <a:extLst>
              <a:ext uri="{FF2B5EF4-FFF2-40B4-BE49-F238E27FC236}">
                <a16:creationId xmlns:a16="http://schemas.microsoft.com/office/drawing/2014/main" id="{367100DB-4E73-413E-B45F-A69E43E5968D}"/>
              </a:ext>
            </a:extLst>
          </p:cNvPr>
          <p:cNvSpPr>
            <a:spLocks noGrp="1"/>
          </p:cNvSpPr>
          <p:nvPr>
            <p:ph type="sldNum" sz="quarter" idx="12"/>
          </p:nvPr>
        </p:nvSpPr>
        <p:spPr/>
        <p:txBody>
          <a:bodyPr/>
          <a:lstStyle/>
          <a:p>
            <a:fld id="{CD0611A1-846F-4155-947E-6D041C4FDD16}" type="slidenum">
              <a:rPr lang="en-GB" altLang="en-US" smtClean="0"/>
              <a:pPr/>
              <a:t>‹#›</a:t>
            </a:fld>
            <a:endParaRPr lang="en-GB" altLang="en-US"/>
          </a:p>
        </p:txBody>
      </p:sp>
    </p:spTree>
    <p:extLst>
      <p:ext uri="{BB962C8B-B14F-4D97-AF65-F5344CB8AC3E}">
        <p14:creationId xmlns:p14="http://schemas.microsoft.com/office/powerpoint/2010/main" val="7230793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F252646-2BB6-4A29-B3B1-C620730BAF45}"/>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51FE308-1C44-44DF-A95A-61F88E3C7095}"/>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F98487C-30CD-420D-8961-639204AD408C}"/>
              </a:ext>
            </a:extLst>
          </p:cNvPr>
          <p:cNvSpPr>
            <a:spLocks noGrp="1"/>
          </p:cNvSpPr>
          <p:nvPr>
            <p:ph type="dt" sz="half" idx="10"/>
          </p:nvPr>
        </p:nvSpPr>
        <p:spPr/>
        <p:txBody>
          <a:bodyPr/>
          <a:lstStyle/>
          <a:p>
            <a:pPr>
              <a:defRPr/>
            </a:pPr>
            <a:fld id="{3ECACC2F-639F-4F26-9679-09497EC2AE17}" type="datetimeFigureOut">
              <a:rPr lang="en-GB" smtClean="0"/>
              <a:pPr>
                <a:defRPr/>
              </a:pPr>
              <a:t>28/01/2021</a:t>
            </a:fld>
            <a:endParaRPr lang="en-GB"/>
          </a:p>
        </p:txBody>
      </p:sp>
      <p:sp>
        <p:nvSpPr>
          <p:cNvPr id="5" name="Footer Placeholder 4">
            <a:extLst>
              <a:ext uri="{FF2B5EF4-FFF2-40B4-BE49-F238E27FC236}">
                <a16:creationId xmlns:a16="http://schemas.microsoft.com/office/drawing/2014/main" id="{A21C3E36-ED40-4028-AF6D-6A22F1466E63}"/>
              </a:ext>
            </a:extLst>
          </p:cNvPr>
          <p:cNvSpPr>
            <a:spLocks noGrp="1"/>
          </p:cNvSpPr>
          <p:nvPr>
            <p:ph type="ftr" sz="quarter" idx="11"/>
          </p:nvPr>
        </p:nvSpPr>
        <p:spPr/>
        <p:txBody>
          <a:bodyPr/>
          <a:lstStyle/>
          <a:p>
            <a:pPr>
              <a:defRPr/>
            </a:pPr>
            <a:endParaRPr lang="en-GB"/>
          </a:p>
        </p:txBody>
      </p:sp>
      <p:sp>
        <p:nvSpPr>
          <p:cNvPr id="6" name="Slide Number Placeholder 5">
            <a:extLst>
              <a:ext uri="{FF2B5EF4-FFF2-40B4-BE49-F238E27FC236}">
                <a16:creationId xmlns:a16="http://schemas.microsoft.com/office/drawing/2014/main" id="{D322492B-D8BF-4CDC-9FB6-A68F0C3DC8E3}"/>
              </a:ext>
            </a:extLst>
          </p:cNvPr>
          <p:cNvSpPr>
            <a:spLocks noGrp="1"/>
          </p:cNvSpPr>
          <p:nvPr>
            <p:ph type="sldNum" sz="quarter" idx="12"/>
          </p:nvPr>
        </p:nvSpPr>
        <p:spPr/>
        <p:txBody>
          <a:bodyPr/>
          <a:lstStyle/>
          <a:p>
            <a:fld id="{2A389F4B-CC12-426E-BC74-1DBAB0F0B925}" type="slidenum">
              <a:rPr lang="en-GB" altLang="en-US" smtClean="0"/>
              <a:pPr/>
              <a:t>‹#›</a:t>
            </a:fld>
            <a:endParaRPr lang="en-GB" altLang="en-US"/>
          </a:p>
        </p:txBody>
      </p:sp>
    </p:spTree>
    <p:extLst>
      <p:ext uri="{BB962C8B-B14F-4D97-AF65-F5344CB8AC3E}">
        <p14:creationId xmlns:p14="http://schemas.microsoft.com/office/powerpoint/2010/main" val="13408252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C7D39B-B28B-4189-A1A5-CC9F5C4ED47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BEB7076-7C56-41FC-A0E7-D8F031FC431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C12B66-2F3D-45D4-9733-FCEB8FA928CA}"/>
              </a:ext>
            </a:extLst>
          </p:cNvPr>
          <p:cNvSpPr>
            <a:spLocks noGrp="1"/>
          </p:cNvSpPr>
          <p:nvPr>
            <p:ph type="dt" sz="half" idx="10"/>
          </p:nvPr>
        </p:nvSpPr>
        <p:spPr/>
        <p:txBody>
          <a:bodyPr/>
          <a:lstStyle/>
          <a:p>
            <a:pPr>
              <a:defRPr/>
            </a:pPr>
            <a:fld id="{BCE4B82F-E4CD-499E-A093-3D858DC92445}" type="datetimeFigureOut">
              <a:rPr lang="en-GB" smtClean="0"/>
              <a:pPr>
                <a:defRPr/>
              </a:pPr>
              <a:t>28/01/2021</a:t>
            </a:fld>
            <a:endParaRPr lang="en-GB"/>
          </a:p>
        </p:txBody>
      </p:sp>
      <p:sp>
        <p:nvSpPr>
          <p:cNvPr id="5" name="Footer Placeholder 4">
            <a:extLst>
              <a:ext uri="{FF2B5EF4-FFF2-40B4-BE49-F238E27FC236}">
                <a16:creationId xmlns:a16="http://schemas.microsoft.com/office/drawing/2014/main" id="{E69FF9B7-282A-4159-8DEA-471CBBB54133}"/>
              </a:ext>
            </a:extLst>
          </p:cNvPr>
          <p:cNvSpPr>
            <a:spLocks noGrp="1"/>
          </p:cNvSpPr>
          <p:nvPr>
            <p:ph type="ftr" sz="quarter" idx="11"/>
          </p:nvPr>
        </p:nvSpPr>
        <p:spPr/>
        <p:txBody>
          <a:bodyPr/>
          <a:lstStyle/>
          <a:p>
            <a:pPr>
              <a:defRPr/>
            </a:pPr>
            <a:endParaRPr lang="en-GB"/>
          </a:p>
        </p:txBody>
      </p:sp>
      <p:sp>
        <p:nvSpPr>
          <p:cNvPr id="6" name="Slide Number Placeholder 5">
            <a:extLst>
              <a:ext uri="{FF2B5EF4-FFF2-40B4-BE49-F238E27FC236}">
                <a16:creationId xmlns:a16="http://schemas.microsoft.com/office/drawing/2014/main" id="{995FF95D-A9F8-485D-BACC-49C752745487}"/>
              </a:ext>
            </a:extLst>
          </p:cNvPr>
          <p:cNvSpPr>
            <a:spLocks noGrp="1"/>
          </p:cNvSpPr>
          <p:nvPr>
            <p:ph type="sldNum" sz="quarter" idx="12"/>
          </p:nvPr>
        </p:nvSpPr>
        <p:spPr/>
        <p:txBody>
          <a:bodyPr/>
          <a:lstStyle/>
          <a:p>
            <a:fld id="{B19B8250-583B-4877-8D5E-280108C4D02A}" type="slidenum">
              <a:rPr lang="en-GB" altLang="en-US" smtClean="0"/>
              <a:pPr/>
              <a:t>‹#›</a:t>
            </a:fld>
            <a:endParaRPr lang="en-GB" altLang="en-US"/>
          </a:p>
        </p:txBody>
      </p:sp>
    </p:spTree>
    <p:extLst>
      <p:ext uri="{BB962C8B-B14F-4D97-AF65-F5344CB8AC3E}">
        <p14:creationId xmlns:p14="http://schemas.microsoft.com/office/powerpoint/2010/main" val="252887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153B0-9186-46E5-A359-972F223500E1}"/>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6E6F9CD-769E-4A48-9731-B2C59B8E2DC8}"/>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FA7B159-5232-44B7-94B9-1C7142E763BE}"/>
              </a:ext>
            </a:extLst>
          </p:cNvPr>
          <p:cNvSpPr>
            <a:spLocks noGrp="1"/>
          </p:cNvSpPr>
          <p:nvPr>
            <p:ph type="dt" sz="half" idx="10"/>
          </p:nvPr>
        </p:nvSpPr>
        <p:spPr/>
        <p:txBody>
          <a:bodyPr/>
          <a:lstStyle/>
          <a:p>
            <a:pPr>
              <a:defRPr/>
            </a:pPr>
            <a:fld id="{8D16D551-B25A-4C0E-9721-E0AB0416233D}" type="datetimeFigureOut">
              <a:rPr lang="en-GB" smtClean="0"/>
              <a:pPr>
                <a:defRPr/>
              </a:pPr>
              <a:t>28/01/2021</a:t>
            </a:fld>
            <a:endParaRPr lang="en-GB"/>
          </a:p>
        </p:txBody>
      </p:sp>
      <p:sp>
        <p:nvSpPr>
          <p:cNvPr id="5" name="Footer Placeholder 4">
            <a:extLst>
              <a:ext uri="{FF2B5EF4-FFF2-40B4-BE49-F238E27FC236}">
                <a16:creationId xmlns:a16="http://schemas.microsoft.com/office/drawing/2014/main" id="{A4FF8B88-4966-4244-A5D9-38EFFBA73D75}"/>
              </a:ext>
            </a:extLst>
          </p:cNvPr>
          <p:cNvSpPr>
            <a:spLocks noGrp="1"/>
          </p:cNvSpPr>
          <p:nvPr>
            <p:ph type="ftr" sz="quarter" idx="11"/>
          </p:nvPr>
        </p:nvSpPr>
        <p:spPr/>
        <p:txBody>
          <a:bodyPr/>
          <a:lstStyle/>
          <a:p>
            <a:pPr>
              <a:defRPr/>
            </a:pPr>
            <a:endParaRPr lang="en-GB"/>
          </a:p>
        </p:txBody>
      </p:sp>
      <p:sp>
        <p:nvSpPr>
          <p:cNvPr id="6" name="Slide Number Placeholder 5">
            <a:extLst>
              <a:ext uri="{FF2B5EF4-FFF2-40B4-BE49-F238E27FC236}">
                <a16:creationId xmlns:a16="http://schemas.microsoft.com/office/drawing/2014/main" id="{CDDA350A-EA02-4967-B6F5-86E3747A40C3}"/>
              </a:ext>
            </a:extLst>
          </p:cNvPr>
          <p:cNvSpPr>
            <a:spLocks noGrp="1"/>
          </p:cNvSpPr>
          <p:nvPr>
            <p:ph type="sldNum" sz="quarter" idx="12"/>
          </p:nvPr>
        </p:nvSpPr>
        <p:spPr/>
        <p:txBody>
          <a:bodyPr/>
          <a:lstStyle/>
          <a:p>
            <a:fld id="{59E383CD-C63E-4D99-8656-577FB812491F}" type="slidenum">
              <a:rPr lang="en-GB" altLang="en-US" smtClean="0"/>
              <a:pPr/>
              <a:t>‹#›</a:t>
            </a:fld>
            <a:endParaRPr lang="en-GB" altLang="en-US"/>
          </a:p>
        </p:txBody>
      </p:sp>
    </p:spTree>
    <p:extLst>
      <p:ext uri="{BB962C8B-B14F-4D97-AF65-F5344CB8AC3E}">
        <p14:creationId xmlns:p14="http://schemas.microsoft.com/office/powerpoint/2010/main" val="1462236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F03F4-03FB-4FED-B0EB-E9B5B03070C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AD2684A-ABE1-4430-9282-CB665AD80F76}"/>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24E2294-AB5B-4025-AB1B-C36A446B8036}"/>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8E9CF7B-2F56-4B1E-A25F-4A0D5A94C41F}"/>
              </a:ext>
            </a:extLst>
          </p:cNvPr>
          <p:cNvSpPr>
            <a:spLocks noGrp="1"/>
          </p:cNvSpPr>
          <p:nvPr>
            <p:ph type="dt" sz="half" idx="10"/>
          </p:nvPr>
        </p:nvSpPr>
        <p:spPr/>
        <p:txBody>
          <a:bodyPr/>
          <a:lstStyle/>
          <a:p>
            <a:pPr>
              <a:defRPr/>
            </a:pPr>
            <a:fld id="{FC2F9FA8-EB52-46EC-856A-C85174791E4A}" type="datetimeFigureOut">
              <a:rPr lang="en-GB" smtClean="0"/>
              <a:pPr>
                <a:defRPr/>
              </a:pPr>
              <a:t>28/01/2021</a:t>
            </a:fld>
            <a:endParaRPr lang="en-GB"/>
          </a:p>
        </p:txBody>
      </p:sp>
      <p:sp>
        <p:nvSpPr>
          <p:cNvPr id="6" name="Footer Placeholder 5">
            <a:extLst>
              <a:ext uri="{FF2B5EF4-FFF2-40B4-BE49-F238E27FC236}">
                <a16:creationId xmlns:a16="http://schemas.microsoft.com/office/drawing/2014/main" id="{D191B18C-7E7D-49F0-9D94-6927C43D2F17}"/>
              </a:ext>
            </a:extLst>
          </p:cNvPr>
          <p:cNvSpPr>
            <a:spLocks noGrp="1"/>
          </p:cNvSpPr>
          <p:nvPr>
            <p:ph type="ftr" sz="quarter" idx="11"/>
          </p:nvPr>
        </p:nvSpPr>
        <p:spPr/>
        <p:txBody>
          <a:bodyPr/>
          <a:lstStyle/>
          <a:p>
            <a:pPr>
              <a:defRPr/>
            </a:pPr>
            <a:endParaRPr lang="en-GB"/>
          </a:p>
        </p:txBody>
      </p:sp>
      <p:sp>
        <p:nvSpPr>
          <p:cNvPr id="7" name="Slide Number Placeholder 6">
            <a:extLst>
              <a:ext uri="{FF2B5EF4-FFF2-40B4-BE49-F238E27FC236}">
                <a16:creationId xmlns:a16="http://schemas.microsoft.com/office/drawing/2014/main" id="{DEF14268-B47A-43B1-A7DD-E78C094EB116}"/>
              </a:ext>
            </a:extLst>
          </p:cNvPr>
          <p:cNvSpPr>
            <a:spLocks noGrp="1"/>
          </p:cNvSpPr>
          <p:nvPr>
            <p:ph type="sldNum" sz="quarter" idx="12"/>
          </p:nvPr>
        </p:nvSpPr>
        <p:spPr/>
        <p:txBody>
          <a:bodyPr/>
          <a:lstStyle/>
          <a:p>
            <a:fld id="{1EF7F643-9163-444C-9893-94AC3AB3AE71}" type="slidenum">
              <a:rPr lang="en-GB" altLang="en-US" smtClean="0"/>
              <a:pPr/>
              <a:t>‹#›</a:t>
            </a:fld>
            <a:endParaRPr lang="en-GB" altLang="en-US"/>
          </a:p>
        </p:txBody>
      </p:sp>
    </p:spTree>
    <p:extLst>
      <p:ext uri="{BB962C8B-B14F-4D97-AF65-F5344CB8AC3E}">
        <p14:creationId xmlns:p14="http://schemas.microsoft.com/office/powerpoint/2010/main" val="23234982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B30B7-A37B-4A0F-9D25-8274DA032B2A}"/>
              </a:ext>
            </a:extLst>
          </p:cNvPr>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2F19EF4-A2AE-442A-827A-9251EBAD94D9}"/>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9D642290-FD7A-4336-8974-44DE90D7A0DA}"/>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5B77DED-5EAE-4AD2-B51F-F2A5C16D9BBD}"/>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21307F30-C45A-40D8-9BFB-BA177F06E136}"/>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9E46591-9C59-48D8-AFBE-C4020216C73F}"/>
              </a:ext>
            </a:extLst>
          </p:cNvPr>
          <p:cNvSpPr>
            <a:spLocks noGrp="1"/>
          </p:cNvSpPr>
          <p:nvPr>
            <p:ph type="dt" sz="half" idx="10"/>
          </p:nvPr>
        </p:nvSpPr>
        <p:spPr/>
        <p:txBody>
          <a:bodyPr/>
          <a:lstStyle/>
          <a:p>
            <a:pPr>
              <a:defRPr/>
            </a:pPr>
            <a:fld id="{DB686EC8-8538-4D02-95B9-F62A6750FB46}" type="datetimeFigureOut">
              <a:rPr lang="en-GB" smtClean="0"/>
              <a:pPr>
                <a:defRPr/>
              </a:pPr>
              <a:t>28/01/2021</a:t>
            </a:fld>
            <a:endParaRPr lang="en-GB"/>
          </a:p>
        </p:txBody>
      </p:sp>
      <p:sp>
        <p:nvSpPr>
          <p:cNvPr id="8" name="Footer Placeholder 7">
            <a:extLst>
              <a:ext uri="{FF2B5EF4-FFF2-40B4-BE49-F238E27FC236}">
                <a16:creationId xmlns:a16="http://schemas.microsoft.com/office/drawing/2014/main" id="{81625CF0-9BE1-4030-80FC-D45E3F3C841C}"/>
              </a:ext>
            </a:extLst>
          </p:cNvPr>
          <p:cNvSpPr>
            <a:spLocks noGrp="1"/>
          </p:cNvSpPr>
          <p:nvPr>
            <p:ph type="ftr" sz="quarter" idx="11"/>
          </p:nvPr>
        </p:nvSpPr>
        <p:spPr/>
        <p:txBody>
          <a:bodyPr/>
          <a:lstStyle/>
          <a:p>
            <a:pPr>
              <a:defRPr/>
            </a:pPr>
            <a:endParaRPr lang="en-GB"/>
          </a:p>
        </p:txBody>
      </p:sp>
      <p:sp>
        <p:nvSpPr>
          <p:cNvPr id="9" name="Slide Number Placeholder 8">
            <a:extLst>
              <a:ext uri="{FF2B5EF4-FFF2-40B4-BE49-F238E27FC236}">
                <a16:creationId xmlns:a16="http://schemas.microsoft.com/office/drawing/2014/main" id="{149CBBDE-2135-4BA0-B190-43A714B66C30}"/>
              </a:ext>
            </a:extLst>
          </p:cNvPr>
          <p:cNvSpPr>
            <a:spLocks noGrp="1"/>
          </p:cNvSpPr>
          <p:nvPr>
            <p:ph type="sldNum" sz="quarter" idx="12"/>
          </p:nvPr>
        </p:nvSpPr>
        <p:spPr/>
        <p:txBody>
          <a:bodyPr/>
          <a:lstStyle/>
          <a:p>
            <a:fld id="{02ED8E85-2F4B-4CF6-A9C7-42D3CD21E9EF}" type="slidenum">
              <a:rPr lang="en-GB" altLang="en-US" smtClean="0"/>
              <a:pPr/>
              <a:t>‹#›</a:t>
            </a:fld>
            <a:endParaRPr lang="en-GB" altLang="en-US"/>
          </a:p>
        </p:txBody>
      </p:sp>
    </p:spTree>
    <p:extLst>
      <p:ext uri="{BB962C8B-B14F-4D97-AF65-F5344CB8AC3E}">
        <p14:creationId xmlns:p14="http://schemas.microsoft.com/office/powerpoint/2010/main" val="39479145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29792-4BEA-46D3-AC91-30ED503B35B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3921F4E-169F-45D3-B3EF-9E9A8592ABAC}"/>
              </a:ext>
            </a:extLst>
          </p:cNvPr>
          <p:cNvSpPr>
            <a:spLocks noGrp="1"/>
          </p:cNvSpPr>
          <p:nvPr>
            <p:ph type="dt" sz="half" idx="10"/>
          </p:nvPr>
        </p:nvSpPr>
        <p:spPr/>
        <p:txBody>
          <a:bodyPr/>
          <a:lstStyle/>
          <a:p>
            <a:pPr>
              <a:defRPr/>
            </a:pPr>
            <a:fld id="{6057AB06-60F3-4D8F-9A09-A8049E8C4C71}" type="datetimeFigureOut">
              <a:rPr lang="en-GB" smtClean="0"/>
              <a:pPr>
                <a:defRPr/>
              </a:pPr>
              <a:t>28/01/2021</a:t>
            </a:fld>
            <a:endParaRPr lang="en-GB"/>
          </a:p>
        </p:txBody>
      </p:sp>
      <p:sp>
        <p:nvSpPr>
          <p:cNvPr id="4" name="Footer Placeholder 3">
            <a:extLst>
              <a:ext uri="{FF2B5EF4-FFF2-40B4-BE49-F238E27FC236}">
                <a16:creationId xmlns:a16="http://schemas.microsoft.com/office/drawing/2014/main" id="{AA536F31-7371-46F3-9A33-4694C78431ED}"/>
              </a:ext>
            </a:extLst>
          </p:cNvPr>
          <p:cNvSpPr>
            <a:spLocks noGrp="1"/>
          </p:cNvSpPr>
          <p:nvPr>
            <p:ph type="ftr" sz="quarter" idx="11"/>
          </p:nvPr>
        </p:nvSpPr>
        <p:spPr/>
        <p:txBody>
          <a:bodyPr/>
          <a:lstStyle/>
          <a:p>
            <a:pPr>
              <a:defRPr/>
            </a:pPr>
            <a:endParaRPr lang="en-GB"/>
          </a:p>
        </p:txBody>
      </p:sp>
      <p:sp>
        <p:nvSpPr>
          <p:cNvPr id="5" name="Slide Number Placeholder 4">
            <a:extLst>
              <a:ext uri="{FF2B5EF4-FFF2-40B4-BE49-F238E27FC236}">
                <a16:creationId xmlns:a16="http://schemas.microsoft.com/office/drawing/2014/main" id="{0DC65620-8311-45D5-BC80-D9FB98225AFC}"/>
              </a:ext>
            </a:extLst>
          </p:cNvPr>
          <p:cNvSpPr>
            <a:spLocks noGrp="1"/>
          </p:cNvSpPr>
          <p:nvPr>
            <p:ph type="sldNum" sz="quarter" idx="12"/>
          </p:nvPr>
        </p:nvSpPr>
        <p:spPr/>
        <p:txBody>
          <a:bodyPr/>
          <a:lstStyle/>
          <a:p>
            <a:fld id="{0C5A8A28-DB5A-4FE0-BAFF-B62D3EA5F206}" type="slidenum">
              <a:rPr lang="en-GB" altLang="en-US" smtClean="0"/>
              <a:pPr/>
              <a:t>‹#›</a:t>
            </a:fld>
            <a:endParaRPr lang="en-GB" altLang="en-US"/>
          </a:p>
        </p:txBody>
      </p:sp>
    </p:spTree>
    <p:extLst>
      <p:ext uri="{BB962C8B-B14F-4D97-AF65-F5344CB8AC3E}">
        <p14:creationId xmlns:p14="http://schemas.microsoft.com/office/powerpoint/2010/main" val="9332485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00BB6B0-0169-4493-B72B-7A07D01F0E1E}"/>
              </a:ext>
            </a:extLst>
          </p:cNvPr>
          <p:cNvSpPr>
            <a:spLocks noGrp="1"/>
          </p:cNvSpPr>
          <p:nvPr>
            <p:ph type="dt" sz="half" idx="10"/>
          </p:nvPr>
        </p:nvSpPr>
        <p:spPr/>
        <p:txBody>
          <a:bodyPr/>
          <a:lstStyle/>
          <a:p>
            <a:pPr>
              <a:defRPr/>
            </a:pPr>
            <a:fld id="{2BDA389E-27D6-4D01-AE3F-475EF7F81731}" type="datetimeFigureOut">
              <a:rPr lang="en-GB" smtClean="0"/>
              <a:pPr>
                <a:defRPr/>
              </a:pPr>
              <a:t>28/01/2021</a:t>
            </a:fld>
            <a:endParaRPr lang="en-GB"/>
          </a:p>
        </p:txBody>
      </p:sp>
      <p:sp>
        <p:nvSpPr>
          <p:cNvPr id="3" name="Footer Placeholder 2">
            <a:extLst>
              <a:ext uri="{FF2B5EF4-FFF2-40B4-BE49-F238E27FC236}">
                <a16:creationId xmlns:a16="http://schemas.microsoft.com/office/drawing/2014/main" id="{EB3FD64F-9E08-4E54-A68E-6144AEFA0F32}"/>
              </a:ext>
            </a:extLst>
          </p:cNvPr>
          <p:cNvSpPr>
            <a:spLocks noGrp="1"/>
          </p:cNvSpPr>
          <p:nvPr>
            <p:ph type="ftr" sz="quarter" idx="11"/>
          </p:nvPr>
        </p:nvSpPr>
        <p:spPr/>
        <p:txBody>
          <a:bodyPr/>
          <a:lstStyle/>
          <a:p>
            <a:pPr>
              <a:defRPr/>
            </a:pPr>
            <a:endParaRPr lang="en-GB"/>
          </a:p>
        </p:txBody>
      </p:sp>
      <p:sp>
        <p:nvSpPr>
          <p:cNvPr id="4" name="Slide Number Placeholder 3">
            <a:extLst>
              <a:ext uri="{FF2B5EF4-FFF2-40B4-BE49-F238E27FC236}">
                <a16:creationId xmlns:a16="http://schemas.microsoft.com/office/drawing/2014/main" id="{C8B1D7ED-AB5E-4D03-87B5-2B15A8796962}"/>
              </a:ext>
            </a:extLst>
          </p:cNvPr>
          <p:cNvSpPr>
            <a:spLocks noGrp="1"/>
          </p:cNvSpPr>
          <p:nvPr>
            <p:ph type="sldNum" sz="quarter" idx="12"/>
          </p:nvPr>
        </p:nvSpPr>
        <p:spPr/>
        <p:txBody>
          <a:bodyPr/>
          <a:lstStyle/>
          <a:p>
            <a:fld id="{154C5912-BCAC-407B-853F-45FABA1BB3E4}" type="slidenum">
              <a:rPr lang="en-GB" altLang="en-US" smtClean="0"/>
              <a:pPr/>
              <a:t>‹#›</a:t>
            </a:fld>
            <a:endParaRPr lang="en-GB" altLang="en-US"/>
          </a:p>
        </p:txBody>
      </p:sp>
    </p:spTree>
    <p:extLst>
      <p:ext uri="{BB962C8B-B14F-4D97-AF65-F5344CB8AC3E}">
        <p14:creationId xmlns:p14="http://schemas.microsoft.com/office/powerpoint/2010/main" val="1919625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A4FC3-45AC-485E-B8C3-0C0BD82B1593}"/>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4A241BC-2B2A-434A-9CAD-2044C06B47B8}"/>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84B18B9-A954-4314-9708-CB30E9D63A59}"/>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01627C6A-831A-4001-9D94-37700AB5F255}"/>
              </a:ext>
            </a:extLst>
          </p:cNvPr>
          <p:cNvSpPr>
            <a:spLocks noGrp="1"/>
          </p:cNvSpPr>
          <p:nvPr>
            <p:ph type="dt" sz="half" idx="10"/>
          </p:nvPr>
        </p:nvSpPr>
        <p:spPr/>
        <p:txBody>
          <a:bodyPr/>
          <a:lstStyle/>
          <a:p>
            <a:pPr>
              <a:defRPr/>
            </a:pPr>
            <a:fld id="{6CD54836-301A-4496-8E71-910FFDE96FFA}" type="datetimeFigureOut">
              <a:rPr lang="en-GB" smtClean="0"/>
              <a:pPr>
                <a:defRPr/>
              </a:pPr>
              <a:t>28/01/2021</a:t>
            </a:fld>
            <a:endParaRPr lang="en-GB"/>
          </a:p>
        </p:txBody>
      </p:sp>
      <p:sp>
        <p:nvSpPr>
          <p:cNvPr id="6" name="Footer Placeholder 5">
            <a:extLst>
              <a:ext uri="{FF2B5EF4-FFF2-40B4-BE49-F238E27FC236}">
                <a16:creationId xmlns:a16="http://schemas.microsoft.com/office/drawing/2014/main" id="{FED52B3B-5409-4EE6-8DCA-7B005CFD139A}"/>
              </a:ext>
            </a:extLst>
          </p:cNvPr>
          <p:cNvSpPr>
            <a:spLocks noGrp="1"/>
          </p:cNvSpPr>
          <p:nvPr>
            <p:ph type="ftr" sz="quarter" idx="11"/>
          </p:nvPr>
        </p:nvSpPr>
        <p:spPr/>
        <p:txBody>
          <a:bodyPr/>
          <a:lstStyle/>
          <a:p>
            <a:pPr>
              <a:defRPr/>
            </a:pPr>
            <a:endParaRPr lang="en-GB"/>
          </a:p>
        </p:txBody>
      </p:sp>
      <p:sp>
        <p:nvSpPr>
          <p:cNvPr id="7" name="Slide Number Placeholder 6">
            <a:extLst>
              <a:ext uri="{FF2B5EF4-FFF2-40B4-BE49-F238E27FC236}">
                <a16:creationId xmlns:a16="http://schemas.microsoft.com/office/drawing/2014/main" id="{E13DEBA5-C4AB-49DD-8295-113968ABC67C}"/>
              </a:ext>
            </a:extLst>
          </p:cNvPr>
          <p:cNvSpPr>
            <a:spLocks noGrp="1"/>
          </p:cNvSpPr>
          <p:nvPr>
            <p:ph type="sldNum" sz="quarter" idx="12"/>
          </p:nvPr>
        </p:nvSpPr>
        <p:spPr/>
        <p:txBody>
          <a:bodyPr/>
          <a:lstStyle/>
          <a:p>
            <a:fld id="{3CAECDF8-808D-4C9A-9FFF-5E43C3BCA42F}" type="slidenum">
              <a:rPr lang="en-GB" altLang="en-US" smtClean="0"/>
              <a:pPr/>
              <a:t>‹#›</a:t>
            </a:fld>
            <a:endParaRPr lang="en-GB" altLang="en-US"/>
          </a:p>
        </p:txBody>
      </p:sp>
    </p:spTree>
    <p:extLst>
      <p:ext uri="{BB962C8B-B14F-4D97-AF65-F5344CB8AC3E}">
        <p14:creationId xmlns:p14="http://schemas.microsoft.com/office/powerpoint/2010/main" val="1175875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DE892E-7D39-4EE7-A9C0-6E0E717FFA61}"/>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B322942-1340-4BB3-87C7-D70993D11D4B}"/>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A9339BA3-99C7-4907-835E-7C4DB1E45352}"/>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0F26B2A0-280E-47DC-8094-609FF21E1A9B}"/>
              </a:ext>
            </a:extLst>
          </p:cNvPr>
          <p:cNvSpPr>
            <a:spLocks noGrp="1"/>
          </p:cNvSpPr>
          <p:nvPr>
            <p:ph type="dt" sz="half" idx="10"/>
          </p:nvPr>
        </p:nvSpPr>
        <p:spPr/>
        <p:txBody>
          <a:bodyPr/>
          <a:lstStyle/>
          <a:p>
            <a:pPr>
              <a:defRPr/>
            </a:pPr>
            <a:fld id="{6FEB57D2-839B-439B-8BFA-CD9CDE97D0A9}" type="datetimeFigureOut">
              <a:rPr lang="en-GB" smtClean="0"/>
              <a:pPr>
                <a:defRPr/>
              </a:pPr>
              <a:t>28/01/2021</a:t>
            </a:fld>
            <a:endParaRPr lang="en-GB"/>
          </a:p>
        </p:txBody>
      </p:sp>
      <p:sp>
        <p:nvSpPr>
          <p:cNvPr id="6" name="Footer Placeholder 5">
            <a:extLst>
              <a:ext uri="{FF2B5EF4-FFF2-40B4-BE49-F238E27FC236}">
                <a16:creationId xmlns:a16="http://schemas.microsoft.com/office/drawing/2014/main" id="{62C0460B-8A79-434E-9948-AC6DE5C8BFA4}"/>
              </a:ext>
            </a:extLst>
          </p:cNvPr>
          <p:cNvSpPr>
            <a:spLocks noGrp="1"/>
          </p:cNvSpPr>
          <p:nvPr>
            <p:ph type="ftr" sz="quarter" idx="11"/>
          </p:nvPr>
        </p:nvSpPr>
        <p:spPr/>
        <p:txBody>
          <a:bodyPr/>
          <a:lstStyle/>
          <a:p>
            <a:pPr>
              <a:defRPr/>
            </a:pPr>
            <a:endParaRPr lang="en-GB"/>
          </a:p>
        </p:txBody>
      </p:sp>
      <p:sp>
        <p:nvSpPr>
          <p:cNvPr id="7" name="Slide Number Placeholder 6">
            <a:extLst>
              <a:ext uri="{FF2B5EF4-FFF2-40B4-BE49-F238E27FC236}">
                <a16:creationId xmlns:a16="http://schemas.microsoft.com/office/drawing/2014/main" id="{70D2AB80-3B77-42F7-9110-DFD4BF482A8F}"/>
              </a:ext>
            </a:extLst>
          </p:cNvPr>
          <p:cNvSpPr>
            <a:spLocks noGrp="1"/>
          </p:cNvSpPr>
          <p:nvPr>
            <p:ph type="sldNum" sz="quarter" idx="12"/>
          </p:nvPr>
        </p:nvSpPr>
        <p:spPr/>
        <p:txBody>
          <a:bodyPr/>
          <a:lstStyle/>
          <a:p>
            <a:fld id="{1B945957-44D9-4B85-821E-D54CDE9C0C16}" type="slidenum">
              <a:rPr lang="en-GB" altLang="en-US" smtClean="0"/>
              <a:pPr/>
              <a:t>‹#›</a:t>
            </a:fld>
            <a:endParaRPr lang="en-GB" altLang="en-US"/>
          </a:p>
        </p:txBody>
      </p:sp>
    </p:spTree>
    <p:extLst>
      <p:ext uri="{BB962C8B-B14F-4D97-AF65-F5344CB8AC3E}">
        <p14:creationId xmlns:p14="http://schemas.microsoft.com/office/powerpoint/2010/main" val="17844587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3841EC2-B8F1-4F07-9C65-AF427623BAC2}"/>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9977B77-1D3F-45A3-8D90-A00A0240105C}"/>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5A00535-F174-4A0E-962A-55D0FCC6ADD1}"/>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fld id="{0F0BEA92-D34E-4CCD-BCCF-34884F4F9F96}" type="datetimeFigureOut">
              <a:rPr lang="en-GB" smtClean="0"/>
              <a:pPr>
                <a:defRPr/>
              </a:pPr>
              <a:t>28/01/2021</a:t>
            </a:fld>
            <a:endParaRPr lang="en-GB"/>
          </a:p>
        </p:txBody>
      </p:sp>
      <p:sp>
        <p:nvSpPr>
          <p:cNvPr id="5" name="Footer Placeholder 4">
            <a:extLst>
              <a:ext uri="{FF2B5EF4-FFF2-40B4-BE49-F238E27FC236}">
                <a16:creationId xmlns:a16="http://schemas.microsoft.com/office/drawing/2014/main" id="{77951FD1-4A4E-4D93-8711-1DE25F653B55}"/>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en-GB"/>
          </a:p>
        </p:txBody>
      </p:sp>
      <p:sp>
        <p:nvSpPr>
          <p:cNvPr id="6" name="Slide Number Placeholder 5">
            <a:extLst>
              <a:ext uri="{FF2B5EF4-FFF2-40B4-BE49-F238E27FC236}">
                <a16:creationId xmlns:a16="http://schemas.microsoft.com/office/drawing/2014/main" id="{98EE6C73-70B9-45CF-B63C-D9B066BBF24E}"/>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E34B4E5-DB7F-4801-A579-BA83D013A647}" type="slidenum">
              <a:rPr lang="en-GB" altLang="en-US" smtClean="0"/>
              <a:pPr/>
              <a:t>‹#›</a:t>
            </a:fld>
            <a:endParaRPr lang="en-GB" altLang="en-US"/>
          </a:p>
        </p:txBody>
      </p:sp>
    </p:spTree>
    <p:extLst>
      <p:ext uri="{BB962C8B-B14F-4D97-AF65-F5344CB8AC3E}">
        <p14:creationId xmlns:p14="http://schemas.microsoft.com/office/powerpoint/2010/main" val="3195782175"/>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C:\Users\katie\AppData\Local\Microsoft\Windows\Temporary Internet Files\Content.IE5\4Y507NHS\MP900431722[1].jpg">
            <a:extLst>
              <a:ext uri="{FF2B5EF4-FFF2-40B4-BE49-F238E27FC236}">
                <a16:creationId xmlns:a16="http://schemas.microsoft.com/office/drawing/2014/main" id="{1DB463DE-4EC7-48A7-A806-70F493C16D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5600" y="19050"/>
            <a:ext cx="3429000" cy="321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A71757E6-51A2-43FA-B5A6-E32A9515FC2F}"/>
              </a:ext>
            </a:extLst>
          </p:cNvPr>
          <p:cNvSpPr/>
          <p:nvPr/>
        </p:nvSpPr>
        <p:spPr>
          <a:xfrm>
            <a:off x="0" y="332656"/>
            <a:ext cx="5497019" cy="1200329"/>
          </a:xfrm>
          <a:prstGeom prst="rect">
            <a:avLst/>
          </a:prstGeom>
          <a:noFill/>
        </p:spPr>
        <p:txBody>
          <a:bodyPr wrap="none">
            <a:spAutoFit/>
          </a:bodyPr>
          <a:lstStyle/>
          <a:p>
            <a:pPr algn="ctr" fontAlgn="auto">
              <a:spcBef>
                <a:spcPts val="0"/>
              </a:spcBef>
              <a:spcAft>
                <a:spcPts val="0"/>
              </a:spcAft>
              <a:defRPr/>
            </a:pPr>
            <a:r>
              <a:rPr lang="en-US" sz="7200" b="1" u="sng" dirty="0">
                <a:ln w="1905"/>
                <a:effectLst>
                  <a:innerShdw blurRad="69850" dist="43180" dir="5400000">
                    <a:srgbClr val="000000">
                      <a:alpha val="65000"/>
                    </a:srgbClr>
                  </a:innerShdw>
                </a:effectLst>
                <a:latin typeface="Arial" panose="020B0604020202020204" pitchFamily="34" charset="0"/>
              </a:rPr>
              <a:t>Soil Testing</a:t>
            </a:r>
          </a:p>
        </p:txBody>
      </p:sp>
      <p:sp>
        <p:nvSpPr>
          <p:cNvPr id="13316" name="TextBox 4">
            <a:extLst>
              <a:ext uri="{FF2B5EF4-FFF2-40B4-BE49-F238E27FC236}">
                <a16:creationId xmlns:a16="http://schemas.microsoft.com/office/drawing/2014/main" id="{FD694600-30B2-48DC-B988-135399CD1375}"/>
              </a:ext>
            </a:extLst>
          </p:cNvPr>
          <p:cNvSpPr txBox="1">
            <a:spLocks noChangeArrowheads="1"/>
          </p:cNvSpPr>
          <p:nvPr/>
        </p:nvSpPr>
        <p:spPr bwMode="auto">
          <a:xfrm>
            <a:off x="250825" y="2493471"/>
            <a:ext cx="8613775"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sz="3200" b="1" dirty="0">
                <a:latin typeface="Arial" panose="020B0604020202020204" pitchFamily="34" charset="0"/>
              </a:rPr>
              <a:t>Lesson outcomes:</a:t>
            </a:r>
          </a:p>
          <a:p>
            <a:pPr eaLnBrk="1" hangingPunct="1"/>
            <a:endParaRPr lang="en-GB" altLang="en-US" sz="3200" dirty="0">
              <a:latin typeface="Arial" panose="020B0604020202020204" pitchFamily="34" charset="0"/>
            </a:endParaRPr>
          </a:p>
          <a:p>
            <a:pPr eaLnBrk="1" hangingPunct="1"/>
            <a:r>
              <a:rPr lang="en-GB" altLang="en-US" sz="3200" dirty="0">
                <a:latin typeface="Arial" panose="020B0604020202020204" pitchFamily="34" charset="0"/>
              </a:rPr>
              <a:t>State reasons why Soil is tested. (Level D)</a:t>
            </a:r>
          </a:p>
          <a:p>
            <a:pPr eaLnBrk="1" hangingPunct="1"/>
            <a:endParaRPr lang="en-GB" altLang="en-US" sz="3200" dirty="0">
              <a:latin typeface="Arial" panose="020B0604020202020204" pitchFamily="34" charset="0"/>
            </a:endParaRPr>
          </a:p>
          <a:p>
            <a:pPr eaLnBrk="1" hangingPunct="1"/>
            <a:r>
              <a:rPr lang="en-GB" altLang="en-US" sz="3200" dirty="0">
                <a:latin typeface="Arial" panose="020B0604020202020204" pitchFamily="34" charset="0"/>
              </a:rPr>
              <a:t>Describe the types of soil used in planting. (C)</a:t>
            </a:r>
          </a:p>
          <a:p>
            <a:pPr eaLnBrk="1" hangingPunct="1"/>
            <a:endParaRPr lang="en-GB" altLang="en-US" sz="3200" dirty="0">
              <a:latin typeface="Arial" panose="020B0604020202020204" pitchFamily="34" charset="0"/>
            </a:endParaRPr>
          </a:p>
          <a:p>
            <a:pPr eaLnBrk="1" hangingPunct="1"/>
            <a:r>
              <a:rPr lang="en-GB" altLang="en-US" sz="3200" dirty="0">
                <a:latin typeface="Arial" panose="020B0604020202020204" pitchFamily="34" charset="0"/>
              </a:rPr>
              <a:t>Carry out investigation into soil to determine its type. (B/A)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ED263A2-2A4A-4709-8FB0-E92C9F6ACEA0}"/>
              </a:ext>
            </a:extLst>
          </p:cNvPr>
          <p:cNvSpPr>
            <a:spLocks noGrp="1"/>
          </p:cNvSpPr>
          <p:nvPr>
            <p:ph type="title"/>
          </p:nvPr>
        </p:nvSpPr>
        <p:spPr/>
        <p:txBody>
          <a:bodyPr/>
          <a:lstStyle/>
          <a:p>
            <a:pPr eaLnBrk="1" hangingPunct="1">
              <a:defRPr/>
            </a:pPr>
            <a:r>
              <a:rPr lang="en-GB" dirty="0">
                <a:latin typeface="Arial" panose="020B0604020202020204" pitchFamily="34" charset="0"/>
                <a:cs typeface="Arial" panose="020B0604020202020204" pitchFamily="34" charset="0"/>
              </a:rPr>
              <a:t>Investigating soils</a:t>
            </a:r>
          </a:p>
        </p:txBody>
      </p:sp>
      <p:sp>
        <p:nvSpPr>
          <p:cNvPr id="22531" name="Content Placeholder 4">
            <a:extLst>
              <a:ext uri="{FF2B5EF4-FFF2-40B4-BE49-F238E27FC236}">
                <a16:creationId xmlns:a16="http://schemas.microsoft.com/office/drawing/2014/main" id="{EDB18EDE-9D3A-457B-ADE9-54BF88D959F9}"/>
              </a:ext>
            </a:extLst>
          </p:cNvPr>
          <p:cNvSpPr>
            <a:spLocks noGrp="1"/>
          </p:cNvSpPr>
          <p:nvPr>
            <p:ph idx="1"/>
          </p:nvPr>
        </p:nvSpPr>
        <p:spPr>
          <a:xfrm>
            <a:off x="611188" y="1484313"/>
            <a:ext cx="7772400" cy="4114800"/>
          </a:xfrm>
        </p:spPr>
        <p:txBody>
          <a:bodyPr/>
          <a:lstStyle/>
          <a:p>
            <a:pPr eaLnBrk="1" hangingPunct="1"/>
            <a:r>
              <a:rPr lang="en-GB" altLang="en-US">
                <a:latin typeface="Arial" panose="020B0604020202020204" pitchFamily="34" charset="0"/>
                <a:cs typeface="Arial" panose="020B0604020202020204" pitchFamily="34" charset="0"/>
              </a:rPr>
              <a:t>Using the equipment given</a:t>
            </a:r>
          </a:p>
          <a:p>
            <a:pPr eaLnBrk="1" hangingPunct="1"/>
            <a:r>
              <a:rPr lang="en-GB" altLang="en-US">
                <a:latin typeface="Arial" panose="020B0604020202020204" pitchFamily="34" charset="0"/>
                <a:cs typeface="Arial" panose="020B0604020202020204" pitchFamily="34" charset="0"/>
              </a:rPr>
              <a:t>Plan and carry out an investigation into either:</a:t>
            </a:r>
          </a:p>
          <a:p>
            <a:pPr eaLnBrk="1" hangingPunct="1"/>
            <a:r>
              <a:rPr lang="en-GB" altLang="en-US">
                <a:latin typeface="Arial" panose="020B0604020202020204" pitchFamily="34" charset="0"/>
                <a:cs typeface="Arial" panose="020B0604020202020204" pitchFamily="34" charset="0"/>
              </a:rPr>
              <a:t>pH in soil</a:t>
            </a:r>
          </a:p>
          <a:p>
            <a:pPr eaLnBrk="1" hangingPunct="1"/>
            <a:r>
              <a:rPr lang="en-GB" altLang="en-US">
                <a:latin typeface="Arial" panose="020B0604020202020204" pitchFamily="34" charset="0"/>
                <a:cs typeface="Arial" panose="020B0604020202020204" pitchFamily="34" charset="0"/>
              </a:rPr>
              <a:t>Drainage</a:t>
            </a:r>
          </a:p>
          <a:p>
            <a:pPr eaLnBrk="1" hangingPunct="1"/>
            <a:r>
              <a:rPr lang="en-GB" altLang="en-US">
                <a:latin typeface="Arial" panose="020B0604020202020204" pitchFamily="34" charset="0"/>
                <a:cs typeface="Arial" panose="020B0604020202020204" pitchFamily="34" charset="0"/>
              </a:rPr>
              <a:t>Water content</a:t>
            </a:r>
          </a:p>
          <a:p>
            <a:pPr eaLnBrk="1" hangingPunct="1"/>
            <a:r>
              <a:rPr lang="en-GB" altLang="en-US">
                <a:latin typeface="Arial" panose="020B0604020202020204" pitchFamily="34" charset="0"/>
                <a:cs typeface="Arial" panose="020B0604020202020204" pitchFamily="34" charset="0"/>
              </a:rPr>
              <a:t>Lime content.</a:t>
            </a:r>
          </a:p>
          <a:p>
            <a:pPr eaLnBrk="1" hangingPunct="1"/>
            <a:r>
              <a:rPr lang="en-GB" altLang="en-US">
                <a:latin typeface="Arial" panose="020B0604020202020204" pitchFamily="34" charset="0"/>
                <a:cs typeface="Arial" panose="020B0604020202020204" pitchFamily="34" charset="0"/>
              </a:rPr>
              <a:t>Humus content</a:t>
            </a:r>
          </a:p>
          <a:p>
            <a:pPr eaLnBrk="1" hangingPunct="1"/>
            <a:r>
              <a:rPr lang="en-GB" altLang="en-US">
                <a:latin typeface="Arial" panose="020B0604020202020204" pitchFamily="34" charset="0"/>
                <a:cs typeface="Arial" panose="020B0604020202020204" pitchFamily="34" charset="0"/>
              </a:rPr>
              <a:t>Components of soil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
            <a:extLst>
              <a:ext uri="{FF2B5EF4-FFF2-40B4-BE49-F238E27FC236}">
                <a16:creationId xmlns:a16="http://schemas.microsoft.com/office/drawing/2014/main" id="{111B9CA3-721F-4C20-9E7E-BD89CB763A5B}"/>
              </a:ext>
            </a:extLst>
          </p:cNvPr>
          <p:cNvSpPr>
            <a:spLocks noChangeArrowheads="1"/>
          </p:cNvSpPr>
          <p:nvPr/>
        </p:nvSpPr>
        <p:spPr bwMode="auto">
          <a:xfrm>
            <a:off x="179388" y="260350"/>
            <a:ext cx="8208962"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sz="2400">
                <a:latin typeface="Arial" panose="020B0604020202020204" pitchFamily="34" charset="0"/>
              </a:rPr>
              <a:t>1. Now that you have collected your garden soil sample, you can proceed to spread the soil sample out in a shallow box or tray and leave it in the sun to dry for a day. (We could also dry the garden soil sample in the oven to save time.)</a:t>
            </a:r>
          </a:p>
          <a:p>
            <a:pPr eaLnBrk="1" hangingPunct="1"/>
            <a:endParaRPr lang="en-GB" altLang="en-US" sz="2400">
              <a:latin typeface="Arial" panose="020B0604020202020204" pitchFamily="34" charset="0"/>
            </a:endParaRPr>
          </a:p>
          <a:p>
            <a:pPr eaLnBrk="1" hangingPunct="1"/>
            <a:r>
              <a:rPr lang="en-GB" altLang="en-US" sz="2400">
                <a:latin typeface="Arial" panose="020B0604020202020204" pitchFamily="34" charset="0"/>
              </a:rPr>
              <a:t>2. Next you need to sift the soil to remove smaller stones and roots from the soil sample. The sifting will also break down any lumps.</a:t>
            </a:r>
          </a:p>
          <a:p>
            <a:pPr eaLnBrk="1" hangingPunct="1"/>
            <a:endParaRPr lang="en-GB" altLang="en-US" sz="2400">
              <a:latin typeface="Arial" panose="020B0604020202020204" pitchFamily="34" charset="0"/>
            </a:endParaRPr>
          </a:p>
          <a:p>
            <a:pPr eaLnBrk="1" hangingPunct="1"/>
            <a:r>
              <a:rPr lang="en-GB" altLang="en-US" sz="2400">
                <a:latin typeface="Arial" panose="020B0604020202020204" pitchFamily="34" charset="0"/>
              </a:rPr>
              <a:t>3. Once you have sifted the soil place enough of the sifted soil in a jar to fill it halfway.</a:t>
            </a:r>
          </a:p>
          <a:p>
            <a:pPr eaLnBrk="1" hangingPunct="1"/>
            <a:endParaRPr lang="en-GB" altLang="en-US" sz="2400">
              <a:latin typeface="Arial" panose="020B0604020202020204" pitchFamily="34" charset="0"/>
            </a:endParaRPr>
          </a:p>
          <a:p>
            <a:pPr eaLnBrk="1" hangingPunct="1"/>
            <a:r>
              <a:rPr lang="en-GB" altLang="en-US" sz="2400">
                <a:latin typeface="Arial" panose="020B0604020202020204" pitchFamily="34" charset="0"/>
              </a:rPr>
              <a:t>4. Then add a small amount of washing powder and fill the jar with water.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9" name="Picture 2">
            <a:extLst>
              <a:ext uri="{FF2B5EF4-FFF2-40B4-BE49-F238E27FC236}">
                <a16:creationId xmlns:a16="http://schemas.microsoft.com/office/drawing/2014/main" id="{72E0768C-3A15-4E0D-BAB2-290E46D0FD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7915" y="4221088"/>
            <a:ext cx="4756085" cy="2614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578" name="Rectangle 1">
            <a:extLst>
              <a:ext uri="{FF2B5EF4-FFF2-40B4-BE49-F238E27FC236}">
                <a16:creationId xmlns:a16="http://schemas.microsoft.com/office/drawing/2014/main" id="{D8EEF83A-5433-4637-A60E-C0A657E6233C}"/>
              </a:ext>
            </a:extLst>
          </p:cNvPr>
          <p:cNvSpPr>
            <a:spLocks noChangeArrowheads="1"/>
          </p:cNvSpPr>
          <p:nvPr/>
        </p:nvSpPr>
        <p:spPr bwMode="auto">
          <a:xfrm>
            <a:off x="251520" y="22225"/>
            <a:ext cx="8568952" cy="489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sz="2400" dirty="0">
                <a:latin typeface="Arial" panose="020B0604020202020204" pitchFamily="34" charset="0"/>
              </a:rPr>
              <a:t>5. Close the jar tightly and shake the soil sample, washing powder and water for a minute or two to combine the soap, soil and water. (The soap acts as a </a:t>
            </a:r>
            <a:r>
              <a:rPr lang="en-GB" altLang="en-US" sz="2400" b="1" dirty="0">
                <a:solidFill>
                  <a:srgbClr val="FF0000"/>
                </a:solidFill>
                <a:latin typeface="Arial" panose="020B0604020202020204" pitchFamily="34" charset="0"/>
              </a:rPr>
              <a:t>surfactant</a:t>
            </a:r>
            <a:r>
              <a:rPr lang="en-GB" altLang="en-US" sz="2400" dirty="0">
                <a:latin typeface="Arial" panose="020B0604020202020204" pitchFamily="34" charset="0"/>
              </a:rPr>
              <a:t>. A surfactant will keep the soil particles separate which will yield a more accurate test result.)</a:t>
            </a:r>
          </a:p>
          <a:p>
            <a:pPr eaLnBrk="1" hangingPunct="1"/>
            <a:endParaRPr lang="en-GB" altLang="en-US" sz="2400" dirty="0">
              <a:latin typeface="Arial" panose="020B0604020202020204" pitchFamily="34" charset="0"/>
            </a:endParaRPr>
          </a:p>
          <a:p>
            <a:pPr eaLnBrk="1" hangingPunct="1"/>
            <a:r>
              <a:rPr lang="en-GB" altLang="en-US" sz="2400" dirty="0">
                <a:latin typeface="Arial" panose="020B0604020202020204" pitchFamily="34" charset="0"/>
              </a:rPr>
              <a:t>6. Then place the jar on a level surface and allow the sediment to settle.</a:t>
            </a:r>
          </a:p>
          <a:p>
            <a:pPr eaLnBrk="1" hangingPunct="1"/>
            <a:endParaRPr lang="en-GB" altLang="en-US" sz="2400" dirty="0">
              <a:latin typeface="Arial" panose="020B0604020202020204" pitchFamily="34" charset="0"/>
            </a:endParaRPr>
          </a:p>
          <a:p>
            <a:pPr eaLnBrk="1" hangingPunct="1"/>
            <a:r>
              <a:rPr lang="en-GB" altLang="en-US" sz="2400" dirty="0">
                <a:latin typeface="Arial" panose="020B0604020202020204" pitchFamily="34" charset="0"/>
              </a:rPr>
              <a:t>7. Write down any observations you see. You might notice that as the soil in the jar settles, the largest particles will settle first. (This is usually the sand.)</a:t>
            </a:r>
          </a:p>
          <a:p>
            <a:pPr eaLnBrk="1" hangingPunct="1"/>
            <a:endParaRPr lang="en-GB" altLang="en-US" sz="2400" dirty="0">
              <a:latin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a:extLst>
              <a:ext uri="{FF2B5EF4-FFF2-40B4-BE49-F238E27FC236}">
                <a16:creationId xmlns:a16="http://schemas.microsoft.com/office/drawing/2014/main" id="{359C5EDD-C04E-4A71-86D0-F2536287201D}"/>
              </a:ext>
            </a:extLst>
          </p:cNvPr>
          <p:cNvSpPr>
            <a:spLocks noChangeArrowheads="1"/>
          </p:cNvSpPr>
          <p:nvPr/>
        </p:nvSpPr>
        <p:spPr bwMode="auto">
          <a:xfrm>
            <a:off x="179516" y="188913"/>
            <a:ext cx="8640631" cy="304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sz="2400" dirty="0">
                <a:latin typeface="Arial" panose="020B0604020202020204" pitchFamily="34" charset="0"/>
              </a:rPr>
              <a:t>8. The next level of sediment that will settle is the silt. Silt is usually much darker than the sand particles.</a:t>
            </a:r>
          </a:p>
          <a:p>
            <a:pPr eaLnBrk="1" hangingPunct="1"/>
            <a:endParaRPr lang="en-GB" altLang="en-US" sz="2400" dirty="0">
              <a:latin typeface="Arial" panose="020B0604020202020204" pitchFamily="34" charset="0"/>
            </a:endParaRPr>
          </a:p>
          <a:p>
            <a:pPr eaLnBrk="1" hangingPunct="1"/>
            <a:r>
              <a:rPr lang="en-GB" altLang="en-US" sz="2400" dirty="0">
                <a:latin typeface="Arial" panose="020B0604020202020204" pitchFamily="34" charset="0"/>
              </a:rPr>
              <a:t>9. If there is clay present (this will normally take a day or two for the clay to settle), which is the next level of sediment, to settle. The clay is the finest particles in the soil. Clay is usually lighter in colour than silt.</a:t>
            </a:r>
          </a:p>
          <a:p>
            <a:pPr eaLnBrk="1" hangingPunct="1"/>
            <a:endParaRPr lang="en-GB" altLang="en-US" sz="2400" dirty="0">
              <a:latin typeface="Arial" panose="020B0604020202020204" pitchFamily="34" charset="0"/>
            </a:endParaRPr>
          </a:p>
        </p:txBody>
      </p:sp>
      <p:pic>
        <p:nvPicPr>
          <p:cNvPr id="25603" name="Picture 6">
            <a:extLst>
              <a:ext uri="{FF2B5EF4-FFF2-40B4-BE49-F238E27FC236}">
                <a16:creationId xmlns:a16="http://schemas.microsoft.com/office/drawing/2014/main" id="{866752C5-ECAD-423A-BD54-CDC8872345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30096" t="67761" r="62570" b="19145"/>
          <a:stretch>
            <a:fillRect/>
          </a:stretch>
        </p:blipFill>
        <p:spPr bwMode="auto">
          <a:xfrm>
            <a:off x="323850" y="5759450"/>
            <a:ext cx="449263" cy="52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a:extLst>
              <a:ext uri="{FF2B5EF4-FFF2-40B4-BE49-F238E27FC236}">
                <a16:creationId xmlns:a16="http://schemas.microsoft.com/office/drawing/2014/main" id="{ABF53F5F-08E3-410A-A586-A4B99EAB5F48}"/>
              </a:ext>
            </a:extLst>
          </p:cNvPr>
          <p:cNvCxnSpPr/>
          <p:nvPr/>
        </p:nvCxnSpPr>
        <p:spPr>
          <a:xfrm>
            <a:off x="323850" y="2933700"/>
            <a:ext cx="0" cy="3663950"/>
          </a:xfrm>
          <a:prstGeom prst="line">
            <a:avLst/>
          </a:prstGeom>
          <a:ln w="34925">
            <a:solidFill>
              <a:schemeClr val="accent6"/>
            </a:solidFill>
          </a:ln>
        </p:spPr>
        <p:style>
          <a:lnRef idx="1">
            <a:schemeClr val="accent1"/>
          </a:lnRef>
          <a:fillRef idx="0">
            <a:schemeClr val="accent1"/>
          </a:fillRef>
          <a:effectRef idx="0">
            <a:schemeClr val="accent1"/>
          </a:effectRef>
          <a:fontRef idx="minor">
            <a:schemeClr val="tx1"/>
          </a:fontRef>
        </p:style>
      </p:cxnSp>
      <p:pic>
        <p:nvPicPr>
          <p:cNvPr id="25605" name="Picture 9">
            <a:extLst>
              <a:ext uri="{FF2B5EF4-FFF2-40B4-BE49-F238E27FC236}">
                <a16:creationId xmlns:a16="http://schemas.microsoft.com/office/drawing/2014/main" id="{E2D88227-3722-4331-8D1F-327B725AC0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113" y="2963863"/>
            <a:ext cx="36512" cy="366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a:extLst>
              <a:ext uri="{FF2B5EF4-FFF2-40B4-BE49-F238E27FC236}">
                <a16:creationId xmlns:a16="http://schemas.microsoft.com/office/drawing/2014/main" id="{BDF7E666-90FD-4B38-AC4A-AF5EB526AA1F}"/>
              </a:ext>
            </a:extLst>
          </p:cNvPr>
          <p:cNvCxnSpPr>
            <a:endCxn id="25605" idx="2"/>
          </p:cNvCxnSpPr>
          <p:nvPr/>
        </p:nvCxnSpPr>
        <p:spPr>
          <a:xfrm>
            <a:off x="323850" y="6597650"/>
            <a:ext cx="2754313" cy="30163"/>
          </a:xfrm>
          <a:prstGeom prst="line">
            <a:avLst/>
          </a:prstGeom>
          <a:ln w="34925">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Chord 7">
            <a:extLst>
              <a:ext uri="{FF2B5EF4-FFF2-40B4-BE49-F238E27FC236}">
                <a16:creationId xmlns:a16="http://schemas.microsoft.com/office/drawing/2014/main" id="{6BB82472-93BE-44C7-B746-8FCDDFC547A7}"/>
              </a:ext>
            </a:extLst>
          </p:cNvPr>
          <p:cNvSpPr/>
          <p:nvPr/>
        </p:nvSpPr>
        <p:spPr>
          <a:xfrm>
            <a:off x="468313" y="6237288"/>
            <a:ext cx="574675" cy="360362"/>
          </a:xfrm>
          <a:prstGeom prst="chor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Arial" panose="020B0604020202020204" pitchFamily="34" charset="0"/>
              <a:cs typeface="Arial" panose="020B0604020202020204" pitchFamily="34" charset="0"/>
            </a:endParaRPr>
          </a:p>
        </p:txBody>
      </p:sp>
      <p:pic>
        <p:nvPicPr>
          <p:cNvPr id="25608" name="Picture 10">
            <a:extLst>
              <a:ext uri="{FF2B5EF4-FFF2-40B4-BE49-F238E27FC236}">
                <a16:creationId xmlns:a16="http://schemas.microsoft.com/office/drawing/2014/main" id="{CAE3BDF4-D215-4B22-B5DB-2642052D111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7135397">
            <a:off x="2576513" y="6221412"/>
            <a:ext cx="469900" cy="39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9" name="Picture 11">
            <a:extLst>
              <a:ext uri="{FF2B5EF4-FFF2-40B4-BE49-F238E27FC236}">
                <a16:creationId xmlns:a16="http://schemas.microsoft.com/office/drawing/2014/main" id="{CC1D9D5A-7BD6-4EC4-96EE-9121150844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5313" y="6246813"/>
            <a:ext cx="469900" cy="39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10" name="Picture 12">
            <a:extLst>
              <a:ext uri="{FF2B5EF4-FFF2-40B4-BE49-F238E27FC236}">
                <a16:creationId xmlns:a16="http://schemas.microsoft.com/office/drawing/2014/main" id="{2D1CD92E-6569-4159-AF7B-5BDF4D3AE5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92350" y="6246813"/>
            <a:ext cx="469900" cy="39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11" name="Picture 13">
            <a:extLst>
              <a:ext uri="{FF2B5EF4-FFF2-40B4-BE49-F238E27FC236}">
                <a16:creationId xmlns:a16="http://schemas.microsoft.com/office/drawing/2014/main" id="{F38BE420-1D48-4742-8AE6-7D1BEA10DF6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7391372">
            <a:off x="1465263" y="6218237"/>
            <a:ext cx="469900" cy="39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12" name="Picture 14">
            <a:extLst>
              <a:ext uri="{FF2B5EF4-FFF2-40B4-BE49-F238E27FC236}">
                <a16:creationId xmlns:a16="http://schemas.microsoft.com/office/drawing/2014/main" id="{6B4A89A1-D2E0-41BE-A696-2D35E84A6B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6691370">
            <a:off x="1062038" y="6211887"/>
            <a:ext cx="469900" cy="39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13" name="Picture 15">
            <a:extLst>
              <a:ext uri="{FF2B5EF4-FFF2-40B4-BE49-F238E27FC236}">
                <a16:creationId xmlns:a16="http://schemas.microsoft.com/office/drawing/2014/main" id="{B1211649-CF92-4C40-8EBF-DF88350F2B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650" y="6234113"/>
            <a:ext cx="469900" cy="39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14" name="Picture 16">
            <a:extLst>
              <a:ext uri="{FF2B5EF4-FFF2-40B4-BE49-F238E27FC236}">
                <a16:creationId xmlns:a16="http://schemas.microsoft.com/office/drawing/2014/main" id="{8D346C2E-179D-4631-ADBD-F01A412877D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98725" y="5729288"/>
            <a:ext cx="4508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15" name="Picture 17">
            <a:extLst>
              <a:ext uri="{FF2B5EF4-FFF2-40B4-BE49-F238E27FC236}">
                <a16:creationId xmlns:a16="http://schemas.microsoft.com/office/drawing/2014/main" id="{70D6B22C-1458-491D-8150-AEB687902D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09788" y="5868988"/>
            <a:ext cx="4508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16" name="Picture 18">
            <a:extLst>
              <a:ext uri="{FF2B5EF4-FFF2-40B4-BE49-F238E27FC236}">
                <a16:creationId xmlns:a16="http://schemas.microsoft.com/office/drawing/2014/main" id="{CF1E7931-343E-4270-A4C9-C2739E6D16A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00213" y="5826125"/>
            <a:ext cx="4508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17" name="Picture 19">
            <a:extLst>
              <a:ext uri="{FF2B5EF4-FFF2-40B4-BE49-F238E27FC236}">
                <a16:creationId xmlns:a16="http://schemas.microsoft.com/office/drawing/2014/main" id="{EA45A4BF-7C53-466B-B25F-7D3588B755B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49363" y="5826125"/>
            <a:ext cx="4508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18" name="Picture 20">
            <a:extLst>
              <a:ext uri="{FF2B5EF4-FFF2-40B4-BE49-F238E27FC236}">
                <a16:creationId xmlns:a16="http://schemas.microsoft.com/office/drawing/2014/main" id="{6009DA77-916F-4DD2-8D3C-E9B0591AB7A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7888" y="5826125"/>
            <a:ext cx="4508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19" name="Picture 21">
            <a:extLst>
              <a:ext uri="{FF2B5EF4-FFF2-40B4-BE49-F238E27FC236}">
                <a16:creationId xmlns:a16="http://schemas.microsoft.com/office/drawing/2014/main" id="{AFA94234-D763-47D5-A3E7-09B9BE64686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8488" y="5849938"/>
            <a:ext cx="4508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val 8">
            <a:extLst>
              <a:ext uri="{FF2B5EF4-FFF2-40B4-BE49-F238E27FC236}">
                <a16:creationId xmlns:a16="http://schemas.microsoft.com/office/drawing/2014/main" id="{FC8161E9-D998-4E91-8B8B-2DFD6CE93965}"/>
              </a:ext>
            </a:extLst>
          </p:cNvPr>
          <p:cNvSpPr/>
          <p:nvPr/>
        </p:nvSpPr>
        <p:spPr>
          <a:xfrm>
            <a:off x="2203450" y="5743575"/>
            <a:ext cx="323850" cy="215900"/>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Arial" panose="020B0604020202020204" pitchFamily="34" charset="0"/>
              <a:cs typeface="Arial" panose="020B0604020202020204" pitchFamily="34" charset="0"/>
            </a:endParaRPr>
          </a:p>
        </p:txBody>
      </p:sp>
      <p:pic>
        <p:nvPicPr>
          <p:cNvPr id="25621" name="Picture 22">
            <a:extLst>
              <a:ext uri="{FF2B5EF4-FFF2-40B4-BE49-F238E27FC236}">
                <a16:creationId xmlns:a16="http://schemas.microsoft.com/office/drawing/2014/main" id="{49B10B0C-0058-44AB-BFD3-67A2ABB6898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65313" y="5830888"/>
            <a:ext cx="347662"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22" name="Picture 23">
            <a:extLst>
              <a:ext uri="{FF2B5EF4-FFF2-40B4-BE49-F238E27FC236}">
                <a16:creationId xmlns:a16="http://schemas.microsoft.com/office/drawing/2014/main" id="{9F0871FE-12D9-4904-A3FF-3F2A901D3E1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54163" y="5711825"/>
            <a:ext cx="347662"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23" name="Picture 24">
            <a:extLst>
              <a:ext uri="{FF2B5EF4-FFF2-40B4-BE49-F238E27FC236}">
                <a16:creationId xmlns:a16="http://schemas.microsoft.com/office/drawing/2014/main" id="{8A2726B0-8ED9-430A-8A57-F262155B3F0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85850" y="5516563"/>
            <a:ext cx="347663"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24" name="Picture 25">
            <a:extLst>
              <a:ext uri="{FF2B5EF4-FFF2-40B4-BE49-F238E27FC236}">
                <a16:creationId xmlns:a16="http://schemas.microsoft.com/office/drawing/2014/main" id="{6D8837A6-F296-44AA-9C10-C59C25E9A03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6025" y="5740400"/>
            <a:ext cx="347663"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25" name="Picture 26">
            <a:extLst>
              <a:ext uri="{FF2B5EF4-FFF2-40B4-BE49-F238E27FC236}">
                <a16:creationId xmlns:a16="http://schemas.microsoft.com/office/drawing/2014/main" id="{2103CB05-CB77-48CE-95B5-70BB55C357A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2650" y="5730875"/>
            <a:ext cx="347663"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26" name="Picture 27">
            <a:extLst>
              <a:ext uri="{FF2B5EF4-FFF2-40B4-BE49-F238E27FC236}">
                <a16:creationId xmlns:a16="http://schemas.microsoft.com/office/drawing/2014/main" id="{1ED6DA70-CD9D-4A9F-BFE8-A913AA3F423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1025" y="5680075"/>
            <a:ext cx="347663"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27" name="Picture 28">
            <a:extLst>
              <a:ext uri="{FF2B5EF4-FFF2-40B4-BE49-F238E27FC236}">
                <a16:creationId xmlns:a16="http://schemas.microsoft.com/office/drawing/2014/main" id="{36EB591B-BED1-4AB6-9A06-666E50D0AEB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850" y="5572125"/>
            <a:ext cx="347663"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28" name="Picture 29">
            <a:extLst>
              <a:ext uri="{FF2B5EF4-FFF2-40B4-BE49-F238E27FC236}">
                <a16:creationId xmlns:a16="http://schemas.microsoft.com/office/drawing/2014/main" id="{D6B3F955-93B1-4438-9310-C4A9D2F077B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60638" y="5619750"/>
            <a:ext cx="347662"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29" name="Picture 30">
            <a:extLst>
              <a:ext uri="{FF2B5EF4-FFF2-40B4-BE49-F238E27FC236}">
                <a16:creationId xmlns:a16="http://schemas.microsoft.com/office/drawing/2014/main" id="{04B67BDE-C228-46D2-B2F0-21E9093DD89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35163" y="5610225"/>
            <a:ext cx="347662"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30" name="Picture 31">
            <a:extLst>
              <a:ext uri="{FF2B5EF4-FFF2-40B4-BE49-F238E27FC236}">
                <a16:creationId xmlns:a16="http://schemas.microsoft.com/office/drawing/2014/main" id="{E04B53DE-5C85-4DE8-BECA-79241F57CC2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47963" y="5689600"/>
            <a:ext cx="347662"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31" name="Picture 32">
            <a:extLst>
              <a:ext uri="{FF2B5EF4-FFF2-40B4-BE49-F238E27FC236}">
                <a16:creationId xmlns:a16="http://schemas.microsoft.com/office/drawing/2014/main" id="{D3062D82-EAAD-4B67-A452-9304FBB102D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76488" y="5700713"/>
            <a:ext cx="347662"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Oval 9">
            <a:extLst>
              <a:ext uri="{FF2B5EF4-FFF2-40B4-BE49-F238E27FC236}">
                <a16:creationId xmlns:a16="http://schemas.microsoft.com/office/drawing/2014/main" id="{759EF1C9-116D-4FA6-87A3-82A66BAD42C0}"/>
              </a:ext>
            </a:extLst>
          </p:cNvPr>
          <p:cNvSpPr/>
          <p:nvPr/>
        </p:nvSpPr>
        <p:spPr>
          <a:xfrm>
            <a:off x="354013" y="5330825"/>
            <a:ext cx="142875" cy="1444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Arial" panose="020B0604020202020204" pitchFamily="34" charset="0"/>
              <a:cs typeface="Arial" panose="020B0604020202020204" pitchFamily="34" charset="0"/>
            </a:endParaRPr>
          </a:p>
        </p:txBody>
      </p:sp>
      <p:pic>
        <p:nvPicPr>
          <p:cNvPr id="25633" name="Picture 33">
            <a:extLst>
              <a:ext uri="{FF2B5EF4-FFF2-40B4-BE49-F238E27FC236}">
                <a16:creationId xmlns:a16="http://schemas.microsoft.com/office/drawing/2014/main" id="{6B140D63-9617-4941-8040-D9C7F22CE5B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5463" y="5392738"/>
            <a:ext cx="171450" cy="16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34" name="Picture 34">
            <a:extLst>
              <a:ext uri="{FF2B5EF4-FFF2-40B4-BE49-F238E27FC236}">
                <a16:creationId xmlns:a16="http://schemas.microsoft.com/office/drawing/2014/main" id="{EF3A10CE-8245-4258-9155-37931369C06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1200" y="5538788"/>
            <a:ext cx="171450" cy="16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35" name="Picture 35">
            <a:extLst>
              <a:ext uri="{FF2B5EF4-FFF2-40B4-BE49-F238E27FC236}">
                <a16:creationId xmlns:a16="http://schemas.microsoft.com/office/drawing/2014/main" id="{C0835892-C8F3-4E6C-820A-1C449F7322A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8188" y="5330825"/>
            <a:ext cx="171450" cy="16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36" name="Picture 36">
            <a:extLst>
              <a:ext uri="{FF2B5EF4-FFF2-40B4-BE49-F238E27FC236}">
                <a16:creationId xmlns:a16="http://schemas.microsoft.com/office/drawing/2014/main" id="{9AA5D997-7A62-4159-AB1D-B73DE28AFC9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04875" y="5434013"/>
            <a:ext cx="171450" cy="16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37" name="Picture 37">
            <a:extLst>
              <a:ext uri="{FF2B5EF4-FFF2-40B4-BE49-F238E27FC236}">
                <a16:creationId xmlns:a16="http://schemas.microsoft.com/office/drawing/2014/main" id="{F1C89717-1EAD-4A96-9AEC-D96ACC8CB93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44575" y="5268913"/>
            <a:ext cx="171450" cy="16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38" name="Picture 38">
            <a:extLst>
              <a:ext uri="{FF2B5EF4-FFF2-40B4-BE49-F238E27FC236}">
                <a16:creationId xmlns:a16="http://schemas.microsoft.com/office/drawing/2014/main" id="{F2764EF0-B2B5-440B-AE51-344E2C0B5D6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25550" y="5310188"/>
            <a:ext cx="171450" cy="16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39" name="Picture 39">
            <a:extLst>
              <a:ext uri="{FF2B5EF4-FFF2-40B4-BE49-F238E27FC236}">
                <a16:creationId xmlns:a16="http://schemas.microsoft.com/office/drawing/2014/main" id="{5CEC20A4-C60F-4CAA-9540-CDEB0937DEC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33513" y="5434013"/>
            <a:ext cx="171450" cy="16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40" name="Picture 40">
            <a:extLst>
              <a:ext uri="{FF2B5EF4-FFF2-40B4-BE49-F238E27FC236}">
                <a16:creationId xmlns:a16="http://schemas.microsoft.com/office/drawing/2014/main" id="{615725BD-31A6-4CB4-9A99-6404ADDFF66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54163" y="5514975"/>
            <a:ext cx="171450" cy="16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41" name="Picture 41">
            <a:extLst>
              <a:ext uri="{FF2B5EF4-FFF2-40B4-BE49-F238E27FC236}">
                <a16:creationId xmlns:a16="http://schemas.microsoft.com/office/drawing/2014/main" id="{DACD994B-C618-4360-B902-6B297F95EE4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79588" y="5454650"/>
            <a:ext cx="171450" cy="16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42" name="Picture 42">
            <a:extLst>
              <a:ext uri="{FF2B5EF4-FFF2-40B4-BE49-F238E27FC236}">
                <a16:creationId xmlns:a16="http://schemas.microsoft.com/office/drawing/2014/main" id="{2DDE8B7D-CFF5-4700-9FB2-7AD8D944650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41525" y="5468938"/>
            <a:ext cx="171450" cy="16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43" name="Picture 43">
            <a:extLst>
              <a:ext uri="{FF2B5EF4-FFF2-40B4-BE49-F238E27FC236}">
                <a16:creationId xmlns:a16="http://schemas.microsoft.com/office/drawing/2014/main" id="{CAE1246D-7728-4C82-BDC9-0047179FB69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68538" y="5564188"/>
            <a:ext cx="171450" cy="16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44" name="Picture 44">
            <a:extLst>
              <a:ext uri="{FF2B5EF4-FFF2-40B4-BE49-F238E27FC236}">
                <a16:creationId xmlns:a16="http://schemas.microsoft.com/office/drawing/2014/main" id="{B47C0698-15BE-4BB9-8FCE-2B1C0058DE4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98725" y="5405438"/>
            <a:ext cx="171450" cy="16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45" name="Picture 45">
            <a:extLst>
              <a:ext uri="{FF2B5EF4-FFF2-40B4-BE49-F238E27FC236}">
                <a16:creationId xmlns:a16="http://schemas.microsoft.com/office/drawing/2014/main" id="{A1186D6B-9F6B-41A6-A58A-402F2FCBB06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70175" y="5402263"/>
            <a:ext cx="171450" cy="16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46" name="Picture 46">
            <a:extLst>
              <a:ext uri="{FF2B5EF4-FFF2-40B4-BE49-F238E27FC236}">
                <a16:creationId xmlns:a16="http://schemas.microsoft.com/office/drawing/2014/main" id="{36805AE0-8608-4592-A82D-BB1B60E9889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76550" y="5495925"/>
            <a:ext cx="171450" cy="16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47" name="Picture 47">
            <a:extLst>
              <a:ext uri="{FF2B5EF4-FFF2-40B4-BE49-F238E27FC236}">
                <a16:creationId xmlns:a16="http://schemas.microsoft.com/office/drawing/2014/main" id="{79F87926-50BD-4AEF-A95F-E77AB17D889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06575" y="5557838"/>
            <a:ext cx="171450" cy="16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48" name="Picture 48">
            <a:extLst>
              <a:ext uri="{FF2B5EF4-FFF2-40B4-BE49-F238E27FC236}">
                <a16:creationId xmlns:a16="http://schemas.microsoft.com/office/drawing/2014/main" id="{E06F6C1D-3536-45C7-870B-1A1347B3729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24100" y="5373688"/>
            <a:ext cx="171450" cy="16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49" name="Picture 49">
            <a:extLst>
              <a:ext uri="{FF2B5EF4-FFF2-40B4-BE49-F238E27FC236}">
                <a16:creationId xmlns:a16="http://schemas.microsoft.com/office/drawing/2014/main" id="{A99D9F2B-D70E-4605-9C8B-FA0069337D0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06663" y="5497513"/>
            <a:ext cx="171450" cy="16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50" name="Picture 50">
            <a:extLst>
              <a:ext uri="{FF2B5EF4-FFF2-40B4-BE49-F238E27FC236}">
                <a16:creationId xmlns:a16="http://schemas.microsoft.com/office/drawing/2014/main" id="{AB351A17-E168-4772-976F-42F95396E0D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14488" y="5310188"/>
            <a:ext cx="171450" cy="16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Freeform 11">
            <a:extLst>
              <a:ext uri="{FF2B5EF4-FFF2-40B4-BE49-F238E27FC236}">
                <a16:creationId xmlns:a16="http://schemas.microsoft.com/office/drawing/2014/main" id="{84DAA0E7-00FC-4C0D-893B-F2EADFF63A11}"/>
              </a:ext>
            </a:extLst>
          </p:cNvPr>
          <p:cNvSpPr/>
          <p:nvPr/>
        </p:nvSpPr>
        <p:spPr>
          <a:xfrm>
            <a:off x="360363" y="4865688"/>
            <a:ext cx="274637" cy="241300"/>
          </a:xfrm>
          <a:custGeom>
            <a:avLst/>
            <a:gdLst>
              <a:gd name="connsiteX0" fmla="*/ 35430 w 274990"/>
              <a:gd name="connsiteY0" fmla="*/ 72620 h 241432"/>
              <a:gd name="connsiteX1" fmla="*/ 35430 w 274990"/>
              <a:gd name="connsiteY1" fmla="*/ 72620 h 241432"/>
              <a:gd name="connsiteX2" fmla="*/ 218310 w 274990"/>
              <a:gd name="connsiteY2" fmla="*/ 16349 h 241432"/>
              <a:gd name="connsiteX3" fmla="*/ 246445 w 274990"/>
              <a:gd name="connsiteY3" fmla="*/ 44485 h 241432"/>
              <a:gd name="connsiteX4" fmla="*/ 260513 w 274990"/>
              <a:gd name="connsiteY4" fmla="*/ 114823 h 241432"/>
              <a:gd name="connsiteX5" fmla="*/ 274580 w 274990"/>
              <a:gd name="connsiteY5" fmla="*/ 157026 h 241432"/>
              <a:gd name="connsiteX6" fmla="*/ 246445 w 274990"/>
              <a:gd name="connsiteY6" fmla="*/ 185162 h 241432"/>
              <a:gd name="connsiteX7" fmla="*/ 176106 w 274990"/>
              <a:gd name="connsiteY7" fmla="*/ 241432 h 241432"/>
              <a:gd name="connsiteX8" fmla="*/ 133903 w 274990"/>
              <a:gd name="connsiteY8" fmla="*/ 213297 h 241432"/>
              <a:gd name="connsiteX9" fmla="*/ 119836 w 274990"/>
              <a:gd name="connsiteY9" fmla="*/ 142959 h 241432"/>
              <a:gd name="connsiteX10" fmla="*/ 49497 w 274990"/>
              <a:gd name="connsiteY10" fmla="*/ 157026 h 241432"/>
              <a:gd name="connsiteX11" fmla="*/ 7294 w 274990"/>
              <a:gd name="connsiteY11" fmla="*/ 142959 h 241432"/>
              <a:gd name="connsiteX12" fmla="*/ 35430 w 274990"/>
              <a:gd name="connsiteY12" fmla="*/ 72620 h 241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4990" h="241432">
                <a:moveTo>
                  <a:pt x="35430" y="72620"/>
                </a:moveTo>
                <a:lnTo>
                  <a:pt x="35430" y="72620"/>
                </a:lnTo>
                <a:cubicBezTo>
                  <a:pt x="123521" y="9698"/>
                  <a:pt x="117868" y="-21317"/>
                  <a:pt x="218310" y="16349"/>
                </a:cubicBezTo>
                <a:cubicBezTo>
                  <a:pt x="230729" y="21006"/>
                  <a:pt x="237067" y="35106"/>
                  <a:pt x="246445" y="44485"/>
                </a:cubicBezTo>
                <a:cubicBezTo>
                  <a:pt x="251134" y="67931"/>
                  <a:pt x="254714" y="91627"/>
                  <a:pt x="260513" y="114823"/>
                </a:cubicBezTo>
                <a:cubicBezTo>
                  <a:pt x="264109" y="129209"/>
                  <a:pt x="277488" y="142485"/>
                  <a:pt x="274580" y="157026"/>
                </a:cubicBezTo>
                <a:cubicBezTo>
                  <a:pt x="271979" y="170032"/>
                  <a:pt x="256802" y="176876"/>
                  <a:pt x="246445" y="185162"/>
                </a:cubicBezTo>
                <a:cubicBezTo>
                  <a:pt x="157702" y="256157"/>
                  <a:pt x="244050" y="173491"/>
                  <a:pt x="176106" y="241432"/>
                </a:cubicBezTo>
                <a:cubicBezTo>
                  <a:pt x="162038" y="232054"/>
                  <a:pt x="142291" y="227977"/>
                  <a:pt x="133903" y="213297"/>
                </a:cubicBezTo>
                <a:cubicBezTo>
                  <a:pt x="122040" y="192537"/>
                  <a:pt x="139731" y="156222"/>
                  <a:pt x="119836" y="142959"/>
                </a:cubicBezTo>
                <a:cubicBezTo>
                  <a:pt x="99941" y="129696"/>
                  <a:pt x="72943" y="152337"/>
                  <a:pt x="49497" y="157026"/>
                </a:cubicBezTo>
                <a:cubicBezTo>
                  <a:pt x="35429" y="152337"/>
                  <a:pt x="11368" y="157217"/>
                  <a:pt x="7294" y="142959"/>
                </a:cubicBezTo>
                <a:cubicBezTo>
                  <a:pt x="-18143" y="53926"/>
                  <a:pt x="30741" y="84343"/>
                  <a:pt x="35430" y="72620"/>
                </a:cubicBezTo>
                <a:close/>
              </a:path>
            </a:pathLst>
          </a:cu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Arial" panose="020B0604020202020204" pitchFamily="34" charset="0"/>
              <a:cs typeface="Arial" panose="020B0604020202020204" pitchFamily="34" charset="0"/>
            </a:endParaRPr>
          </a:p>
        </p:txBody>
      </p:sp>
      <p:pic>
        <p:nvPicPr>
          <p:cNvPr id="25652" name="Picture 51">
            <a:extLst>
              <a:ext uri="{FF2B5EF4-FFF2-40B4-BE49-F238E27FC236}">
                <a16:creationId xmlns:a16="http://schemas.microsoft.com/office/drawing/2014/main" id="{D954C70B-D245-45BF-9432-BFDF10C50F7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1188" y="4662488"/>
            <a:ext cx="298450"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53" name="Picture 52">
            <a:extLst>
              <a:ext uri="{FF2B5EF4-FFF2-40B4-BE49-F238E27FC236}">
                <a16:creationId xmlns:a16="http://schemas.microsoft.com/office/drawing/2014/main" id="{A98F5493-85AB-4E54-BF19-F2A58B08CB1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5175" y="4926013"/>
            <a:ext cx="298450"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54" name="Picture 53">
            <a:extLst>
              <a:ext uri="{FF2B5EF4-FFF2-40B4-BE49-F238E27FC236}">
                <a16:creationId xmlns:a16="http://schemas.microsoft.com/office/drawing/2014/main" id="{6EFD3909-B22D-4EBA-85B5-A5835E3F8F0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28688" y="4630738"/>
            <a:ext cx="298450"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55" name="Picture 54">
            <a:extLst>
              <a:ext uri="{FF2B5EF4-FFF2-40B4-BE49-F238E27FC236}">
                <a16:creationId xmlns:a16="http://schemas.microsoft.com/office/drawing/2014/main" id="{7BB0FA0E-CA7A-4740-B11C-3B27CBCC94B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66800" y="4879975"/>
            <a:ext cx="298450" cy="268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56" name="Picture 55">
            <a:extLst>
              <a:ext uri="{FF2B5EF4-FFF2-40B4-BE49-F238E27FC236}">
                <a16:creationId xmlns:a16="http://schemas.microsoft.com/office/drawing/2014/main" id="{2E66C6F0-688C-436D-BBF5-0D560D0155B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92200" y="4630738"/>
            <a:ext cx="298450"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57" name="Picture 56">
            <a:extLst>
              <a:ext uri="{FF2B5EF4-FFF2-40B4-BE49-F238E27FC236}">
                <a16:creationId xmlns:a16="http://schemas.microsoft.com/office/drawing/2014/main" id="{D2F47C73-9121-4562-AA88-5DF7553D1C7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33488" y="4946650"/>
            <a:ext cx="298450" cy="268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58" name="Picture 57">
            <a:extLst>
              <a:ext uri="{FF2B5EF4-FFF2-40B4-BE49-F238E27FC236}">
                <a16:creationId xmlns:a16="http://schemas.microsoft.com/office/drawing/2014/main" id="{BDEE8138-AA63-4373-8926-40A34D01D6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55738" y="4718050"/>
            <a:ext cx="298450" cy="268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59" name="Picture 58">
            <a:extLst>
              <a:ext uri="{FF2B5EF4-FFF2-40B4-BE49-F238E27FC236}">
                <a16:creationId xmlns:a16="http://schemas.microsoft.com/office/drawing/2014/main" id="{0C33D724-3915-4EBD-9857-DD7F28040C3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28800" y="4743450"/>
            <a:ext cx="298450" cy="268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60" name="Picture 59">
            <a:extLst>
              <a:ext uri="{FF2B5EF4-FFF2-40B4-BE49-F238E27FC236}">
                <a16:creationId xmlns:a16="http://schemas.microsoft.com/office/drawing/2014/main" id="{D70BFC83-548D-437D-AB11-B0ECE2F5983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90663" y="4981575"/>
            <a:ext cx="298450" cy="268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61" name="Picture 60">
            <a:extLst>
              <a:ext uri="{FF2B5EF4-FFF2-40B4-BE49-F238E27FC236}">
                <a16:creationId xmlns:a16="http://schemas.microsoft.com/office/drawing/2014/main" id="{05E927EC-3B4A-4DFE-A913-72A504925D7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38350" y="4937125"/>
            <a:ext cx="298450" cy="268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62" name="Picture 61">
            <a:extLst>
              <a:ext uri="{FF2B5EF4-FFF2-40B4-BE49-F238E27FC236}">
                <a16:creationId xmlns:a16="http://schemas.microsoft.com/office/drawing/2014/main" id="{A767A88E-F7F3-4196-A7E0-1389260A5E2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44725" y="4765675"/>
            <a:ext cx="298450" cy="268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63" name="Picture 62">
            <a:extLst>
              <a:ext uri="{FF2B5EF4-FFF2-40B4-BE49-F238E27FC236}">
                <a16:creationId xmlns:a16="http://schemas.microsoft.com/office/drawing/2014/main" id="{988A70E6-D5F6-498F-B83B-309CA0D52C0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82850" y="4900613"/>
            <a:ext cx="298450"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64" name="Picture 63">
            <a:extLst>
              <a:ext uri="{FF2B5EF4-FFF2-40B4-BE49-F238E27FC236}">
                <a16:creationId xmlns:a16="http://schemas.microsoft.com/office/drawing/2014/main" id="{C8351131-2351-4A86-8C19-9794D05FE88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47963" y="4746625"/>
            <a:ext cx="298450" cy="268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4" name="Straight Connector 13">
            <a:extLst>
              <a:ext uri="{FF2B5EF4-FFF2-40B4-BE49-F238E27FC236}">
                <a16:creationId xmlns:a16="http://schemas.microsoft.com/office/drawing/2014/main" id="{E16C6AAC-9478-4171-AA59-BBB6E63698DF}"/>
              </a:ext>
            </a:extLst>
          </p:cNvPr>
          <p:cNvCxnSpPr/>
          <p:nvPr/>
        </p:nvCxnSpPr>
        <p:spPr>
          <a:xfrm>
            <a:off x="323850" y="4005263"/>
            <a:ext cx="2771775" cy="0"/>
          </a:xfrm>
          <a:prstGeom prst="line">
            <a:avLst/>
          </a:prstGeom>
          <a:ln w="3492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5" name="Freeform 14">
            <a:extLst>
              <a:ext uri="{FF2B5EF4-FFF2-40B4-BE49-F238E27FC236}">
                <a16:creationId xmlns:a16="http://schemas.microsoft.com/office/drawing/2014/main" id="{A76864F4-B19B-4B75-84E1-C2099A9EEDCA}"/>
              </a:ext>
            </a:extLst>
          </p:cNvPr>
          <p:cNvSpPr/>
          <p:nvPr/>
        </p:nvSpPr>
        <p:spPr>
          <a:xfrm>
            <a:off x="400050" y="3678238"/>
            <a:ext cx="422275" cy="211137"/>
          </a:xfrm>
          <a:custGeom>
            <a:avLst/>
            <a:gdLst>
              <a:gd name="connsiteX0" fmla="*/ 56271 w 422284"/>
              <a:gd name="connsiteY0" fmla="*/ 211015 h 211015"/>
              <a:gd name="connsiteX1" fmla="*/ 0 w 422284"/>
              <a:gd name="connsiteY1" fmla="*/ 98474 h 211015"/>
              <a:gd name="connsiteX2" fmla="*/ 14068 w 422284"/>
              <a:gd name="connsiteY2" fmla="*/ 42203 h 211015"/>
              <a:gd name="connsiteX3" fmla="*/ 112542 w 422284"/>
              <a:gd name="connsiteY3" fmla="*/ 0 h 211015"/>
              <a:gd name="connsiteX4" fmla="*/ 154745 w 422284"/>
              <a:gd name="connsiteY4" fmla="*/ 14068 h 211015"/>
              <a:gd name="connsiteX5" fmla="*/ 168812 w 422284"/>
              <a:gd name="connsiteY5" fmla="*/ 56271 h 211015"/>
              <a:gd name="connsiteX6" fmla="*/ 196948 w 422284"/>
              <a:gd name="connsiteY6" fmla="*/ 84406 h 211015"/>
              <a:gd name="connsiteX7" fmla="*/ 239151 w 422284"/>
              <a:gd name="connsiteY7" fmla="*/ 140677 h 211015"/>
              <a:gd name="connsiteX8" fmla="*/ 309489 w 422284"/>
              <a:gd name="connsiteY8" fmla="*/ 154744 h 211015"/>
              <a:gd name="connsiteX9" fmla="*/ 351692 w 422284"/>
              <a:gd name="connsiteY9" fmla="*/ 168812 h 211015"/>
              <a:gd name="connsiteX10" fmla="*/ 422031 w 422284"/>
              <a:gd name="connsiteY10" fmla="*/ 126609 h 211015"/>
              <a:gd name="connsiteX11" fmla="*/ 407963 w 422284"/>
              <a:gd name="connsiteY11" fmla="*/ 112541 h 211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2284" h="211015">
                <a:moveTo>
                  <a:pt x="56271" y="211015"/>
                </a:moveTo>
                <a:cubicBezTo>
                  <a:pt x="48322" y="197767"/>
                  <a:pt x="0" y="128759"/>
                  <a:pt x="0" y="98474"/>
                </a:cubicBezTo>
                <a:cubicBezTo>
                  <a:pt x="0" y="79140"/>
                  <a:pt x="1690" y="57056"/>
                  <a:pt x="14068" y="42203"/>
                </a:cubicBezTo>
                <a:cubicBezTo>
                  <a:pt x="27439" y="26158"/>
                  <a:pt x="90158" y="7462"/>
                  <a:pt x="112542" y="0"/>
                </a:cubicBezTo>
                <a:cubicBezTo>
                  <a:pt x="126610" y="4689"/>
                  <a:pt x="144260" y="3582"/>
                  <a:pt x="154745" y="14068"/>
                </a:cubicBezTo>
                <a:cubicBezTo>
                  <a:pt x="165230" y="24553"/>
                  <a:pt x="161183" y="43556"/>
                  <a:pt x="168812" y="56271"/>
                </a:cubicBezTo>
                <a:cubicBezTo>
                  <a:pt x="175636" y="67644"/>
                  <a:pt x="188457" y="74217"/>
                  <a:pt x="196948" y="84406"/>
                </a:cubicBezTo>
                <a:cubicBezTo>
                  <a:pt x="211958" y="102418"/>
                  <a:pt x="219269" y="128251"/>
                  <a:pt x="239151" y="140677"/>
                </a:cubicBezTo>
                <a:cubicBezTo>
                  <a:pt x="259427" y="153349"/>
                  <a:pt x="286293" y="148945"/>
                  <a:pt x="309489" y="154744"/>
                </a:cubicBezTo>
                <a:cubicBezTo>
                  <a:pt x="323875" y="158340"/>
                  <a:pt x="337624" y="164123"/>
                  <a:pt x="351692" y="168812"/>
                </a:cubicBezTo>
                <a:cubicBezTo>
                  <a:pt x="374092" y="161345"/>
                  <a:pt x="412376" y="155574"/>
                  <a:pt x="422031" y="126609"/>
                </a:cubicBezTo>
                <a:cubicBezTo>
                  <a:pt x="424128" y="120318"/>
                  <a:pt x="412652" y="117230"/>
                  <a:pt x="407963" y="11254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Arial" panose="020B0604020202020204" pitchFamily="34" charset="0"/>
              <a:cs typeface="Arial" panose="020B0604020202020204" pitchFamily="34" charset="0"/>
            </a:endParaRPr>
          </a:p>
        </p:txBody>
      </p:sp>
      <p:pic>
        <p:nvPicPr>
          <p:cNvPr id="25667" name="Picture 64">
            <a:extLst>
              <a:ext uri="{FF2B5EF4-FFF2-40B4-BE49-F238E27FC236}">
                <a16:creationId xmlns:a16="http://schemas.microsoft.com/office/drawing/2014/main" id="{4E386B15-A65F-42FD-8F05-0060180058C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3276850">
            <a:off x="728663" y="3617912"/>
            <a:ext cx="444500"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68" name="Picture 65">
            <a:extLst>
              <a:ext uri="{FF2B5EF4-FFF2-40B4-BE49-F238E27FC236}">
                <a16:creationId xmlns:a16="http://schemas.microsoft.com/office/drawing/2014/main" id="{7ABA4AE6-8807-41EB-9028-2EEF44930AB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5812250">
            <a:off x="488951" y="3686175"/>
            <a:ext cx="444500"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69" name="Picture 66">
            <a:extLst>
              <a:ext uri="{FF2B5EF4-FFF2-40B4-BE49-F238E27FC236}">
                <a16:creationId xmlns:a16="http://schemas.microsoft.com/office/drawing/2014/main" id="{6E898D62-E807-4B59-B52B-50452C9591F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69950" y="3757613"/>
            <a:ext cx="444500"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70" name="Picture 67">
            <a:extLst>
              <a:ext uri="{FF2B5EF4-FFF2-40B4-BE49-F238E27FC236}">
                <a16:creationId xmlns:a16="http://schemas.microsoft.com/office/drawing/2014/main" id="{37690F11-234A-4069-8068-FDDAE0B9B58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2474101">
            <a:off x="1263650" y="3665538"/>
            <a:ext cx="444500"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71" name="Picture 68">
            <a:extLst>
              <a:ext uri="{FF2B5EF4-FFF2-40B4-BE49-F238E27FC236}">
                <a16:creationId xmlns:a16="http://schemas.microsoft.com/office/drawing/2014/main" id="{1E20D555-D02A-44F8-BB0A-5FF3089DD96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1446763">
            <a:off x="2511425" y="3717925"/>
            <a:ext cx="444500"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72" name="Picture 69">
            <a:extLst>
              <a:ext uri="{FF2B5EF4-FFF2-40B4-BE49-F238E27FC236}">
                <a16:creationId xmlns:a16="http://schemas.microsoft.com/office/drawing/2014/main" id="{419DE4C3-3E5C-4A8A-BBC2-F4374654682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03463" y="3767138"/>
            <a:ext cx="444500"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73" name="Picture 70">
            <a:extLst>
              <a:ext uri="{FF2B5EF4-FFF2-40B4-BE49-F238E27FC236}">
                <a16:creationId xmlns:a16="http://schemas.microsoft.com/office/drawing/2014/main" id="{3D75365E-03D2-4E6C-AC3D-9C6C7BFCA5B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6319237">
            <a:off x="1789113" y="3648075"/>
            <a:ext cx="444500"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74" name="Picture 71">
            <a:extLst>
              <a:ext uri="{FF2B5EF4-FFF2-40B4-BE49-F238E27FC236}">
                <a16:creationId xmlns:a16="http://schemas.microsoft.com/office/drawing/2014/main" id="{BC6FD3B7-2A3D-40C6-98F0-65812264C39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19250" y="3617913"/>
            <a:ext cx="444500"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75" name="Picture 72">
            <a:extLst>
              <a:ext uri="{FF2B5EF4-FFF2-40B4-BE49-F238E27FC236}">
                <a16:creationId xmlns:a16="http://schemas.microsoft.com/office/drawing/2014/main" id="{B7FAF140-55E1-475A-B4E5-F5DD983414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51038" y="3725863"/>
            <a:ext cx="444500"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7" name="Straight Connector 16">
            <a:extLst>
              <a:ext uri="{FF2B5EF4-FFF2-40B4-BE49-F238E27FC236}">
                <a16:creationId xmlns:a16="http://schemas.microsoft.com/office/drawing/2014/main" id="{99740A83-2F32-4B75-B833-C748FFAF3244}"/>
              </a:ext>
            </a:extLst>
          </p:cNvPr>
          <p:cNvCxnSpPr/>
          <p:nvPr/>
        </p:nvCxnSpPr>
        <p:spPr>
          <a:xfrm>
            <a:off x="3095625" y="3757613"/>
            <a:ext cx="828675" cy="0"/>
          </a:xfrm>
          <a:prstGeom prst="line">
            <a:avLst/>
          </a:prstGeom>
          <a:ln w="28575">
            <a:solidFill>
              <a:schemeClr val="tx2">
                <a:lumMod val="25000"/>
              </a:schemeClr>
            </a:solidFill>
          </a:ln>
        </p:spPr>
        <p:style>
          <a:lnRef idx="1">
            <a:schemeClr val="accent1"/>
          </a:lnRef>
          <a:fillRef idx="0">
            <a:schemeClr val="accent1"/>
          </a:fillRef>
          <a:effectRef idx="0">
            <a:schemeClr val="accent1"/>
          </a:effectRef>
          <a:fontRef idx="minor">
            <a:schemeClr val="tx1"/>
          </a:fontRef>
        </p:style>
      </p:cxnSp>
      <p:pic>
        <p:nvPicPr>
          <p:cNvPr id="25677" name="Picture 73">
            <a:extLst>
              <a:ext uri="{FF2B5EF4-FFF2-40B4-BE49-F238E27FC236}">
                <a16:creationId xmlns:a16="http://schemas.microsoft.com/office/drawing/2014/main" id="{23077765-E0D6-45FE-A5CB-5A4670C3F89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49575" y="4292600"/>
            <a:ext cx="835025" cy="30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78" name="Picture 74">
            <a:extLst>
              <a:ext uri="{FF2B5EF4-FFF2-40B4-BE49-F238E27FC236}">
                <a16:creationId xmlns:a16="http://schemas.microsoft.com/office/drawing/2014/main" id="{34B4685A-EC24-4235-9A1E-2C1EC6CDEFD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62275" y="4822825"/>
            <a:ext cx="835025" cy="30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79" name="Picture 75">
            <a:extLst>
              <a:ext uri="{FF2B5EF4-FFF2-40B4-BE49-F238E27FC236}">
                <a16:creationId xmlns:a16="http://schemas.microsoft.com/office/drawing/2014/main" id="{683F5A87-1863-4545-A540-37ACBC3CB2A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27338" y="5410200"/>
            <a:ext cx="835025" cy="30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80" name="Picture 76">
            <a:extLst>
              <a:ext uri="{FF2B5EF4-FFF2-40B4-BE49-F238E27FC236}">
                <a16:creationId xmlns:a16="http://schemas.microsoft.com/office/drawing/2014/main" id="{0C8BFD50-A226-4B78-A396-331D3123895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60700" y="5786438"/>
            <a:ext cx="835025" cy="30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81" name="Picture 77">
            <a:extLst>
              <a:ext uri="{FF2B5EF4-FFF2-40B4-BE49-F238E27FC236}">
                <a16:creationId xmlns:a16="http://schemas.microsoft.com/office/drawing/2014/main" id="{6C4C1A12-5179-4FEB-AA61-A3DEAE6830E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76550" y="6019800"/>
            <a:ext cx="835025" cy="30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82" name="Picture 78">
            <a:extLst>
              <a:ext uri="{FF2B5EF4-FFF2-40B4-BE49-F238E27FC236}">
                <a16:creationId xmlns:a16="http://schemas.microsoft.com/office/drawing/2014/main" id="{CD8659FD-4016-4D11-842D-6DCAF0D3931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97188" y="6415088"/>
            <a:ext cx="835025" cy="30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683" name="TextBox 17">
            <a:extLst>
              <a:ext uri="{FF2B5EF4-FFF2-40B4-BE49-F238E27FC236}">
                <a16:creationId xmlns:a16="http://schemas.microsoft.com/office/drawing/2014/main" id="{EF499D70-6E5C-4719-A469-32504EB7C195}"/>
              </a:ext>
            </a:extLst>
          </p:cNvPr>
          <p:cNvSpPr txBox="1">
            <a:spLocks noChangeArrowheads="1"/>
          </p:cNvSpPr>
          <p:nvPr/>
        </p:nvSpPr>
        <p:spPr bwMode="auto">
          <a:xfrm>
            <a:off x="3294063" y="3389313"/>
            <a:ext cx="21558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a:latin typeface="Arial" panose="020B0604020202020204" pitchFamily="34" charset="0"/>
              </a:rPr>
              <a:t>Organic detritus</a:t>
            </a:r>
          </a:p>
        </p:txBody>
      </p:sp>
      <p:sp>
        <p:nvSpPr>
          <p:cNvPr id="25684" name="TextBox 19">
            <a:extLst>
              <a:ext uri="{FF2B5EF4-FFF2-40B4-BE49-F238E27FC236}">
                <a16:creationId xmlns:a16="http://schemas.microsoft.com/office/drawing/2014/main" id="{CF5E6E95-264B-44C0-89CE-978ED9B22963}"/>
              </a:ext>
            </a:extLst>
          </p:cNvPr>
          <p:cNvSpPr txBox="1">
            <a:spLocks noChangeArrowheads="1"/>
          </p:cNvSpPr>
          <p:nvPr/>
        </p:nvSpPr>
        <p:spPr bwMode="auto">
          <a:xfrm>
            <a:off x="3448050" y="3924300"/>
            <a:ext cx="14811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dirty="0">
                <a:latin typeface="Arial" panose="020B0604020202020204" pitchFamily="34" charset="0"/>
              </a:rPr>
              <a:t>water</a:t>
            </a:r>
          </a:p>
        </p:txBody>
      </p:sp>
      <p:sp>
        <p:nvSpPr>
          <p:cNvPr id="25685" name="TextBox 20">
            <a:extLst>
              <a:ext uri="{FF2B5EF4-FFF2-40B4-BE49-F238E27FC236}">
                <a16:creationId xmlns:a16="http://schemas.microsoft.com/office/drawing/2014/main" id="{C69CC639-F876-41AB-ADC9-60DF62402610}"/>
              </a:ext>
            </a:extLst>
          </p:cNvPr>
          <p:cNvSpPr txBox="1">
            <a:spLocks noChangeArrowheads="1"/>
          </p:cNvSpPr>
          <p:nvPr/>
        </p:nvSpPr>
        <p:spPr bwMode="auto">
          <a:xfrm>
            <a:off x="3357563" y="4476750"/>
            <a:ext cx="11318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a:latin typeface="Arial" panose="020B0604020202020204" pitchFamily="34" charset="0"/>
              </a:rPr>
              <a:t>clay</a:t>
            </a:r>
          </a:p>
        </p:txBody>
      </p:sp>
      <p:sp>
        <p:nvSpPr>
          <p:cNvPr id="25686" name="TextBox 21">
            <a:extLst>
              <a:ext uri="{FF2B5EF4-FFF2-40B4-BE49-F238E27FC236}">
                <a16:creationId xmlns:a16="http://schemas.microsoft.com/office/drawing/2014/main" id="{038BE31B-DB25-4DDB-80A8-4A8D03503CCD}"/>
              </a:ext>
            </a:extLst>
          </p:cNvPr>
          <p:cNvSpPr txBox="1">
            <a:spLocks noChangeArrowheads="1"/>
          </p:cNvSpPr>
          <p:nvPr/>
        </p:nvSpPr>
        <p:spPr bwMode="auto">
          <a:xfrm>
            <a:off x="3284538" y="5053013"/>
            <a:ext cx="6985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a:latin typeface="Arial" panose="020B0604020202020204" pitchFamily="34" charset="0"/>
              </a:rPr>
              <a:t>silt</a:t>
            </a:r>
          </a:p>
        </p:txBody>
      </p:sp>
      <p:sp>
        <p:nvSpPr>
          <p:cNvPr id="25687" name="TextBox 22">
            <a:extLst>
              <a:ext uri="{FF2B5EF4-FFF2-40B4-BE49-F238E27FC236}">
                <a16:creationId xmlns:a16="http://schemas.microsoft.com/office/drawing/2014/main" id="{205334BF-5523-44C3-A438-49385BD16FE7}"/>
              </a:ext>
            </a:extLst>
          </p:cNvPr>
          <p:cNvSpPr txBox="1">
            <a:spLocks noChangeArrowheads="1"/>
          </p:cNvSpPr>
          <p:nvPr/>
        </p:nvSpPr>
        <p:spPr bwMode="auto">
          <a:xfrm>
            <a:off x="3787775" y="5395913"/>
            <a:ext cx="12954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a:latin typeface="Arial" panose="020B0604020202020204" pitchFamily="34" charset="0"/>
              </a:rPr>
              <a:t>Fine sand</a:t>
            </a:r>
          </a:p>
        </p:txBody>
      </p:sp>
      <p:sp>
        <p:nvSpPr>
          <p:cNvPr id="25688" name="TextBox 23">
            <a:extLst>
              <a:ext uri="{FF2B5EF4-FFF2-40B4-BE49-F238E27FC236}">
                <a16:creationId xmlns:a16="http://schemas.microsoft.com/office/drawing/2014/main" id="{C83735CD-3619-49CD-8A07-D466DBADCD28}"/>
              </a:ext>
            </a:extLst>
          </p:cNvPr>
          <p:cNvSpPr txBox="1">
            <a:spLocks noChangeArrowheads="1"/>
          </p:cNvSpPr>
          <p:nvPr/>
        </p:nvSpPr>
        <p:spPr bwMode="auto">
          <a:xfrm>
            <a:off x="3714750" y="5853113"/>
            <a:ext cx="17176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a:latin typeface="Arial" panose="020B0604020202020204" pitchFamily="34" charset="0"/>
              </a:rPr>
              <a:t>Thick sand</a:t>
            </a:r>
          </a:p>
        </p:txBody>
      </p:sp>
      <p:sp>
        <p:nvSpPr>
          <p:cNvPr id="25689" name="TextBox 24">
            <a:extLst>
              <a:ext uri="{FF2B5EF4-FFF2-40B4-BE49-F238E27FC236}">
                <a16:creationId xmlns:a16="http://schemas.microsoft.com/office/drawing/2014/main" id="{C12918EB-6F38-4976-B1A7-D4F926AD34EB}"/>
              </a:ext>
            </a:extLst>
          </p:cNvPr>
          <p:cNvSpPr txBox="1">
            <a:spLocks noChangeArrowheads="1"/>
          </p:cNvSpPr>
          <p:nvPr/>
        </p:nvSpPr>
        <p:spPr bwMode="auto">
          <a:xfrm>
            <a:off x="3732213" y="6367463"/>
            <a:ext cx="9382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a:latin typeface="Arial" panose="020B0604020202020204" pitchFamily="34" charset="0"/>
              </a:rPr>
              <a:t>gravel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a:extLst>
              <a:ext uri="{FF2B5EF4-FFF2-40B4-BE49-F238E27FC236}">
                <a16:creationId xmlns:a16="http://schemas.microsoft.com/office/drawing/2014/main" id="{9AB36C31-CA04-4865-82C1-52A93BC476C6}"/>
              </a:ext>
            </a:extLst>
          </p:cNvPr>
          <p:cNvSpPr>
            <a:spLocks noChangeArrowheads="1"/>
          </p:cNvSpPr>
          <p:nvPr/>
        </p:nvSpPr>
        <p:spPr bwMode="auto">
          <a:xfrm>
            <a:off x="179388" y="382588"/>
            <a:ext cx="80645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sz="2400">
                <a:latin typeface="Arial" panose="020B0604020202020204" pitchFamily="34" charset="0"/>
              </a:rPr>
              <a:t>10. Once all the soil has completely settled it is possible to measure the soil mass using a ruler.</a:t>
            </a:r>
          </a:p>
          <a:p>
            <a:pPr eaLnBrk="1" hangingPunct="1"/>
            <a:endParaRPr lang="en-GB" altLang="en-US" sz="2400">
              <a:latin typeface="Arial" panose="020B0604020202020204" pitchFamily="34" charset="0"/>
            </a:endParaRPr>
          </a:p>
          <a:p>
            <a:pPr eaLnBrk="1" hangingPunct="1"/>
            <a:r>
              <a:rPr lang="en-GB" altLang="en-US" sz="2400">
                <a:latin typeface="Arial" panose="020B0604020202020204" pitchFamily="34" charset="0"/>
              </a:rPr>
              <a:t>11. The percentage of soil can be measured by calculating the layers of each soil sediment and dividing by the total amount of soil then multiplying the resulting figure by 100</a:t>
            </a:r>
          </a:p>
        </p:txBody>
      </p:sp>
      <p:grpSp>
        <p:nvGrpSpPr>
          <p:cNvPr id="26627" name="Group 13">
            <a:extLst>
              <a:ext uri="{FF2B5EF4-FFF2-40B4-BE49-F238E27FC236}">
                <a16:creationId xmlns:a16="http://schemas.microsoft.com/office/drawing/2014/main" id="{A203E3CC-1B45-48E7-94BC-CBEF7934EF47}"/>
              </a:ext>
            </a:extLst>
          </p:cNvPr>
          <p:cNvGrpSpPr>
            <a:grpSpLocks/>
          </p:cNvGrpSpPr>
          <p:nvPr/>
        </p:nvGrpSpPr>
        <p:grpSpPr bwMode="auto">
          <a:xfrm>
            <a:off x="323850" y="3627437"/>
            <a:ext cx="5832475" cy="979024"/>
            <a:chOff x="899592" y="3627388"/>
            <a:chExt cx="3821327" cy="979509"/>
          </a:xfrm>
        </p:grpSpPr>
        <p:grpSp>
          <p:nvGrpSpPr>
            <p:cNvPr id="26628" name="Group 11">
              <a:extLst>
                <a:ext uri="{FF2B5EF4-FFF2-40B4-BE49-F238E27FC236}">
                  <a16:creationId xmlns:a16="http://schemas.microsoft.com/office/drawing/2014/main" id="{F4BC7F0A-3075-4E7A-A353-8712C4498087}"/>
                </a:ext>
              </a:extLst>
            </p:cNvPr>
            <p:cNvGrpSpPr>
              <a:grpSpLocks/>
            </p:cNvGrpSpPr>
            <p:nvPr/>
          </p:nvGrpSpPr>
          <p:grpSpPr bwMode="auto">
            <a:xfrm>
              <a:off x="2627411" y="3627388"/>
              <a:ext cx="2093508" cy="979509"/>
              <a:chOff x="580460" y="3717032"/>
              <a:chExt cx="2119332" cy="979509"/>
            </a:xfrm>
          </p:grpSpPr>
          <p:grpSp>
            <p:nvGrpSpPr>
              <p:cNvPr id="26630" name="Group 9">
                <a:extLst>
                  <a:ext uri="{FF2B5EF4-FFF2-40B4-BE49-F238E27FC236}">
                    <a16:creationId xmlns:a16="http://schemas.microsoft.com/office/drawing/2014/main" id="{B22A49A7-A89E-4130-833F-CA79D241A127}"/>
                  </a:ext>
                </a:extLst>
              </p:cNvPr>
              <p:cNvGrpSpPr>
                <a:grpSpLocks/>
              </p:cNvGrpSpPr>
              <p:nvPr/>
            </p:nvGrpSpPr>
            <p:grpSpPr bwMode="auto">
              <a:xfrm>
                <a:off x="580460" y="3717032"/>
                <a:ext cx="1152128" cy="979509"/>
                <a:chOff x="580460" y="3717032"/>
                <a:chExt cx="1152128" cy="979509"/>
              </a:xfrm>
            </p:grpSpPr>
            <p:sp>
              <p:nvSpPr>
                <p:cNvPr id="26632" name="TextBox 2">
                  <a:extLst>
                    <a:ext uri="{FF2B5EF4-FFF2-40B4-BE49-F238E27FC236}">
                      <a16:creationId xmlns:a16="http://schemas.microsoft.com/office/drawing/2014/main" id="{FCBF783B-9241-491F-9460-FD9B050B43FB}"/>
                    </a:ext>
                  </a:extLst>
                </p:cNvPr>
                <p:cNvSpPr txBox="1">
                  <a:spLocks noChangeArrowheads="1"/>
                </p:cNvSpPr>
                <p:nvPr/>
              </p:nvSpPr>
              <p:spPr bwMode="auto">
                <a:xfrm>
                  <a:off x="611560" y="3717032"/>
                  <a:ext cx="108992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sz="2800" dirty="0">
                      <a:latin typeface="Arial" panose="020B0604020202020204" pitchFamily="34" charset="0"/>
                    </a:rPr>
                    <a:t>Soil</a:t>
                  </a:r>
                  <a:r>
                    <a:rPr lang="en-GB" altLang="en-US" sz="2800" baseline="-25000" dirty="0">
                      <a:latin typeface="Arial" panose="020B0604020202020204" pitchFamily="34" charset="0"/>
                    </a:rPr>
                    <a:t>1</a:t>
                  </a:r>
                </a:p>
              </p:txBody>
            </p:sp>
            <p:cxnSp>
              <p:nvCxnSpPr>
                <p:cNvPr id="5" name="Straight Connector 4">
                  <a:extLst>
                    <a:ext uri="{FF2B5EF4-FFF2-40B4-BE49-F238E27FC236}">
                      <a16:creationId xmlns:a16="http://schemas.microsoft.com/office/drawing/2014/main" id="{89F6752E-988A-4200-A673-889916CE747B}"/>
                    </a:ext>
                  </a:extLst>
                </p:cNvPr>
                <p:cNvCxnSpPr/>
                <p:nvPr/>
              </p:nvCxnSpPr>
              <p:spPr>
                <a:xfrm>
                  <a:off x="611832" y="4193518"/>
                  <a:ext cx="863402" cy="0"/>
                </a:xfrm>
                <a:prstGeom prst="line">
                  <a:avLst/>
                </a:prstGeom>
                <a:ln w="38100"/>
              </p:spPr>
              <p:style>
                <a:lnRef idx="1">
                  <a:schemeClr val="dk1"/>
                </a:lnRef>
                <a:fillRef idx="0">
                  <a:schemeClr val="dk1"/>
                </a:fillRef>
                <a:effectRef idx="0">
                  <a:schemeClr val="dk1"/>
                </a:effectRef>
                <a:fontRef idx="minor">
                  <a:schemeClr val="tx1"/>
                </a:fontRef>
              </p:style>
            </p:cxnSp>
            <p:sp>
              <p:nvSpPr>
                <p:cNvPr id="26634" name="TextBox 5">
                  <a:extLst>
                    <a:ext uri="{FF2B5EF4-FFF2-40B4-BE49-F238E27FC236}">
                      <a16:creationId xmlns:a16="http://schemas.microsoft.com/office/drawing/2014/main" id="{311019A7-FAEF-42B2-8034-08D180D174C7}"/>
                    </a:ext>
                  </a:extLst>
                </p:cNvPr>
                <p:cNvSpPr txBox="1">
                  <a:spLocks noChangeArrowheads="1"/>
                </p:cNvSpPr>
                <p:nvPr/>
              </p:nvSpPr>
              <p:spPr bwMode="auto">
                <a:xfrm>
                  <a:off x="580460" y="4173321"/>
                  <a:ext cx="115212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sz="2800" dirty="0" err="1">
                      <a:latin typeface="Arial" panose="020B0604020202020204" pitchFamily="34" charset="0"/>
                    </a:rPr>
                    <a:t>Soil</a:t>
                  </a:r>
                  <a:r>
                    <a:rPr lang="en-GB" altLang="en-US" sz="2800" baseline="-25000" dirty="0" err="1">
                      <a:latin typeface="Arial" panose="020B0604020202020204" pitchFamily="34" charset="0"/>
                    </a:rPr>
                    <a:t>T</a:t>
                  </a:r>
                  <a:endParaRPr lang="en-GB" altLang="en-US" sz="2800" baseline="-25000" dirty="0">
                    <a:latin typeface="Arial" panose="020B0604020202020204" pitchFamily="34" charset="0"/>
                  </a:endParaRPr>
                </a:p>
              </p:txBody>
            </p:sp>
          </p:grpSp>
          <p:sp>
            <p:nvSpPr>
              <p:cNvPr id="26631" name="TextBox 10">
                <a:extLst>
                  <a:ext uri="{FF2B5EF4-FFF2-40B4-BE49-F238E27FC236}">
                    <a16:creationId xmlns:a16="http://schemas.microsoft.com/office/drawing/2014/main" id="{44EB43E8-129A-4F7F-83B8-FE5628FEEB13}"/>
                  </a:ext>
                </a:extLst>
              </p:cNvPr>
              <p:cNvSpPr txBox="1">
                <a:spLocks noChangeArrowheads="1"/>
              </p:cNvSpPr>
              <p:nvPr/>
            </p:nvSpPr>
            <p:spPr bwMode="auto">
              <a:xfrm>
                <a:off x="1701489" y="3854077"/>
                <a:ext cx="998303" cy="523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sz="2800">
                    <a:latin typeface="Arial" panose="020B0604020202020204" pitchFamily="34" charset="0"/>
                  </a:rPr>
                  <a:t>X 100</a:t>
                </a:r>
              </a:p>
            </p:txBody>
          </p:sp>
        </p:grpSp>
        <p:sp>
          <p:nvSpPr>
            <p:cNvPr id="26629" name="TextBox 12">
              <a:extLst>
                <a:ext uri="{FF2B5EF4-FFF2-40B4-BE49-F238E27FC236}">
                  <a16:creationId xmlns:a16="http://schemas.microsoft.com/office/drawing/2014/main" id="{9B110C7B-817C-403D-8B8F-9DBBB6AE9746}"/>
                </a:ext>
              </a:extLst>
            </p:cNvPr>
            <p:cNvSpPr txBox="1">
              <a:spLocks noChangeArrowheads="1"/>
            </p:cNvSpPr>
            <p:nvPr/>
          </p:nvSpPr>
          <p:spPr bwMode="auto">
            <a:xfrm>
              <a:off x="899592" y="3765889"/>
              <a:ext cx="136815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sz="2800">
                  <a:latin typeface="Arial" panose="020B0604020202020204" pitchFamily="34" charset="0"/>
                </a:rPr>
                <a:t>% of Soil =</a:t>
              </a: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21">
            <a:extLst>
              <a:ext uri="{FF2B5EF4-FFF2-40B4-BE49-F238E27FC236}">
                <a16:creationId xmlns:a16="http://schemas.microsoft.com/office/drawing/2014/main" id="{6397C1C3-1DC3-4EA8-96BE-0E69EE7958AA}"/>
              </a:ext>
            </a:extLst>
          </p:cNvPr>
          <p:cNvSpPr txBox="1">
            <a:spLocks noChangeArrowheads="1"/>
          </p:cNvSpPr>
          <p:nvPr/>
        </p:nvSpPr>
        <p:spPr bwMode="auto">
          <a:xfrm>
            <a:off x="203200" y="173038"/>
            <a:ext cx="77041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sz="3200">
                <a:latin typeface="Arial" panose="020B0604020202020204" pitchFamily="34" charset="0"/>
              </a:rPr>
              <a:t>Results of your soil sample</a:t>
            </a:r>
          </a:p>
        </p:txBody>
      </p:sp>
      <p:pic>
        <p:nvPicPr>
          <p:cNvPr id="27651" name="Picture 22">
            <a:extLst>
              <a:ext uri="{FF2B5EF4-FFF2-40B4-BE49-F238E27FC236}">
                <a16:creationId xmlns:a16="http://schemas.microsoft.com/office/drawing/2014/main" id="{AF929785-4CF3-430A-8DAD-D6B5BE629D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4075" y="1341438"/>
            <a:ext cx="6203950" cy="537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BDA02-E69D-41BF-9B78-E3E594D14190}"/>
              </a:ext>
            </a:extLst>
          </p:cNvPr>
          <p:cNvSpPr>
            <a:spLocks noGrp="1"/>
          </p:cNvSpPr>
          <p:nvPr>
            <p:ph type="title"/>
          </p:nvPr>
        </p:nvSpPr>
        <p:spPr>
          <a:xfrm>
            <a:off x="0" y="115888"/>
            <a:ext cx="8893175" cy="1143000"/>
          </a:xfrm>
        </p:spPr>
        <p:txBody>
          <a:bodyPr/>
          <a:lstStyle/>
          <a:p>
            <a:pPr eaLnBrk="1" hangingPunct="1">
              <a:defRPr/>
            </a:pPr>
            <a:r>
              <a:rPr lang="en-GB" dirty="0">
                <a:latin typeface="Arial" panose="020B0604020202020204" pitchFamily="34" charset="0"/>
                <a:cs typeface="Arial" panose="020B0604020202020204" pitchFamily="34" charset="0"/>
              </a:rPr>
              <a:t>Investigation 2 Soil drainage.</a:t>
            </a:r>
          </a:p>
        </p:txBody>
      </p:sp>
      <p:sp>
        <p:nvSpPr>
          <p:cNvPr id="28675" name="Rectangle 2">
            <a:extLst>
              <a:ext uri="{FF2B5EF4-FFF2-40B4-BE49-F238E27FC236}">
                <a16:creationId xmlns:a16="http://schemas.microsoft.com/office/drawing/2014/main" id="{06905943-F170-4497-BBE0-FBF8B9F8CACD}"/>
              </a:ext>
            </a:extLst>
          </p:cNvPr>
          <p:cNvSpPr>
            <a:spLocks noChangeArrowheads="1"/>
          </p:cNvSpPr>
          <p:nvPr/>
        </p:nvSpPr>
        <p:spPr bwMode="auto">
          <a:xfrm>
            <a:off x="149225" y="1125538"/>
            <a:ext cx="8856663"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marL="457200" indent="-457200" eaLnBrk="1" hangingPunct="1">
              <a:buFont typeface="+mj-lt"/>
              <a:buAutoNum type="arabicPeriod"/>
            </a:pPr>
            <a:r>
              <a:rPr lang="en-GB" altLang="en-US" sz="2400" dirty="0">
                <a:latin typeface="Arial" panose="020B0604020202020204" pitchFamily="34" charset="0"/>
              </a:rPr>
              <a:t>Using a measuring cylinder measure a quantity of 	water.</a:t>
            </a:r>
          </a:p>
          <a:p>
            <a:pPr marL="457200" indent="-457200" eaLnBrk="1" hangingPunct="1">
              <a:buFont typeface="+mj-lt"/>
              <a:buAutoNum type="arabicPeriod"/>
            </a:pPr>
            <a:r>
              <a:rPr lang="en-GB" altLang="en-US" sz="2400" dirty="0">
                <a:latin typeface="Arial" panose="020B0604020202020204" pitchFamily="34" charset="0"/>
              </a:rPr>
              <a:t>Take a funnel and place a filter paper in the top of 	the funnel.</a:t>
            </a:r>
          </a:p>
          <a:p>
            <a:pPr marL="457200" indent="-457200" eaLnBrk="1" hangingPunct="1">
              <a:buFont typeface="+mj-lt"/>
              <a:buAutoNum type="arabicPeriod"/>
            </a:pPr>
            <a:r>
              <a:rPr lang="en-GB" altLang="en-US" sz="2400" dirty="0">
                <a:latin typeface="Arial" panose="020B0604020202020204" pitchFamily="34" charset="0"/>
              </a:rPr>
              <a:t>Place a measured amount of soil in the filter paper and place this in a second measuring cylinder.</a:t>
            </a:r>
          </a:p>
          <a:p>
            <a:pPr marL="457200" indent="-457200" eaLnBrk="1" hangingPunct="1">
              <a:buFont typeface="+mj-lt"/>
              <a:buAutoNum type="arabicPeriod"/>
            </a:pPr>
            <a:r>
              <a:rPr lang="en-GB" altLang="en-US" sz="2400" dirty="0">
                <a:latin typeface="Arial" panose="020B0604020202020204" pitchFamily="34" charset="0"/>
              </a:rPr>
              <a:t>Pour water onto soil and time how long it takes for 	the water to drain through soil.</a:t>
            </a:r>
          </a:p>
          <a:p>
            <a:pPr marL="457200" indent="-457200" eaLnBrk="1" hangingPunct="1">
              <a:buFont typeface="+mj-lt"/>
              <a:buAutoNum type="arabicPeriod"/>
            </a:pPr>
            <a:r>
              <a:rPr lang="en-GB" altLang="en-US" sz="2400" dirty="0">
                <a:latin typeface="Arial" panose="020B0604020202020204" pitchFamily="34" charset="0"/>
              </a:rPr>
              <a:t>Measure the amount of water drained through the 	soil.</a:t>
            </a:r>
          </a:p>
          <a:p>
            <a:pPr marL="457200" indent="-457200" eaLnBrk="1" hangingPunct="1">
              <a:buFont typeface="+mj-lt"/>
              <a:buAutoNum type="arabicPeriod"/>
            </a:pPr>
            <a:r>
              <a:rPr lang="en-GB" altLang="en-US" sz="2400" dirty="0">
                <a:latin typeface="Arial" panose="020B0604020202020204" pitchFamily="34" charset="0"/>
              </a:rPr>
              <a:t>Note down your observations.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5B2F43-B2DF-42CA-92FB-757B5708C46E}"/>
              </a:ext>
            </a:extLst>
          </p:cNvPr>
          <p:cNvSpPr>
            <a:spLocks noGrp="1"/>
          </p:cNvSpPr>
          <p:nvPr>
            <p:ph type="title"/>
          </p:nvPr>
        </p:nvSpPr>
        <p:spPr/>
        <p:txBody>
          <a:bodyPr/>
          <a:lstStyle/>
          <a:p>
            <a:pPr eaLnBrk="1" hangingPunct="1">
              <a:defRPr/>
            </a:pPr>
            <a:r>
              <a:rPr lang="en-GB" dirty="0">
                <a:latin typeface="Arial" panose="020B0604020202020204" pitchFamily="34" charset="0"/>
                <a:cs typeface="Arial" panose="020B0604020202020204" pitchFamily="34" charset="0"/>
              </a:rPr>
              <a:t>Results </a:t>
            </a:r>
          </a:p>
        </p:txBody>
      </p:sp>
      <p:pic>
        <p:nvPicPr>
          <p:cNvPr id="29699" name="rg_hi" descr="Description: https://encrypted-tbn1.google.com/images?q=tbn:ANd9GcTuol18xQDzpT4Rj1Cf3REXUc0aH3xUDXAU0FTDT_e_h2tNXoEGwA">
            <a:extLst>
              <a:ext uri="{FF2B5EF4-FFF2-40B4-BE49-F238E27FC236}">
                <a16:creationId xmlns:a16="http://schemas.microsoft.com/office/drawing/2014/main" id="{FB640E9D-5EDE-4F9C-A196-7589FE1FD8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1430338"/>
            <a:ext cx="3276600" cy="3798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0" name="Text Box 3">
            <a:extLst>
              <a:ext uri="{FF2B5EF4-FFF2-40B4-BE49-F238E27FC236}">
                <a16:creationId xmlns:a16="http://schemas.microsoft.com/office/drawing/2014/main" id="{D6A238AA-DE33-4129-8C99-D6C4BF592D5A}"/>
              </a:ext>
            </a:extLst>
          </p:cNvPr>
          <p:cNvSpPr txBox="1">
            <a:spLocks noChangeArrowheads="1"/>
          </p:cNvSpPr>
          <p:nvPr/>
        </p:nvSpPr>
        <p:spPr bwMode="auto">
          <a:xfrm>
            <a:off x="2108200" y="3076575"/>
            <a:ext cx="971550" cy="404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r>
              <a:rPr lang="en-GB" altLang="en-US" sz="1200" b="1">
                <a:latin typeface="Arial" panose="020B0604020202020204" pitchFamily="34" charset="0"/>
              </a:rPr>
              <a:t>soil</a:t>
            </a:r>
            <a:endParaRPr lang="en-GB" altLang="en-US">
              <a:latin typeface="Arial" panose="020B0604020202020204" pitchFamily="34" charset="0"/>
            </a:endParaRPr>
          </a:p>
        </p:txBody>
      </p:sp>
      <p:sp>
        <p:nvSpPr>
          <p:cNvPr id="29701" name="Text Box 4">
            <a:extLst>
              <a:ext uri="{FF2B5EF4-FFF2-40B4-BE49-F238E27FC236}">
                <a16:creationId xmlns:a16="http://schemas.microsoft.com/office/drawing/2014/main" id="{CFE358AD-93F0-4FA9-BC48-7CCBF224D8F3}"/>
              </a:ext>
            </a:extLst>
          </p:cNvPr>
          <p:cNvSpPr txBox="1">
            <a:spLocks noChangeArrowheads="1"/>
          </p:cNvSpPr>
          <p:nvPr/>
        </p:nvSpPr>
        <p:spPr bwMode="auto">
          <a:xfrm>
            <a:off x="336550" y="3335338"/>
            <a:ext cx="695325" cy="5524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r>
              <a:rPr lang="en-GB" altLang="en-US" sz="1200">
                <a:latin typeface="Arial" panose="020B0604020202020204" pitchFamily="34" charset="0"/>
              </a:rPr>
              <a:t>Filter paper</a:t>
            </a:r>
            <a:endParaRPr lang="en-GB" altLang="en-US">
              <a:latin typeface="Arial" panose="020B0604020202020204" pitchFamily="34" charset="0"/>
            </a:endParaRPr>
          </a:p>
        </p:txBody>
      </p:sp>
      <p:cxnSp>
        <p:nvCxnSpPr>
          <p:cNvPr id="29702" name="AutoShape 5">
            <a:extLst>
              <a:ext uri="{FF2B5EF4-FFF2-40B4-BE49-F238E27FC236}">
                <a16:creationId xmlns:a16="http://schemas.microsoft.com/office/drawing/2014/main" id="{3E63214D-ABED-442A-AF0F-8B573E2492C6}"/>
              </a:ext>
            </a:extLst>
          </p:cNvPr>
          <p:cNvCxnSpPr>
            <a:cxnSpLocks noChangeShapeType="1"/>
          </p:cNvCxnSpPr>
          <p:nvPr/>
        </p:nvCxnSpPr>
        <p:spPr bwMode="auto">
          <a:xfrm flipV="1">
            <a:off x="990600" y="3176588"/>
            <a:ext cx="447675" cy="30480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29703" name="Rectangle 6">
            <a:extLst>
              <a:ext uri="{FF2B5EF4-FFF2-40B4-BE49-F238E27FC236}">
                <a16:creationId xmlns:a16="http://schemas.microsoft.com/office/drawing/2014/main" id="{6EC33EA7-4AED-4DCD-89D0-8E56F980F7B1}"/>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endParaRPr lang="en-GB" altLang="en-US">
              <a:latin typeface="Arial" panose="020B0604020202020204" pitchFamily="34" charset="0"/>
            </a:endParaRPr>
          </a:p>
        </p:txBody>
      </p:sp>
      <p:sp>
        <p:nvSpPr>
          <p:cNvPr id="29704" name="Rectangle 7">
            <a:extLst>
              <a:ext uri="{FF2B5EF4-FFF2-40B4-BE49-F238E27FC236}">
                <a16:creationId xmlns:a16="http://schemas.microsoft.com/office/drawing/2014/main" id="{A65A10D9-2BCB-4429-8056-60843161FE78}"/>
              </a:ext>
            </a:extLst>
          </p:cNvPr>
          <p:cNvSpPr>
            <a:spLocks noChangeArrowheads="1"/>
          </p:cNvSpPr>
          <p:nvPr/>
        </p:nvSpPr>
        <p:spPr bwMode="auto">
          <a:xfrm>
            <a:off x="0" y="729734"/>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endParaRPr lang="en-GB" altLang="en-US">
              <a:latin typeface="Arial" panose="020B0604020202020204" pitchFamily="34" charset="0"/>
            </a:endParaRPr>
          </a:p>
        </p:txBody>
      </p:sp>
      <p:sp>
        <p:nvSpPr>
          <p:cNvPr id="29705" name="Rectangle 8">
            <a:extLst>
              <a:ext uri="{FF2B5EF4-FFF2-40B4-BE49-F238E27FC236}">
                <a16:creationId xmlns:a16="http://schemas.microsoft.com/office/drawing/2014/main" id="{627FA2D5-C559-4FFF-87F6-D2756E2453D2}"/>
              </a:ext>
            </a:extLst>
          </p:cNvPr>
          <p:cNvSpPr>
            <a:spLocks noChangeArrowheads="1"/>
          </p:cNvSpPr>
          <p:nvPr/>
        </p:nvSpPr>
        <p:spPr bwMode="auto">
          <a:xfrm>
            <a:off x="3613150" y="1916113"/>
            <a:ext cx="51943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sz="2400" dirty="0">
                <a:latin typeface="Arial" panose="020B0604020202020204" pitchFamily="34" charset="0"/>
              </a:rPr>
              <a:t>7.	Record your results in a table.</a:t>
            </a:r>
          </a:p>
          <a:p>
            <a:pPr eaLnBrk="1" hangingPunct="1"/>
            <a:r>
              <a:rPr lang="en-GB" altLang="en-US" sz="2400" dirty="0">
                <a:latin typeface="Arial" panose="020B0604020202020204" pitchFamily="34" charset="0"/>
              </a:rPr>
              <a:t>8.	Draw a graph of your results.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AF4EE-2EF0-4664-8574-69D9F959286A}"/>
              </a:ext>
            </a:extLst>
          </p:cNvPr>
          <p:cNvSpPr>
            <a:spLocks noGrp="1"/>
          </p:cNvSpPr>
          <p:nvPr>
            <p:ph type="title"/>
          </p:nvPr>
        </p:nvSpPr>
        <p:spPr/>
        <p:txBody>
          <a:bodyPr/>
          <a:lstStyle/>
          <a:p>
            <a:pPr eaLnBrk="1" hangingPunct="1">
              <a:defRPr/>
            </a:pPr>
            <a:r>
              <a:rPr lang="en-GB" dirty="0">
                <a:latin typeface="Arial" panose="020B0604020202020204" pitchFamily="34" charset="0"/>
                <a:cs typeface="Arial" panose="020B0604020202020204" pitchFamily="34" charset="0"/>
              </a:rPr>
              <a:t>Investigation 3: Water content in soil</a:t>
            </a:r>
          </a:p>
        </p:txBody>
      </p:sp>
      <p:sp>
        <p:nvSpPr>
          <p:cNvPr id="3" name="Rectangle 2">
            <a:extLst>
              <a:ext uri="{FF2B5EF4-FFF2-40B4-BE49-F238E27FC236}">
                <a16:creationId xmlns:a16="http://schemas.microsoft.com/office/drawing/2014/main" id="{7F25C4CF-2E79-4FC6-AA25-F47334448291}"/>
              </a:ext>
            </a:extLst>
          </p:cNvPr>
          <p:cNvSpPr/>
          <p:nvPr/>
        </p:nvSpPr>
        <p:spPr>
          <a:xfrm>
            <a:off x="628651" y="1484313"/>
            <a:ext cx="7886700" cy="4156075"/>
          </a:xfrm>
          <a:prstGeom prst="rect">
            <a:avLst/>
          </a:prstGeom>
        </p:spPr>
        <p:txBody>
          <a:bodyPr wrap="square">
            <a:spAutoFit/>
          </a:bodyPr>
          <a:lstStyle/>
          <a:p>
            <a:pPr>
              <a:defRPr/>
            </a:pPr>
            <a:endParaRPr lang="en-GB" sz="2400" dirty="0">
              <a:latin typeface="Arial" panose="020B0604020202020204" pitchFamily="34" charset="0"/>
              <a:cs typeface="Arial" panose="020B0604020202020204" pitchFamily="34" charset="0"/>
            </a:endParaRPr>
          </a:p>
          <a:p>
            <a:pPr marL="457200" indent="-457200">
              <a:buFont typeface="+mj-lt"/>
              <a:buAutoNum type="arabicPeriod"/>
              <a:defRPr/>
            </a:pPr>
            <a:r>
              <a:rPr lang="en-GB" sz="2400" dirty="0">
                <a:latin typeface="Arial" panose="020B0604020202020204" pitchFamily="34" charset="0"/>
                <a:cs typeface="Arial" panose="020B0604020202020204" pitchFamily="34" charset="0"/>
              </a:rPr>
              <a:t>Half fill a small crucible with soil.</a:t>
            </a:r>
          </a:p>
          <a:p>
            <a:pPr marL="457200" indent="-457200">
              <a:buFont typeface="+mj-lt"/>
              <a:buAutoNum type="arabicPeriod"/>
              <a:defRPr/>
            </a:pPr>
            <a:r>
              <a:rPr lang="en-GB" sz="2400" dirty="0">
                <a:latin typeface="Arial" panose="020B0604020202020204" pitchFamily="34" charset="0"/>
                <a:cs typeface="Arial" panose="020B0604020202020204" pitchFamily="34" charset="0"/>
              </a:rPr>
              <a:t>Weigh the soil and crucible using a balance.</a:t>
            </a:r>
          </a:p>
          <a:p>
            <a:pPr marL="457200" indent="-457200">
              <a:buFont typeface="+mj-lt"/>
              <a:buAutoNum type="arabicPeriod"/>
              <a:defRPr/>
            </a:pPr>
            <a:r>
              <a:rPr lang="en-GB" sz="2400" dirty="0">
                <a:latin typeface="Arial" panose="020B0604020202020204" pitchFamily="34" charset="0"/>
                <a:cs typeface="Arial" panose="020B0604020202020204" pitchFamily="34" charset="0"/>
              </a:rPr>
              <a:t>Put the soil and the crucible in an oven at approximately 100°C for 30 minutes.</a:t>
            </a:r>
          </a:p>
          <a:p>
            <a:pPr marL="457200" indent="-457200">
              <a:buFont typeface="+mj-lt"/>
              <a:buAutoNum type="arabicPeriod"/>
              <a:defRPr/>
            </a:pPr>
            <a:r>
              <a:rPr lang="en-GB" sz="2400" dirty="0">
                <a:latin typeface="Arial" panose="020B0604020202020204" pitchFamily="34" charset="0"/>
                <a:cs typeface="Arial" panose="020B0604020202020204" pitchFamily="34" charset="0"/>
              </a:rPr>
              <a:t>Allow the soil to cool down.</a:t>
            </a:r>
          </a:p>
          <a:p>
            <a:pPr marL="457200" indent="-457200">
              <a:buFont typeface="+mj-lt"/>
              <a:buAutoNum type="arabicPeriod"/>
              <a:defRPr/>
            </a:pPr>
            <a:r>
              <a:rPr lang="en-GB" sz="2400" dirty="0">
                <a:latin typeface="Arial" panose="020B0604020202020204" pitchFamily="34" charset="0"/>
                <a:cs typeface="Arial" panose="020B0604020202020204" pitchFamily="34" charset="0"/>
              </a:rPr>
              <a:t>Re-weigh the soil and the crucible.</a:t>
            </a:r>
          </a:p>
          <a:p>
            <a:pPr marL="457200" indent="-457200">
              <a:buFont typeface="+mj-lt"/>
              <a:buAutoNum type="arabicPeriod"/>
              <a:defRPr/>
            </a:pPr>
            <a:r>
              <a:rPr lang="en-GB" sz="2400" dirty="0">
                <a:latin typeface="Arial" panose="020B0604020202020204" pitchFamily="34" charset="0"/>
                <a:cs typeface="Arial" panose="020B0604020202020204" pitchFamily="34" charset="0"/>
              </a:rPr>
              <a:t>Repeat steps 3-5 until there is no further change in the mass.</a:t>
            </a:r>
          </a:p>
          <a:p>
            <a:pPr marL="457200" indent="-457200">
              <a:buFont typeface="+mj-lt"/>
              <a:buAutoNum type="arabicPeriod"/>
              <a:defRPr/>
            </a:pPr>
            <a:r>
              <a:rPr lang="en-GB" sz="2400" dirty="0">
                <a:latin typeface="Arial" panose="020B0604020202020204" pitchFamily="34" charset="0"/>
                <a:cs typeface="Arial" panose="020B0604020202020204" pitchFamily="34" charset="0"/>
              </a:rPr>
              <a:t>Produce a table of your results.</a:t>
            </a:r>
          </a:p>
          <a:p>
            <a:pPr marL="457200" indent="-457200">
              <a:buFont typeface="+mj-lt"/>
              <a:buAutoNum type="arabicPeriod"/>
              <a:defRPr/>
            </a:pPr>
            <a:r>
              <a:rPr lang="en-GB" sz="2400" dirty="0">
                <a:latin typeface="Arial" panose="020B0604020202020204" pitchFamily="34" charset="0"/>
                <a:cs typeface="Arial" panose="020B0604020202020204" pitchFamily="34" charset="0"/>
              </a:rPr>
              <a:t>Produce a graph of your results.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97F72-81D0-4488-B8B5-F82F3843C36D}"/>
              </a:ext>
            </a:extLst>
          </p:cNvPr>
          <p:cNvSpPr>
            <a:spLocks noGrp="1"/>
          </p:cNvSpPr>
          <p:nvPr>
            <p:ph type="title"/>
          </p:nvPr>
        </p:nvSpPr>
        <p:spPr/>
        <p:txBody>
          <a:bodyPr/>
          <a:lstStyle/>
          <a:p>
            <a:pPr eaLnBrk="1" hangingPunct="1">
              <a:defRPr/>
            </a:pPr>
            <a:r>
              <a:rPr lang="en-GB" dirty="0">
                <a:latin typeface="Arial" panose="020B0604020202020204" pitchFamily="34" charset="0"/>
                <a:cs typeface="Arial" panose="020B0604020202020204" pitchFamily="34" charset="0"/>
              </a:rPr>
              <a:t>Results </a:t>
            </a:r>
          </a:p>
        </p:txBody>
      </p:sp>
      <p:graphicFrame>
        <p:nvGraphicFramePr>
          <p:cNvPr id="3" name="Table 2">
            <a:extLst>
              <a:ext uri="{FF2B5EF4-FFF2-40B4-BE49-F238E27FC236}">
                <a16:creationId xmlns:a16="http://schemas.microsoft.com/office/drawing/2014/main" id="{7553E00A-84DD-4D70-AC01-DA76762505C1}"/>
              </a:ext>
            </a:extLst>
          </p:cNvPr>
          <p:cNvGraphicFramePr>
            <a:graphicFrameLocks noGrp="1"/>
          </p:cNvGraphicFramePr>
          <p:nvPr>
            <p:extLst>
              <p:ext uri="{D42A27DB-BD31-4B8C-83A1-F6EECF244321}">
                <p14:modId xmlns:p14="http://schemas.microsoft.com/office/powerpoint/2010/main" val="1716642292"/>
              </p:ext>
            </p:extLst>
          </p:nvPr>
        </p:nvGraphicFramePr>
        <p:xfrm>
          <a:off x="971550" y="2349500"/>
          <a:ext cx="7272337" cy="3097435"/>
        </p:xfrm>
        <a:graphic>
          <a:graphicData uri="http://schemas.openxmlformats.org/drawingml/2006/table">
            <a:tbl>
              <a:tblPr firstRow="1" firstCol="1" bandRow="1"/>
              <a:tblGrid>
                <a:gridCol w="2423543">
                  <a:extLst>
                    <a:ext uri="{9D8B030D-6E8A-4147-A177-3AD203B41FA5}">
                      <a16:colId xmlns:a16="http://schemas.microsoft.com/office/drawing/2014/main" val="20000"/>
                    </a:ext>
                  </a:extLst>
                </a:gridCol>
                <a:gridCol w="2424397">
                  <a:extLst>
                    <a:ext uri="{9D8B030D-6E8A-4147-A177-3AD203B41FA5}">
                      <a16:colId xmlns:a16="http://schemas.microsoft.com/office/drawing/2014/main" val="20001"/>
                    </a:ext>
                  </a:extLst>
                </a:gridCol>
                <a:gridCol w="2424397">
                  <a:extLst>
                    <a:ext uri="{9D8B030D-6E8A-4147-A177-3AD203B41FA5}">
                      <a16:colId xmlns:a16="http://schemas.microsoft.com/office/drawing/2014/main" val="20002"/>
                    </a:ext>
                  </a:extLst>
                </a:gridCol>
              </a:tblGrid>
              <a:tr h="731300">
                <a:tc>
                  <a:txBody>
                    <a:bodyPr/>
                    <a:lstStyle/>
                    <a:p>
                      <a:pPr algn="ctr">
                        <a:spcAft>
                          <a:spcPts val="0"/>
                        </a:spcAft>
                      </a:pPr>
                      <a:r>
                        <a:rPr lang="en-GB" sz="2400" dirty="0">
                          <a:effectLst/>
                          <a:latin typeface="Arial" panose="020B0604020202020204" pitchFamily="34" charset="0"/>
                          <a:ea typeface="Times New Roman"/>
                          <a:cs typeface="Arial" panose="020B0604020202020204" pitchFamily="34" charset="0"/>
                        </a:rPr>
                        <a:t>Starting mass (g)</a:t>
                      </a: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400" dirty="0">
                          <a:effectLst/>
                          <a:latin typeface="Arial" panose="020B0604020202020204" pitchFamily="34" charset="0"/>
                          <a:ea typeface="Times New Roman"/>
                          <a:cs typeface="Arial" panose="020B0604020202020204" pitchFamily="34" charset="0"/>
                        </a:rPr>
                        <a:t>Re-weighed mass (g)</a:t>
                      </a: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400" dirty="0">
                          <a:effectLst/>
                          <a:latin typeface="Arial" panose="020B0604020202020204" pitchFamily="34" charset="0"/>
                          <a:ea typeface="Times New Roman"/>
                          <a:cs typeface="Arial" panose="020B0604020202020204" pitchFamily="34" charset="0"/>
                        </a:rPr>
                        <a:t>Difference (g)</a:t>
                      </a: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73183">
                <a:tc>
                  <a:txBody>
                    <a:bodyPr/>
                    <a:lstStyle/>
                    <a:p>
                      <a:pPr>
                        <a:spcAft>
                          <a:spcPts val="0"/>
                        </a:spcAft>
                      </a:pPr>
                      <a:r>
                        <a:rPr lang="en-GB" sz="1200">
                          <a:effectLst/>
                          <a:latin typeface="Arial" panose="020B0604020202020204" pitchFamily="34" charset="0"/>
                          <a:ea typeface="Times New Roman"/>
                          <a:cs typeface="Arial" panose="020B0604020202020204" pitchFamily="34" charset="0"/>
                        </a:rPr>
                        <a:t> </a:t>
                      </a: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a:effectLst/>
                          <a:latin typeface="Arial" panose="020B0604020202020204" pitchFamily="34" charset="0"/>
                          <a:ea typeface="Times New Roman"/>
                          <a:cs typeface="Arial" panose="020B0604020202020204" pitchFamily="34" charset="0"/>
                        </a:rPr>
                        <a:t> </a:t>
                      </a: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a:effectLst/>
                          <a:latin typeface="Arial" panose="020B0604020202020204" pitchFamily="34" charset="0"/>
                          <a:ea typeface="Times New Roman"/>
                          <a:cs typeface="Arial" panose="020B0604020202020204" pitchFamily="34" charset="0"/>
                        </a:rPr>
                        <a:t> </a:t>
                      </a: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73183">
                <a:tc>
                  <a:txBody>
                    <a:bodyPr/>
                    <a:lstStyle/>
                    <a:p>
                      <a:pPr>
                        <a:spcAft>
                          <a:spcPts val="0"/>
                        </a:spcAft>
                      </a:pPr>
                      <a:r>
                        <a:rPr lang="en-GB" sz="1200">
                          <a:effectLst/>
                          <a:latin typeface="Arial" panose="020B0604020202020204" pitchFamily="34" charset="0"/>
                          <a:ea typeface="Times New Roman"/>
                          <a:cs typeface="Arial" panose="020B0604020202020204" pitchFamily="34" charset="0"/>
                        </a:rPr>
                        <a:t> </a:t>
                      </a: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a:effectLst/>
                          <a:latin typeface="Arial" panose="020B0604020202020204" pitchFamily="34" charset="0"/>
                          <a:ea typeface="Times New Roman"/>
                          <a:cs typeface="Arial" panose="020B0604020202020204" pitchFamily="34" charset="0"/>
                        </a:rPr>
                        <a:t> </a:t>
                      </a: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a:effectLst/>
                          <a:latin typeface="Arial" panose="020B0604020202020204" pitchFamily="34" charset="0"/>
                          <a:ea typeface="Times New Roman"/>
                          <a:cs typeface="Arial" panose="020B0604020202020204" pitchFamily="34" charset="0"/>
                        </a:rPr>
                        <a:t> </a:t>
                      </a: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73183">
                <a:tc>
                  <a:txBody>
                    <a:bodyPr/>
                    <a:lstStyle/>
                    <a:p>
                      <a:pPr>
                        <a:spcAft>
                          <a:spcPts val="0"/>
                        </a:spcAft>
                      </a:pPr>
                      <a:r>
                        <a:rPr lang="en-GB" sz="1200">
                          <a:effectLst/>
                          <a:latin typeface="Arial" panose="020B0604020202020204" pitchFamily="34" charset="0"/>
                          <a:ea typeface="Times New Roman"/>
                          <a:cs typeface="Arial" panose="020B0604020202020204" pitchFamily="34" charset="0"/>
                        </a:rPr>
                        <a:t> </a:t>
                      </a: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a:effectLst/>
                          <a:latin typeface="Arial" panose="020B0604020202020204" pitchFamily="34" charset="0"/>
                          <a:ea typeface="Times New Roman"/>
                          <a:cs typeface="Arial" panose="020B0604020202020204" pitchFamily="34" charset="0"/>
                        </a:rPr>
                        <a:t> </a:t>
                      </a: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a:effectLst/>
                          <a:latin typeface="Arial" panose="020B0604020202020204" pitchFamily="34" charset="0"/>
                          <a:ea typeface="Times New Roman"/>
                          <a:cs typeface="Arial" panose="020B0604020202020204" pitchFamily="34" charset="0"/>
                        </a:rPr>
                        <a:t> </a:t>
                      </a: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73183">
                <a:tc>
                  <a:txBody>
                    <a:bodyPr/>
                    <a:lstStyle/>
                    <a:p>
                      <a:pPr>
                        <a:spcAft>
                          <a:spcPts val="0"/>
                        </a:spcAft>
                      </a:pPr>
                      <a:r>
                        <a:rPr lang="en-GB" sz="1200">
                          <a:effectLst/>
                          <a:latin typeface="Arial" panose="020B0604020202020204" pitchFamily="34" charset="0"/>
                          <a:ea typeface="Times New Roman"/>
                          <a:cs typeface="Arial" panose="020B0604020202020204" pitchFamily="34" charset="0"/>
                        </a:rPr>
                        <a:t> </a:t>
                      </a: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a:effectLst/>
                          <a:latin typeface="Arial" panose="020B0604020202020204" pitchFamily="34" charset="0"/>
                          <a:ea typeface="Times New Roman"/>
                          <a:cs typeface="Arial" panose="020B0604020202020204" pitchFamily="34" charset="0"/>
                        </a:rPr>
                        <a:t> </a:t>
                      </a: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a:effectLst/>
                          <a:latin typeface="Arial" panose="020B0604020202020204" pitchFamily="34" charset="0"/>
                          <a:ea typeface="Times New Roman"/>
                          <a:cs typeface="Arial" panose="020B0604020202020204" pitchFamily="34" charset="0"/>
                        </a:rPr>
                        <a:t> </a:t>
                      </a: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73183">
                <a:tc>
                  <a:txBody>
                    <a:bodyPr/>
                    <a:lstStyle/>
                    <a:p>
                      <a:pPr>
                        <a:spcAft>
                          <a:spcPts val="0"/>
                        </a:spcAft>
                      </a:pPr>
                      <a:r>
                        <a:rPr lang="en-GB" sz="1200">
                          <a:effectLst/>
                          <a:latin typeface="Arial" panose="020B0604020202020204" pitchFamily="34" charset="0"/>
                          <a:ea typeface="Times New Roman"/>
                          <a:cs typeface="Arial" panose="020B0604020202020204" pitchFamily="34" charset="0"/>
                        </a:rPr>
                        <a:t> </a:t>
                      </a: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a:effectLst/>
                          <a:latin typeface="Arial" panose="020B0604020202020204" pitchFamily="34" charset="0"/>
                          <a:ea typeface="Times New Roman"/>
                          <a:cs typeface="Arial" panose="020B0604020202020204" pitchFamily="34" charset="0"/>
                        </a:rPr>
                        <a:t> </a:t>
                      </a: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dirty="0">
                          <a:effectLst/>
                          <a:latin typeface="Arial" panose="020B0604020202020204" pitchFamily="34" charset="0"/>
                          <a:ea typeface="Times New Roman"/>
                          <a:cs typeface="Arial" panose="020B0604020202020204" pitchFamily="34" charset="0"/>
                        </a:rPr>
                        <a:t> </a:t>
                      </a:r>
                    </a:p>
                  </a:txBody>
                  <a:tcPr marL="68576" marR="68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8386D716-B02B-4CF0-8624-CC64B1F79E36}"/>
              </a:ext>
            </a:extLst>
          </p:cNvPr>
          <p:cNvSpPr/>
          <p:nvPr/>
        </p:nvSpPr>
        <p:spPr>
          <a:xfrm>
            <a:off x="2843213" y="2708275"/>
            <a:ext cx="2808287" cy="165735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GB" sz="4800" dirty="0">
                <a:latin typeface="Arial" panose="020B0604020202020204" pitchFamily="34" charset="0"/>
                <a:cs typeface="Arial" panose="020B0604020202020204" pitchFamily="34" charset="0"/>
              </a:rPr>
              <a:t>SOIL</a:t>
            </a:r>
          </a:p>
        </p:txBody>
      </p:sp>
      <p:cxnSp>
        <p:nvCxnSpPr>
          <p:cNvPr id="4" name="Straight Connector 3">
            <a:extLst>
              <a:ext uri="{FF2B5EF4-FFF2-40B4-BE49-F238E27FC236}">
                <a16:creationId xmlns:a16="http://schemas.microsoft.com/office/drawing/2014/main" id="{04481302-F0C2-4FD8-B7DE-F5D6F08CEB69}"/>
              </a:ext>
            </a:extLst>
          </p:cNvPr>
          <p:cNvCxnSpPr/>
          <p:nvPr/>
        </p:nvCxnSpPr>
        <p:spPr>
          <a:xfrm flipH="1" flipV="1">
            <a:off x="2051050" y="1741488"/>
            <a:ext cx="1103313" cy="1268412"/>
          </a:xfrm>
          <a:prstGeom prst="line">
            <a:avLst/>
          </a:prstGeom>
          <a:ln/>
        </p:spPr>
        <p:style>
          <a:lnRef idx="2">
            <a:schemeClr val="dk1"/>
          </a:lnRef>
          <a:fillRef idx="1">
            <a:schemeClr val="lt1"/>
          </a:fillRef>
          <a:effectRef idx="0">
            <a:schemeClr val="dk1"/>
          </a:effectRef>
          <a:fontRef idx="minor">
            <a:schemeClr val="dk1"/>
          </a:fontRef>
        </p:style>
      </p:cxnSp>
      <p:sp>
        <p:nvSpPr>
          <p:cNvPr id="7" name="Oval 6">
            <a:extLst>
              <a:ext uri="{FF2B5EF4-FFF2-40B4-BE49-F238E27FC236}">
                <a16:creationId xmlns:a16="http://schemas.microsoft.com/office/drawing/2014/main" id="{8E052904-5847-4404-9F97-0213B271CE9D}"/>
              </a:ext>
            </a:extLst>
          </p:cNvPr>
          <p:cNvSpPr/>
          <p:nvPr/>
        </p:nvSpPr>
        <p:spPr>
          <a:xfrm>
            <a:off x="673100" y="765175"/>
            <a:ext cx="2073275" cy="976313"/>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GB" sz="3600" dirty="0">
                <a:latin typeface="Arial" panose="020B0604020202020204" pitchFamily="34" charset="0"/>
                <a:cs typeface="Arial" panose="020B0604020202020204" pitchFamily="34" charset="0"/>
              </a:rPr>
              <a:t>types</a:t>
            </a:r>
          </a:p>
        </p:txBody>
      </p:sp>
      <p:sp>
        <p:nvSpPr>
          <p:cNvPr id="12" name="Oval 11">
            <a:extLst>
              <a:ext uri="{FF2B5EF4-FFF2-40B4-BE49-F238E27FC236}">
                <a16:creationId xmlns:a16="http://schemas.microsoft.com/office/drawing/2014/main" id="{0B523BE0-ADAB-4B9C-8C03-6246C0E8D263}"/>
              </a:ext>
            </a:extLst>
          </p:cNvPr>
          <p:cNvSpPr/>
          <p:nvPr/>
        </p:nvSpPr>
        <p:spPr>
          <a:xfrm>
            <a:off x="4787900" y="476250"/>
            <a:ext cx="3671888" cy="1368425"/>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GB" sz="2800" dirty="0">
                <a:latin typeface="Arial" panose="020B0604020202020204" pitchFamily="34" charset="0"/>
                <a:cs typeface="Arial" panose="020B0604020202020204" pitchFamily="34" charset="0"/>
              </a:rPr>
              <a:t>Improvements</a:t>
            </a:r>
          </a:p>
        </p:txBody>
      </p:sp>
      <p:cxnSp>
        <p:nvCxnSpPr>
          <p:cNvPr id="14" name="Straight Connector 13">
            <a:extLst>
              <a:ext uri="{FF2B5EF4-FFF2-40B4-BE49-F238E27FC236}">
                <a16:creationId xmlns:a16="http://schemas.microsoft.com/office/drawing/2014/main" id="{557607A1-ADA5-4BB0-BB9C-853C8B30AD96}"/>
              </a:ext>
            </a:extLst>
          </p:cNvPr>
          <p:cNvCxnSpPr>
            <a:stCxn id="2" idx="7"/>
          </p:cNvCxnSpPr>
          <p:nvPr/>
        </p:nvCxnSpPr>
        <p:spPr>
          <a:xfrm flipV="1">
            <a:off x="5240338" y="1844675"/>
            <a:ext cx="1274762" cy="1106488"/>
          </a:xfrm>
          <a:prstGeom prst="line">
            <a:avLst/>
          </a:prstGeom>
          <a:ln/>
        </p:spPr>
        <p:style>
          <a:lnRef idx="2">
            <a:schemeClr val="dk1"/>
          </a:lnRef>
          <a:fillRef idx="1">
            <a:schemeClr val="lt1"/>
          </a:fillRef>
          <a:effectRef idx="0">
            <a:schemeClr val="dk1"/>
          </a:effectRef>
          <a:fontRef idx="minor">
            <a:schemeClr val="dk1"/>
          </a:fontRef>
        </p:style>
      </p:cxnSp>
      <p:sp>
        <p:nvSpPr>
          <p:cNvPr id="15" name="TextBox 14">
            <a:extLst>
              <a:ext uri="{FF2B5EF4-FFF2-40B4-BE49-F238E27FC236}">
                <a16:creationId xmlns:a16="http://schemas.microsoft.com/office/drawing/2014/main" id="{7F8A314F-B224-47BB-8184-BA0013E7380C}"/>
              </a:ext>
            </a:extLst>
          </p:cNvPr>
          <p:cNvSpPr txBox="1">
            <a:spLocks noChangeArrowheads="1"/>
          </p:cNvSpPr>
          <p:nvPr/>
        </p:nvSpPr>
        <p:spPr bwMode="auto">
          <a:xfrm>
            <a:off x="6084888" y="2082800"/>
            <a:ext cx="2232025" cy="646113"/>
          </a:xfrm>
          <a:prstGeom prst="rect">
            <a:avLst/>
          </a:prstGeom>
          <a:ln/>
        </p:spPr>
        <p:style>
          <a:lnRef idx="2">
            <a:schemeClr val="dk1"/>
          </a:lnRef>
          <a:fillRef idx="1">
            <a:schemeClr val="lt1"/>
          </a:fillRef>
          <a:effectRef idx="0">
            <a:schemeClr val="dk1"/>
          </a:effectRef>
          <a:fontRef idx="minor">
            <a:schemeClr val="dk1"/>
          </a:fontRef>
        </p:style>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a:latin typeface="Arial" panose="020B0604020202020204" pitchFamily="34" charset="0"/>
              </a:rPr>
              <a:t>Nutrients/organic matter</a:t>
            </a:r>
          </a:p>
        </p:txBody>
      </p:sp>
      <p:sp>
        <p:nvSpPr>
          <p:cNvPr id="16" name="TextBox 15">
            <a:extLst>
              <a:ext uri="{FF2B5EF4-FFF2-40B4-BE49-F238E27FC236}">
                <a16:creationId xmlns:a16="http://schemas.microsoft.com/office/drawing/2014/main" id="{3D66E972-75A8-4515-8D7E-C74773EB409F}"/>
              </a:ext>
            </a:extLst>
          </p:cNvPr>
          <p:cNvSpPr txBox="1">
            <a:spLocks noChangeArrowheads="1"/>
          </p:cNvSpPr>
          <p:nvPr/>
        </p:nvSpPr>
        <p:spPr bwMode="auto">
          <a:xfrm>
            <a:off x="539750" y="2082800"/>
            <a:ext cx="1511300" cy="646113"/>
          </a:xfrm>
          <a:prstGeom prst="rect">
            <a:avLst/>
          </a:prstGeom>
          <a:ln/>
        </p:spPr>
        <p:style>
          <a:lnRef idx="2">
            <a:schemeClr val="dk1"/>
          </a:lnRef>
          <a:fillRef idx="1">
            <a:schemeClr val="lt1"/>
          </a:fillRef>
          <a:effectRef idx="0">
            <a:schemeClr val="dk1"/>
          </a:effectRef>
          <a:fontRef idx="minor">
            <a:schemeClr val="dk1"/>
          </a:fontRef>
        </p:style>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a:latin typeface="Arial" panose="020B0604020202020204" pitchFamily="34" charset="0"/>
              </a:rPr>
              <a:t>Clay, loam, sandy</a:t>
            </a:r>
          </a:p>
        </p:txBody>
      </p:sp>
      <p:sp>
        <p:nvSpPr>
          <p:cNvPr id="17" name="TextBox 16">
            <a:extLst>
              <a:ext uri="{FF2B5EF4-FFF2-40B4-BE49-F238E27FC236}">
                <a16:creationId xmlns:a16="http://schemas.microsoft.com/office/drawing/2014/main" id="{CF5FBDDF-8F88-4422-A480-3E7BAC36DB74}"/>
              </a:ext>
            </a:extLst>
          </p:cNvPr>
          <p:cNvSpPr txBox="1">
            <a:spLocks noChangeArrowheads="1"/>
          </p:cNvSpPr>
          <p:nvPr/>
        </p:nvSpPr>
        <p:spPr bwMode="auto">
          <a:xfrm>
            <a:off x="949325" y="6267450"/>
            <a:ext cx="2286000" cy="369888"/>
          </a:xfrm>
          <a:prstGeom prst="rect">
            <a:avLst/>
          </a:prstGeom>
          <a:ln/>
        </p:spPr>
        <p:style>
          <a:lnRef idx="2">
            <a:schemeClr val="dk1"/>
          </a:lnRef>
          <a:fillRef idx="1">
            <a:schemeClr val="lt1"/>
          </a:fillRef>
          <a:effectRef idx="0">
            <a:schemeClr val="dk1"/>
          </a:effectRef>
          <a:fontRef idx="minor">
            <a:schemeClr val="dk1"/>
          </a:fontRef>
        </p:style>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a:latin typeface="Arial" panose="020B0604020202020204" pitchFamily="34" charset="0"/>
              </a:rPr>
              <a:t>Ideally 6.5 – 7pH</a:t>
            </a:r>
          </a:p>
        </p:txBody>
      </p:sp>
      <p:sp>
        <p:nvSpPr>
          <p:cNvPr id="18" name="TextBox 17">
            <a:extLst>
              <a:ext uri="{FF2B5EF4-FFF2-40B4-BE49-F238E27FC236}">
                <a16:creationId xmlns:a16="http://schemas.microsoft.com/office/drawing/2014/main" id="{ECDDE8C8-44A3-47A9-92E1-CD15B5BA1D86}"/>
              </a:ext>
            </a:extLst>
          </p:cNvPr>
          <p:cNvSpPr txBox="1">
            <a:spLocks noChangeArrowheads="1"/>
          </p:cNvSpPr>
          <p:nvPr/>
        </p:nvSpPr>
        <p:spPr bwMode="auto">
          <a:xfrm>
            <a:off x="5619750" y="6099175"/>
            <a:ext cx="2840038" cy="646113"/>
          </a:xfrm>
          <a:prstGeom prst="rect">
            <a:avLst/>
          </a:prstGeom>
          <a:ln/>
        </p:spPr>
        <p:style>
          <a:lnRef idx="2">
            <a:schemeClr val="dk1"/>
          </a:lnRef>
          <a:fillRef idx="1">
            <a:schemeClr val="lt1"/>
          </a:fillRef>
          <a:effectRef idx="0">
            <a:schemeClr val="dk1"/>
          </a:effectRef>
          <a:fontRef idx="minor">
            <a:schemeClr val="dk1"/>
          </a:fontRef>
        </p:style>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a:latin typeface="Arial" panose="020B0604020202020204" pitchFamily="34" charset="0"/>
              </a:rPr>
              <a:t>Farming, nurseries, allotments</a:t>
            </a:r>
          </a:p>
        </p:txBody>
      </p:sp>
      <p:sp>
        <p:nvSpPr>
          <p:cNvPr id="19" name="TextBox 18">
            <a:extLst>
              <a:ext uri="{FF2B5EF4-FFF2-40B4-BE49-F238E27FC236}">
                <a16:creationId xmlns:a16="http://schemas.microsoft.com/office/drawing/2014/main" id="{C86B2078-C081-40ED-9FA0-A0739BBA0FBB}"/>
              </a:ext>
            </a:extLst>
          </p:cNvPr>
          <p:cNvSpPr txBox="1">
            <a:spLocks noChangeArrowheads="1"/>
          </p:cNvSpPr>
          <p:nvPr/>
        </p:nvSpPr>
        <p:spPr bwMode="auto">
          <a:xfrm>
            <a:off x="6084888" y="2951163"/>
            <a:ext cx="2232025" cy="923925"/>
          </a:xfrm>
          <a:prstGeom prst="rect">
            <a:avLst/>
          </a:prstGeom>
          <a:ln/>
        </p:spPr>
        <p:style>
          <a:lnRef idx="2">
            <a:schemeClr val="dk1"/>
          </a:lnRef>
          <a:fillRef idx="1">
            <a:schemeClr val="lt1"/>
          </a:fillRef>
          <a:effectRef idx="0">
            <a:schemeClr val="dk1"/>
          </a:effectRef>
          <a:fontRef idx="minor">
            <a:schemeClr val="dk1"/>
          </a:fontRef>
        </p:style>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a:latin typeface="Arial" panose="020B0604020202020204" pitchFamily="34" charset="0"/>
              </a:rPr>
              <a:t>N, P, K, Nitrogen, Phosphorus and Potassium</a:t>
            </a:r>
          </a:p>
        </p:txBody>
      </p:sp>
      <p:sp>
        <p:nvSpPr>
          <p:cNvPr id="20" name="Oval 19">
            <a:extLst>
              <a:ext uri="{FF2B5EF4-FFF2-40B4-BE49-F238E27FC236}">
                <a16:creationId xmlns:a16="http://schemas.microsoft.com/office/drawing/2014/main" id="{01A41EA6-DE42-48BF-A18D-1FF188563C0E}"/>
              </a:ext>
            </a:extLst>
          </p:cNvPr>
          <p:cNvSpPr/>
          <p:nvPr/>
        </p:nvSpPr>
        <p:spPr>
          <a:xfrm>
            <a:off x="1014412" y="4996367"/>
            <a:ext cx="2073275" cy="976313"/>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GB" sz="3600" dirty="0">
                <a:latin typeface="Arial" panose="020B0604020202020204" pitchFamily="34" charset="0"/>
                <a:cs typeface="Arial" panose="020B0604020202020204" pitchFamily="34" charset="0"/>
              </a:rPr>
              <a:t>pH</a:t>
            </a:r>
          </a:p>
        </p:txBody>
      </p:sp>
      <p:sp>
        <p:nvSpPr>
          <p:cNvPr id="21" name="Oval 20">
            <a:extLst>
              <a:ext uri="{FF2B5EF4-FFF2-40B4-BE49-F238E27FC236}">
                <a16:creationId xmlns:a16="http://schemas.microsoft.com/office/drawing/2014/main" id="{A0420006-AF62-4949-BD49-7DC21F115095}"/>
              </a:ext>
            </a:extLst>
          </p:cNvPr>
          <p:cNvSpPr/>
          <p:nvPr/>
        </p:nvSpPr>
        <p:spPr>
          <a:xfrm>
            <a:off x="5877719" y="4900612"/>
            <a:ext cx="2073275" cy="976313"/>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GB" sz="3600" dirty="0">
                <a:latin typeface="Arial" panose="020B0604020202020204" pitchFamily="34" charset="0"/>
                <a:cs typeface="Arial" panose="020B0604020202020204" pitchFamily="34" charset="0"/>
              </a:rPr>
              <a:t>uses</a:t>
            </a:r>
          </a:p>
        </p:txBody>
      </p:sp>
      <p:cxnSp>
        <p:nvCxnSpPr>
          <p:cNvPr id="22" name="Straight Connector 21">
            <a:extLst>
              <a:ext uri="{FF2B5EF4-FFF2-40B4-BE49-F238E27FC236}">
                <a16:creationId xmlns:a16="http://schemas.microsoft.com/office/drawing/2014/main" id="{CD2857DB-C43F-4DD2-A4DE-3D9D9F6F08AD}"/>
              </a:ext>
            </a:extLst>
          </p:cNvPr>
          <p:cNvCxnSpPr>
            <a:cxnSpLocks/>
            <a:stCxn id="21" idx="0"/>
          </p:cNvCxnSpPr>
          <p:nvPr/>
        </p:nvCxnSpPr>
        <p:spPr>
          <a:xfrm flipH="1" flipV="1">
            <a:off x="5247989" y="4111554"/>
            <a:ext cx="1666368" cy="789058"/>
          </a:xfrm>
          <a:prstGeom prst="line">
            <a:avLst/>
          </a:prstGeom>
          <a:ln/>
        </p:spPr>
        <p:style>
          <a:lnRef idx="2">
            <a:schemeClr val="dk1"/>
          </a:lnRef>
          <a:fillRef idx="1">
            <a:schemeClr val="lt1"/>
          </a:fillRef>
          <a:effectRef idx="0">
            <a:schemeClr val="dk1"/>
          </a:effectRef>
          <a:fontRef idx="minor">
            <a:schemeClr val="dk1"/>
          </a:fontRef>
        </p:style>
      </p:cxnSp>
      <p:cxnSp>
        <p:nvCxnSpPr>
          <p:cNvPr id="23" name="Straight Connector 22">
            <a:extLst>
              <a:ext uri="{FF2B5EF4-FFF2-40B4-BE49-F238E27FC236}">
                <a16:creationId xmlns:a16="http://schemas.microsoft.com/office/drawing/2014/main" id="{30436FF1-6C10-4108-BEEF-03B91C659919}"/>
              </a:ext>
            </a:extLst>
          </p:cNvPr>
          <p:cNvCxnSpPr>
            <a:cxnSpLocks/>
            <a:stCxn id="20" idx="0"/>
          </p:cNvCxnSpPr>
          <p:nvPr/>
        </p:nvCxnSpPr>
        <p:spPr>
          <a:xfrm flipV="1">
            <a:off x="2051050" y="4077495"/>
            <a:ext cx="1103313" cy="918872"/>
          </a:xfrm>
          <a:prstGeom prst="line">
            <a:avLst/>
          </a:prstGeom>
          <a:ln/>
        </p:spPr>
        <p:style>
          <a:lnRef idx="2">
            <a:schemeClr val="dk1"/>
          </a:lnRef>
          <a:fillRef idx="1">
            <a:schemeClr val="lt1"/>
          </a:fillRef>
          <a:effectRef idx="0">
            <a:schemeClr val="dk1"/>
          </a:effectRef>
          <a:fontRef idx="minor">
            <a:schemeClr val="dk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barn(inVertical)">
                                      <p:cBhvr>
                                        <p:cTn id="14" dur="500"/>
                                        <p:tgtEl>
                                          <p:spTgt spid="15"/>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barn(inVertical)">
                                      <p:cBhvr>
                                        <p:cTn id="19" dur="500"/>
                                        <p:tgtEl>
                                          <p:spTgt spid="19"/>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barn(inVertical)">
                                      <p:cBhvr>
                                        <p:cTn id="24" dur="500"/>
                                        <p:tgtEl>
                                          <p:spTgt spid="17"/>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down)">
                                      <p:cBhvr>
                                        <p:cTn id="2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BC05E-8808-4034-AF27-EBE5AA9CCE0D}"/>
              </a:ext>
            </a:extLst>
          </p:cNvPr>
          <p:cNvSpPr>
            <a:spLocks noGrp="1"/>
          </p:cNvSpPr>
          <p:nvPr>
            <p:ph type="title"/>
          </p:nvPr>
        </p:nvSpPr>
        <p:spPr/>
        <p:txBody>
          <a:bodyPr/>
          <a:lstStyle/>
          <a:p>
            <a:pPr eaLnBrk="1" hangingPunct="1">
              <a:defRPr/>
            </a:pPr>
            <a:r>
              <a:rPr lang="en-GB" dirty="0">
                <a:latin typeface="Arial" panose="020B0604020202020204" pitchFamily="34" charset="0"/>
                <a:cs typeface="Arial" panose="020B0604020202020204" pitchFamily="34" charset="0"/>
              </a:rPr>
              <a:t>Soil investigation 4: Humus content.</a:t>
            </a:r>
          </a:p>
        </p:txBody>
      </p:sp>
      <p:sp>
        <p:nvSpPr>
          <p:cNvPr id="32771" name="Rectangle 2">
            <a:extLst>
              <a:ext uri="{FF2B5EF4-FFF2-40B4-BE49-F238E27FC236}">
                <a16:creationId xmlns:a16="http://schemas.microsoft.com/office/drawing/2014/main" id="{21019510-EAF2-49B1-9010-9E7DEAC32E77}"/>
              </a:ext>
            </a:extLst>
          </p:cNvPr>
          <p:cNvSpPr>
            <a:spLocks noChangeArrowheads="1"/>
          </p:cNvSpPr>
          <p:nvPr/>
        </p:nvSpPr>
        <p:spPr bwMode="auto">
          <a:xfrm>
            <a:off x="628651" y="1989138"/>
            <a:ext cx="7886700" cy="415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marL="457200" indent="-457200" eaLnBrk="1" hangingPunct="1">
              <a:buFont typeface="+mj-lt"/>
              <a:buAutoNum type="arabicPeriod"/>
            </a:pPr>
            <a:r>
              <a:rPr lang="en-GB" altLang="en-US" sz="2400" dirty="0">
                <a:latin typeface="Arial" panose="020B0604020202020204" pitchFamily="34" charset="0"/>
              </a:rPr>
              <a:t>Half fill a small crucible with soil.</a:t>
            </a:r>
          </a:p>
          <a:p>
            <a:pPr marL="457200" indent="-457200" eaLnBrk="1" hangingPunct="1">
              <a:buFont typeface="+mj-lt"/>
              <a:buAutoNum type="arabicPeriod"/>
            </a:pPr>
            <a:r>
              <a:rPr lang="en-GB" altLang="en-US" sz="2400" dirty="0">
                <a:latin typeface="Arial" panose="020B0604020202020204" pitchFamily="34" charset="0"/>
              </a:rPr>
              <a:t>Dry the soil by putting it in an oven at 100°C for 30 minutes or until there is no change in the mass.</a:t>
            </a:r>
          </a:p>
          <a:p>
            <a:pPr marL="457200" indent="-457200" eaLnBrk="1" hangingPunct="1">
              <a:buFont typeface="+mj-lt"/>
              <a:buAutoNum type="arabicPeriod"/>
            </a:pPr>
            <a:r>
              <a:rPr lang="en-GB" altLang="en-US" sz="2400" dirty="0">
                <a:latin typeface="Arial" panose="020B0604020202020204" pitchFamily="34" charset="0"/>
              </a:rPr>
              <a:t>Weigh the dry soil and crucible.</a:t>
            </a:r>
          </a:p>
          <a:p>
            <a:pPr marL="457200" indent="-457200" eaLnBrk="1" hangingPunct="1">
              <a:buFont typeface="+mj-lt"/>
              <a:buAutoNum type="arabicPeriod"/>
            </a:pPr>
            <a:r>
              <a:rPr lang="en-GB" altLang="en-US" sz="2400" dirty="0">
                <a:latin typeface="Arial" panose="020B0604020202020204" pitchFamily="34" charset="0"/>
              </a:rPr>
              <a:t>Place the crucible on wire gauze and tripod and place a Bunsen burner underneath. (see diagram)</a:t>
            </a:r>
          </a:p>
          <a:p>
            <a:pPr marL="457200" indent="-457200" eaLnBrk="1" hangingPunct="1">
              <a:buFont typeface="+mj-lt"/>
              <a:buAutoNum type="arabicPeriod"/>
            </a:pPr>
            <a:r>
              <a:rPr lang="en-GB" altLang="en-US" sz="2400" dirty="0">
                <a:latin typeface="Arial" panose="020B0604020202020204" pitchFamily="34" charset="0"/>
              </a:rPr>
              <a:t>Light the Bunsen burner and heat the crucible for 	10 minutes.</a:t>
            </a:r>
          </a:p>
          <a:p>
            <a:pPr marL="457200" indent="-457200" eaLnBrk="1" hangingPunct="1">
              <a:buFont typeface="+mj-lt"/>
              <a:buAutoNum type="arabicPeriod"/>
            </a:pPr>
            <a:r>
              <a:rPr lang="en-GB" altLang="en-US" sz="2400" dirty="0">
                <a:latin typeface="Arial" panose="020B0604020202020204" pitchFamily="34" charset="0"/>
              </a:rPr>
              <a:t>Allow the soil to cool and weigh the soil.</a:t>
            </a:r>
          </a:p>
          <a:p>
            <a:pPr marL="457200" indent="-457200" eaLnBrk="1" hangingPunct="1">
              <a:buFont typeface="+mj-lt"/>
              <a:buAutoNum type="arabicPeriod"/>
            </a:pPr>
            <a:r>
              <a:rPr lang="en-GB" altLang="en-US" sz="2400" dirty="0">
                <a:latin typeface="Arial" panose="020B0604020202020204" pitchFamily="34" charset="0"/>
              </a:rPr>
              <a:t>Produce a table of your results.</a:t>
            </a:r>
          </a:p>
          <a:p>
            <a:pPr marL="457200" indent="-457200" eaLnBrk="1" hangingPunct="1">
              <a:buFont typeface="+mj-lt"/>
              <a:buAutoNum type="arabicPeriod"/>
            </a:pPr>
            <a:r>
              <a:rPr lang="en-GB" altLang="en-US" sz="2400" dirty="0">
                <a:latin typeface="Arial" panose="020B0604020202020204" pitchFamily="34" charset="0"/>
              </a:rPr>
              <a:t>Produce a graph of your results.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5" name="Group 12">
            <a:extLst>
              <a:ext uri="{FF2B5EF4-FFF2-40B4-BE49-F238E27FC236}">
                <a16:creationId xmlns:a16="http://schemas.microsoft.com/office/drawing/2014/main" id="{EC1C9A61-5768-460D-9449-9703A063992C}"/>
              </a:ext>
            </a:extLst>
          </p:cNvPr>
          <p:cNvGrpSpPr>
            <a:grpSpLocks/>
          </p:cNvGrpSpPr>
          <p:nvPr/>
        </p:nvGrpSpPr>
        <p:grpSpPr bwMode="auto">
          <a:xfrm>
            <a:off x="503548" y="368660"/>
            <a:ext cx="8136904" cy="6120680"/>
            <a:chOff x="323528" y="1844824"/>
            <a:chExt cx="6120680" cy="4896544"/>
          </a:xfrm>
        </p:grpSpPr>
        <p:pic>
          <p:nvPicPr>
            <p:cNvPr id="33796" name="il_fi" descr="Description: http://www.sciencefair-projects.org/images-sciencefair/chemistry/chemistry25.gif">
              <a:extLst>
                <a:ext uri="{FF2B5EF4-FFF2-40B4-BE49-F238E27FC236}">
                  <a16:creationId xmlns:a16="http://schemas.microsoft.com/office/drawing/2014/main" id="{0BB2E083-B903-41D1-9C15-9891C4F573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35603" b="12599"/>
            <a:stretch>
              <a:fillRect/>
            </a:stretch>
          </p:blipFill>
          <p:spPr bwMode="auto">
            <a:xfrm>
              <a:off x="683568" y="1844824"/>
              <a:ext cx="4896544" cy="4896544"/>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3797" name="Text Box 4">
              <a:extLst>
                <a:ext uri="{FF2B5EF4-FFF2-40B4-BE49-F238E27FC236}">
                  <a16:creationId xmlns:a16="http://schemas.microsoft.com/office/drawing/2014/main" id="{11C99173-23A9-4E50-9143-2C58073FCE92}"/>
                </a:ext>
              </a:extLst>
            </p:cNvPr>
            <p:cNvSpPr txBox="1">
              <a:spLocks noChangeArrowheads="1"/>
            </p:cNvSpPr>
            <p:nvPr/>
          </p:nvSpPr>
          <p:spPr bwMode="auto">
            <a:xfrm>
              <a:off x="3550240" y="3356992"/>
              <a:ext cx="1885856" cy="792088"/>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spcAft>
                  <a:spcPts val="1000"/>
                </a:spcAft>
              </a:pPr>
              <a:r>
                <a:rPr lang="en-GB" altLang="en-US" sz="1600"/>
                <a:t>Crucible containing soil</a:t>
              </a:r>
              <a:endParaRPr lang="en-US" altLang="en-US" sz="1600"/>
            </a:p>
          </p:txBody>
        </p:sp>
        <p:sp>
          <p:nvSpPr>
            <p:cNvPr id="33798" name="TextBox 3">
              <a:extLst>
                <a:ext uri="{FF2B5EF4-FFF2-40B4-BE49-F238E27FC236}">
                  <a16:creationId xmlns:a16="http://schemas.microsoft.com/office/drawing/2014/main" id="{C3947988-C3CD-43D6-AF11-D01C2C8EBD13}"/>
                </a:ext>
              </a:extLst>
            </p:cNvPr>
            <p:cNvSpPr txBox="1">
              <a:spLocks noChangeArrowheads="1"/>
            </p:cNvSpPr>
            <p:nvPr/>
          </p:nvSpPr>
          <p:spPr bwMode="auto">
            <a:xfrm>
              <a:off x="3550240" y="4383817"/>
              <a:ext cx="11521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a:t>tripod</a:t>
              </a:r>
            </a:p>
          </p:txBody>
        </p:sp>
        <p:sp>
          <p:nvSpPr>
            <p:cNvPr id="33799" name="TextBox 4">
              <a:extLst>
                <a:ext uri="{FF2B5EF4-FFF2-40B4-BE49-F238E27FC236}">
                  <a16:creationId xmlns:a16="http://schemas.microsoft.com/office/drawing/2014/main" id="{1AEDEADD-02D2-462E-9598-6D7A7591FF50}"/>
                </a:ext>
              </a:extLst>
            </p:cNvPr>
            <p:cNvSpPr txBox="1">
              <a:spLocks noChangeArrowheads="1"/>
            </p:cNvSpPr>
            <p:nvPr/>
          </p:nvSpPr>
          <p:spPr bwMode="auto">
            <a:xfrm>
              <a:off x="3550240" y="5229200"/>
              <a:ext cx="194421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a:t>Bunsen burner</a:t>
              </a:r>
            </a:p>
          </p:txBody>
        </p:sp>
        <p:sp>
          <p:nvSpPr>
            <p:cNvPr id="33800" name="TextBox 5">
              <a:extLst>
                <a:ext uri="{FF2B5EF4-FFF2-40B4-BE49-F238E27FC236}">
                  <a16:creationId xmlns:a16="http://schemas.microsoft.com/office/drawing/2014/main" id="{2334FE19-5A7F-4B39-8D0C-DB466E59348F}"/>
                </a:ext>
              </a:extLst>
            </p:cNvPr>
            <p:cNvSpPr txBox="1">
              <a:spLocks noChangeArrowheads="1"/>
            </p:cNvSpPr>
            <p:nvPr/>
          </p:nvSpPr>
          <p:spPr bwMode="auto">
            <a:xfrm>
              <a:off x="323528" y="3568272"/>
              <a:ext cx="10081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a:t>gauze</a:t>
              </a:r>
            </a:p>
          </p:txBody>
        </p:sp>
        <p:cxnSp>
          <p:nvCxnSpPr>
            <p:cNvPr id="8" name="Straight Connector 7">
              <a:extLst>
                <a:ext uri="{FF2B5EF4-FFF2-40B4-BE49-F238E27FC236}">
                  <a16:creationId xmlns:a16="http://schemas.microsoft.com/office/drawing/2014/main" id="{7998CB55-3945-4484-B657-3AD013702845}"/>
                </a:ext>
              </a:extLst>
            </p:cNvPr>
            <p:cNvCxnSpPr/>
            <p:nvPr/>
          </p:nvCxnSpPr>
          <p:spPr>
            <a:xfrm>
              <a:off x="828294" y="3938355"/>
              <a:ext cx="574607" cy="211098"/>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FD86100-22CF-4AC3-A234-8B9BD901E19E}"/>
                </a:ext>
              </a:extLst>
            </p:cNvPr>
            <p:cNvCxnSpPr>
              <a:stCxn id="33798" idx="1"/>
            </p:cNvCxnSpPr>
            <p:nvPr/>
          </p:nvCxnSpPr>
          <p:spPr>
            <a:xfrm flipH="1">
              <a:off x="2987040" y="4568477"/>
              <a:ext cx="56349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33803" name="Picture 7">
              <a:extLst>
                <a:ext uri="{FF2B5EF4-FFF2-40B4-BE49-F238E27FC236}">
                  <a16:creationId xmlns:a16="http://schemas.microsoft.com/office/drawing/2014/main" id="{C7A13957-9F18-4D1D-BC6B-D9B2011DC0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824" y="5383703"/>
              <a:ext cx="566737" cy="30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804" name="TextBox 11">
              <a:extLst>
                <a:ext uri="{FF2B5EF4-FFF2-40B4-BE49-F238E27FC236}">
                  <a16:creationId xmlns:a16="http://schemas.microsoft.com/office/drawing/2014/main" id="{CEC2FA8F-19BA-4F85-A2FC-727501EF9117}"/>
                </a:ext>
              </a:extLst>
            </p:cNvPr>
            <p:cNvSpPr txBox="1">
              <a:spLocks noChangeArrowheads="1"/>
            </p:cNvSpPr>
            <p:nvPr/>
          </p:nvSpPr>
          <p:spPr bwMode="auto">
            <a:xfrm>
              <a:off x="4522348" y="5877272"/>
              <a:ext cx="19218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a:t>Heat proof mat</a:t>
              </a: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A87E04-37AE-4BBC-8522-D8FC8F7702DB}"/>
              </a:ext>
            </a:extLst>
          </p:cNvPr>
          <p:cNvSpPr>
            <a:spLocks noGrp="1"/>
          </p:cNvSpPr>
          <p:nvPr>
            <p:ph type="title"/>
          </p:nvPr>
        </p:nvSpPr>
        <p:spPr>
          <a:xfrm>
            <a:off x="0" y="0"/>
            <a:ext cx="8964613" cy="1143000"/>
          </a:xfrm>
        </p:spPr>
        <p:txBody>
          <a:bodyPr/>
          <a:lstStyle/>
          <a:p>
            <a:pPr eaLnBrk="1" hangingPunct="1">
              <a:defRPr/>
            </a:pPr>
            <a:r>
              <a:rPr lang="en-GB" dirty="0">
                <a:latin typeface="Arial" panose="020B0604020202020204" pitchFamily="34" charset="0"/>
                <a:cs typeface="Arial" panose="020B0604020202020204" pitchFamily="34" charset="0"/>
              </a:rPr>
              <a:t>Investigation 6: lime content in soil.</a:t>
            </a:r>
          </a:p>
        </p:txBody>
      </p:sp>
      <p:sp>
        <p:nvSpPr>
          <p:cNvPr id="34819" name="Rectangle 2">
            <a:extLst>
              <a:ext uri="{FF2B5EF4-FFF2-40B4-BE49-F238E27FC236}">
                <a16:creationId xmlns:a16="http://schemas.microsoft.com/office/drawing/2014/main" id="{CD39B7F3-E556-437F-B7EB-F7A748F26984}"/>
              </a:ext>
            </a:extLst>
          </p:cNvPr>
          <p:cNvSpPr>
            <a:spLocks noChangeArrowheads="1"/>
          </p:cNvSpPr>
          <p:nvPr/>
        </p:nvSpPr>
        <p:spPr bwMode="auto">
          <a:xfrm>
            <a:off x="136525" y="843677"/>
            <a:ext cx="5472113"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endParaRPr lang="en-GB" altLang="en-US" sz="2000" dirty="0">
              <a:latin typeface="Arial" panose="020B0604020202020204" pitchFamily="34" charset="0"/>
            </a:endParaRPr>
          </a:p>
          <a:p>
            <a:pPr marL="360363" indent="-360363" eaLnBrk="1" hangingPunct="1"/>
            <a:r>
              <a:rPr lang="en-GB" altLang="en-US" sz="2000" dirty="0">
                <a:latin typeface="Arial" panose="020B0604020202020204" pitchFamily="34" charset="0"/>
              </a:rPr>
              <a:t>1.	Place a small amount of soil in a test 	tube</a:t>
            </a:r>
            <a:br>
              <a:rPr lang="en-GB" altLang="en-US" sz="2000" dirty="0">
                <a:latin typeface="Arial" panose="020B0604020202020204" pitchFamily="34" charset="0"/>
              </a:rPr>
            </a:br>
            <a:endParaRPr lang="en-GB" altLang="en-US" sz="2000" dirty="0">
              <a:latin typeface="Arial" panose="020B0604020202020204" pitchFamily="34" charset="0"/>
            </a:endParaRPr>
          </a:p>
          <a:p>
            <a:pPr marL="360363" indent="-360363" eaLnBrk="1" hangingPunct="1"/>
            <a:r>
              <a:rPr lang="en-GB" altLang="en-US" sz="2000" dirty="0">
                <a:latin typeface="Arial" panose="020B0604020202020204" pitchFamily="34" charset="0"/>
              </a:rPr>
              <a:t>2.	Add a few drops of hydrochloric acid.</a:t>
            </a:r>
            <a:br>
              <a:rPr lang="en-GB" altLang="en-US" sz="2000" dirty="0">
                <a:latin typeface="Arial" panose="020B0604020202020204" pitchFamily="34" charset="0"/>
              </a:rPr>
            </a:br>
            <a:endParaRPr lang="en-GB" altLang="en-US" sz="2000" dirty="0">
              <a:latin typeface="Arial" panose="020B0604020202020204" pitchFamily="34" charset="0"/>
            </a:endParaRPr>
          </a:p>
          <a:p>
            <a:pPr marL="342900" indent="-342900" eaLnBrk="1" hangingPunct="1">
              <a:buAutoNum type="arabicPeriod" startAt="3"/>
            </a:pPr>
            <a:r>
              <a:rPr lang="en-GB" altLang="en-US" sz="2000" dirty="0">
                <a:latin typeface="Arial" panose="020B0604020202020204" pitchFamily="34" charset="0"/>
              </a:rPr>
              <a:t>Do the contents within the test tube fizz?</a:t>
            </a:r>
            <a:br>
              <a:rPr lang="en-GB" altLang="en-US" sz="2000" dirty="0">
                <a:latin typeface="Arial" panose="020B0604020202020204" pitchFamily="34" charset="0"/>
              </a:rPr>
            </a:br>
            <a:endParaRPr lang="en-GB" altLang="en-US" sz="2000" dirty="0">
              <a:latin typeface="Arial" panose="020B0604020202020204" pitchFamily="34" charset="0"/>
            </a:endParaRPr>
          </a:p>
          <a:p>
            <a:pPr marL="342900" indent="-342900" eaLnBrk="1" hangingPunct="1">
              <a:buAutoNum type="arabicPeriod" startAt="3"/>
            </a:pPr>
            <a:r>
              <a:rPr lang="en-GB" altLang="en-US" sz="2000" dirty="0">
                <a:latin typeface="Arial" panose="020B0604020202020204" pitchFamily="34" charset="0"/>
              </a:rPr>
              <a:t>The fizzing results from the acid reacting with the lime.</a:t>
            </a:r>
          </a:p>
        </p:txBody>
      </p:sp>
      <p:pic>
        <p:nvPicPr>
          <p:cNvPr id="34820" name="Picture 2">
            <a:extLst>
              <a:ext uri="{FF2B5EF4-FFF2-40B4-BE49-F238E27FC236}">
                <a16:creationId xmlns:a16="http://schemas.microsoft.com/office/drawing/2014/main" id="{73E405A7-FBE7-405D-B0EC-569E2A80DD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374650"/>
            <a:ext cx="4608513" cy="382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821" name="Rectangle 3">
            <a:extLst>
              <a:ext uri="{FF2B5EF4-FFF2-40B4-BE49-F238E27FC236}">
                <a16:creationId xmlns:a16="http://schemas.microsoft.com/office/drawing/2014/main" id="{A9E7E31D-0F3E-4246-AB58-C4EF5CE20860}"/>
              </a:ext>
            </a:extLst>
          </p:cNvPr>
          <p:cNvSpPr>
            <a:spLocks noChangeArrowheads="1"/>
          </p:cNvSpPr>
          <p:nvPr/>
        </p:nvSpPr>
        <p:spPr bwMode="auto">
          <a:xfrm>
            <a:off x="136525" y="3933056"/>
            <a:ext cx="8828088"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sz="2000" dirty="0">
                <a:latin typeface="Arial" panose="020B0604020202020204" pitchFamily="34" charset="0"/>
              </a:rPr>
              <a:t>5.	What gas is given off in this reaction?</a:t>
            </a:r>
          </a:p>
          <a:p>
            <a:pPr eaLnBrk="1" hangingPunct="1"/>
            <a:endParaRPr lang="en-GB" altLang="en-US" sz="2000" dirty="0">
              <a:latin typeface="Arial" panose="020B0604020202020204" pitchFamily="34" charset="0"/>
            </a:endParaRPr>
          </a:p>
          <a:p>
            <a:pPr eaLnBrk="1" hangingPunct="1"/>
            <a:r>
              <a:rPr lang="en-GB" altLang="en-US" sz="2000" dirty="0">
                <a:latin typeface="Arial" panose="020B0604020202020204" pitchFamily="34" charset="0"/>
              </a:rPr>
              <a:t>6.	Is there any liquid left in the test tube after the reaction has stopped?</a:t>
            </a:r>
          </a:p>
          <a:p>
            <a:pPr eaLnBrk="1" hangingPunct="1"/>
            <a:endParaRPr lang="en-GB" altLang="en-US" sz="2000" dirty="0">
              <a:latin typeface="Arial" panose="020B0604020202020204" pitchFamily="34" charset="0"/>
            </a:endParaRPr>
          </a:p>
          <a:p>
            <a:pPr eaLnBrk="1" hangingPunct="1"/>
            <a:r>
              <a:rPr lang="en-GB" altLang="en-US" sz="2000" dirty="0">
                <a:latin typeface="Arial" panose="020B0604020202020204" pitchFamily="34" charset="0"/>
              </a:rPr>
              <a:t>7.	Why is lime useful in soil?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BB186-1B83-4368-B656-5C9FDC9CB698}"/>
              </a:ext>
            </a:extLst>
          </p:cNvPr>
          <p:cNvSpPr>
            <a:spLocks noGrp="1"/>
          </p:cNvSpPr>
          <p:nvPr>
            <p:ph type="title"/>
          </p:nvPr>
        </p:nvSpPr>
        <p:spPr/>
        <p:txBody>
          <a:bodyPr/>
          <a:lstStyle/>
          <a:p>
            <a:pPr eaLnBrk="1" hangingPunct="1">
              <a:defRPr/>
            </a:pPr>
            <a:r>
              <a:rPr lang="en-GB" dirty="0">
                <a:latin typeface="Arial" panose="020B0604020202020204" pitchFamily="34" charset="0"/>
                <a:cs typeface="Arial" panose="020B0604020202020204" pitchFamily="34" charset="0"/>
              </a:rPr>
              <a:t>Conclusion to your investigations.</a:t>
            </a:r>
          </a:p>
        </p:txBody>
      </p:sp>
      <p:sp>
        <p:nvSpPr>
          <p:cNvPr id="35843" name="Content Placeholder 2">
            <a:extLst>
              <a:ext uri="{FF2B5EF4-FFF2-40B4-BE49-F238E27FC236}">
                <a16:creationId xmlns:a16="http://schemas.microsoft.com/office/drawing/2014/main" id="{87E87E31-3EE0-4318-A52C-5F2F3E6B4702}"/>
              </a:ext>
            </a:extLst>
          </p:cNvPr>
          <p:cNvSpPr>
            <a:spLocks noGrp="1"/>
          </p:cNvSpPr>
          <p:nvPr>
            <p:ph idx="1"/>
          </p:nvPr>
        </p:nvSpPr>
        <p:spPr/>
        <p:txBody>
          <a:bodyPr>
            <a:normAutofit/>
          </a:bodyPr>
          <a:lstStyle/>
          <a:p>
            <a:pPr eaLnBrk="1" hangingPunct="1"/>
            <a:r>
              <a:rPr lang="en-GB" altLang="en-US" sz="2400" dirty="0">
                <a:latin typeface="Arial" panose="020B0604020202020204" pitchFamily="34" charset="0"/>
                <a:cs typeface="Arial" panose="020B0604020202020204" pitchFamily="34" charset="0"/>
              </a:rPr>
              <a:t>What can you conclude from your investigations about soil?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CDBD291-C905-4C3A-9B7D-D499924CC092}"/>
              </a:ext>
            </a:extLst>
          </p:cNvPr>
          <p:cNvSpPr/>
          <p:nvPr/>
        </p:nvSpPr>
        <p:spPr bwMode="auto">
          <a:xfrm>
            <a:off x="2756983" y="1997839"/>
            <a:ext cx="3630033" cy="2862322"/>
          </a:xfrm>
          <a:prstGeom prst="rect">
            <a:avLst/>
          </a:prstGeom>
          <a:noFill/>
          <a:ln>
            <a:noFill/>
          </a:ln>
          <a:effectLst/>
        </p:spPr>
        <p:txBody>
          <a:bodyPr wrap="none">
            <a:spAutoFit/>
          </a:bodyPr>
          <a:lstStyle/>
          <a:p>
            <a:pPr algn="ctr">
              <a:defRPr/>
            </a:pPr>
            <a:r>
              <a:rPr lang="en-US" sz="6000" b="1" cap="all" dirty="0">
                <a:ln w="9000" cmpd="sng">
                  <a:noFill/>
                  <a:prstDash val="solid"/>
                </a:ln>
                <a:effectLst/>
                <a:latin typeface="Arial" panose="020B0604020202020204" pitchFamily="34" charset="0"/>
                <a:cs typeface="Arial" panose="020B0604020202020204" pitchFamily="34" charset="0"/>
              </a:rPr>
              <a:t>The </a:t>
            </a:r>
          </a:p>
          <a:p>
            <a:pPr algn="ctr">
              <a:defRPr/>
            </a:pPr>
            <a:r>
              <a:rPr lang="en-US" sz="6000" b="1" cap="all" dirty="0">
                <a:ln w="9000" cmpd="sng">
                  <a:noFill/>
                  <a:prstDash val="solid"/>
                </a:ln>
                <a:effectLst/>
                <a:latin typeface="Arial" panose="020B0604020202020204" pitchFamily="34" charset="0"/>
                <a:cs typeface="Arial" panose="020B0604020202020204" pitchFamily="34" charset="0"/>
              </a:rPr>
              <a:t>Six soil </a:t>
            </a:r>
          </a:p>
          <a:p>
            <a:pPr algn="ctr">
              <a:defRPr/>
            </a:pPr>
            <a:r>
              <a:rPr lang="en-US" sz="6000" b="1" cap="all" dirty="0">
                <a:ln w="9000" cmpd="sng">
                  <a:noFill/>
                  <a:prstDash val="solid"/>
                </a:ln>
                <a:effectLst/>
                <a:latin typeface="Arial" panose="020B0604020202020204" pitchFamily="34" charset="0"/>
                <a:cs typeface="Arial" panose="020B0604020202020204" pitchFamily="34" charset="0"/>
              </a:rPr>
              <a:t>types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
            <a:extLst>
              <a:ext uri="{FF2B5EF4-FFF2-40B4-BE49-F238E27FC236}">
                <a16:creationId xmlns:a16="http://schemas.microsoft.com/office/drawing/2014/main" id="{9769C040-79D1-45D1-AF3D-BC5FC3FA91B1}"/>
              </a:ext>
            </a:extLst>
          </p:cNvPr>
          <p:cNvSpPr>
            <a:spLocks noChangeArrowheads="1"/>
          </p:cNvSpPr>
          <p:nvPr/>
        </p:nvSpPr>
        <p:spPr bwMode="auto">
          <a:xfrm>
            <a:off x="575468" y="3284984"/>
            <a:ext cx="7993063"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sz="2400" dirty="0">
                <a:latin typeface="Arial" panose="020B0604020202020204" pitchFamily="34" charset="0"/>
              </a:rPr>
              <a:t>Loamy soil - often seen as the ultimate garden soil because most plants will grow in it, this is brown and crumbly in texture and similar to that found on well-worked allotments. It's rarely waterlogged in winter or dry in summer and supports a wide range of plants. Loamy soil is light and easy to dig and is naturally high in nutrients.</a:t>
            </a:r>
          </a:p>
          <a:p>
            <a:pPr eaLnBrk="1" hangingPunct="1"/>
            <a:endParaRPr lang="en-GB" altLang="en-US" sz="2400" dirty="0">
              <a:latin typeface="Arial" panose="020B0604020202020204" pitchFamily="34" charset="0"/>
            </a:endParaRPr>
          </a:p>
        </p:txBody>
      </p:sp>
      <p:pic>
        <p:nvPicPr>
          <p:cNvPr id="16387" name="Picture 2">
            <a:extLst>
              <a:ext uri="{FF2B5EF4-FFF2-40B4-BE49-F238E27FC236}">
                <a16:creationId xmlns:a16="http://schemas.microsoft.com/office/drawing/2014/main" id="{5E05D8FF-3FE1-44D0-970F-F95D2C57E6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22950" y="692150"/>
            <a:ext cx="2420938" cy="234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a:extLst>
              <a:ext uri="{FF2B5EF4-FFF2-40B4-BE49-F238E27FC236}">
                <a16:creationId xmlns:a16="http://schemas.microsoft.com/office/drawing/2014/main" id="{9C3C0440-81D0-499A-9755-7D418922FCA7}"/>
              </a:ext>
            </a:extLst>
          </p:cNvPr>
          <p:cNvSpPr>
            <a:spLocks noChangeArrowheads="1"/>
          </p:cNvSpPr>
          <p:nvPr/>
        </p:nvSpPr>
        <p:spPr bwMode="auto">
          <a:xfrm>
            <a:off x="900112" y="2924944"/>
            <a:ext cx="7343775"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sz="2400">
                <a:latin typeface="Arial" panose="020B0604020202020204" pitchFamily="34" charset="0"/>
              </a:rPr>
              <a:t>Chalky soil - typical of south-east England, chalky soil is very shallow, full of clumps of white chalk or flint and is very free-draining. This means it can be bone dry in summer and plants will need far more watering and feeding than on any other soil. Chalky soils are always alkaline, which restricts the number of plants that can grow on them. Planting may also be difficult as spades frequently hit lumps of hard chalk or flint</a:t>
            </a:r>
          </a:p>
        </p:txBody>
      </p:sp>
      <p:pic>
        <p:nvPicPr>
          <p:cNvPr id="17411" name="Picture 2">
            <a:extLst>
              <a:ext uri="{FF2B5EF4-FFF2-40B4-BE49-F238E27FC236}">
                <a16:creationId xmlns:a16="http://schemas.microsoft.com/office/drawing/2014/main" id="{E5D1B71D-3B2C-4028-8243-7169E7E7869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5963" y="115888"/>
            <a:ext cx="2636837" cy="263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
            <a:extLst>
              <a:ext uri="{FF2B5EF4-FFF2-40B4-BE49-F238E27FC236}">
                <a16:creationId xmlns:a16="http://schemas.microsoft.com/office/drawing/2014/main" id="{BF96C572-A50C-4F47-A96E-852C7B7E0DDF}"/>
              </a:ext>
            </a:extLst>
          </p:cNvPr>
          <p:cNvSpPr>
            <a:spLocks noChangeArrowheads="1"/>
          </p:cNvSpPr>
          <p:nvPr/>
        </p:nvSpPr>
        <p:spPr bwMode="auto">
          <a:xfrm>
            <a:off x="467518" y="3356992"/>
            <a:ext cx="8208963" cy="304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sz="2400" dirty="0">
                <a:latin typeface="Arial" panose="020B0604020202020204" pitchFamily="34" charset="0"/>
              </a:rPr>
              <a:t>Clay soil - this is sticky to handle and can be easily rolled into a ball shape. It is naturally high in nutrients so plants that like these conditions should do particularly well. It does pose some problems. In summer, it is often baked dry, with visible surface cracks, making it difficult to get water to plant roots. Yet in winter, it can be constantly wet and waterlogging is common. It is hard to dig at most times of the year</a:t>
            </a:r>
          </a:p>
        </p:txBody>
      </p:sp>
      <p:pic>
        <p:nvPicPr>
          <p:cNvPr id="18435" name="Picture 2">
            <a:extLst>
              <a:ext uri="{FF2B5EF4-FFF2-40B4-BE49-F238E27FC236}">
                <a16:creationId xmlns:a16="http://schemas.microsoft.com/office/drawing/2014/main" id="{7CA2915A-C097-4AE4-99BC-68B6323279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525" y="115888"/>
            <a:ext cx="2708275" cy="270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
            <a:extLst>
              <a:ext uri="{FF2B5EF4-FFF2-40B4-BE49-F238E27FC236}">
                <a16:creationId xmlns:a16="http://schemas.microsoft.com/office/drawing/2014/main" id="{AA73B7DB-D2AD-4F9D-81E5-644E392ECBDE}"/>
              </a:ext>
            </a:extLst>
          </p:cNvPr>
          <p:cNvSpPr>
            <a:spLocks noChangeArrowheads="1"/>
          </p:cNvSpPr>
          <p:nvPr/>
        </p:nvSpPr>
        <p:spPr bwMode="auto">
          <a:xfrm>
            <a:off x="539552" y="3284984"/>
            <a:ext cx="8064896"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sz="2400" dirty="0">
                <a:latin typeface="Arial" panose="020B0604020202020204" pitchFamily="34" charset="0"/>
              </a:rPr>
              <a:t>Silty soil - is made up of fine grains, originally deposited by a river. The tiny particles give it a silky feel if rubbed between the fingers. It does not form distinct shapes like clay when wet, but it can be rolled into sausage-like strips. Silty soils can be badly drained but are not prone to waterlogging.</a:t>
            </a:r>
          </a:p>
        </p:txBody>
      </p:sp>
      <p:pic>
        <p:nvPicPr>
          <p:cNvPr id="19459" name="Picture 2">
            <a:extLst>
              <a:ext uri="{FF2B5EF4-FFF2-40B4-BE49-F238E27FC236}">
                <a16:creationId xmlns:a16="http://schemas.microsoft.com/office/drawing/2014/main" id="{B44C91D4-3CF8-4DC9-9423-FE177567E6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7838" y="115888"/>
            <a:ext cx="2781300" cy="278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
            <a:extLst>
              <a:ext uri="{FF2B5EF4-FFF2-40B4-BE49-F238E27FC236}">
                <a16:creationId xmlns:a16="http://schemas.microsoft.com/office/drawing/2014/main" id="{1B0EA399-6166-42D3-84B0-E6453D21A31D}"/>
              </a:ext>
            </a:extLst>
          </p:cNvPr>
          <p:cNvSpPr>
            <a:spLocks noChangeArrowheads="1"/>
          </p:cNvSpPr>
          <p:nvPr/>
        </p:nvSpPr>
        <p:spPr bwMode="auto">
          <a:xfrm>
            <a:off x="575556" y="3212976"/>
            <a:ext cx="799288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sz="2400" dirty="0">
                <a:latin typeface="Arial" panose="020B0604020202020204" pitchFamily="34" charset="0"/>
              </a:rPr>
              <a:t>Peaty soil - the fens of eastern England are very peaty and are some of the country's best farmland. Plants grow happily in it, as long as they can adjust to the relatively acid conditions. Almost black to look at, easy to dig over and spongy to the touch, peaty soil can be soaking in winter and dry during most of the summer.</a:t>
            </a:r>
          </a:p>
        </p:txBody>
      </p:sp>
      <p:pic>
        <p:nvPicPr>
          <p:cNvPr id="20483" name="Picture 2">
            <a:extLst>
              <a:ext uri="{FF2B5EF4-FFF2-40B4-BE49-F238E27FC236}">
                <a16:creationId xmlns:a16="http://schemas.microsoft.com/office/drawing/2014/main" id="{9EF471B5-12A7-4300-AF8E-988C477E8D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9700" y="200025"/>
            <a:ext cx="3240088" cy="273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a:extLst>
              <a:ext uri="{FF2B5EF4-FFF2-40B4-BE49-F238E27FC236}">
                <a16:creationId xmlns:a16="http://schemas.microsoft.com/office/drawing/2014/main" id="{D467BE57-DC8A-444A-8008-5A2C5CB9E920}"/>
              </a:ext>
            </a:extLst>
          </p:cNvPr>
          <p:cNvSpPr>
            <a:spLocks noChangeArrowheads="1"/>
          </p:cNvSpPr>
          <p:nvPr/>
        </p:nvSpPr>
        <p:spPr bwMode="auto">
          <a:xfrm>
            <a:off x="683568" y="2996952"/>
            <a:ext cx="7920879"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omic Sans MS" panose="030F0702030302020204" pitchFamily="66" charset="0"/>
                <a:cs typeface="Arial" panose="020B0604020202020204" pitchFamily="34" charset="0"/>
              </a:defRPr>
            </a:lvl1pPr>
            <a:lvl2pPr marL="742950" indent="-285750" eaLnBrk="0" hangingPunct="0">
              <a:defRPr>
                <a:solidFill>
                  <a:schemeClr val="tx1"/>
                </a:solidFill>
                <a:latin typeface="Comic Sans MS" panose="030F0702030302020204" pitchFamily="66" charset="0"/>
                <a:cs typeface="Arial" panose="020B0604020202020204" pitchFamily="34" charset="0"/>
              </a:defRPr>
            </a:lvl2pPr>
            <a:lvl3pPr marL="1143000" indent="-228600" eaLnBrk="0" hangingPunct="0">
              <a:defRPr>
                <a:solidFill>
                  <a:schemeClr val="tx1"/>
                </a:solidFill>
                <a:latin typeface="Comic Sans MS" panose="030F0702030302020204" pitchFamily="66" charset="0"/>
                <a:cs typeface="Arial" panose="020B0604020202020204" pitchFamily="34" charset="0"/>
              </a:defRPr>
            </a:lvl3pPr>
            <a:lvl4pPr marL="1600200" indent="-228600" eaLnBrk="0" hangingPunct="0">
              <a:defRPr>
                <a:solidFill>
                  <a:schemeClr val="tx1"/>
                </a:solidFill>
                <a:latin typeface="Comic Sans MS" panose="030F0702030302020204" pitchFamily="66" charset="0"/>
                <a:cs typeface="Arial" panose="020B0604020202020204" pitchFamily="34" charset="0"/>
              </a:defRPr>
            </a:lvl4pPr>
            <a:lvl5pPr marL="2057400" indent="-228600" eaLnBrk="0" hangingPunct="0">
              <a:defRPr>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omic Sans MS" panose="030F0702030302020204" pitchFamily="66" charset="0"/>
                <a:cs typeface="Arial" panose="020B0604020202020204" pitchFamily="34" charset="0"/>
              </a:defRPr>
            </a:lvl9pPr>
          </a:lstStyle>
          <a:p>
            <a:pPr eaLnBrk="1" hangingPunct="1"/>
            <a:r>
              <a:rPr lang="en-GB" altLang="en-US" sz="2400" dirty="0">
                <a:latin typeface="Arial" panose="020B0604020202020204" pitchFamily="34" charset="0"/>
              </a:rPr>
              <a:t>Sandy soil - feels rough and gritty when handled and will not form distinct shapes like clay. It usually has a sandy brown colour and is easy to dig over. Water-logging is rare on such soils as they are very free-draining and, accordingly, watering and feeding of plants is needed on a regular basis. It is quick to warm up in the spring, so sowing and planting can be done earlier in the year than with clay or silty soil.</a:t>
            </a:r>
          </a:p>
        </p:txBody>
      </p:sp>
      <p:pic>
        <p:nvPicPr>
          <p:cNvPr id="21507" name="Picture 2">
            <a:extLst>
              <a:ext uri="{FF2B5EF4-FFF2-40B4-BE49-F238E27FC236}">
                <a16:creationId xmlns:a16="http://schemas.microsoft.com/office/drawing/2014/main" id="{6604B6E1-2AFF-4715-888D-80824BFA95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14988" y="0"/>
            <a:ext cx="2781300" cy="256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3725A5DC683C04082C76ACB61619D05" ma:contentTypeVersion="18" ma:contentTypeDescription="Create a new document." ma:contentTypeScope="" ma:versionID="f5214000169c7f4cca132637da4cdb84">
  <xsd:schema xmlns:xsd="http://www.w3.org/2001/XMLSchema" xmlns:xs="http://www.w3.org/2001/XMLSchema" xmlns:p="http://schemas.microsoft.com/office/2006/metadata/properties" xmlns:ns2="9ad1216b-cdc1-40e2-a0c2-94597fd44697" xmlns:ns3="8a983182-d737-4738-96fb-0c3c886778fe" xmlns:ns4="7424b78e-8606-4fd1-9a19-b6b90bbc0a1b" targetNamespace="http://schemas.microsoft.com/office/2006/metadata/properties" ma:root="true" ma:fieldsID="9a664999f91d0bcb35bed081cbd76490" ns2:_="" ns3:_="" ns4:_="">
    <xsd:import namespace="9ad1216b-cdc1-40e2-a0c2-94597fd44697"/>
    <xsd:import namespace="8a983182-d737-4738-96fb-0c3c886778fe"/>
    <xsd:import namespace="7424b78e-8606-4fd1-9a19-b6b90bbc0a1b"/>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AutoKeyPoints" minOccurs="0"/>
                <xsd:element ref="ns3:MediaServiceKeyPoints" minOccurs="0"/>
                <xsd:element ref="ns2:SharedWithUsers" minOccurs="0"/>
                <xsd:element ref="ns2:SharedWithDetails" minOccurs="0"/>
                <xsd:element ref="ns3:MediaServiceDateTaken" minOccurs="0"/>
                <xsd:element ref="ns3:MediaServiceAutoTags" minOccurs="0"/>
                <xsd:element ref="ns3:MediaLengthInSeconds" minOccurs="0"/>
                <xsd:element ref="ns3:MediaServiceObjectDetectorVersions" minOccurs="0"/>
                <xsd:element ref="ns3:lcf76f155ced4ddcb4097134ff3c332f" minOccurs="0"/>
                <xsd:element ref="ns4:TaxCatchAll"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ad1216b-cdc1-40e2-a0c2-94597fd44697" elementFormDefault="qualified">
    <xsd:import namespace="http://schemas.microsoft.com/office/2006/documentManagement/types"/>
    <xsd:import namespace="http://schemas.microsoft.com/office/infopath/2007/PartnerControls"/>
    <xsd:element name="_dlc_DocId" ma:index="4" nillable="true" ma:displayName="Document ID Value" ma:description="The value of the document ID assigned to this item." ma:indexed="true" ma:internalName="_dlc_DocId" ma:readOnly="true">
      <xsd:simpleType>
        <xsd:restriction base="dms:Text"/>
      </xsd:simpleType>
    </xsd:element>
    <xsd:element name="_dlc_DocIdUrl" ma:index="5"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6" nillable="true" ma:displayName="Persist ID" ma:description="Keep ID on add." ma:hidden="true" ma:internalName="_dlc_DocIdPersistId" ma:readOnly="true">
      <xsd:simpleType>
        <xsd:restriction base="dms:Boolean"/>
      </xsd:simpleType>
    </xsd:element>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a983182-d737-4738-96fb-0c3c886778fe" elementFormDefault="qualified">
    <xsd:import namespace="http://schemas.microsoft.com/office/2006/documentManagement/types"/>
    <xsd:import namespace="http://schemas.microsoft.com/office/infopath/2007/PartnerControls"/>
    <xsd:element name="MediaServiceMetadata" ma:index="7" nillable="true" ma:displayName="MediaServiceMetadata" ma:hidden="true" ma:internalName="MediaServiceMetadata" ma:readOnly="true">
      <xsd:simpleType>
        <xsd:restriction base="dms:Note"/>
      </xsd:simpleType>
    </xsd:element>
    <xsd:element name="MediaServiceFastMetadata" ma:index="8" nillable="true" ma:displayName="MediaServiceFastMetadata" ma:hidden="true" ma:internalName="MediaServiceFastMetadata" ma:readOnly="true">
      <xsd:simpleType>
        <xsd:restriction base="dms:Note"/>
      </xsd:simpleType>
    </xsd:element>
    <xsd:element name="MediaServiceAutoKeyPoints" ma:index="9" nillable="true" ma:displayName="MediaServiceAutoKeyPoints" ma:hidden="true" ma:internalName="MediaServiceAutoKeyPoints" ma:readOnly="true">
      <xsd:simpleType>
        <xsd:restriction base="dms:Note"/>
      </xsd:simpleType>
    </xsd:element>
    <xsd:element name="MediaServiceKeyPoints" ma:index="10"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AutoTags" ma:index="18" nillable="true" ma:displayName="Tags" ma:internalName="MediaServiceAutoTag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7882c5b-1fc0-4c64-8edd-3b527906c473" ma:termSetId="09814cd3-568e-fe90-9814-8d621ff8fb84" ma:anchorId="fba54fb3-c3e1-fe81-a776-ca4b69148c4d" ma:open="true" ma:isKeyword="false">
      <xsd:complexType>
        <xsd:sequence>
          <xsd:element ref="pc:Terms" minOccurs="0" maxOccurs="1"/>
        </xsd:sequence>
      </xsd:complex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424b78e-8606-4fd1-9a19-b6b90bbc0a1b"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4bd6ad62-9026-4c22-97ba-ffd5902a9633}" ma:internalName="TaxCatchAll" ma:showField="CatchAllData" ma:web="9ad1216b-cdc1-40e2-a0c2-94597fd4469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3"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D028180-2008-4DCA-8B68-0D64BD1299F4}"/>
</file>

<file path=customXml/itemProps2.xml><?xml version="1.0" encoding="utf-8"?>
<ds:datastoreItem xmlns:ds="http://schemas.openxmlformats.org/officeDocument/2006/customXml" ds:itemID="{CD763215-9AC8-4CC2-A189-0A1D0AC2DA68}"/>
</file>

<file path=customXml/itemProps3.xml><?xml version="1.0" encoding="utf-8"?>
<ds:datastoreItem xmlns:ds="http://schemas.openxmlformats.org/officeDocument/2006/customXml" ds:itemID="{FBF38BBA-E8F9-470D-80E0-A827A306E8D9}"/>
</file>

<file path=docProps/app.xml><?xml version="1.0" encoding="utf-8"?>
<Properties xmlns="http://schemas.openxmlformats.org/officeDocument/2006/extended-properties" xmlns:vt="http://schemas.openxmlformats.org/officeDocument/2006/docPropsVTypes">
  <Template/>
  <TotalTime>293</TotalTime>
  <Words>1401</Words>
  <Application>Microsoft Office PowerPoint</Application>
  <PresentationFormat>On-screen Show (4:3)</PresentationFormat>
  <Paragraphs>136</Paragraphs>
  <Slides>23</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Calibri Light</vt:lpstr>
      <vt:lpstr>Comic Sans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Investigating soils</vt:lpstr>
      <vt:lpstr>PowerPoint Presentation</vt:lpstr>
      <vt:lpstr>PowerPoint Presentation</vt:lpstr>
      <vt:lpstr>PowerPoint Presentation</vt:lpstr>
      <vt:lpstr>PowerPoint Presentation</vt:lpstr>
      <vt:lpstr>PowerPoint Presentation</vt:lpstr>
      <vt:lpstr>Investigation 2 Soil drainage.</vt:lpstr>
      <vt:lpstr>Results </vt:lpstr>
      <vt:lpstr>Investigation 3: Water content in soil</vt:lpstr>
      <vt:lpstr>Results </vt:lpstr>
      <vt:lpstr>Soil investigation 4: Humus content.</vt:lpstr>
      <vt:lpstr>PowerPoint Presentation</vt:lpstr>
      <vt:lpstr>Investigation 6: lime content in soil.</vt:lpstr>
      <vt:lpstr>Conclusion to your investigations.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katie</dc:creator>
  <cp:lastModifiedBy>David Harrison</cp:lastModifiedBy>
  <cp:revision>21</cp:revision>
  <dcterms:created xsi:type="dcterms:W3CDTF">2011-09-25T08:31:16Z</dcterms:created>
  <dcterms:modified xsi:type="dcterms:W3CDTF">2021-01-28T10:14:28Z</dcterms:modified>
</cp:coreProperties>
</file>