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handoutMasterIdLst>
    <p:handoutMasterId r:id="rId16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7" r:id="rId8"/>
    <p:sldId id="263" r:id="rId9"/>
    <p:sldId id="264" r:id="rId10"/>
    <p:sldId id="268" r:id="rId11"/>
    <p:sldId id="265" r:id="rId12"/>
    <p:sldId id="269" r:id="rId13"/>
    <p:sldId id="266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74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87935827-7635-4C89-B404-61230DE63BD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CC548745-A4EB-47FF-94DD-F02A44199EB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24" name="Rectangle 4">
            <a:extLst>
              <a:ext uri="{FF2B5EF4-FFF2-40B4-BE49-F238E27FC236}">
                <a16:creationId xmlns:a16="http://schemas.microsoft.com/office/drawing/2014/main" id="{22772F99-9ADC-4D72-B8E8-1EED4B7832F1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25" name="Rectangle 5">
            <a:extLst>
              <a:ext uri="{FF2B5EF4-FFF2-40B4-BE49-F238E27FC236}">
                <a16:creationId xmlns:a16="http://schemas.microsoft.com/office/drawing/2014/main" id="{80FA72C3-33CE-464D-93D7-FCA3AB16B588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236F0E5A-FF0D-4547-8C15-B6202F46E3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AE173-65E1-4698-B802-B746B33AE4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4D389A-5F0B-4F69-82F3-40705C2A6E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3FC7E-4B98-4324-8084-8B069F9CC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0B0148-4642-4442-84A2-C7F9EB626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9EE077-A056-4A80-AC03-A7AEEBAB7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42A164-019D-4839-893F-70A31149A5E3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4225476"/>
      </p:ext>
    </p:extLst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C314C-1754-42D6-8DD6-3FD361C92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C807E6-76BF-4040-9801-F868E59C23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C59912-43A1-4AA0-ADB6-8CCC2B6DE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72DD29-0840-4915-A0CA-F0631029B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6A19EA-01E6-4471-AD81-994AB290C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A151FB-D705-40B9-BB14-1DD13E72E5B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365112"/>
      </p:ext>
    </p:extLst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F45980-4EB0-42BD-B1DB-D809AD1C91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201286-D654-47FC-94A3-215137F4F6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2039F0-F18E-405F-95B8-49E702FD0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F55D23-8318-4E7F-B13E-0524DA58B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CD8D8-B27B-46DD-888E-60847858E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282C58-7A96-42D7-94FD-E635FBAC24C9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4317859"/>
      </p:ext>
    </p:extLst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2B470-8D76-4F7F-B20A-DA5796A2A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7C7792-BF04-47B2-9E8E-A98D0EC500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79149D-293F-46BA-804E-7302619E8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D20CF4-13E1-4C11-BCA6-F185F5AB6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3411C7-EA17-4103-AA73-AD2970671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79BACB-EE7E-4DAE-8459-3D80B4729AE4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213695"/>
      </p:ext>
    </p:extLst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B39AD-4F6D-49F6-A0D3-95095EF74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CD0D9D-B2F9-4D2E-8ED2-A25FB2C24A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CE5B60-44F7-4E37-8DED-401976762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E9F6A-4A67-4ABB-BFE9-A5AF76A1E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E0234B-3891-4B2D-8FAC-C48A40F74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501692-4059-4F12-BE28-D1BCB310D5B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8540053"/>
      </p:ext>
    </p:extLst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38D03-D981-4D77-98E3-7E3EC5801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B954F-2B8F-40ED-BD61-CF459824CB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DBB1DC-06FA-4A9D-8F32-A635A322CE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3268B7-585E-4D0A-8545-C811FF6E7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91A059-4DFB-47F0-B9BF-40B79B111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CC01A9-0898-46B8-8B8A-DAC7A6446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F31763-5D6C-47D2-8690-39119AD686CD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7385199"/>
      </p:ext>
    </p:extLst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C30F9-BE9F-400D-82FD-A8E584917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AFFDD6-56EB-486D-995F-6A96800A5E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1FC5C1-1196-4E8C-825C-A1EFBFDDC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D33018-5CA2-4851-985F-0516C7511D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843B2E-53B7-4DD2-8D20-685B695389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64140B-821D-43F0-A40C-CE38AA32F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E5B2B4-3F39-496F-8557-D939B119B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DDA5E6-0572-44A6-850E-31C9E6FF3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339409-BB93-4B43-AD5D-8F5E1E7A1AC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2248250"/>
      </p:ext>
    </p:extLst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5BEDA-B44C-411C-A923-DF4FE89A5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266371-F56D-4B67-84ED-0E0BB7B5F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BF491A-BBF7-41A4-B77E-C881F92E7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C8ABD4-C1EB-41C7-9D12-B45D609FD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C95D0C-A1B1-40F2-968B-609600BD14DD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8832185"/>
      </p:ext>
    </p:extLst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F6D67D-45FD-413F-8176-B681C4BDD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230786-93D7-465B-9FC0-B5F32DB71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BE579D-ED96-4E68-A676-04DC1A754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7D4D9-DCD1-4700-A9B7-44B732770F70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8229066"/>
      </p:ext>
    </p:extLst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2AAEC-017B-4456-9565-6840D75E79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49A3AA-8EF5-4145-85D3-5D57BF30B2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255C6C-95A5-4B9B-97E4-07C89E8D33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C0F8F3-2E4C-43B6-8CB9-BB9DC49E4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05C1EF-0060-499C-A0F6-F752D4F35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A3CD75-8D4E-4ABC-9689-9382935FE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6EF000-E35A-4346-A141-AB12D4F7DF7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3298413"/>
      </p:ext>
    </p:extLst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82FB8-25FF-4316-8270-1440F8066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1291D8-5577-4564-BE83-0C4E3130B4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2572BE-E0B5-4317-A325-609CA07912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C6F434-51C3-4526-88AF-3A792D941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BFA842-0E75-41D8-851D-5C7DB0157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802CAA-0381-41BC-B982-DC0B13607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F1C7C-35E6-4770-9979-B5CF6F3E42AB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16248"/>
      </p:ext>
    </p:extLst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17D792-483C-4DBA-8C70-1CE6E0162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E97DA0-B5BB-4425-B4FE-D9A93DE44E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1A65C-2770-407D-A4CA-523420F448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916F69-CDCA-4D0F-82DD-D0233DA142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753383-EDE7-4FA9-9A28-5A97250060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2EDFDBD-96B6-465A-8CB5-92F4FE9EDAE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921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05F1F4C6-E057-494F-AFD0-031D6F560A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Housing Livestock</a:t>
            </a:r>
            <a:endParaRPr lang="en-US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7F283FBF-7A43-41DA-941B-62211C77E69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There is a great variety of housing types</a:t>
            </a:r>
          </a:p>
          <a:p>
            <a:pPr eaLnBrk="1" hangingPunct="1">
              <a:defRPr/>
            </a:pPr>
            <a:endParaRPr lang="en-GB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Animal Welfare</a:t>
            </a:r>
          </a:p>
          <a:p>
            <a:pPr eaLnBrk="1" hangingPunct="1">
              <a:defRPr/>
            </a:pP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Environmental controls</a:t>
            </a:r>
          </a:p>
          <a:p>
            <a:pPr eaLnBrk="1" hangingPunct="1">
              <a:defRPr/>
            </a:pP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Health and Safety</a:t>
            </a:r>
          </a:p>
          <a:p>
            <a:pPr eaLnBrk="1" hangingPunct="1">
              <a:defRPr/>
            </a:pP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Future use</a:t>
            </a:r>
          </a:p>
          <a:p>
            <a:pPr eaLnBrk="1" hangingPunct="1">
              <a:defRPr/>
            </a:pP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Value for money</a:t>
            </a:r>
          </a:p>
          <a:p>
            <a:pPr eaLnBrk="1" hangingPunct="1">
              <a:defRPr/>
            </a:pP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>
            <a:extLst>
              <a:ext uri="{FF2B5EF4-FFF2-40B4-BE49-F238E27FC236}">
                <a16:creationId xmlns:a16="http://schemas.microsoft.com/office/drawing/2014/main" id="{7163CBF2-B728-4132-AD0A-B4E16CA746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Environmental Impacts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1" name="Rectangle 5">
            <a:extLst>
              <a:ext uri="{FF2B5EF4-FFF2-40B4-BE49-F238E27FC236}">
                <a16:creationId xmlns:a16="http://schemas.microsoft.com/office/drawing/2014/main" id="{788EE9BA-67CC-4FD7-8ABE-A30D9A9005FE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Disposal of FYM</a:t>
            </a:r>
            <a:endParaRPr lang="en-US" altLang="en-US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2" name="Rectangle 6">
            <a:extLst>
              <a:ext uri="{FF2B5EF4-FFF2-40B4-BE49-F238E27FC236}">
                <a16:creationId xmlns:a16="http://schemas.microsoft.com/office/drawing/2014/main" id="{295E9EBA-D11A-47A7-B0E4-20733B2A61A5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Agric causes 11% of UK water pollution incidents</a:t>
            </a:r>
            <a:endParaRPr lang="en-US" altLang="en-US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317" name="Picture 8">
            <a:extLst>
              <a:ext uri="{FF2B5EF4-FFF2-40B4-BE49-F238E27FC236}">
                <a16:creationId xmlns:a16="http://schemas.microsoft.com/office/drawing/2014/main" id="{16951837-0D96-4E27-B0A9-A3397F32C0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3141663"/>
            <a:ext cx="3619500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10">
            <a:extLst>
              <a:ext uri="{FF2B5EF4-FFF2-40B4-BE49-F238E27FC236}">
                <a16:creationId xmlns:a16="http://schemas.microsoft.com/office/drawing/2014/main" id="{EEE0BE7F-7199-4E44-AF34-7E6D9522C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141663"/>
            <a:ext cx="401955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45F40B2A-125F-4C83-B198-57B843A10D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Future Use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4E270E95-5BD7-4FBF-8D8C-88F11712782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Change of animals</a:t>
            </a:r>
          </a:p>
          <a:p>
            <a:pPr eaLnBrk="1" hangingPunct="1">
              <a:defRPr/>
            </a:pPr>
            <a:endParaRPr lang="en-GB" alt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Farm Diversification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>
            <a:extLst>
              <a:ext uri="{FF2B5EF4-FFF2-40B4-BE49-F238E27FC236}">
                <a16:creationId xmlns:a16="http://schemas.microsoft.com/office/drawing/2014/main" id="{97156498-164A-4A9A-917B-1335C77E88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Farm Diversification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09" name="Rectangle 5">
            <a:extLst>
              <a:ext uri="{FF2B5EF4-FFF2-40B4-BE49-F238E27FC236}">
                <a16:creationId xmlns:a16="http://schemas.microsoft.com/office/drawing/2014/main" id="{383031FB-8E8D-4F95-BB7B-A0301D5981B2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Paintball</a:t>
            </a:r>
            <a:endParaRPr lang="en-US" altLang="en-US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10" name="Rectangle 6">
            <a:extLst>
              <a:ext uri="{FF2B5EF4-FFF2-40B4-BE49-F238E27FC236}">
                <a16:creationId xmlns:a16="http://schemas.microsoft.com/office/drawing/2014/main" id="{070771F3-FC9A-426D-BBFC-B305043DE39F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Off road</a:t>
            </a:r>
            <a:endParaRPr lang="en-US" altLang="en-US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365" name="Picture 8">
            <a:extLst>
              <a:ext uri="{FF2B5EF4-FFF2-40B4-BE49-F238E27FC236}">
                <a16:creationId xmlns:a16="http://schemas.microsoft.com/office/drawing/2014/main" id="{97A6B15C-FA24-445A-B219-89CEDE13CA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708275"/>
            <a:ext cx="3959225" cy="278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10">
            <a:extLst>
              <a:ext uri="{FF2B5EF4-FFF2-40B4-BE49-F238E27FC236}">
                <a16:creationId xmlns:a16="http://schemas.microsoft.com/office/drawing/2014/main" id="{EA70BC4E-F8CF-4535-9076-9E54C2A8DE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708275"/>
            <a:ext cx="3889375" cy="273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76415CFF-50CD-4FC0-870E-EAAA2085A0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Value for money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230E4AF4-922F-4089-B218-8059862E5B7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Will depend on many factors</a:t>
            </a:r>
          </a:p>
          <a:p>
            <a:pPr eaLnBrk="1" hangingPunct="1">
              <a:defRPr/>
            </a:pPr>
            <a:endParaRPr lang="en-GB" alt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Inputs &amp; outputs</a:t>
            </a:r>
          </a:p>
          <a:p>
            <a:pPr eaLnBrk="1" hangingPunct="1">
              <a:buClr>
                <a:schemeClr val="tx1"/>
              </a:buClr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Size of enterprise</a:t>
            </a:r>
          </a:p>
          <a:p>
            <a:pPr eaLnBrk="1" hangingPunct="1">
              <a:buClr>
                <a:schemeClr val="tx1"/>
              </a:buClr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Type of enterprise</a:t>
            </a:r>
          </a:p>
          <a:p>
            <a:pPr eaLnBrk="1" hangingPunct="1">
              <a:buClr>
                <a:schemeClr val="tx1"/>
              </a:buClr>
              <a:defRPr/>
            </a:pP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2570D029-27D3-483F-9C92-B3DC47C95C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Housing Livestock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FC13E5F1-A0A2-43B4-9A4C-6676BC64A65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There is a great variety of housing types</a:t>
            </a:r>
          </a:p>
          <a:p>
            <a:pPr eaLnBrk="1" hangingPunct="1">
              <a:defRPr/>
            </a:pPr>
            <a:endParaRPr lang="en-GB" alt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Animal Welfare</a:t>
            </a:r>
          </a:p>
          <a:p>
            <a:pPr eaLnBrk="1" hangingPunct="1"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Environmental controls</a:t>
            </a:r>
          </a:p>
          <a:p>
            <a:pPr eaLnBrk="1" hangingPunct="1"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Health and Safety</a:t>
            </a:r>
          </a:p>
          <a:p>
            <a:pPr eaLnBrk="1" hangingPunct="1"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Future use</a:t>
            </a:r>
          </a:p>
          <a:p>
            <a:pPr eaLnBrk="1" hangingPunct="1"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Value for money</a:t>
            </a:r>
          </a:p>
          <a:p>
            <a:pPr eaLnBrk="1" hangingPunct="1">
              <a:defRPr/>
            </a:pP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59F548A0-F2FA-4B53-900C-3C2D0078248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Animal Welfare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19A389CC-A804-43A7-A4D9-4F3F39A09CF7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In agriculture animal welfare is important</a:t>
            </a:r>
          </a:p>
          <a:p>
            <a:pPr eaLnBrk="1" hangingPunct="1">
              <a:defRPr/>
            </a:pPr>
            <a:endParaRPr lang="en-GB" alt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There are agreed welfare codes</a:t>
            </a:r>
          </a:p>
          <a:p>
            <a:pPr eaLnBrk="1" hangingPunct="1">
              <a:defRPr/>
            </a:pPr>
            <a:endParaRPr lang="en-GB" alt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Recommendations &amp; legislation to provide ‘good’ housing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>
            <a:extLst>
              <a:ext uri="{FF2B5EF4-FFF2-40B4-BE49-F238E27FC236}">
                <a16:creationId xmlns:a16="http://schemas.microsoft.com/office/drawing/2014/main" id="{0F90C935-F191-458B-A7CD-91BD0D5DA6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Livestock Housing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9" name="Rectangle 5">
            <a:extLst>
              <a:ext uri="{FF2B5EF4-FFF2-40B4-BE49-F238E27FC236}">
                <a16:creationId xmlns:a16="http://schemas.microsoft.com/office/drawing/2014/main" id="{A67B9798-04D6-49BE-AE95-99F32465A5B3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Example of good sheep pen</a:t>
            </a:r>
            <a:endParaRPr lang="en-US" altLang="en-US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50" name="Rectangle 6">
            <a:extLst>
              <a:ext uri="{FF2B5EF4-FFF2-40B4-BE49-F238E27FC236}">
                <a16:creationId xmlns:a16="http://schemas.microsoft.com/office/drawing/2014/main" id="{449911A3-FA92-4770-8C18-48685F8725D5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Indoor cubicles for cattle</a:t>
            </a:r>
            <a:endParaRPr lang="en-US" altLang="en-US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8" descr="Tractor Passage">
            <a:extLst>
              <a:ext uri="{FF2B5EF4-FFF2-40B4-BE49-F238E27FC236}">
                <a16:creationId xmlns:a16="http://schemas.microsoft.com/office/drawing/2014/main" id="{DABEBFF4-C7D3-4288-B868-B0490027E1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636838"/>
            <a:ext cx="3889375" cy="309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0" descr="Ample Cubicle Size">
            <a:extLst>
              <a:ext uri="{FF2B5EF4-FFF2-40B4-BE49-F238E27FC236}">
                <a16:creationId xmlns:a16="http://schemas.microsoft.com/office/drawing/2014/main" id="{5B954271-D564-449E-AF30-6E4B202F98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636838"/>
            <a:ext cx="3960812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>
            <a:extLst>
              <a:ext uri="{FF2B5EF4-FFF2-40B4-BE49-F238E27FC236}">
                <a16:creationId xmlns:a16="http://schemas.microsoft.com/office/drawing/2014/main" id="{581D716C-C9D4-4F50-B5D1-B2938A7193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Livestock Housing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8940A27A-4922-479A-AFFA-D7A749255B64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Battery Hens</a:t>
            </a:r>
            <a:endParaRPr lang="en-US" altLang="en-US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98" name="Rectangle 6">
            <a:extLst>
              <a:ext uri="{FF2B5EF4-FFF2-40B4-BE49-F238E27FC236}">
                <a16:creationId xmlns:a16="http://schemas.microsoft.com/office/drawing/2014/main" id="{C7184D73-71B2-4FC3-BBE3-9AA655A3B933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Free range egg production</a:t>
            </a:r>
            <a:endParaRPr lang="en-US" altLang="en-US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3" name="Picture 8">
            <a:extLst>
              <a:ext uri="{FF2B5EF4-FFF2-40B4-BE49-F238E27FC236}">
                <a16:creationId xmlns:a16="http://schemas.microsoft.com/office/drawing/2014/main" id="{B5180D11-109F-4E47-85F0-3DB7BA308F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781300"/>
            <a:ext cx="376555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10">
            <a:extLst>
              <a:ext uri="{FF2B5EF4-FFF2-40B4-BE49-F238E27FC236}">
                <a16:creationId xmlns:a16="http://schemas.microsoft.com/office/drawing/2014/main" id="{B4EA5F1B-4871-45BE-AFC3-787BCE23A0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746375"/>
            <a:ext cx="3673475" cy="255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>
            <a:extLst>
              <a:ext uri="{FF2B5EF4-FFF2-40B4-BE49-F238E27FC236}">
                <a16:creationId xmlns:a16="http://schemas.microsoft.com/office/drawing/2014/main" id="{45885527-B37C-49FA-BB73-4B5B57627A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Livestock Housing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5" name="Rectangle 5">
            <a:extLst>
              <a:ext uri="{FF2B5EF4-FFF2-40B4-BE49-F238E27FC236}">
                <a16:creationId xmlns:a16="http://schemas.microsoft.com/office/drawing/2014/main" id="{DE83C183-078E-43D7-AA64-165B69E76C5B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Sow stalls &amp; tether</a:t>
            </a:r>
            <a:endParaRPr lang="en-US" altLang="en-US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6" name="Rectangle 6">
            <a:extLst>
              <a:ext uri="{FF2B5EF4-FFF2-40B4-BE49-F238E27FC236}">
                <a16:creationId xmlns:a16="http://schemas.microsoft.com/office/drawing/2014/main" id="{D36512CA-654D-4027-953C-9CE2CCD67C6B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Outdoor pigs</a:t>
            </a:r>
            <a:endParaRPr lang="en-US" altLang="en-US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7" name="Picture 8">
            <a:extLst>
              <a:ext uri="{FF2B5EF4-FFF2-40B4-BE49-F238E27FC236}">
                <a16:creationId xmlns:a16="http://schemas.microsoft.com/office/drawing/2014/main" id="{C7E24612-670B-48AA-9663-948A0FB79C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2420938"/>
            <a:ext cx="3671887" cy="279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10">
            <a:extLst>
              <a:ext uri="{FF2B5EF4-FFF2-40B4-BE49-F238E27FC236}">
                <a16:creationId xmlns:a16="http://schemas.microsoft.com/office/drawing/2014/main" id="{3AD81CE6-F0C4-4F72-8736-C731CAC26F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276475"/>
            <a:ext cx="2932112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A3B68721-0F6D-4C8E-A4A9-2683DDF1E6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Environmental Controls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EE70CC54-18CF-4D4E-9F8B-FB420844A0B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Manipulation of the environment in the ‘shed’</a:t>
            </a:r>
          </a:p>
          <a:p>
            <a:pPr eaLnBrk="1" hangingPunct="1">
              <a:lnSpc>
                <a:spcPct val="90000"/>
              </a:lnSpc>
              <a:defRPr/>
            </a:pPr>
            <a:endParaRPr lang="en-GB" alt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Temperatures – in livestock. 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How can heat be introduced ?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Why introduce heat? 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defRPr/>
            </a:pPr>
            <a:endParaRPr lang="en-GB" alt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Tx/>
              <a:buChar char="•"/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Major element is the weather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>
            <a:extLst>
              <a:ext uri="{FF2B5EF4-FFF2-40B4-BE49-F238E27FC236}">
                <a16:creationId xmlns:a16="http://schemas.microsoft.com/office/drawing/2014/main" id="{8458F549-499D-4572-AE61-C0FBA5DC50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Environmental Controls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C8C705AF-889D-4F76-AF61-4F58D80748B7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Introduced heat</a:t>
            </a:r>
            <a:endParaRPr lang="en-US" altLang="en-US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4" name="Rectangle 6">
            <a:extLst>
              <a:ext uri="{FF2B5EF4-FFF2-40B4-BE49-F238E27FC236}">
                <a16:creationId xmlns:a16="http://schemas.microsoft.com/office/drawing/2014/main" id="{A65E4E96-4B21-4E24-B28C-0D7C7F43E19A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 sz="2800">
                <a:latin typeface="Arial" panose="020B0604020202020204" pitchFamily="34" charset="0"/>
                <a:cs typeface="Arial" panose="020B0604020202020204" pitchFamily="34" charset="0"/>
              </a:rPr>
              <a:t>Natural ventilation &amp; temp</a:t>
            </a:r>
            <a:endParaRPr lang="en-US" altLang="en-US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5" name="Picture 8" descr="Poultry House Heaters">
            <a:extLst>
              <a:ext uri="{FF2B5EF4-FFF2-40B4-BE49-F238E27FC236}">
                <a16:creationId xmlns:a16="http://schemas.microsoft.com/office/drawing/2014/main" id="{AB0E0BDF-1941-4A70-A785-F9CDD37190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708275"/>
            <a:ext cx="3816350" cy="249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10" descr="54 Cow Unit">
            <a:extLst>
              <a:ext uri="{FF2B5EF4-FFF2-40B4-BE49-F238E27FC236}">
                <a16:creationId xmlns:a16="http://schemas.microsoft.com/office/drawing/2014/main" id="{170699DF-42C1-4BE3-BC03-C82C403814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708275"/>
            <a:ext cx="3743325" cy="270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F771DA40-863F-4D94-94ED-F6286DC518C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Environmental Controls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DDD61DA5-83BA-4233-B9A3-9DC5F101F95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Ventilation – Why is ventilation important?</a:t>
            </a:r>
          </a:p>
          <a:p>
            <a:pPr eaLnBrk="1" hangingPunct="1">
              <a:defRPr/>
            </a:pPr>
            <a:endParaRPr lang="en-GB" alt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Light – can be controlled in intensive systems</a:t>
            </a:r>
          </a:p>
          <a:p>
            <a:pPr eaLnBrk="1" hangingPunct="1">
              <a:buClr>
                <a:schemeClr val="tx1"/>
              </a:buClr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Depend on natural light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C8732B65-DCAC-43AE-B330-1B6B5C9257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Health &amp; Safety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E000A1B4-8F88-408A-BF0B-0E5BC733D9E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Environmental impacts</a:t>
            </a:r>
          </a:p>
          <a:p>
            <a:pPr eaLnBrk="1" hangingPunct="1">
              <a:defRPr/>
            </a:pPr>
            <a:endParaRPr lang="en-GB" alt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>
                <a:schemeClr val="tx1"/>
              </a:buClr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Pollution – </a:t>
            </a:r>
          </a:p>
          <a:p>
            <a:pPr eaLnBrk="1" hangingPunct="1">
              <a:buClr>
                <a:schemeClr val="tx1"/>
              </a:buClr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air, water, soil, noise</a:t>
            </a:r>
          </a:p>
          <a:p>
            <a:pPr eaLnBrk="1" hangingPunct="1">
              <a:buClr>
                <a:schemeClr val="tx1"/>
              </a:buClr>
              <a:defRPr/>
            </a:pPr>
            <a:endParaRPr lang="en-GB" alt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Clr>
                <a:schemeClr val="tx1"/>
              </a:buClr>
              <a:buFontTx/>
              <a:buChar char="•"/>
              <a:defRPr/>
            </a:pPr>
            <a: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  <a:t>Health &amp; Safety for people and animals</a:t>
            </a: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725A5DC683C04082C76ACB61619D05" ma:contentTypeVersion="18" ma:contentTypeDescription="Create a new document." ma:contentTypeScope="" ma:versionID="f5214000169c7f4cca132637da4cdb84">
  <xsd:schema xmlns:xsd="http://www.w3.org/2001/XMLSchema" xmlns:xs="http://www.w3.org/2001/XMLSchema" xmlns:p="http://schemas.microsoft.com/office/2006/metadata/properties" xmlns:ns2="9ad1216b-cdc1-40e2-a0c2-94597fd44697" xmlns:ns3="8a983182-d737-4738-96fb-0c3c886778fe" xmlns:ns4="7424b78e-8606-4fd1-9a19-b6b90bbc0a1b" targetNamespace="http://schemas.microsoft.com/office/2006/metadata/properties" ma:root="true" ma:fieldsID="9a664999f91d0bcb35bed081cbd76490" ns2:_="" ns3:_="" ns4:_="">
    <xsd:import namespace="9ad1216b-cdc1-40e2-a0c2-94597fd44697"/>
    <xsd:import namespace="8a983182-d737-4738-96fb-0c3c886778fe"/>
    <xsd:import namespace="7424b78e-8606-4fd1-9a19-b6b90bbc0a1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2:SharedWithUsers" minOccurs="0"/>
                <xsd:element ref="ns2:SharedWithDetails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bjectDetectorVersions" minOccurs="0"/>
                <xsd:element ref="ns3:lcf76f155ced4ddcb4097134ff3c332f" minOccurs="0"/>
                <xsd:element ref="ns4:TaxCatchAll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d1216b-cdc1-40e2-a0c2-94597fd44697" elementFormDefault="qualified">
    <xsd:import namespace="http://schemas.microsoft.com/office/2006/documentManagement/types"/>
    <xsd:import namespace="http://schemas.microsoft.com/office/infopath/2007/PartnerControls"/>
    <xsd:element name="_dlc_DocId" ma:index="4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6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983182-d737-4738-96fb-0c3c886778f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8" nillable="true" ma:displayName="Tags" ma:internalName="MediaServiceAutoTag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7882c5b-1fc0-4c64-8edd-3b527906c4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24b78e-8606-4fd1-9a19-b6b90bbc0a1b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4bd6ad62-9026-4c22-97ba-ffd5902a9633}" ma:internalName="TaxCatchAll" ma:showField="CatchAllData" ma:web="9ad1216b-cdc1-40e2-a0c2-94597fd4469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B32D024-D9DE-4852-A9F3-95B893F946FF}"/>
</file>

<file path=customXml/itemProps2.xml><?xml version="1.0" encoding="utf-8"?>
<ds:datastoreItem xmlns:ds="http://schemas.openxmlformats.org/officeDocument/2006/customXml" ds:itemID="{F434A623-E59F-4DAE-9797-95880F082455}"/>
</file>

<file path=customXml/itemProps3.xml><?xml version="1.0" encoding="utf-8"?>
<ds:datastoreItem xmlns:ds="http://schemas.openxmlformats.org/officeDocument/2006/customXml" ds:itemID="{E849358B-7E67-4111-B60F-4FE21DF1998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</TotalTime>
  <Words>217</Words>
  <Application>Microsoft Office PowerPoint</Application>
  <PresentationFormat>On-screen Show (4:3)</PresentationFormat>
  <Paragraphs>70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Wingdings</vt:lpstr>
      <vt:lpstr>Calibri</vt:lpstr>
      <vt:lpstr>Office Theme</vt:lpstr>
      <vt:lpstr>Housing Livestock</vt:lpstr>
      <vt:lpstr>Animal Welfare</vt:lpstr>
      <vt:lpstr>Livestock Housing</vt:lpstr>
      <vt:lpstr>Livestock Housing</vt:lpstr>
      <vt:lpstr>Livestock Housing</vt:lpstr>
      <vt:lpstr>Environmental Controls</vt:lpstr>
      <vt:lpstr>Environmental Controls</vt:lpstr>
      <vt:lpstr>Environmental Controls</vt:lpstr>
      <vt:lpstr>Health &amp; Safety</vt:lpstr>
      <vt:lpstr>Environmental Impacts</vt:lpstr>
      <vt:lpstr>Future Use</vt:lpstr>
      <vt:lpstr>Farm Diversification</vt:lpstr>
      <vt:lpstr>Value for money</vt:lpstr>
      <vt:lpstr>Housing Livestock</vt:lpstr>
    </vt:vector>
  </TitlesOfParts>
  <Company>Mid Kent College Of H &amp; Fe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Housing Livestock</dc:title>
  <dc:creator/>
  <cp:lastModifiedBy>David Harrison</cp:lastModifiedBy>
  <cp:revision>4</cp:revision>
  <dcterms:created xsi:type="dcterms:W3CDTF">2004-11-02T19:25:02Z</dcterms:created>
  <dcterms:modified xsi:type="dcterms:W3CDTF">2021-01-13T11:37:56Z</dcterms:modified>
</cp:coreProperties>
</file>