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2" r:id="rId5"/>
    <p:sldId id="263" r:id="rId6"/>
    <p:sldId id="257" r:id="rId7"/>
    <p:sldId id="258" r:id="rId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66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68E1B2B-71E4-4996-80C8-39C588B8E0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045053E-79D5-45CF-BA4F-C2A0234B21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4DA2D99-B148-4159-B6EF-3DCA489BE0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5D134-8472-4150-BD8F-671B8A876E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154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3E5B443-A7B7-489B-B6BD-91A37FA8B1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909B713-E892-4403-898C-0E83D4456F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CAD5064-F6CB-4F10-AC3F-41D52363A8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78311-CC24-41F1-A0C9-9BF2A05F44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057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336802-A664-471F-A60C-5979247FB2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62EFD5-045C-43C9-B623-80C8673201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F6417F4-8361-4C4F-9173-098CBEA069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EE8D-9849-4950-961F-A3436454B4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8584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55AC043-7792-4096-AD97-61530D354F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85A36F8-ED35-4EF0-AD48-73032A7AE6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5108F0C-52FE-41A9-94E9-65BE7D9E24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443A5-CAE5-49DD-87DA-C53538CE62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960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15DF337-1985-48E4-A2C8-E64D501F91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B33C6CC-32EE-40E4-A447-4E5CD51BEA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C008FBC-9581-4926-A2CC-265D22AD47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C1428-64A6-4643-B914-0B5E59DF0C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9940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E5F679F-4602-4559-82D3-5C1D92B90C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573355-1297-4DA7-9A26-4E132F910E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713C566-2475-4419-8069-222657D606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4BC73-DCE0-421B-8657-F0FC1FB6B89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890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744890-CCA1-446E-A07A-AE57FE8EEB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F75B2D-6DFA-40CB-9B96-8D6712B0C7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6F3975-0BFE-4526-9A84-12251CDD28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656D-3008-4AB4-9D66-88FD76BBBE4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428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FD9BD-4069-40F8-9F8A-44F6448A35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CE18B6A-E4A7-4199-AA37-414F1DEB67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BACD11C-7AA1-45F9-B9D9-B3190D0A03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2149E-2449-49D5-8338-7148B0B7AF2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9522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5F175B3-2076-4797-A0B2-A9E451C32B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4ACB75A-04EB-443B-AB9A-F2239E464C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9ACC4D5-0F94-45DF-8C42-E2C29BE74E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D5B6-FAB7-4BC4-8F21-AECDC3203CF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1905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C886741-0345-44D2-B49C-853CE5D3E0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EDC05E6-153B-4E90-9B1E-FDEF8EFE02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09288A7-2520-429A-A2F8-6888D06DDB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5091-D5A5-490F-A317-B877E3FBB3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012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2A4899-D56E-4DCD-84CD-BCA9BBEFC8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54DED5-53BA-40B0-B37B-5B7F79E89A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94004C-5537-4C1D-B9F7-ED7F679FA4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5971B-B45F-47A2-A8D4-DF757960E03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650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7CA68C-3259-47ED-97B8-347106847F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F0BE0A-E502-45E0-A234-77F84D8540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238B76-6E42-4524-9C4B-825C61A3EA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9FBD3-40D6-40D3-A97D-8B7FF98DDD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452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FE0B85D-F118-455E-AFA2-8A57C35B39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0C5106B-9065-434A-B783-9C03922C8F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89A39A9-28C0-45A4-A6FD-44EDEC63384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D140874-B650-4EE2-8D1E-4A3DFA0804F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93246CD-3158-47DD-A366-7C1991D86E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930305B-0BC9-4EDD-A2C1-1A935877CD2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Caterpillar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://en.wikipedia.org/wiki/Vespid" TargetMode="External"/><Relationship Id="rId12" Type="http://schemas.openxmlformats.org/officeDocument/2006/relationships/image" Target="../media/image7.jpeg"/><Relationship Id="rId2" Type="http://schemas.openxmlformats.org/officeDocument/2006/relationships/hyperlink" Target="http://en.wikipedia.org/wiki/Image:Organic-agriculture_biocontrol-cotton_polistes-wasp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n.wikipedia.org/wiki/Paper_wasp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en.wikipedia.org/wiki/Predator" TargetMode="External"/><Relationship Id="rId10" Type="http://schemas.openxmlformats.org/officeDocument/2006/relationships/hyperlink" Target="http://en.wikipedia.org/wiki/Image:Basil_leaves.jpg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Image:Crop_Duster.jp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99B2860-6CE7-447D-A8B1-73183A3719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7772400" cy="1281113"/>
          </a:xfrm>
        </p:spPr>
        <p:txBody>
          <a:bodyPr anchor="ctr"/>
          <a:lstStyle/>
          <a:p>
            <a:pPr algn="l" eaLnBrk="1" hangingPunct="1"/>
            <a:r>
              <a:rPr lang="en-GB" altLang="en-US" sz="4400"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helps them grow?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6082B8A-FC76-4693-8CC1-442D6EFD25B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981075"/>
            <a:ext cx="5795963" cy="1752600"/>
          </a:xfrm>
        </p:spPr>
        <p:txBody>
          <a:bodyPr/>
          <a:lstStyle/>
          <a:p>
            <a:pPr eaLnBrk="1" hangingPunct="1"/>
            <a:r>
              <a:rPr lang="en-GB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L.O. Know several methods of promoting useful plant growth.</a:t>
            </a:r>
          </a:p>
          <a:p>
            <a:pPr algn="l" eaLnBrk="1" hangingPunct="1"/>
            <a:r>
              <a:rPr lang="en-GB" altLang="en-US" sz="2800" b="1" i="1" u="sng">
                <a:latin typeface="Arial" panose="020B0604020202020204" pitchFamily="34" charset="0"/>
                <a:cs typeface="Arial" panose="020B0604020202020204" pitchFamily="34" charset="0"/>
              </a:rPr>
              <a:t>Starter - Mix and match</a:t>
            </a:r>
          </a:p>
        </p:txBody>
      </p:sp>
      <p:pic>
        <p:nvPicPr>
          <p:cNvPr id="2052" name="Picture 5">
            <a:extLst>
              <a:ext uri="{FF2B5EF4-FFF2-40B4-BE49-F238E27FC236}">
                <a16:creationId xmlns:a16="http://schemas.microsoft.com/office/drawing/2014/main" id="{80028801-1511-47FD-BB96-F46ADC073A7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504" y="250104"/>
            <a:ext cx="269979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WordArt 6">
            <a:extLst>
              <a:ext uri="{FF2B5EF4-FFF2-40B4-BE49-F238E27FC236}">
                <a16:creationId xmlns:a16="http://schemas.microsoft.com/office/drawing/2014/main" id="{9F0FFF2B-DE3C-48EC-BDD0-87794312C67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79388" y="2565400"/>
            <a:ext cx="2016125" cy="4076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Herbicide</a:t>
            </a:r>
          </a:p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Pesticide</a:t>
            </a:r>
          </a:p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Fertiliser</a:t>
            </a:r>
          </a:p>
          <a:p>
            <a:pPr algn="ctr"/>
            <a:r>
              <a:rPr lang="en-GB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Arial" panose="020B0604020202020204" pitchFamily="34" charset="0"/>
              </a:rPr>
              <a:t>Insecticide</a:t>
            </a: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6C3FCC9E-6FB7-4F2C-93B5-77921F7F13B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8863"/>
            <a:ext cx="1114425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Text Box 9">
            <a:extLst>
              <a:ext uri="{FF2B5EF4-FFF2-40B4-BE49-F238E27FC236}">
                <a16:creationId xmlns:a16="http://schemas.microsoft.com/office/drawing/2014/main" id="{2AD48479-5CDF-4776-9FD5-B2D29B36CE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2781300"/>
            <a:ext cx="3024187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Any substance or mixture intended for destroying or repelling any pest. </a:t>
            </a:r>
          </a:p>
        </p:txBody>
      </p:sp>
      <p:sp>
        <p:nvSpPr>
          <p:cNvPr id="2056" name="Text Box 10">
            <a:extLst>
              <a:ext uri="{FF2B5EF4-FFF2-40B4-BE49-F238E27FC236}">
                <a16:creationId xmlns:a16="http://schemas.microsoft.com/office/drawing/2014/main" id="{EE762C20-7FA9-4705-9496-D973A9C45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4149725"/>
            <a:ext cx="331152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A substance that will kill plants pests.</a:t>
            </a:r>
          </a:p>
        </p:txBody>
      </p:sp>
      <p:sp>
        <p:nvSpPr>
          <p:cNvPr id="2057" name="Text Box 11">
            <a:extLst>
              <a:ext uri="{FF2B5EF4-FFF2-40B4-BE49-F238E27FC236}">
                <a16:creationId xmlns:a16="http://schemas.microsoft.com/office/drawing/2014/main" id="{762A2998-854C-4981-AF4A-EF0FCBA5F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4941888"/>
            <a:ext cx="302577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A substance that will kill insect pests.</a:t>
            </a:r>
          </a:p>
        </p:txBody>
      </p:sp>
      <p:sp>
        <p:nvSpPr>
          <p:cNvPr id="2058" name="Text Box 12">
            <a:extLst>
              <a:ext uri="{FF2B5EF4-FFF2-40B4-BE49-F238E27FC236}">
                <a16:creationId xmlns:a16="http://schemas.microsoft.com/office/drawing/2014/main" id="{B7E1753E-C5F6-4FF2-B29F-27AFD7FA0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5734050"/>
            <a:ext cx="3311525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b="1">
                <a:cs typeface="Arial" panose="020B0604020202020204" pitchFamily="34" charset="0"/>
              </a:rPr>
              <a:t>A substance that promotes the growth of a plant by providing minerals etc.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0CC2E8D-AA49-4747-A6C8-24DD73F7F3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Competition</a:t>
            </a:r>
          </a:p>
        </p:txBody>
      </p:sp>
      <p:sp>
        <p:nvSpPr>
          <p:cNvPr id="3076" name="Text Box 5">
            <a:extLst>
              <a:ext uri="{FF2B5EF4-FFF2-40B4-BE49-F238E27FC236}">
                <a16:creationId xmlns:a16="http://schemas.microsoft.com/office/drawing/2014/main" id="{6A2548AC-9904-4EAB-AE59-045A21D16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4" y="1268413"/>
            <a:ext cx="8497639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Organisms that share a habitat have to </a:t>
            </a:r>
            <a:r>
              <a:rPr lang="en-GB" altLang="en-US" sz="2400" b="1" dirty="0">
                <a:cs typeface="Arial" panose="020B0604020202020204" pitchFamily="34" charset="0"/>
              </a:rPr>
              <a:t>compete</a:t>
            </a:r>
            <a:r>
              <a:rPr lang="en-GB" altLang="en-US" sz="2400" dirty="0"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with each other for limited living resources.</a:t>
            </a:r>
          </a:p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A </a:t>
            </a:r>
            <a:r>
              <a:rPr lang="en-GB" altLang="en-US" sz="2400" b="1" dirty="0">
                <a:cs typeface="Arial" panose="020B0604020202020204" pitchFamily="34" charset="0"/>
              </a:rPr>
              <a:t>weed </a:t>
            </a:r>
            <a:r>
              <a:rPr lang="en-GB" altLang="en-US" sz="2400" dirty="0">
                <a:cs typeface="Arial" panose="020B0604020202020204" pitchFamily="34" charset="0"/>
              </a:rPr>
              <a:t>is any plant that</a:t>
            </a:r>
          </a:p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is growing in the wrong place.</a:t>
            </a:r>
          </a:p>
          <a:p>
            <a:pPr eaLnBrk="1" hangingPunct="1"/>
            <a:endParaRPr lang="en-GB" altLang="en-US" sz="2400" dirty="0">
              <a:cs typeface="Arial" panose="020B0604020202020204" pitchFamily="34" charset="0"/>
            </a:endParaRPr>
          </a:p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Weeds are a problem for farmers as they compete </a:t>
            </a:r>
          </a:p>
          <a:p>
            <a:pPr eaLnBrk="1" hangingPunct="1"/>
            <a:r>
              <a:rPr lang="en-GB" altLang="en-US" sz="2400" dirty="0">
                <a:cs typeface="Arial" panose="020B0604020202020204" pitchFamily="34" charset="0"/>
              </a:rPr>
              <a:t>with the crops for resources such as </a:t>
            </a:r>
            <a:r>
              <a:rPr lang="en-GB" altLang="en-US" sz="2800" b="1" u="sng" dirty="0">
                <a:cs typeface="Arial" panose="020B0604020202020204" pitchFamily="34" charset="0"/>
              </a:rPr>
              <a:t>light, water, living space and mineral salts.</a:t>
            </a:r>
          </a:p>
          <a:p>
            <a:pPr eaLnBrk="1" hangingPunct="1">
              <a:spcBef>
                <a:spcPct val="50000"/>
              </a:spcBef>
            </a:pPr>
            <a:endParaRPr lang="en-GB" altLang="en-US" sz="2800" b="1" u="sng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6E46E52-4DDC-4D0C-9F99-B82A62903A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u="sng">
                <a:latin typeface="Arial" panose="020B0604020202020204" pitchFamily="34" charset="0"/>
                <a:cs typeface="Arial" panose="020B0604020202020204" pitchFamily="34" charset="0"/>
              </a:rPr>
              <a:t>What would a weed do?</a:t>
            </a:r>
          </a:p>
        </p:txBody>
      </p:sp>
      <p:pic>
        <p:nvPicPr>
          <p:cNvPr id="4099" name="Picture 4">
            <a:extLst>
              <a:ext uri="{FF2B5EF4-FFF2-40B4-BE49-F238E27FC236}">
                <a16:creationId xmlns:a16="http://schemas.microsoft.com/office/drawing/2014/main" id="{842B6BF9-A7F6-4D1A-B1CB-50744FF55E4C}"/>
              </a:ext>
            </a:extLst>
          </p:cNvPr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7675" y="1773238"/>
            <a:ext cx="3313113" cy="3932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447B089-B837-4A4A-AAD2-FA806C78C0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altLang="en-US" sz="40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</a:t>
            </a:r>
            <a:r>
              <a:rPr lang="en-GB" altLang="en-US" sz="4000"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competition</a:t>
            </a:r>
            <a:r>
              <a:rPr lang="en-GB" altLang="en-US" sz="40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altLang="en-US" sz="40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40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 the growth of crops?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EF3512C-C02B-4FDF-98BD-E5F86CE657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Weeds compete with crops for living resources and this can reduce crop yield.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What can farmers do to control weeds?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One way farmers can control weeds is to use chemicals called </a:t>
            </a:r>
            <a:r>
              <a:rPr lang="en-GB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herbicides </a:t>
            </a: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(or</a:t>
            </a:r>
            <a:r>
              <a:rPr lang="en-GB" alt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weedkillers</a:t>
            </a: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Modern herbicides have been developed to be specific (that is designed to kill one type of weed only!!) </a:t>
            </a:r>
          </a:p>
          <a:p>
            <a:pPr eaLnBrk="1" hangingPunct="1">
              <a:lnSpc>
                <a:spcPct val="90000"/>
              </a:lnSpc>
            </a:pPr>
            <a:endParaRPr lang="en-GB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E5EF1902-EFC1-42A2-83B1-528897A825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90762"/>
          </a:xfrm>
        </p:spPr>
        <p:txBody>
          <a:bodyPr/>
          <a:lstStyle/>
          <a:p>
            <a:pPr eaLnBrk="1" hangingPunct="1"/>
            <a:r>
              <a:rPr lang="en-GB" altLang="en-US"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Weeds are part of the food web. </a:t>
            </a:r>
            <a:br>
              <a:rPr lang="en-GB" altLang="en-US"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might using herbicides affect other organisms in the food web?</a:t>
            </a:r>
            <a:br>
              <a:rPr lang="en-GB" altLang="en-US" sz="3200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3200" u="sng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F608E188-C696-4CA6-9368-B204493B13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They might kill other organisms in the food web directly.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The entire local population of basil will be wiped out putting an Italian restaurant out of business.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Killing the weeds could lead to starvation for organisms that eat the weeds.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Organisms that eat the weeds may be indirectly poisoned by eating the weeds.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F4A0EA9-16EF-4ACE-9AAE-F79A89B018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 vs chemical control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64F5C76-97B1-44EA-85A0-A1BA5A102DD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41438"/>
            <a:ext cx="3816350" cy="4525962"/>
          </a:xfrm>
        </p:spPr>
        <p:txBody>
          <a:bodyPr/>
          <a:lstStyle/>
          <a:p>
            <a:pPr eaLnBrk="1" hangingPunct="1"/>
            <a:r>
              <a:rPr lang="en-GB" altLang="en-US" sz="2800" b="1" u="sng">
                <a:latin typeface="Arial" panose="020B0604020202020204" pitchFamily="34" charset="0"/>
                <a:cs typeface="Arial" panose="020B0604020202020204" pitchFamily="34" charset="0"/>
              </a:rPr>
              <a:t>Biological control</a:t>
            </a: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 of pests and diseases is a method of controlling pests and diseases in agriculture that relies on natural predation rather than introduced chemicals.</a:t>
            </a:r>
          </a:p>
        </p:txBody>
      </p:sp>
      <p:pic>
        <p:nvPicPr>
          <p:cNvPr id="3079" name="Picture 7" descr="Predatory Polistes wasp looking for bollworms or other caterpillars on a cotton plant">
            <a:hlinkClick r:id="rId2" tooltip="Predatory Polistes wasp looking for bollworms or other caterpillars on a cotton plant"/>
            <a:extLst>
              <a:ext uri="{FF2B5EF4-FFF2-40B4-BE49-F238E27FC236}">
                <a16:creationId xmlns:a16="http://schemas.microsoft.com/office/drawing/2014/main" id="{017932D3-2A52-43B5-A4AD-F6609F417194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2700" y="2416175"/>
            <a:ext cx="609600" cy="5524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id="{01DD3466-2386-4372-8EB4-9DAF73D5F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38" y="1603375"/>
            <a:ext cx="287337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Rectangle 9">
            <a:extLst>
              <a:ext uri="{FF2B5EF4-FFF2-40B4-BE49-F238E27FC236}">
                <a16:creationId xmlns:a16="http://schemas.microsoft.com/office/drawing/2014/main" id="{6E960B78-112A-47BE-8114-2569F8990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275" y="5842337"/>
            <a:ext cx="44640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2000" b="1" dirty="0">
                <a:cs typeface="Arial" panose="020B0604020202020204" pitchFamily="34" charset="0"/>
                <a:hlinkClick r:id="rId5" tooltip="Predato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Predatory</a:t>
            </a:r>
            <a:r>
              <a:rPr lang="en-GB" altLang="en-US" sz="2000" b="1" dirty="0">
                <a:cs typeface="Arial" panose="020B0604020202020204" pitchFamily="34" charset="0"/>
              </a:rPr>
              <a:t> </a:t>
            </a:r>
            <a:r>
              <a:rPr lang="en-GB" altLang="en-US" sz="2000" b="1" dirty="0" err="1">
                <a:cs typeface="Arial" panose="020B0604020202020204" pitchFamily="34" charset="0"/>
                <a:hlinkClick r:id="rId6" tooltip="Paper was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Polistes</a:t>
            </a:r>
            <a:r>
              <a:rPr lang="en-GB" altLang="en-US" sz="2000" b="1" dirty="0">
                <a:cs typeface="Arial" panose="020B0604020202020204" pitchFamily="34" charset="0"/>
              </a:rPr>
              <a:t> </a:t>
            </a:r>
            <a:r>
              <a:rPr lang="en-GB" altLang="en-US" sz="2000" b="1" dirty="0">
                <a:cs typeface="Arial" panose="020B0604020202020204" pitchFamily="34" charset="0"/>
                <a:hlinkClick r:id="rId7" tooltip="Vespi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wasp</a:t>
            </a:r>
            <a:r>
              <a:rPr lang="en-GB" altLang="en-US" sz="2000" b="1" dirty="0">
                <a:cs typeface="Arial" panose="020B0604020202020204" pitchFamily="34" charset="0"/>
              </a:rPr>
              <a:t> looking for bollworms or other </a:t>
            </a:r>
            <a:r>
              <a:rPr lang="en-GB" altLang="en-US" sz="2000" b="1" dirty="0">
                <a:cs typeface="Arial" panose="020B0604020202020204" pitchFamily="34" charset="0"/>
                <a:hlinkClick r:id="rId8" tooltip="Caterpilla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caterpillars</a:t>
            </a:r>
            <a:r>
              <a:rPr lang="en-GB" altLang="en-US" sz="2000" b="1" dirty="0">
                <a:cs typeface="Arial" panose="020B0604020202020204" pitchFamily="34" charset="0"/>
              </a:rPr>
              <a:t> on a cotton plant</a:t>
            </a:r>
          </a:p>
        </p:txBody>
      </p:sp>
      <p:pic>
        <p:nvPicPr>
          <p:cNvPr id="7175" name="Picture 10">
            <a:hlinkClick r:id="rId2" tooltip="Enlarge"/>
            <a:extLst>
              <a:ext uri="{FF2B5EF4-FFF2-40B4-BE49-F238E27FC236}">
                <a16:creationId xmlns:a16="http://schemas.microsoft.com/office/drawing/2014/main" id="{854E86A9-D860-4641-9CBC-94E30BBA0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154363"/>
            <a:ext cx="142875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2" descr="Fresh basil leaves.">
            <a:hlinkClick r:id="rId10" tooltip="Fresh basil leaves."/>
            <a:extLst>
              <a:ext uri="{FF2B5EF4-FFF2-40B4-BE49-F238E27FC236}">
                <a16:creationId xmlns:a16="http://schemas.microsoft.com/office/drawing/2014/main" id="{74891888-0E69-4A1F-947F-C638BBC342B4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35450" y="3475038"/>
            <a:ext cx="2592388" cy="17224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7" name="Picture 15">
            <a:extLst>
              <a:ext uri="{FF2B5EF4-FFF2-40B4-BE49-F238E27FC236}">
                <a16:creationId xmlns:a16="http://schemas.microsoft.com/office/drawing/2014/main" id="{5FE9B474-FFCD-4BF6-9AB5-16A5C074B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8" y="3330575"/>
            <a:ext cx="2808287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931C6AD-070B-45A3-A46C-FBAD12FE81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1" u="sng">
                <a:latin typeface="Arial" panose="020B0604020202020204" pitchFamily="34" charset="0"/>
                <a:cs typeface="Arial" panose="020B0604020202020204" pitchFamily="34" charset="0"/>
              </a:rPr>
              <a:t>Chemical control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D2EFE50-543E-4647-ABB3-961E137E50F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This is the use of sometimes poisonous chemical compounds to kill unwanted plant and animal pests.</a:t>
            </a:r>
          </a:p>
        </p:txBody>
      </p:sp>
      <p:pic>
        <p:nvPicPr>
          <p:cNvPr id="8196" name="Picture 5">
            <a:hlinkClick r:id="rId2" tooltip="A crop duster applies low-insecticide bait that is targeted against Western corn rootworms"/>
            <a:extLst>
              <a:ext uri="{FF2B5EF4-FFF2-40B4-BE49-F238E27FC236}">
                <a16:creationId xmlns:a16="http://schemas.microsoft.com/office/drawing/2014/main" id="{04529B35-FCC6-4767-BD02-B12D753ABF1C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24500" y="1373188"/>
            <a:ext cx="2863850" cy="21955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7" name="Picture 8">
            <a:extLst>
              <a:ext uri="{FF2B5EF4-FFF2-40B4-BE49-F238E27FC236}">
                <a16:creationId xmlns:a16="http://schemas.microsoft.com/office/drawing/2014/main" id="{961D28F7-E61A-4D64-8886-76C1346C876B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35825" y="3068638"/>
            <a:ext cx="1630363" cy="2736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8" name="Picture 11">
            <a:extLst>
              <a:ext uri="{FF2B5EF4-FFF2-40B4-BE49-F238E27FC236}">
                <a16:creationId xmlns:a16="http://schemas.microsoft.com/office/drawing/2014/main" id="{03B69FBD-2BB1-4F35-B854-417BE842C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437063"/>
            <a:ext cx="2189162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569B3D-2EE6-4996-957B-DA21BBA09335}"/>
</file>

<file path=customXml/itemProps2.xml><?xml version="1.0" encoding="utf-8"?>
<ds:datastoreItem xmlns:ds="http://schemas.openxmlformats.org/officeDocument/2006/customXml" ds:itemID="{4957F5FB-4A84-4704-B4F1-F13E509D457A}"/>
</file>

<file path=customXml/itemProps3.xml><?xml version="1.0" encoding="utf-8"?>
<ds:datastoreItem xmlns:ds="http://schemas.openxmlformats.org/officeDocument/2006/customXml" ds:itemID="{747528B4-626D-47D9-9FDB-5DBB07BE6927}"/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341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Comic Sans MS</vt:lpstr>
      <vt:lpstr>Default Design</vt:lpstr>
      <vt:lpstr>What helps them grow?</vt:lpstr>
      <vt:lpstr>Competition</vt:lpstr>
      <vt:lpstr>What would a weed do?</vt:lpstr>
      <vt:lpstr>How does competition  affect the growth of crops?</vt:lpstr>
      <vt:lpstr>Weeds are part of the food web.  How might using herbicides affect other organisms in the food web? </vt:lpstr>
      <vt:lpstr>Biological vs chemical control</vt:lpstr>
      <vt:lpstr>Chemical control</vt:lpstr>
    </vt:vector>
  </TitlesOfParts>
  <Company>RM Network: Build 12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helps them grow?</dc:title>
  <dc:creator/>
  <cp:lastModifiedBy>David Harrison</cp:lastModifiedBy>
  <cp:revision>6</cp:revision>
  <dcterms:created xsi:type="dcterms:W3CDTF">2007-03-15T12:03:10Z</dcterms:created>
  <dcterms:modified xsi:type="dcterms:W3CDTF">2021-01-08T15:48:33Z</dcterms:modified>
</cp:coreProperties>
</file>