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sldIdLst>
    <p:sldId id="279" r:id="rId2"/>
    <p:sldId id="269" r:id="rId3"/>
    <p:sldId id="274" r:id="rId4"/>
    <p:sldId id="275" r:id="rId5"/>
    <p:sldId id="257" r:id="rId6"/>
    <p:sldId id="261" r:id="rId7"/>
    <p:sldId id="262" r:id="rId8"/>
    <p:sldId id="263" r:id="rId9"/>
    <p:sldId id="264" r:id="rId10"/>
    <p:sldId id="289" r:id="rId11"/>
    <p:sldId id="290" r:id="rId12"/>
    <p:sldId id="286" r:id="rId13"/>
    <p:sldId id="278" r:id="rId14"/>
    <p:sldId id="292" r:id="rId15"/>
    <p:sldId id="293" r:id="rId16"/>
    <p:sldId id="267" r:id="rId17"/>
    <p:sldId id="28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954272D-BD11-4469-9A03-A134CB58F23F}"/>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b="0"/>
            </a:lvl1pPr>
          </a:lstStyle>
          <a:p>
            <a:pPr>
              <a:defRPr/>
            </a:pPr>
            <a:endParaRPr lang="en-US" altLang="en-US"/>
          </a:p>
        </p:txBody>
      </p:sp>
      <p:sp>
        <p:nvSpPr>
          <p:cNvPr id="4099" name="Rectangle 3">
            <a:extLst>
              <a:ext uri="{FF2B5EF4-FFF2-40B4-BE49-F238E27FC236}">
                <a16:creationId xmlns:a16="http://schemas.microsoft.com/office/drawing/2014/main" id="{1F6118B6-6850-4EF2-BEB6-9B6BEFF011AA}"/>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b="0"/>
            </a:lvl1pPr>
          </a:lstStyle>
          <a:p>
            <a:pPr>
              <a:defRPr/>
            </a:pPr>
            <a:endParaRPr lang="en-US" altLang="en-US"/>
          </a:p>
        </p:txBody>
      </p:sp>
      <p:sp>
        <p:nvSpPr>
          <p:cNvPr id="2052" name="Rectangle 4">
            <a:extLst>
              <a:ext uri="{FF2B5EF4-FFF2-40B4-BE49-F238E27FC236}">
                <a16:creationId xmlns:a16="http://schemas.microsoft.com/office/drawing/2014/main" id="{9D4AB2E9-BF53-400F-839A-C663257864E7}"/>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251F8064-697B-4545-9D17-7A2B3F4AB530}"/>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4102" name="Rectangle 6">
            <a:extLst>
              <a:ext uri="{FF2B5EF4-FFF2-40B4-BE49-F238E27FC236}">
                <a16:creationId xmlns:a16="http://schemas.microsoft.com/office/drawing/2014/main" id="{C249E9BD-3CD2-4738-BAE7-A798FFB174BA}"/>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b="0"/>
            </a:lvl1pPr>
          </a:lstStyle>
          <a:p>
            <a:pPr>
              <a:defRPr/>
            </a:pPr>
            <a:endParaRPr lang="en-US" altLang="en-US"/>
          </a:p>
        </p:txBody>
      </p:sp>
      <p:sp>
        <p:nvSpPr>
          <p:cNvPr id="4103" name="Rectangle 7">
            <a:extLst>
              <a:ext uri="{FF2B5EF4-FFF2-40B4-BE49-F238E27FC236}">
                <a16:creationId xmlns:a16="http://schemas.microsoft.com/office/drawing/2014/main" id="{88207164-4E0D-4CA7-BF7A-850767CF60D2}"/>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b="0" smtClean="0"/>
            </a:lvl1pPr>
          </a:lstStyle>
          <a:p>
            <a:pPr>
              <a:defRPr/>
            </a:pPr>
            <a:fld id="{BB4B6DB6-B8E0-4ED2-853E-A6EF49D8554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218757B2-39A3-4984-B454-DDDCFDB2B89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8661A1A9-A3E2-4254-9E68-FF00378212A1}" type="slidenum">
              <a:rPr lang="en-US" altLang="en-US" b="0"/>
              <a:pPr/>
              <a:t>2</a:t>
            </a:fld>
            <a:endParaRPr lang="en-US" altLang="en-US" b="0"/>
          </a:p>
        </p:txBody>
      </p:sp>
      <p:sp>
        <p:nvSpPr>
          <p:cNvPr id="5123" name="Rectangle 2">
            <a:extLst>
              <a:ext uri="{FF2B5EF4-FFF2-40B4-BE49-F238E27FC236}">
                <a16:creationId xmlns:a16="http://schemas.microsoft.com/office/drawing/2014/main" id="{33A2E33E-7E86-4983-9DBB-17AF98B2F3E5}"/>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9014403C-A18B-4348-9CED-CB12DEF6DAF9}"/>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B8C6F773-BD69-42B8-9F47-9280E991368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B7A0631C-D575-492B-94CE-9344CB3EBA56}" type="slidenum">
              <a:rPr lang="en-US" altLang="en-US" b="0"/>
              <a:pPr/>
              <a:t>15</a:t>
            </a:fld>
            <a:endParaRPr lang="en-US" altLang="en-US" b="0"/>
          </a:p>
        </p:txBody>
      </p:sp>
      <p:sp>
        <p:nvSpPr>
          <p:cNvPr id="12291" name="Rectangle 2">
            <a:extLst>
              <a:ext uri="{FF2B5EF4-FFF2-40B4-BE49-F238E27FC236}">
                <a16:creationId xmlns:a16="http://schemas.microsoft.com/office/drawing/2014/main" id="{949716B6-E975-4034-9964-724FF3D033EF}"/>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025FB68F-662E-4310-96DA-BA6FC48B19CD}"/>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extLst>
      <p:ext uri="{BB962C8B-B14F-4D97-AF65-F5344CB8AC3E}">
        <p14:creationId xmlns:p14="http://schemas.microsoft.com/office/powerpoint/2010/main" val="4024710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6CD12F16-FCD8-4E4C-8DFC-EEE7AD75C88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77121BA5-912F-46BF-B6E8-C5B941AD6D1F}" type="slidenum">
              <a:rPr lang="en-US" altLang="en-US" b="0"/>
              <a:pPr/>
              <a:t>16</a:t>
            </a:fld>
            <a:endParaRPr lang="en-US" altLang="en-US" b="0"/>
          </a:p>
        </p:txBody>
      </p:sp>
      <p:sp>
        <p:nvSpPr>
          <p:cNvPr id="29699" name="Rectangle 2">
            <a:extLst>
              <a:ext uri="{FF2B5EF4-FFF2-40B4-BE49-F238E27FC236}">
                <a16:creationId xmlns:a16="http://schemas.microsoft.com/office/drawing/2014/main" id="{23DA9449-2F37-4D72-B993-740030407103}"/>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87C1C5CE-8E1F-48FE-B90C-74FC09F8F263}"/>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659FE540-6E16-4EE2-A47D-E883777BE82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F3856DBD-6322-4698-9E6A-E8DECDD5E0CC}" type="slidenum">
              <a:rPr lang="en-US" altLang="en-US" b="0"/>
              <a:pPr/>
              <a:t>4</a:t>
            </a:fld>
            <a:endParaRPr lang="en-US" altLang="en-US" b="0"/>
          </a:p>
        </p:txBody>
      </p:sp>
      <p:sp>
        <p:nvSpPr>
          <p:cNvPr id="8195" name="Rectangle 2">
            <a:extLst>
              <a:ext uri="{FF2B5EF4-FFF2-40B4-BE49-F238E27FC236}">
                <a16:creationId xmlns:a16="http://schemas.microsoft.com/office/drawing/2014/main" id="{E8361F87-3E55-4B58-8905-CF191DC522E2}"/>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52B8AA77-6F8B-4890-8EA5-253C715A5167}"/>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C9E08C18-8C0E-4181-9327-0F9B4A6C149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797A81F9-E4C6-43FF-8E13-2D6B02435F79}" type="slidenum">
              <a:rPr lang="en-US" altLang="en-US" b="0"/>
              <a:pPr/>
              <a:t>5</a:t>
            </a:fld>
            <a:endParaRPr lang="en-US" altLang="en-US" b="0"/>
          </a:p>
        </p:txBody>
      </p:sp>
      <p:sp>
        <p:nvSpPr>
          <p:cNvPr id="10243" name="Rectangle 2">
            <a:extLst>
              <a:ext uri="{FF2B5EF4-FFF2-40B4-BE49-F238E27FC236}">
                <a16:creationId xmlns:a16="http://schemas.microsoft.com/office/drawing/2014/main" id="{4B1A5689-0186-4E84-94A9-91A8254BD45F}"/>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D2C2807E-81CB-4D92-8C2B-C3084D8A24E5}"/>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B8C6F773-BD69-42B8-9F47-9280E991368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B7A0631C-D575-492B-94CE-9344CB3EBA56}" type="slidenum">
              <a:rPr lang="en-US" altLang="en-US" b="0"/>
              <a:pPr/>
              <a:t>6</a:t>
            </a:fld>
            <a:endParaRPr lang="en-US" altLang="en-US" b="0"/>
          </a:p>
        </p:txBody>
      </p:sp>
      <p:sp>
        <p:nvSpPr>
          <p:cNvPr id="12291" name="Rectangle 2">
            <a:extLst>
              <a:ext uri="{FF2B5EF4-FFF2-40B4-BE49-F238E27FC236}">
                <a16:creationId xmlns:a16="http://schemas.microsoft.com/office/drawing/2014/main" id="{949716B6-E975-4034-9964-724FF3D033EF}"/>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025FB68F-662E-4310-96DA-BA6FC48B19CD}"/>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47D4EE5F-3899-4F1F-969F-890A7138A23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3F352A56-9C9E-4C35-AAAA-00357B5CF168}" type="slidenum">
              <a:rPr lang="en-US" altLang="en-US" b="0"/>
              <a:pPr/>
              <a:t>7</a:t>
            </a:fld>
            <a:endParaRPr lang="en-US" altLang="en-US" b="0"/>
          </a:p>
        </p:txBody>
      </p:sp>
      <p:sp>
        <p:nvSpPr>
          <p:cNvPr id="14339" name="Rectangle 2">
            <a:extLst>
              <a:ext uri="{FF2B5EF4-FFF2-40B4-BE49-F238E27FC236}">
                <a16:creationId xmlns:a16="http://schemas.microsoft.com/office/drawing/2014/main" id="{93D3314C-E06D-4938-A9FE-BD17EDBE84F7}"/>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F146A2DE-2030-4AD5-A5B5-3549C5301C3B}"/>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D46A9361-D7A8-4829-B633-169C668382F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26BB6E28-3D3A-47D9-9EB2-3D3841A3DE09}" type="slidenum">
              <a:rPr lang="en-US" altLang="en-US" b="0"/>
              <a:pPr/>
              <a:t>8</a:t>
            </a:fld>
            <a:endParaRPr lang="en-US" altLang="en-US" b="0"/>
          </a:p>
        </p:txBody>
      </p:sp>
      <p:sp>
        <p:nvSpPr>
          <p:cNvPr id="16387" name="Rectangle 2">
            <a:extLst>
              <a:ext uri="{FF2B5EF4-FFF2-40B4-BE49-F238E27FC236}">
                <a16:creationId xmlns:a16="http://schemas.microsoft.com/office/drawing/2014/main" id="{D1037BC0-7BC8-4B99-8876-9FF71DF8E17E}"/>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1F8D3C76-A728-4F6F-8039-8AC2D7958D0D}"/>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ABE186F-B4CF-4DB4-A56F-D16D6C94FBE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50D64CA9-B42F-4D7D-A096-DE711919B974}" type="slidenum">
              <a:rPr lang="en-US" altLang="en-US" b="0"/>
              <a:pPr/>
              <a:t>9</a:t>
            </a:fld>
            <a:endParaRPr lang="en-US" altLang="en-US" b="0"/>
          </a:p>
        </p:txBody>
      </p:sp>
      <p:sp>
        <p:nvSpPr>
          <p:cNvPr id="18435" name="Rectangle 2">
            <a:extLst>
              <a:ext uri="{FF2B5EF4-FFF2-40B4-BE49-F238E27FC236}">
                <a16:creationId xmlns:a16="http://schemas.microsoft.com/office/drawing/2014/main" id="{51E084ED-A697-40F0-852D-E7F89CB6C74C}"/>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ACEEFD56-4656-4C1B-AAD7-99CF85055656}"/>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78088BB0-4E1E-4460-9AD9-6BBD41046F4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CF061187-8892-4D25-BAA5-68A3DF5E9B20}" type="slidenum">
              <a:rPr lang="en-US" altLang="en-US" b="0"/>
              <a:pPr/>
              <a:t>10</a:t>
            </a:fld>
            <a:endParaRPr lang="en-US" altLang="en-US" b="0"/>
          </a:p>
        </p:txBody>
      </p:sp>
      <p:sp>
        <p:nvSpPr>
          <p:cNvPr id="20483" name="Rectangle 2">
            <a:extLst>
              <a:ext uri="{FF2B5EF4-FFF2-40B4-BE49-F238E27FC236}">
                <a16:creationId xmlns:a16="http://schemas.microsoft.com/office/drawing/2014/main" id="{7A4D1703-0BD8-43D9-99B0-E3D78406B5A9}"/>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86F717E0-A69F-4563-83E4-C1999EF0BFE2}"/>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218757B2-39A3-4984-B454-DDDCFDB2B89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fld id="{8661A1A9-A3E2-4254-9E68-FF00378212A1}" type="slidenum">
              <a:rPr lang="en-US" altLang="en-US" b="0"/>
              <a:pPr/>
              <a:t>14</a:t>
            </a:fld>
            <a:endParaRPr lang="en-US" altLang="en-US" b="0"/>
          </a:p>
        </p:txBody>
      </p:sp>
      <p:sp>
        <p:nvSpPr>
          <p:cNvPr id="5123" name="Rectangle 2">
            <a:extLst>
              <a:ext uri="{FF2B5EF4-FFF2-40B4-BE49-F238E27FC236}">
                <a16:creationId xmlns:a16="http://schemas.microsoft.com/office/drawing/2014/main" id="{33A2E33E-7E86-4983-9DBB-17AF98B2F3E5}"/>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9014403C-A18B-4348-9CED-CB12DEF6DAF9}"/>
              </a:ext>
            </a:extLst>
          </p:cNvPr>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extLst>
      <p:ext uri="{BB962C8B-B14F-4D97-AF65-F5344CB8AC3E}">
        <p14:creationId xmlns:p14="http://schemas.microsoft.com/office/powerpoint/2010/main" val="1344818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5447B-BD51-40B5-B129-9581F58024E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C309FA7F-7316-4198-AFA1-D577229FDFB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56A5C37-012F-47E5-870F-DAF00EEF0B2C}"/>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375EB635-A4E5-4D66-8BE7-CE9E11A87253}"/>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6AFBC5B7-66D9-4A57-BEC6-978F62C19E45}"/>
              </a:ext>
            </a:extLst>
          </p:cNvPr>
          <p:cNvSpPr>
            <a:spLocks noGrp="1"/>
          </p:cNvSpPr>
          <p:nvPr>
            <p:ph type="sldNum" sz="quarter" idx="12"/>
          </p:nvPr>
        </p:nvSpPr>
        <p:spPr/>
        <p:txBody>
          <a:bodyPr/>
          <a:lstStyle/>
          <a:p>
            <a:pPr>
              <a:defRPr/>
            </a:pPr>
            <a:fld id="{8F93B995-CDF2-4183-B853-3C4567A2E7DB}" type="slidenum">
              <a:rPr lang="en-US" altLang="en-US" smtClean="0"/>
              <a:pPr>
                <a:defRPr/>
              </a:pPr>
              <a:t>‹#›</a:t>
            </a:fld>
            <a:endParaRPr lang="en-US" altLang="en-US"/>
          </a:p>
        </p:txBody>
      </p:sp>
    </p:spTree>
    <p:extLst>
      <p:ext uri="{BB962C8B-B14F-4D97-AF65-F5344CB8AC3E}">
        <p14:creationId xmlns:p14="http://schemas.microsoft.com/office/powerpoint/2010/main" val="525994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0E39E-B491-4D4B-AEBB-896BC078AE8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28767D-E243-4248-9881-EDC7DE57C7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19890B-9D5E-4C01-9F27-B79DBE39C0EF}"/>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E548B14E-E856-462F-9EF6-1F08B129BD73}"/>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02CB98BE-17B5-475F-A3EE-FA4A0B375340}"/>
              </a:ext>
            </a:extLst>
          </p:cNvPr>
          <p:cNvSpPr>
            <a:spLocks noGrp="1"/>
          </p:cNvSpPr>
          <p:nvPr>
            <p:ph type="sldNum" sz="quarter" idx="12"/>
          </p:nvPr>
        </p:nvSpPr>
        <p:spPr/>
        <p:txBody>
          <a:bodyPr/>
          <a:lstStyle/>
          <a:p>
            <a:pPr>
              <a:defRPr/>
            </a:pPr>
            <a:fld id="{1EB451B5-E758-4FC9-B814-7EE0A0DCC5DE}" type="slidenum">
              <a:rPr lang="en-US" altLang="en-US" smtClean="0"/>
              <a:pPr>
                <a:defRPr/>
              </a:pPr>
              <a:t>‹#›</a:t>
            </a:fld>
            <a:endParaRPr lang="en-US" altLang="en-US"/>
          </a:p>
        </p:txBody>
      </p:sp>
    </p:spTree>
    <p:extLst>
      <p:ext uri="{BB962C8B-B14F-4D97-AF65-F5344CB8AC3E}">
        <p14:creationId xmlns:p14="http://schemas.microsoft.com/office/powerpoint/2010/main" val="1917215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4F639B-7E0E-49BF-9055-76DD9F020A24}"/>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068C6FE-BE92-4329-A15C-020792CB7B02}"/>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44A68E-5E42-47B6-8799-A68428B24069}"/>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482DDA7B-8523-4BC1-88DA-5D486724C426}"/>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90F709EF-63B3-4433-9142-073B7BA278D7}"/>
              </a:ext>
            </a:extLst>
          </p:cNvPr>
          <p:cNvSpPr>
            <a:spLocks noGrp="1"/>
          </p:cNvSpPr>
          <p:nvPr>
            <p:ph type="sldNum" sz="quarter" idx="12"/>
          </p:nvPr>
        </p:nvSpPr>
        <p:spPr/>
        <p:txBody>
          <a:bodyPr/>
          <a:lstStyle/>
          <a:p>
            <a:pPr>
              <a:defRPr/>
            </a:pPr>
            <a:fld id="{897D9382-984A-4CEF-8ADE-40720E00B908}" type="slidenum">
              <a:rPr lang="en-US" altLang="en-US" smtClean="0"/>
              <a:pPr>
                <a:defRPr/>
              </a:pPr>
              <a:t>‹#›</a:t>
            </a:fld>
            <a:endParaRPr lang="en-US" altLang="en-US"/>
          </a:p>
        </p:txBody>
      </p:sp>
    </p:spTree>
    <p:extLst>
      <p:ext uri="{BB962C8B-B14F-4D97-AF65-F5344CB8AC3E}">
        <p14:creationId xmlns:p14="http://schemas.microsoft.com/office/powerpoint/2010/main" val="26651222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p:spPr>
        <p:txBody>
          <a:bodyPr/>
          <a:lstStyle/>
          <a:p>
            <a:pPr lvl="0"/>
            <a:endParaRPr lang="en-GB" noProof="0"/>
          </a:p>
        </p:txBody>
      </p:sp>
      <p:sp>
        <p:nvSpPr>
          <p:cNvPr id="4" name="Rectangle 4">
            <a:extLst>
              <a:ext uri="{FF2B5EF4-FFF2-40B4-BE49-F238E27FC236}">
                <a16:creationId xmlns:a16="http://schemas.microsoft.com/office/drawing/2014/main" id="{7F5126DD-F7BA-4821-A958-8EDEECCFA54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8E5C0BE2-C983-42A3-B59F-5582EEA743C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075D216-F32D-46C6-A5D5-F1DCDF7AB309}"/>
              </a:ext>
            </a:extLst>
          </p:cNvPr>
          <p:cNvSpPr>
            <a:spLocks noGrp="1" noChangeArrowheads="1"/>
          </p:cNvSpPr>
          <p:nvPr>
            <p:ph type="sldNum" sz="quarter" idx="12"/>
          </p:nvPr>
        </p:nvSpPr>
        <p:spPr>
          <a:ln/>
        </p:spPr>
        <p:txBody>
          <a:bodyPr/>
          <a:lstStyle>
            <a:lvl1pPr>
              <a:defRPr/>
            </a:lvl1pPr>
          </a:lstStyle>
          <a:p>
            <a:pPr>
              <a:defRPr/>
            </a:pPr>
            <a:fld id="{CEBF179A-381E-4A44-B3D6-9938D434A54B}" type="slidenum">
              <a:rPr lang="en-US" altLang="en-US"/>
              <a:pPr>
                <a:defRPr/>
              </a:pPr>
              <a:t>‹#›</a:t>
            </a:fld>
            <a:endParaRPr lang="en-US" altLang="en-US"/>
          </a:p>
        </p:txBody>
      </p:sp>
    </p:spTree>
    <p:extLst>
      <p:ext uri="{BB962C8B-B14F-4D97-AF65-F5344CB8AC3E}">
        <p14:creationId xmlns:p14="http://schemas.microsoft.com/office/powerpoint/2010/main" val="1288644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6D70E-08D7-4453-B6F6-65B0D04F7B8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452095-2E0C-4440-956E-1082D53D839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9D310C-1D0E-48D6-B586-2C71EF1E704C}"/>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349A1CF9-7B7A-4BFB-918D-925F65A262CE}"/>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FB959293-50B3-43C2-B163-860FF9054964}"/>
              </a:ext>
            </a:extLst>
          </p:cNvPr>
          <p:cNvSpPr>
            <a:spLocks noGrp="1"/>
          </p:cNvSpPr>
          <p:nvPr>
            <p:ph type="sldNum" sz="quarter" idx="12"/>
          </p:nvPr>
        </p:nvSpPr>
        <p:spPr/>
        <p:txBody>
          <a:bodyPr/>
          <a:lstStyle/>
          <a:p>
            <a:pPr>
              <a:defRPr/>
            </a:pPr>
            <a:fld id="{AF594E67-ECC4-41AA-81DD-35916A32797E}" type="slidenum">
              <a:rPr lang="en-US" altLang="en-US" smtClean="0"/>
              <a:pPr>
                <a:defRPr/>
              </a:pPr>
              <a:t>‹#›</a:t>
            </a:fld>
            <a:endParaRPr lang="en-US" altLang="en-US"/>
          </a:p>
        </p:txBody>
      </p:sp>
    </p:spTree>
    <p:extLst>
      <p:ext uri="{BB962C8B-B14F-4D97-AF65-F5344CB8AC3E}">
        <p14:creationId xmlns:p14="http://schemas.microsoft.com/office/powerpoint/2010/main" val="4026212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74ABC-3058-4041-B925-9A6BF5F3736D}"/>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959F39-A519-4CF5-8F31-619AD68D97BD}"/>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AF6E35-19FA-4291-ABC2-7E1FE51ADC69}"/>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51B74381-4CDF-402C-B454-0F092742D7F1}"/>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3EC8A23A-6F2F-43F5-984A-46DE59A3CC65}"/>
              </a:ext>
            </a:extLst>
          </p:cNvPr>
          <p:cNvSpPr>
            <a:spLocks noGrp="1"/>
          </p:cNvSpPr>
          <p:nvPr>
            <p:ph type="sldNum" sz="quarter" idx="12"/>
          </p:nvPr>
        </p:nvSpPr>
        <p:spPr/>
        <p:txBody>
          <a:bodyPr/>
          <a:lstStyle/>
          <a:p>
            <a:pPr>
              <a:defRPr/>
            </a:pPr>
            <a:fld id="{427493EB-9398-49B3-BEA8-94C7120D840E}" type="slidenum">
              <a:rPr lang="en-US" altLang="en-US" smtClean="0"/>
              <a:pPr>
                <a:defRPr/>
              </a:pPr>
              <a:t>‹#›</a:t>
            </a:fld>
            <a:endParaRPr lang="en-US" altLang="en-US"/>
          </a:p>
        </p:txBody>
      </p:sp>
    </p:spTree>
    <p:extLst>
      <p:ext uri="{BB962C8B-B14F-4D97-AF65-F5344CB8AC3E}">
        <p14:creationId xmlns:p14="http://schemas.microsoft.com/office/powerpoint/2010/main" val="2542028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3C658-49C0-4B60-9113-FF403DD59C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9007EB-333D-4E2B-8717-3D5B50A8DD13}"/>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262ACFC-63CD-43A6-A28E-0DFD025E0EE5}"/>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4B9DE55-8D44-44B4-A4D0-6E4F0A678621}"/>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837D0F81-8717-47DF-9EF3-107312712183}"/>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DA24688E-23F2-4A9D-B669-C52D6228178F}"/>
              </a:ext>
            </a:extLst>
          </p:cNvPr>
          <p:cNvSpPr>
            <a:spLocks noGrp="1"/>
          </p:cNvSpPr>
          <p:nvPr>
            <p:ph type="sldNum" sz="quarter" idx="12"/>
          </p:nvPr>
        </p:nvSpPr>
        <p:spPr/>
        <p:txBody>
          <a:bodyPr/>
          <a:lstStyle/>
          <a:p>
            <a:pPr>
              <a:defRPr/>
            </a:pPr>
            <a:fld id="{7CF84CA4-7FE7-49B4-8E49-8661E6FB4CEF}" type="slidenum">
              <a:rPr lang="en-US" altLang="en-US" smtClean="0"/>
              <a:pPr>
                <a:defRPr/>
              </a:pPr>
              <a:t>‹#›</a:t>
            </a:fld>
            <a:endParaRPr lang="en-US" altLang="en-US"/>
          </a:p>
        </p:txBody>
      </p:sp>
    </p:spTree>
    <p:extLst>
      <p:ext uri="{BB962C8B-B14F-4D97-AF65-F5344CB8AC3E}">
        <p14:creationId xmlns:p14="http://schemas.microsoft.com/office/powerpoint/2010/main" val="981319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EFC3C-F109-486E-989C-306C49F23F94}"/>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81E567-0DD3-4113-9000-DD457385198A}"/>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BAB9A43-46A1-4F7B-89E2-17D3E76DFC5A}"/>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E0C2465-382B-4E6F-8938-83AF8EDD1D09}"/>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E0C64B5-10F8-470E-83F5-538976E3BEB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9D03E3B-1F02-46F9-879F-6725AA851205}"/>
              </a:ext>
            </a:extLst>
          </p:cNvPr>
          <p:cNvSpPr>
            <a:spLocks noGrp="1"/>
          </p:cNvSpPr>
          <p:nvPr>
            <p:ph type="dt" sz="half" idx="10"/>
          </p:nvPr>
        </p:nvSpPr>
        <p:spPr/>
        <p:txBody>
          <a:bodyPr/>
          <a:lstStyle/>
          <a:p>
            <a:pPr>
              <a:defRPr/>
            </a:pPr>
            <a:endParaRPr lang="en-US" altLang="en-US"/>
          </a:p>
        </p:txBody>
      </p:sp>
      <p:sp>
        <p:nvSpPr>
          <p:cNvPr id="8" name="Footer Placeholder 7">
            <a:extLst>
              <a:ext uri="{FF2B5EF4-FFF2-40B4-BE49-F238E27FC236}">
                <a16:creationId xmlns:a16="http://schemas.microsoft.com/office/drawing/2014/main" id="{786E59CB-45D9-4908-9FDC-06B86C17745C}"/>
              </a:ext>
            </a:extLst>
          </p:cNvPr>
          <p:cNvSpPr>
            <a:spLocks noGrp="1"/>
          </p:cNvSpPr>
          <p:nvPr>
            <p:ph type="ftr" sz="quarter" idx="11"/>
          </p:nvPr>
        </p:nvSpPr>
        <p:spPr/>
        <p:txBody>
          <a:bodyPr/>
          <a:lstStyle/>
          <a:p>
            <a:pPr>
              <a:defRPr/>
            </a:pPr>
            <a:endParaRPr lang="en-US" altLang="en-US"/>
          </a:p>
        </p:txBody>
      </p:sp>
      <p:sp>
        <p:nvSpPr>
          <p:cNvPr id="9" name="Slide Number Placeholder 8">
            <a:extLst>
              <a:ext uri="{FF2B5EF4-FFF2-40B4-BE49-F238E27FC236}">
                <a16:creationId xmlns:a16="http://schemas.microsoft.com/office/drawing/2014/main" id="{6F335B50-2926-4209-B438-F079B0C8C029}"/>
              </a:ext>
            </a:extLst>
          </p:cNvPr>
          <p:cNvSpPr>
            <a:spLocks noGrp="1"/>
          </p:cNvSpPr>
          <p:nvPr>
            <p:ph type="sldNum" sz="quarter" idx="12"/>
          </p:nvPr>
        </p:nvSpPr>
        <p:spPr/>
        <p:txBody>
          <a:bodyPr/>
          <a:lstStyle/>
          <a:p>
            <a:pPr>
              <a:defRPr/>
            </a:pPr>
            <a:fld id="{3DE06C08-8C01-4CEE-B514-8100C32E1CB3}" type="slidenum">
              <a:rPr lang="en-US" altLang="en-US" smtClean="0"/>
              <a:pPr>
                <a:defRPr/>
              </a:pPr>
              <a:t>‹#›</a:t>
            </a:fld>
            <a:endParaRPr lang="en-US" altLang="en-US"/>
          </a:p>
        </p:txBody>
      </p:sp>
    </p:spTree>
    <p:extLst>
      <p:ext uri="{BB962C8B-B14F-4D97-AF65-F5344CB8AC3E}">
        <p14:creationId xmlns:p14="http://schemas.microsoft.com/office/powerpoint/2010/main" val="643192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35491-28D1-4742-8245-8829DF8F5CB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A3E705-1CB6-4715-A722-B4A82C388A33}"/>
              </a:ext>
            </a:extLst>
          </p:cNvPr>
          <p:cNvSpPr>
            <a:spLocks noGrp="1"/>
          </p:cNvSpPr>
          <p:nvPr>
            <p:ph type="dt" sz="half" idx="10"/>
          </p:nvPr>
        </p:nvSpPr>
        <p:spPr/>
        <p:txBody>
          <a:bodyPr/>
          <a:lstStyle/>
          <a:p>
            <a:pPr>
              <a:defRPr/>
            </a:pPr>
            <a:endParaRPr lang="en-US" altLang="en-US"/>
          </a:p>
        </p:txBody>
      </p:sp>
      <p:sp>
        <p:nvSpPr>
          <p:cNvPr id="4" name="Footer Placeholder 3">
            <a:extLst>
              <a:ext uri="{FF2B5EF4-FFF2-40B4-BE49-F238E27FC236}">
                <a16:creationId xmlns:a16="http://schemas.microsoft.com/office/drawing/2014/main" id="{1EA6FA48-6CB7-46CB-A260-638063AFCAD8}"/>
              </a:ext>
            </a:extLst>
          </p:cNvPr>
          <p:cNvSpPr>
            <a:spLocks noGrp="1"/>
          </p:cNvSpPr>
          <p:nvPr>
            <p:ph type="ftr" sz="quarter" idx="11"/>
          </p:nvPr>
        </p:nvSpPr>
        <p:spPr/>
        <p:txBody>
          <a:bodyPr/>
          <a:lstStyle/>
          <a:p>
            <a:pPr>
              <a:defRPr/>
            </a:pPr>
            <a:endParaRPr lang="en-US" altLang="en-US"/>
          </a:p>
        </p:txBody>
      </p:sp>
      <p:sp>
        <p:nvSpPr>
          <p:cNvPr id="5" name="Slide Number Placeholder 4">
            <a:extLst>
              <a:ext uri="{FF2B5EF4-FFF2-40B4-BE49-F238E27FC236}">
                <a16:creationId xmlns:a16="http://schemas.microsoft.com/office/drawing/2014/main" id="{C35C5FB9-51AF-43F8-A26D-418984BBCB12}"/>
              </a:ext>
            </a:extLst>
          </p:cNvPr>
          <p:cNvSpPr>
            <a:spLocks noGrp="1"/>
          </p:cNvSpPr>
          <p:nvPr>
            <p:ph type="sldNum" sz="quarter" idx="12"/>
          </p:nvPr>
        </p:nvSpPr>
        <p:spPr/>
        <p:txBody>
          <a:bodyPr/>
          <a:lstStyle/>
          <a:p>
            <a:pPr>
              <a:defRPr/>
            </a:pPr>
            <a:fld id="{FE24D316-0875-41AA-A457-DAC53A65B8B5}" type="slidenum">
              <a:rPr lang="en-US" altLang="en-US" smtClean="0"/>
              <a:pPr>
                <a:defRPr/>
              </a:pPr>
              <a:t>‹#›</a:t>
            </a:fld>
            <a:endParaRPr lang="en-US" altLang="en-US"/>
          </a:p>
        </p:txBody>
      </p:sp>
    </p:spTree>
    <p:extLst>
      <p:ext uri="{BB962C8B-B14F-4D97-AF65-F5344CB8AC3E}">
        <p14:creationId xmlns:p14="http://schemas.microsoft.com/office/powerpoint/2010/main" val="2864425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0EBAEF-6EB4-4AD9-9053-AC5EFE2E5F7A}"/>
              </a:ext>
            </a:extLst>
          </p:cNvPr>
          <p:cNvSpPr>
            <a:spLocks noGrp="1"/>
          </p:cNvSpPr>
          <p:nvPr>
            <p:ph type="dt" sz="half" idx="10"/>
          </p:nvPr>
        </p:nvSpPr>
        <p:spPr/>
        <p:txBody>
          <a:bodyPr/>
          <a:lstStyle/>
          <a:p>
            <a:pPr>
              <a:defRPr/>
            </a:pPr>
            <a:endParaRPr lang="en-US" altLang="en-US"/>
          </a:p>
        </p:txBody>
      </p:sp>
      <p:sp>
        <p:nvSpPr>
          <p:cNvPr id="3" name="Footer Placeholder 2">
            <a:extLst>
              <a:ext uri="{FF2B5EF4-FFF2-40B4-BE49-F238E27FC236}">
                <a16:creationId xmlns:a16="http://schemas.microsoft.com/office/drawing/2014/main" id="{DFAB9DB0-2C95-4DEE-94FA-FDD67034EAC7}"/>
              </a:ext>
            </a:extLst>
          </p:cNvPr>
          <p:cNvSpPr>
            <a:spLocks noGrp="1"/>
          </p:cNvSpPr>
          <p:nvPr>
            <p:ph type="ftr" sz="quarter" idx="11"/>
          </p:nvPr>
        </p:nvSpPr>
        <p:spPr/>
        <p:txBody>
          <a:bodyPr/>
          <a:lstStyle/>
          <a:p>
            <a:pPr>
              <a:defRPr/>
            </a:pPr>
            <a:endParaRPr lang="en-US" altLang="en-US"/>
          </a:p>
        </p:txBody>
      </p:sp>
      <p:sp>
        <p:nvSpPr>
          <p:cNvPr id="4" name="Slide Number Placeholder 3">
            <a:extLst>
              <a:ext uri="{FF2B5EF4-FFF2-40B4-BE49-F238E27FC236}">
                <a16:creationId xmlns:a16="http://schemas.microsoft.com/office/drawing/2014/main" id="{2C519D5A-CB9B-4C8C-8CF9-6C45AA314A2B}"/>
              </a:ext>
            </a:extLst>
          </p:cNvPr>
          <p:cNvSpPr>
            <a:spLocks noGrp="1"/>
          </p:cNvSpPr>
          <p:nvPr>
            <p:ph type="sldNum" sz="quarter" idx="12"/>
          </p:nvPr>
        </p:nvSpPr>
        <p:spPr/>
        <p:txBody>
          <a:bodyPr/>
          <a:lstStyle/>
          <a:p>
            <a:pPr>
              <a:defRPr/>
            </a:pPr>
            <a:fld id="{A1B5268C-1FAC-478E-8375-73435ABB0DE0}" type="slidenum">
              <a:rPr lang="en-US" altLang="en-US" smtClean="0"/>
              <a:pPr>
                <a:defRPr/>
              </a:pPr>
              <a:t>‹#›</a:t>
            </a:fld>
            <a:endParaRPr lang="en-US" altLang="en-US"/>
          </a:p>
        </p:txBody>
      </p:sp>
    </p:spTree>
    <p:extLst>
      <p:ext uri="{BB962C8B-B14F-4D97-AF65-F5344CB8AC3E}">
        <p14:creationId xmlns:p14="http://schemas.microsoft.com/office/powerpoint/2010/main" val="3448109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BFBBE-8997-45ED-8C4B-7BC57F48DBD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C0859B0-E529-44D8-AFF7-CF0D4737806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6A5FCBB-F30C-4D55-9DBB-47E8D3EC6F0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A5332AB-C4D3-43A0-9A7E-D7E50F9A1F03}"/>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737ED3ED-8B8A-437E-91C8-2D980E907834}"/>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8E29CD00-5223-4275-B93D-3D536279BDC8}"/>
              </a:ext>
            </a:extLst>
          </p:cNvPr>
          <p:cNvSpPr>
            <a:spLocks noGrp="1"/>
          </p:cNvSpPr>
          <p:nvPr>
            <p:ph type="sldNum" sz="quarter" idx="12"/>
          </p:nvPr>
        </p:nvSpPr>
        <p:spPr/>
        <p:txBody>
          <a:bodyPr/>
          <a:lstStyle/>
          <a:p>
            <a:pPr>
              <a:defRPr/>
            </a:pPr>
            <a:fld id="{31BD9BDE-EBAA-4C4B-9689-F25BC07DE0B5}" type="slidenum">
              <a:rPr lang="en-US" altLang="en-US" smtClean="0"/>
              <a:pPr>
                <a:defRPr/>
              </a:pPr>
              <a:t>‹#›</a:t>
            </a:fld>
            <a:endParaRPr lang="en-US" altLang="en-US"/>
          </a:p>
        </p:txBody>
      </p:sp>
    </p:spTree>
    <p:extLst>
      <p:ext uri="{BB962C8B-B14F-4D97-AF65-F5344CB8AC3E}">
        <p14:creationId xmlns:p14="http://schemas.microsoft.com/office/powerpoint/2010/main" val="539065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74EBC-8533-46D1-BC99-9787E7A67790}"/>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EC8CE4B-1213-47AF-94F1-65C551DB2E5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8F33B3F9-15CC-4C11-A79E-43BAAC5A065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1360A95-C8A5-4209-8136-40FB3C82C5AD}"/>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56C51EF7-2FAF-447B-8065-D9F67CDAE696}"/>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3076734C-D81A-4F19-BA07-B35F5EB38E10}"/>
              </a:ext>
            </a:extLst>
          </p:cNvPr>
          <p:cNvSpPr>
            <a:spLocks noGrp="1"/>
          </p:cNvSpPr>
          <p:nvPr>
            <p:ph type="sldNum" sz="quarter" idx="12"/>
          </p:nvPr>
        </p:nvSpPr>
        <p:spPr/>
        <p:txBody>
          <a:bodyPr/>
          <a:lstStyle/>
          <a:p>
            <a:pPr>
              <a:defRPr/>
            </a:pPr>
            <a:fld id="{C09A4E4D-E2C7-4D2E-9ABA-0A4C39296DA4}" type="slidenum">
              <a:rPr lang="en-US" altLang="en-US" smtClean="0"/>
              <a:pPr>
                <a:defRPr/>
              </a:pPr>
              <a:t>‹#›</a:t>
            </a:fld>
            <a:endParaRPr lang="en-US" altLang="en-US"/>
          </a:p>
        </p:txBody>
      </p:sp>
    </p:spTree>
    <p:extLst>
      <p:ext uri="{BB962C8B-B14F-4D97-AF65-F5344CB8AC3E}">
        <p14:creationId xmlns:p14="http://schemas.microsoft.com/office/powerpoint/2010/main" val="341977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F9E02D-4DDD-415E-87F2-60FE2B3890FF}"/>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1EAD6CA-5290-4BDE-91B3-BE26E34BEB2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C1A724-1C3F-40A7-8361-4059B95A5F4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ltLang="en-US"/>
          </a:p>
        </p:txBody>
      </p:sp>
      <p:sp>
        <p:nvSpPr>
          <p:cNvPr id="5" name="Footer Placeholder 4">
            <a:extLst>
              <a:ext uri="{FF2B5EF4-FFF2-40B4-BE49-F238E27FC236}">
                <a16:creationId xmlns:a16="http://schemas.microsoft.com/office/drawing/2014/main" id="{2C2CA5DB-C453-4627-B7D3-C4F1448575E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ltLang="en-US"/>
          </a:p>
        </p:txBody>
      </p:sp>
      <p:sp>
        <p:nvSpPr>
          <p:cNvPr id="6" name="Slide Number Placeholder 5">
            <a:extLst>
              <a:ext uri="{FF2B5EF4-FFF2-40B4-BE49-F238E27FC236}">
                <a16:creationId xmlns:a16="http://schemas.microsoft.com/office/drawing/2014/main" id="{BB50EE31-4F34-4BA3-BEF6-A70469B8A35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BA9E16A8-D215-4E26-B1DD-026018827009}" type="slidenum">
              <a:rPr lang="en-US" altLang="en-US" smtClean="0"/>
              <a:pPr>
                <a:defRPr/>
              </a:pPr>
              <a:t>‹#›</a:t>
            </a:fld>
            <a:endParaRPr lang="en-US" altLang="en-US"/>
          </a:p>
        </p:txBody>
      </p:sp>
    </p:spTree>
    <p:extLst>
      <p:ext uri="{BB962C8B-B14F-4D97-AF65-F5344CB8AC3E}">
        <p14:creationId xmlns:p14="http://schemas.microsoft.com/office/powerpoint/2010/main" val="403448316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4AF172DD-3DA3-4C23-9410-B844A92F5A2C}"/>
              </a:ext>
            </a:extLst>
          </p:cNvPr>
          <p:cNvSpPr>
            <a:spLocks noGrp="1" noChangeArrowheads="1"/>
          </p:cNvSpPr>
          <p:nvPr>
            <p:ph type="ctrTitle"/>
          </p:nvPr>
        </p:nvSpPr>
        <p:spPr>
          <a:xfrm>
            <a:off x="685800" y="1340768"/>
            <a:ext cx="7772400" cy="1470025"/>
          </a:xfrm>
        </p:spPr>
        <p:txBody>
          <a:bodyPr anchor="ctr"/>
          <a:lstStyle/>
          <a:p>
            <a:pPr eaLnBrk="1" hangingPunct="1"/>
            <a:r>
              <a:rPr lang="en-GB" altLang="en-US" sz="4400" b="1" u="sng" dirty="0">
                <a:latin typeface="Arial" panose="020B0604020202020204" pitchFamily="34" charset="0"/>
                <a:cs typeface="Arial" panose="020B0604020202020204" pitchFamily="34" charset="0"/>
              </a:rPr>
              <a:t>Plant Nutrients</a:t>
            </a:r>
            <a:endParaRPr lang="en-US" altLang="en-US" sz="4400" b="1" u="sng" dirty="0">
              <a:latin typeface="Arial" panose="020B0604020202020204" pitchFamily="34" charset="0"/>
              <a:cs typeface="Arial" panose="020B0604020202020204" pitchFamily="34" charset="0"/>
            </a:endParaRPr>
          </a:p>
        </p:txBody>
      </p:sp>
      <p:sp>
        <p:nvSpPr>
          <p:cNvPr id="47110" name="Rectangle 6">
            <a:extLst>
              <a:ext uri="{FF2B5EF4-FFF2-40B4-BE49-F238E27FC236}">
                <a16:creationId xmlns:a16="http://schemas.microsoft.com/office/drawing/2014/main" id="{538F806C-4A4E-47CC-BB51-9B49FA413681}"/>
              </a:ext>
            </a:extLst>
          </p:cNvPr>
          <p:cNvSpPr>
            <a:spLocks noGrp="1" noChangeArrowheads="1"/>
          </p:cNvSpPr>
          <p:nvPr>
            <p:ph type="subTitle" idx="1"/>
          </p:nvPr>
        </p:nvSpPr>
        <p:spPr>
          <a:xfrm>
            <a:off x="539750" y="2710781"/>
            <a:ext cx="7993063" cy="2808882"/>
          </a:xfrm>
        </p:spPr>
        <p:txBody>
          <a:bodyPr>
            <a:noAutofit/>
          </a:bodyPr>
          <a:lstStyle/>
          <a:p>
            <a:pPr algn="l" eaLnBrk="1" hangingPunct="1">
              <a:lnSpc>
                <a:spcPct val="80000"/>
              </a:lnSpc>
              <a:buFontTx/>
              <a:buChar char="•"/>
            </a:pPr>
            <a:r>
              <a:rPr lang="en-GB" altLang="en-US" sz="2800" dirty="0">
                <a:latin typeface="Arial" panose="020B0604020202020204" pitchFamily="34" charset="0"/>
                <a:cs typeface="Arial" panose="020B0604020202020204" pitchFamily="34" charset="0"/>
              </a:rPr>
              <a:t> plants need the major nutrients N,P,K and Mg</a:t>
            </a:r>
          </a:p>
          <a:p>
            <a:pPr algn="l" eaLnBrk="1" hangingPunct="1">
              <a:lnSpc>
                <a:spcPct val="80000"/>
              </a:lnSpc>
              <a:buFontTx/>
              <a:buChar char="•"/>
            </a:pPr>
            <a:r>
              <a:rPr lang="en-GB" altLang="en-US" sz="2800" dirty="0">
                <a:latin typeface="Arial" panose="020B0604020202020204" pitchFamily="34" charset="0"/>
                <a:cs typeface="Arial" panose="020B0604020202020204" pitchFamily="34" charset="0"/>
              </a:rPr>
              <a:t> the effects of N, P, K and Mg on plant growth and development</a:t>
            </a:r>
          </a:p>
          <a:p>
            <a:pPr algn="l" eaLnBrk="1" hangingPunct="1">
              <a:lnSpc>
                <a:spcPct val="80000"/>
              </a:lnSpc>
              <a:buFontTx/>
              <a:buChar char="•"/>
            </a:pPr>
            <a:r>
              <a:rPr lang="en-GB" altLang="en-US" sz="2800" dirty="0">
                <a:latin typeface="Arial" panose="020B0604020202020204" pitchFamily="34" charset="0"/>
                <a:cs typeface="Arial" panose="020B0604020202020204" pitchFamily="34" charset="0"/>
              </a:rPr>
              <a:t> deficiencies of N, P, K and Mg on plant growth and development</a:t>
            </a:r>
          </a:p>
          <a:p>
            <a:pPr algn="l" eaLnBrk="1" hangingPunct="1">
              <a:lnSpc>
                <a:spcPct val="80000"/>
              </a:lnSpc>
              <a:buFontTx/>
              <a:buChar char="•"/>
            </a:pPr>
            <a:r>
              <a:rPr lang="en-GB" altLang="en-US" sz="2800" dirty="0">
                <a:latin typeface="Arial" panose="020B0604020202020204" pitchFamily="34" charset="0"/>
                <a:cs typeface="Arial" panose="020B0604020202020204" pitchFamily="34" charset="0"/>
              </a:rPr>
              <a:t> the effect of adding excess N to crops</a:t>
            </a:r>
          </a:p>
          <a:p>
            <a:pPr algn="l" eaLnBrk="1" hangingPunct="1">
              <a:lnSpc>
                <a:spcPct val="80000"/>
              </a:lnSpc>
              <a:buFontTx/>
              <a:buChar char="•"/>
            </a:pPr>
            <a:endParaRPr lang="en-US" altLang="en-US" sz="28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7110">
                                            <p:txEl>
                                              <p:pRg st="0" end="0"/>
                                            </p:txEl>
                                          </p:spTgt>
                                        </p:tgtEl>
                                        <p:attrNameLst>
                                          <p:attrName>style.visibility</p:attrName>
                                        </p:attrNameLst>
                                      </p:cBhvr>
                                      <p:to>
                                        <p:strVal val="visible"/>
                                      </p:to>
                                    </p:set>
                                    <p:animEffect transition="in" filter="blinds(horizontal)">
                                      <p:cBhvr>
                                        <p:cTn id="7" dur="500"/>
                                        <p:tgtEl>
                                          <p:spTgt spid="471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7110">
                                            <p:txEl>
                                              <p:pRg st="1" end="1"/>
                                            </p:txEl>
                                          </p:spTgt>
                                        </p:tgtEl>
                                        <p:attrNameLst>
                                          <p:attrName>style.visibility</p:attrName>
                                        </p:attrNameLst>
                                      </p:cBhvr>
                                      <p:to>
                                        <p:strVal val="visible"/>
                                      </p:to>
                                    </p:set>
                                    <p:animEffect transition="in" filter="blinds(horizontal)">
                                      <p:cBhvr>
                                        <p:cTn id="12" dur="500"/>
                                        <p:tgtEl>
                                          <p:spTgt spid="4711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7110">
                                            <p:txEl>
                                              <p:pRg st="2" end="2"/>
                                            </p:txEl>
                                          </p:spTgt>
                                        </p:tgtEl>
                                        <p:attrNameLst>
                                          <p:attrName>style.visibility</p:attrName>
                                        </p:attrNameLst>
                                      </p:cBhvr>
                                      <p:to>
                                        <p:strVal val="visible"/>
                                      </p:to>
                                    </p:set>
                                    <p:animEffect transition="in" filter="blinds(horizontal)">
                                      <p:cBhvr>
                                        <p:cTn id="17" dur="500"/>
                                        <p:tgtEl>
                                          <p:spTgt spid="4711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47110">
                                            <p:txEl>
                                              <p:pRg st="3" end="3"/>
                                            </p:txEl>
                                          </p:spTgt>
                                        </p:tgtEl>
                                        <p:attrNameLst>
                                          <p:attrName>style.visibility</p:attrName>
                                        </p:attrNameLst>
                                      </p:cBhvr>
                                      <p:to>
                                        <p:strVal val="visible"/>
                                      </p:to>
                                    </p:set>
                                    <p:animEffect transition="in" filter="blinds(horizontal)">
                                      <p:cBhvr>
                                        <p:cTn id="22" dur="500"/>
                                        <p:tgtEl>
                                          <p:spTgt spid="471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FC60FADB-10FD-4356-BCB8-AC1B30024FF4}"/>
              </a:ext>
            </a:extLst>
          </p:cNvPr>
          <p:cNvSpPr>
            <a:spLocks noGrp="1" noChangeArrowheads="1"/>
          </p:cNvSpPr>
          <p:nvPr>
            <p:ph type="title"/>
          </p:nvPr>
        </p:nvSpPr>
        <p:spPr>
          <a:xfrm>
            <a:off x="457200" y="274638"/>
            <a:ext cx="8229600" cy="777875"/>
          </a:xfrm>
          <a:ln>
            <a:noFill/>
            <a:miter lim="800000"/>
            <a:headEnd/>
            <a:tailEnd/>
          </a:ln>
        </p:spPr>
        <p:txBody>
          <a:bodyPr/>
          <a:lstStyle/>
          <a:p>
            <a:pPr algn="ctr" eaLnBrk="1" hangingPunct="1"/>
            <a:r>
              <a:rPr lang="en-GB" altLang="en-US" b="1" u="sng" dirty="0">
                <a:latin typeface="Arial" panose="020B0604020202020204" pitchFamily="34" charset="0"/>
                <a:cs typeface="Arial" panose="020B0604020202020204" pitchFamily="34" charset="0"/>
              </a:rPr>
              <a:t>Magnesium deficiency</a:t>
            </a:r>
            <a:r>
              <a:rPr lang="en-GB" altLang="en-US" u="sng" dirty="0">
                <a:latin typeface="Arial" panose="020B0604020202020204" pitchFamily="34" charset="0"/>
                <a:cs typeface="Arial" panose="020B0604020202020204" pitchFamily="34" charset="0"/>
              </a:rPr>
              <a:t> </a:t>
            </a:r>
          </a:p>
        </p:txBody>
      </p:sp>
      <p:sp>
        <p:nvSpPr>
          <p:cNvPr id="68611" name="Rectangle 3">
            <a:extLst>
              <a:ext uri="{FF2B5EF4-FFF2-40B4-BE49-F238E27FC236}">
                <a16:creationId xmlns:a16="http://schemas.microsoft.com/office/drawing/2014/main" id="{2C239324-1918-4B3E-A4A8-88A9CA73224D}"/>
              </a:ext>
            </a:extLst>
          </p:cNvPr>
          <p:cNvSpPr>
            <a:spLocks noChangeArrowheads="1"/>
          </p:cNvSpPr>
          <p:nvPr/>
        </p:nvSpPr>
        <p:spPr bwMode="auto">
          <a:xfrm>
            <a:off x="684213" y="1341438"/>
            <a:ext cx="6777037"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400" dirty="0">
                <a:cs typeface="Arial" panose="020B0604020202020204" pitchFamily="34" charset="0"/>
              </a:rPr>
              <a:t>Magnesium </a:t>
            </a:r>
            <a:r>
              <a:rPr lang="en-GB" altLang="en-US" sz="2400" b="0" dirty="0">
                <a:cs typeface="Arial" panose="020B0604020202020204" pitchFamily="34" charset="0"/>
              </a:rPr>
              <a:t>is used for </a:t>
            </a:r>
            <a:r>
              <a:rPr lang="en-GB" altLang="en-US" sz="2400" dirty="0">
                <a:cs typeface="Arial" panose="020B0604020202020204" pitchFamily="34" charset="0"/>
              </a:rPr>
              <a:t>making chlorophyll </a:t>
            </a:r>
            <a:r>
              <a:rPr lang="en-GB" altLang="en-US" sz="2400" b="0" dirty="0">
                <a:cs typeface="Arial" panose="020B0604020202020204" pitchFamily="34" charset="0"/>
              </a:rPr>
              <a:t>and so is vital for the process of photosynthesis. </a:t>
            </a:r>
          </a:p>
          <a:p>
            <a:endParaRPr lang="en-GB" altLang="en-US" sz="800" b="0" dirty="0">
              <a:cs typeface="Arial" panose="020B0604020202020204" pitchFamily="34" charset="0"/>
            </a:endParaRPr>
          </a:p>
        </p:txBody>
      </p:sp>
      <p:pic>
        <p:nvPicPr>
          <p:cNvPr id="68613" name="Picture 5">
            <a:extLst>
              <a:ext uri="{FF2B5EF4-FFF2-40B4-BE49-F238E27FC236}">
                <a16:creationId xmlns:a16="http://schemas.microsoft.com/office/drawing/2014/main" id="{CC0EC90F-91D8-4273-9661-529564C152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2420938"/>
            <a:ext cx="23812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4" name="Rectangle 6">
            <a:extLst>
              <a:ext uri="{FF2B5EF4-FFF2-40B4-BE49-F238E27FC236}">
                <a16:creationId xmlns:a16="http://schemas.microsoft.com/office/drawing/2014/main" id="{03A6F231-08D2-489F-8A55-CBC53EBD8110}"/>
              </a:ext>
            </a:extLst>
          </p:cNvPr>
          <p:cNvSpPr>
            <a:spLocks noChangeArrowheads="1"/>
          </p:cNvSpPr>
          <p:nvPr/>
        </p:nvSpPr>
        <p:spPr bwMode="auto">
          <a:xfrm>
            <a:off x="4716463" y="2492375"/>
            <a:ext cx="403225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a:cs typeface="Arial" panose="020B0604020202020204" pitchFamily="34" charset="0"/>
              </a:rPr>
              <a:t>upper leaves normal (leaves turn yellow from bottom upwards)</a:t>
            </a:r>
          </a:p>
        </p:txBody>
      </p:sp>
      <p:sp>
        <p:nvSpPr>
          <p:cNvPr id="68615" name="Rectangle 7">
            <a:extLst>
              <a:ext uri="{FF2B5EF4-FFF2-40B4-BE49-F238E27FC236}">
                <a16:creationId xmlns:a16="http://schemas.microsoft.com/office/drawing/2014/main" id="{73D60E24-87E7-48F1-9707-C4CF41ECE174}"/>
              </a:ext>
            </a:extLst>
          </p:cNvPr>
          <p:cNvSpPr>
            <a:spLocks noChangeArrowheads="1"/>
          </p:cNvSpPr>
          <p:nvPr/>
        </p:nvSpPr>
        <p:spPr bwMode="auto">
          <a:xfrm>
            <a:off x="4716463" y="4498975"/>
            <a:ext cx="453548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dirty="0">
                <a:cs typeface="Arial" panose="020B0604020202020204" pitchFamily="34" charset="0"/>
              </a:rPr>
              <a:t>lower leaves pale green or yellow</a:t>
            </a:r>
          </a:p>
        </p:txBody>
      </p:sp>
      <p:sp>
        <p:nvSpPr>
          <p:cNvPr id="68616" name="Line 8">
            <a:extLst>
              <a:ext uri="{FF2B5EF4-FFF2-40B4-BE49-F238E27FC236}">
                <a16:creationId xmlns:a16="http://schemas.microsoft.com/office/drawing/2014/main" id="{DE14B513-E801-49FC-A6A8-BF97B74116EE}"/>
              </a:ext>
            </a:extLst>
          </p:cNvPr>
          <p:cNvSpPr>
            <a:spLocks noChangeShapeType="1"/>
          </p:cNvSpPr>
          <p:nvPr/>
        </p:nvSpPr>
        <p:spPr bwMode="auto">
          <a:xfrm flipH="1">
            <a:off x="2843213" y="4868863"/>
            <a:ext cx="1873250" cy="0"/>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68617" name="Line 9">
            <a:extLst>
              <a:ext uri="{FF2B5EF4-FFF2-40B4-BE49-F238E27FC236}">
                <a16:creationId xmlns:a16="http://schemas.microsoft.com/office/drawing/2014/main" id="{F2E3181A-7C2D-4809-BC43-0EBE4C740F4F}"/>
              </a:ext>
            </a:extLst>
          </p:cNvPr>
          <p:cNvSpPr>
            <a:spLocks noChangeShapeType="1"/>
          </p:cNvSpPr>
          <p:nvPr/>
        </p:nvSpPr>
        <p:spPr bwMode="auto">
          <a:xfrm flipH="1">
            <a:off x="2987823" y="2924175"/>
            <a:ext cx="1728639" cy="0"/>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615"/>
                                        </p:tgtEl>
                                        <p:attrNameLst>
                                          <p:attrName>style.visibility</p:attrName>
                                        </p:attrNameLst>
                                      </p:cBhvr>
                                      <p:to>
                                        <p:strVal val="visible"/>
                                      </p:to>
                                    </p:set>
                                    <p:animEffect transition="in" filter="fade">
                                      <p:cBhvr>
                                        <p:cTn id="7" dur="500"/>
                                        <p:tgtEl>
                                          <p:spTgt spid="686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8616"/>
                                        </p:tgtEl>
                                        <p:attrNameLst>
                                          <p:attrName>style.visibility</p:attrName>
                                        </p:attrNameLst>
                                      </p:cBhvr>
                                      <p:to>
                                        <p:strVal val="visible"/>
                                      </p:to>
                                    </p:set>
                                    <p:animEffect transition="in" filter="fade">
                                      <p:cBhvr>
                                        <p:cTn id="11" dur="500"/>
                                        <p:tgtEl>
                                          <p:spTgt spid="686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614"/>
                                        </p:tgtEl>
                                        <p:attrNameLst>
                                          <p:attrName>style.visibility</p:attrName>
                                        </p:attrNameLst>
                                      </p:cBhvr>
                                      <p:to>
                                        <p:strVal val="visible"/>
                                      </p:to>
                                    </p:set>
                                    <p:animEffect transition="in" filter="fade">
                                      <p:cBhvr>
                                        <p:cTn id="15" dur="500"/>
                                        <p:tgtEl>
                                          <p:spTgt spid="686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8617"/>
                                        </p:tgtEl>
                                        <p:attrNameLst>
                                          <p:attrName>style.visibility</p:attrName>
                                        </p:attrNameLst>
                                      </p:cBhvr>
                                      <p:to>
                                        <p:strVal val="visible"/>
                                      </p:to>
                                    </p:set>
                                    <p:animEffect transition="in" filter="fade">
                                      <p:cBhvr>
                                        <p:cTn id="19" dur="500"/>
                                        <p:tgtEl>
                                          <p:spTgt spid="686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8611"/>
                                        </p:tgtEl>
                                        <p:attrNameLst>
                                          <p:attrName>style.visibility</p:attrName>
                                        </p:attrNameLst>
                                      </p:cBhvr>
                                      <p:to>
                                        <p:strVal val="visible"/>
                                      </p:to>
                                    </p:set>
                                    <p:animEffect transition="in" filter="fade">
                                      <p:cBhvr>
                                        <p:cTn id="23" dur="500"/>
                                        <p:tgtEl>
                                          <p:spTgt spid="68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p:bldP spid="68614" grpId="0"/>
      <p:bldP spid="68615" grpId="0"/>
      <p:bldP spid="68616" grpId="0" animBg="1"/>
      <p:bldP spid="686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7955189A-BB32-4B4C-AEAD-227B9CBBF080}"/>
              </a:ext>
            </a:extLst>
          </p:cNvPr>
          <p:cNvSpPr>
            <a:spLocks noGrp="1" noChangeArrowheads="1"/>
          </p:cNvSpPr>
          <p:nvPr>
            <p:ph type="title"/>
          </p:nvPr>
        </p:nvSpPr>
        <p:spPr>
          <a:xfrm>
            <a:off x="457200" y="1196752"/>
            <a:ext cx="8229600" cy="5517232"/>
          </a:xfrm>
        </p:spPr>
        <p:txBody>
          <a:bodyPr/>
          <a:lstStyle/>
          <a:p>
            <a:pPr eaLnBrk="1" hangingPunct="1"/>
            <a:r>
              <a:rPr lang="en-US" altLang="en-US" sz="2400" dirty="0">
                <a:latin typeface="Arial" panose="020B0604020202020204" pitchFamily="34" charset="0"/>
                <a:cs typeface="Arial" panose="020B0604020202020204" pitchFamily="34" charset="0"/>
              </a:rPr>
              <a:t>Sulfur deficiency symptoms in many ways resemble those of nitrogen - that is, the leaves become pale-yellow or light-green. Unlike nitrogen, </a:t>
            </a:r>
            <a:r>
              <a:rPr lang="en-US" altLang="en-US" sz="2400" dirty="0" err="1">
                <a:latin typeface="Arial" panose="020B0604020202020204" pitchFamily="34" charset="0"/>
                <a:cs typeface="Arial" panose="020B0604020202020204" pitchFamily="34" charset="0"/>
              </a:rPr>
              <a:t>sulphur</a:t>
            </a:r>
            <a:r>
              <a:rPr lang="en-US" altLang="en-US" sz="2400" dirty="0">
                <a:latin typeface="Arial" panose="020B0604020202020204" pitchFamily="34" charset="0"/>
                <a:cs typeface="Arial" panose="020B0604020202020204" pitchFamily="34" charset="0"/>
              </a:rPr>
              <a:t>-deficiency symptoms appear first on the younger leaves, and persist even after nitrogen application.</a:t>
            </a:r>
            <a:br>
              <a:rPr lang="en-US" altLang="en-US" sz="2400" dirty="0">
                <a:latin typeface="Arial" panose="020B0604020202020204" pitchFamily="34" charset="0"/>
                <a:cs typeface="Arial" panose="020B0604020202020204" pitchFamily="34" charset="0"/>
              </a:rPr>
            </a:br>
            <a:br>
              <a:rPr lang="en-US" altLang="en-US" sz="2400" dirty="0">
                <a:latin typeface="Arial" panose="020B0604020202020204" pitchFamily="34" charset="0"/>
                <a:cs typeface="Arial" panose="020B0604020202020204" pitchFamily="34" charset="0"/>
              </a:rPr>
            </a:br>
            <a:r>
              <a:rPr lang="en-US" altLang="en-US" sz="2400" dirty="0">
                <a:latin typeface="Arial" panose="020B0604020202020204" pitchFamily="34" charset="0"/>
                <a:cs typeface="Arial" panose="020B0604020202020204" pitchFamily="34" charset="0"/>
              </a:rPr>
              <a:t>Calcium deficiency symptoms appear initially as localized tissue </a:t>
            </a:r>
            <a:r>
              <a:rPr lang="en-US" altLang="en-US" sz="2400" b="1" dirty="0">
                <a:latin typeface="Arial" panose="020B0604020202020204" pitchFamily="34" charset="0"/>
                <a:cs typeface="Arial" panose="020B0604020202020204" pitchFamily="34" charset="0"/>
              </a:rPr>
              <a:t>necrosis</a:t>
            </a:r>
            <a:r>
              <a:rPr lang="en-US" altLang="en-US" sz="2400" dirty="0">
                <a:latin typeface="Arial" panose="020B0604020202020204" pitchFamily="34" charset="0"/>
                <a:cs typeface="Arial" panose="020B0604020202020204" pitchFamily="34" charset="0"/>
              </a:rPr>
              <a:t> leading to stunted plant growth, </a:t>
            </a:r>
            <a:r>
              <a:rPr lang="en-US" altLang="en-US" sz="2400" b="1" dirty="0">
                <a:latin typeface="Arial" panose="020B0604020202020204" pitchFamily="34" charset="0"/>
                <a:cs typeface="Arial" panose="020B0604020202020204" pitchFamily="34" charset="0"/>
              </a:rPr>
              <a:t>necrotic leaf margins </a:t>
            </a:r>
            <a:r>
              <a:rPr lang="en-US" altLang="en-US" sz="2400" dirty="0">
                <a:latin typeface="Arial" panose="020B0604020202020204" pitchFamily="34" charset="0"/>
                <a:cs typeface="Arial" panose="020B0604020202020204" pitchFamily="34" charset="0"/>
              </a:rPr>
              <a:t>on young leaves or curling of the leaves, and eventual death of </a:t>
            </a:r>
            <a:r>
              <a:rPr lang="en-US" altLang="en-US" sz="2400" b="1" dirty="0">
                <a:latin typeface="Arial" panose="020B0604020202020204" pitchFamily="34" charset="0"/>
                <a:cs typeface="Arial" panose="020B0604020202020204" pitchFamily="34" charset="0"/>
              </a:rPr>
              <a:t>terminal buds </a:t>
            </a:r>
            <a:r>
              <a:rPr lang="en-US" altLang="en-US" sz="2400" dirty="0">
                <a:latin typeface="Arial" panose="020B0604020202020204" pitchFamily="34" charset="0"/>
                <a:cs typeface="Arial" panose="020B0604020202020204" pitchFamily="34" charset="0"/>
              </a:rPr>
              <a:t>and </a:t>
            </a:r>
            <a:r>
              <a:rPr lang="en-US" altLang="en-US" sz="2400" b="1" dirty="0">
                <a:latin typeface="Arial" panose="020B0604020202020204" pitchFamily="34" charset="0"/>
                <a:cs typeface="Arial" panose="020B0604020202020204" pitchFamily="34" charset="0"/>
              </a:rPr>
              <a:t>root tips</a:t>
            </a:r>
            <a:r>
              <a:rPr lang="en-US" altLang="en-US" sz="2400" dirty="0">
                <a:latin typeface="Arial" panose="020B0604020202020204" pitchFamily="34" charset="0"/>
                <a:cs typeface="Arial" panose="020B0604020202020204" pitchFamily="34" charset="0"/>
              </a:rPr>
              <a:t>. Generally, the new growth and rapidly growing tissues of the plant are affected first. The mature leaves are rarely if ever affected because calcium accumulates to high concentrations in older leaves. Calcium deficiencies in plants are associated with reduced height, fewer nodes, and less leaf area.</a:t>
            </a:r>
            <a:r>
              <a:rPr lang="en-GB" altLang="en-US" sz="24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DF8DA1EE-1C4E-4733-BC2F-48AB50F5BE1D}"/>
              </a:ext>
            </a:extLst>
          </p:cNvPr>
          <p:cNvSpPr txBox="1"/>
          <p:nvPr/>
        </p:nvSpPr>
        <p:spPr>
          <a:xfrm>
            <a:off x="539552" y="476672"/>
            <a:ext cx="7776864" cy="584775"/>
          </a:xfrm>
          <a:prstGeom prst="rect">
            <a:avLst/>
          </a:prstGeom>
          <a:noFill/>
        </p:spPr>
        <p:txBody>
          <a:bodyPr wrap="square">
            <a:spAutoFit/>
          </a:bodyPr>
          <a:lstStyle/>
          <a:p>
            <a:pPr algn="ctr"/>
            <a:r>
              <a:rPr lang="en-GB" altLang="en-US" sz="3200" u="sng" dirty="0" err="1">
                <a:latin typeface="Arial" panose="020B0604020202020204" pitchFamily="34" charset="0"/>
                <a:cs typeface="Arial" panose="020B0604020202020204" pitchFamily="34" charset="0"/>
              </a:rPr>
              <a:t>Sulfur</a:t>
            </a:r>
            <a:r>
              <a:rPr lang="en-GB" altLang="en-US" sz="3200" u="sng" dirty="0">
                <a:latin typeface="Arial" panose="020B0604020202020204" pitchFamily="34" charset="0"/>
                <a:cs typeface="Arial" panose="020B0604020202020204" pitchFamily="34" charset="0"/>
              </a:rPr>
              <a:t> and Calcium Deficiencies</a:t>
            </a:r>
            <a:endParaRPr lang="en-GB" sz="3200" u="sng"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4">
            <a:extLst>
              <a:ext uri="{FF2B5EF4-FFF2-40B4-BE49-F238E27FC236}">
                <a16:creationId xmlns:a16="http://schemas.microsoft.com/office/drawing/2014/main" id="{251BE6B8-6950-458B-BA4E-E21A5E2AED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981075"/>
            <a:ext cx="3319462"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 Box 16">
            <a:extLst>
              <a:ext uri="{FF2B5EF4-FFF2-40B4-BE49-F238E27FC236}">
                <a16:creationId xmlns:a16="http://schemas.microsoft.com/office/drawing/2014/main" id="{38AFC167-E447-414A-9E55-4563E94B01DF}"/>
              </a:ext>
            </a:extLst>
          </p:cNvPr>
          <p:cNvSpPr txBox="1">
            <a:spLocks noChangeArrowheads="1"/>
          </p:cNvSpPr>
          <p:nvPr/>
        </p:nvSpPr>
        <p:spPr bwMode="auto">
          <a:xfrm>
            <a:off x="6300788" y="2636838"/>
            <a:ext cx="26638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endParaRPr lang="en-GB" altLang="en-US" b="0"/>
          </a:p>
        </p:txBody>
      </p:sp>
      <p:sp>
        <p:nvSpPr>
          <p:cNvPr id="22532" name="Text Box 20">
            <a:extLst>
              <a:ext uri="{FF2B5EF4-FFF2-40B4-BE49-F238E27FC236}">
                <a16:creationId xmlns:a16="http://schemas.microsoft.com/office/drawing/2014/main" id="{D0FBF169-1155-45C4-B6FE-307B8D0B3BB7}"/>
              </a:ext>
            </a:extLst>
          </p:cNvPr>
          <p:cNvSpPr txBox="1">
            <a:spLocks noChangeArrowheads="1"/>
          </p:cNvSpPr>
          <p:nvPr/>
        </p:nvSpPr>
        <p:spPr bwMode="auto">
          <a:xfrm>
            <a:off x="4859338" y="1628775"/>
            <a:ext cx="2879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a:t>K – fruits and flowers</a:t>
            </a:r>
            <a:endParaRPr lang="en-US" altLang="en-US"/>
          </a:p>
        </p:txBody>
      </p:sp>
      <p:sp>
        <p:nvSpPr>
          <p:cNvPr id="22533" name="Text Box 21">
            <a:extLst>
              <a:ext uri="{FF2B5EF4-FFF2-40B4-BE49-F238E27FC236}">
                <a16:creationId xmlns:a16="http://schemas.microsoft.com/office/drawing/2014/main" id="{A6939A39-881C-44BF-8B7E-A406032DCDB0}"/>
              </a:ext>
            </a:extLst>
          </p:cNvPr>
          <p:cNvSpPr txBox="1">
            <a:spLocks noChangeArrowheads="1"/>
          </p:cNvSpPr>
          <p:nvPr/>
        </p:nvSpPr>
        <p:spPr bwMode="auto">
          <a:xfrm>
            <a:off x="4859338" y="3141663"/>
            <a:ext cx="3025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a:t>N - leaves</a:t>
            </a:r>
            <a:endParaRPr lang="en-US" altLang="en-US"/>
          </a:p>
        </p:txBody>
      </p:sp>
      <p:sp>
        <p:nvSpPr>
          <p:cNvPr id="22534" name="Text Box 22">
            <a:extLst>
              <a:ext uri="{FF2B5EF4-FFF2-40B4-BE49-F238E27FC236}">
                <a16:creationId xmlns:a16="http://schemas.microsoft.com/office/drawing/2014/main" id="{F943EF13-94BB-41BD-A2C0-EAE9A65CF3A8}"/>
              </a:ext>
            </a:extLst>
          </p:cNvPr>
          <p:cNvSpPr txBox="1">
            <a:spLocks noChangeArrowheads="1"/>
          </p:cNvSpPr>
          <p:nvPr/>
        </p:nvSpPr>
        <p:spPr bwMode="auto">
          <a:xfrm>
            <a:off x="4932363" y="5013325"/>
            <a:ext cx="27352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a:t>P - roots</a:t>
            </a:r>
            <a:endParaRPr lang="en-US" altLang="en-US"/>
          </a:p>
        </p:txBody>
      </p:sp>
      <p:sp>
        <p:nvSpPr>
          <p:cNvPr id="22535" name="Text Box 23">
            <a:extLst>
              <a:ext uri="{FF2B5EF4-FFF2-40B4-BE49-F238E27FC236}">
                <a16:creationId xmlns:a16="http://schemas.microsoft.com/office/drawing/2014/main" id="{3683FFB4-9B40-4BF3-AE5F-11E4F526DDEF}"/>
              </a:ext>
            </a:extLst>
          </p:cNvPr>
          <p:cNvSpPr txBox="1">
            <a:spLocks noChangeArrowheads="1"/>
          </p:cNvSpPr>
          <p:nvPr/>
        </p:nvSpPr>
        <p:spPr bwMode="auto">
          <a:xfrm>
            <a:off x="2916238" y="6092825"/>
            <a:ext cx="59769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a:t>(remember it is alphabetical from top to bottom)</a:t>
            </a:r>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a:extLst>
              <a:ext uri="{FF2B5EF4-FFF2-40B4-BE49-F238E27FC236}">
                <a16:creationId xmlns:a16="http://schemas.microsoft.com/office/drawing/2014/main" id="{4570C01F-AD85-4B83-9BE8-01CB3F50095E}"/>
              </a:ext>
            </a:extLst>
          </p:cNvPr>
          <p:cNvSpPr>
            <a:spLocks noGrp="1" noChangeArrowheads="1"/>
          </p:cNvSpPr>
          <p:nvPr>
            <p:ph type="title"/>
          </p:nvPr>
        </p:nvSpPr>
        <p:spPr/>
        <p:txBody>
          <a:bodyPr/>
          <a:lstStyle/>
          <a:p>
            <a:pPr eaLnBrk="1" hangingPunct="1"/>
            <a:r>
              <a:rPr lang="en-GB" altLang="en-US" b="1" u="sng">
                <a:latin typeface="Arial" panose="020B0604020202020204" pitchFamily="34" charset="0"/>
                <a:cs typeface="Arial" panose="020B0604020202020204" pitchFamily="34" charset="0"/>
              </a:rPr>
              <a:t>Plant Nutrients</a:t>
            </a:r>
            <a:endParaRPr lang="en-US" altLang="en-US" b="1" u="sng">
              <a:latin typeface="Arial" panose="020B0604020202020204" pitchFamily="34" charset="0"/>
              <a:cs typeface="Arial" panose="020B0604020202020204" pitchFamily="34" charset="0"/>
            </a:endParaRPr>
          </a:p>
        </p:txBody>
      </p:sp>
      <p:graphicFrame>
        <p:nvGraphicFramePr>
          <p:cNvPr id="43090" name="Group 82">
            <a:extLst>
              <a:ext uri="{FF2B5EF4-FFF2-40B4-BE49-F238E27FC236}">
                <a16:creationId xmlns:a16="http://schemas.microsoft.com/office/drawing/2014/main" id="{48A4AB58-6DD0-4258-AE7F-326EE20ED905}"/>
              </a:ext>
            </a:extLst>
          </p:cNvPr>
          <p:cNvGraphicFramePr>
            <a:graphicFrameLocks noGrp="1"/>
          </p:cNvGraphicFramePr>
          <p:nvPr>
            <p:ph sz="half" idx="1"/>
          </p:nvPr>
        </p:nvGraphicFramePr>
        <p:xfrm>
          <a:off x="250825" y="1600200"/>
          <a:ext cx="8435975" cy="4883149"/>
        </p:xfrm>
        <a:graphic>
          <a:graphicData uri="http://schemas.openxmlformats.org/drawingml/2006/table">
            <a:tbl>
              <a:tblPr/>
              <a:tblGrid>
                <a:gridCol w="1728788">
                  <a:extLst>
                    <a:ext uri="{9D8B030D-6E8A-4147-A177-3AD203B41FA5}">
                      <a16:colId xmlns:a16="http://schemas.microsoft.com/office/drawing/2014/main" val="20000"/>
                    </a:ext>
                  </a:extLst>
                </a:gridCol>
                <a:gridCol w="1728787">
                  <a:extLst>
                    <a:ext uri="{9D8B030D-6E8A-4147-A177-3AD203B41FA5}">
                      <a16:colId xmlns:a16="http://schemas.microsoft.com/office/drawing/2014/main" val="20001"/>
                    </a:ext>
                  </a:extLst>
                </a:gridCol>
                <a:gridCol w="1439863">
                  <a:extLst>
                    <a:ext uri="{9D8B030D-6E8A-4147-A177-3AD203B41FA5}">
                      <a16:colId xmlns:a16="http://schemas.microsoft.com/office/drawing/2014/main" val="20002"/>
                    </a:ext>
                  </a:extLst>
                </a:gridCol>
                <a:gridCol w="1944687">
                  <a:extLst>
                    <a:ext uri="{9D8B030D-6E8A-4147-A177-3AD203B41FA5}">
                      <a16:colId xmlns:a16="http://schemas.microsoft.com/office/drawing/2014/main" val="20003"/>
                    </a:ext>
                  </a:extLst>
                </a:gridCol>
                <a:gridCol w="1593850">
                  <a:extLst>
                    <a:ext uri="{9D8B030D-6E8A-4147-A177-3AD203B41FA5}">
                      <a16:colId xmlns:a16="http://schemas.microsoft.com/office/drawing/2014/main" val="20004"/>
                    </a:ext>
                  </a:extLst>
                </a:gridCol>
              </a:tblGrid>
              <a:tr h="126192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a:ln>
                            <a:noFill/>
                          </a:ln>
                          <a:solidFill>
                            <a:schemeClr val="tx1"/>
                          </a:solidFill>
                          <a:effectLst/>
                          <a:latin typeface="Arial" panose="020B0604020202020204" pitchFamily="34" charset="0"/>
                        </a:rPr>
                        <a:t>Nutrient</a:t>
                      </a:r>
                      <a:endParaRPr kumimoji="0" lang="en-US" altLang="en-US" sz="2400" b="1" i="0" u="none" strike="noStrike" cap="none" normalizeH="0" baseline="0">
                        <a:ln>
                          <a:noFill/>
                        </a:ln>
                        <a:solidFill>
                          <a:schemeClr val="tx1"/>
                        </a:solidFill>
                        <a:effectLst/>
                        <a:latin typeface="Arial" panose="020B0604020202020204" pitchFamily="34" charset="0"/>
                      </a:endParaRP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a:ln>
                            <a:noFill/>
                          </a:ln>
                          <a:solidFill>
                            <a:schemeClr val="tx1"/>
                          </a:solidFill>
                          <a:effectLst/>
                          <a:latin typeface="Arial" panose="020B0604020202020204" pitchFamily="34" charset="0"/>
                        </a:rPr>
                        <a:t>Nutrient Deficiency</a:t>
                      </a:r>
                      <a:endParaRPr kumimoji="0" lang="en-US" altLang="en-US" sz="2400" b="1"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a:ln>
                            <a:noFill/>
                          </a:ln>
                          <a:solidFill>
                            <a:schemeClr val="tx1"/>
                          </a:solidFill>
                          <a:effectLst/>
                          <a:latin typeface="Arial" panose="020B0604020202020204" pitchFamily="34" charset="0"/>
                        </a:rPr>
                        <a:t>Diagram</a:t>
                      </a:r>
                      <a:endParaRPr kumimoji="0" lang="en-US" altLang="en-US" sz="2400" b="1"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a:ln>
                            <a:noFill/>
                          </a:ln>
                          <a:solidFill>
                            <a:schemeClr val="tx1"/>
                          </a:solidFill>
                          <a:effectLst/>
                          <a:latin typeface="Arial" panose="020B0604020202020204" pitchFamily="34" charset="0"/>
                        </a:rPr>
                        <a:t>Appearance</a:t>
                      </a:r>
                      <a:endParaRPr kumimoji="0" lang="en-US" altLang="en-US" sz="2400" b="1"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a:ln>
                            <a:noFill/>
                          </a:ln>
                          <a:solidFill>
                            <a:schemeClr val="tx1"/>
                          </a:solidFill>
                          <a:effectLst/>
                          <a:latin typeface="Arial" panose="020B0604020202020204" pitchFamily="34" charset="0"/>
                        </a:rPr>
                        <a:t>Use of Nutrient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a:ln>
                            <a:noFill/>
                          </a:ln>
                          <a:solidFill>
                            <a:schemeClr val="tx1"/>
                          </a:solidFill>
                          <a:effectLst/>
                          <a:latin typeface="Arial" panose="020B0604020202020204" pitchFamily="34" charset="0"/>
                        </a:rPr>
                        <a:t>By Plant</a:t>
                      </a:r>
                      <a:endParaRPr kumimoji="0" lang="en-US" altLang="en-US" sz="2400" b="1"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0491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a:ln>
                            <a:noFill/>
                          </a:ln>
                          <a:solidFill>
                            <a:schemeClr val="tx1"/>
                          </a:solidFill>
                          <a:effectLst/>
                          <a:latin typeface="Arial" panose="020B0604020202020204" pitchFamily="34" charset="0"/>
                        </a:rPr>
                        <a:t>Nitrogen</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649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a:ln>
                            <a:noFill/>
                          </a:ln>
                          <a:solidFill>
                            <a:schemeClr val="tx1"/>
                          </a:solidFill>
                          <a:effectLst/>
                          <a:latin typeface="Arial" panose="020B0604020202020204" pitchFamily="34" charset="0"/>
                        </a:rPr>
                        <a:t>Potassium</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491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a:ln>
                            <a:noFill/>
                          </a:ln>
                          <a:solidFill>
                            <a:schemeClr val="tx1"/>
                          </a:solidFill>
                          <a:effectLst/>
                          <a:latin typeface="Arial" panose="020B0604020202020204" pitchFamily="34" charset="0"/>
                        </a:rPr>
                        <a:t>Phosphorus</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491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000" b="0" i="0" u="none" strike="noStrike" cap="none" normalizeH="0" baseline="0">
                          <a:ln>
                            <a:noFill/>
                          </a:ln>
                          <a:solidFill>
                            <a:schemeClr val="tx1"/>
                          </a:solidFill>
                          <a:effectLst/>
                          <a:latin typeface="Arial" panose="020B0604020202020204" pitchFamily="34" charset="0"/>
                        </a:rPr>
                        <a:t>Magnesium</a:t>
                      </a: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a:ln>
                          <a:noFill/>
                        </a:ln>
                        <a:solidFill>
                          <a:schemeClr val="tx1"/>
                        </a:solidFill>
                        <a:effectLst/>
                        <a:latin typeface="Arial" panose="020B0604020202020204" pitchFamily="34" charset="0"/>
                      </a:endParaRP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eedlings growing in a garden with sunlight">
            <a:extLst>
              <a:ext uri="{FF2B5EF4-FFF2-40B4-BE49-F238E27FC236}">
                <a16:creationId xmlns:a16="http://schemas.microsoft.com/office/drawing/2014/main" id="{3287D4E2-8EA3-4E52-8D5E-4121C7A1DE6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7518" y="0"/>
            <a:ext cx="10281979" cy="6858000"/>
          </a:xfrm>
          <a:prstGeom prst="rect">
            <a:avLst/>
          </a:prstGeom>
        </p:spPr>
      </p:pic>
      <p:sp>
        <p:nvSpPr>
          <p:cNvPr id="8" name="Rectangle: Rounded Corners 7">
            <a:extLst>
              <a:ext uri="{FF2B5EF4-FFF2-40B4-BE49-F238E27FC236}">
                <a16:creationId xmlns:a16="http://schemas.microsoft.com/office/drawing/2014/main" id="{58049883-E9EA-4E6F-A7D4-1B6C9EA2065F}"/>
              </a:ext>
            </a:extLst>
          </p:cNvPr>
          <p:cNvSpPr/>
          <p:nvPr/>
        </p:nvSpPr>
        <p:spPr>
          <a:xfrm>
            <a:off x="5652120" y="4725144"/>
            <a:ext cx="1829219"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To make leaves</a:t>
            </a:r>
          </a:p>
        </p:txBody>
      </p:sp>
      <p:sp>
        <p:nvSpPr>
          <p:cNvPr id="9" name="Rectangle: Rounded Corners 8">
            <a:extLst>
              <a:ext uri="{FF2B5EF4-FFF2-40B4-BE49-F238E27FC236}">
                <a16:creationId xmlns:a16="http://schemas.microsoft.com/office/drawing/2014/main" id="{AFB355F5-83A3-41F8-83BC-D70ADA14DCDA}"/>
              </a:ext>
            </a:extLst>
          </p:cNvPr>
          <p:cNvSpPr/>
          <p:nvPr/>
        </p:nvSpPr>
        <p:spPr>
          <a:xfrm>
            <a:off x="5663291" y="2360068"/>
            <a:ext cx="1829219"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To make flowers and fruits</a:t>
            </a:r>
          </a:p>
        </p:txBody>
      </p:sp>
      <p:sp>
        <p:nvSpPr>
          <p:cNvPr id="10" name="Rectangle: Rounded Corners 9">
            <a:extLst>
              <a:ext uri="{FF2B5EF4-FFF2-40B4-BE49-F238E27FC236}">
                <a16:creationId xmlns:a16="http://schemas.microsoft.com/office/drawing/2014/main" id="{57D666EF-5AEE-4638-81F9-7F8098CD8728}"/>
              </a:ext>
            </a:extLst>
          </p:cNvPr>
          <p:cNvSpPr/>
          <p:nvPr/>
        </p:nvSpPr>
        <p:spPr>
          <a:xfrm>
            <a:off x="5663291" y="1161375"/>
            <a:ext cx="182922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To make roots</a:t>
            </a:r>
          </a:p>
        </p:txBody>
      </p:sp>
      <p:sp>
        <p:nvSpPr>
          <p:cNvPr id="11" name="Rectangle: Rounded Corners 10">
            <a:extLst>
              <a:ext uri="{FF2B5EF4-FFF2-40B4-BE49-F238E27FC236}">
                <a16:creationId xmlns:a16="http://schemas.microsoft.com/office/drawing/2014/main" id="{0897CB52-8120-4809-8DDA-8259B1A03683}"/>
              </a:ext>
            </a:extLst>
          </p:cNvPr>
          <p:cNvSpPr/>
          <p:nvPr/>
        </p:nvSpPr>
        <p:spPr>
          <a:xfrm>
            <a:off x="5663290" y="3526451"/>
            <a:ext cx="1829219"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To make chlorophyll</a:t>
            </a:r>
          </a:p>
        </p:txBody>
      </p:sp>
      <p:sp>
        <p:nvSpPr>
          <p:cNvPr id="15" name="Rectangle: Rounded Corners 14">
            <a:extLst>
              <a:ext uri="{FF2B5EF4-FFF2-40B4-BE49-F238E27FC236}">
                <a16:creationId xmlns:a16="http://schemas.microsoft.com/office/drawing/2014/main" id="{9D9B68F5-3612-49ED-ABD4-75C5CB79A48C}"/>
              </a:ext>
            </a:extLst>
          </p:cNvPr>
          <p:cNvSpPr/>
          <p:nvPr/>
        </p:nvSpPr>
        <p:spPr>
          <a:xfrm>
            <a:off x="2805110" y="5840794"/>
            <a:ext cx="1512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nitrogen</a:t>
            </a:r>
          </a:p>
        </p:txBody>
      </p:sp>
      <p:sp>
        <p:nvSpPr>
          <p:cNvPr id="16" name="Rectangle: Rounded Corners 15">
            <a:extLst>
              <a:ext uri="{FF2B5EF4-FFF2-40B4-BE49-F238E27FC236}">
                <a16:creationId xmlns:a16="http://schemas.microsoft.com/office/drawing/2014/main" id="{853F127E-FB58-4025-95F8-3254A693A8C3}"/>
              </a:ext>
            </a:extLst>
          </p:cNvPr>
          <p:cNvSpPr/>
          <p:nvPr/>
        </p:nvSpPr>
        <p:spPr>
          <a:xfrm>
            <a:off x="4516563" y="5831515"/>
            <a:ext cx="1512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potassium</a:t>
            </a:r>
          </a:p>
        </p:txBody>
      </p:sp>
      <p:sp>
        <p:nvSpPr>
          <p:cNvPr id="17" name="Rectangle: Rounded Corners 16">
            <a:extLst>
              <a:ext uri="{FF2B5EF4-FFF2-40B4-BE49-F238E27FC236}">
                <a16:creationId xmlns:a16="http://schemas.microsoft.com/office/drawing/2014/main" id="{A8625EFA-1041-4E76-99BB-88DFAA78ADCA}"/>
              </a:ext>
            </a:extLst>
          </p:cNvPr>
          <p:cNvSpPr/>
          <p:nvPr/>
        </p:nvSpPr>
        <p:spPr>
          <a:xfrm>
            <a:off x="6228184" y="5831515"/>
            <a:ext cx="1512168"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phosphorous</a:t>
            </a:r>
          </a:p>
        </p:txBody>
      </p:sp>
      <p:sp>
        <p:nvSpPr>
          <p:cNvPr id="19" name="Rectangle: Rounded Corners 18">
            <a:extLst>
              <a:ext uri="{FF2B5EF4-FFF2-40B4-BE49-F238E27FC236}">
                <a16:creationId xmlns:a16="http://schemas.microsoft.com/office/drawing/2014/main" id="{A3ED3174-5F89-4A5A-BDD7-FE699ED8495A}"/>
              </a:ext>
            </a:extLst>
          </p:cNvPr>
          <p:cNvSpPr/>
          <p:nvPr/>
        </p:nvSpPr>
        <p:spPr>
          <a:xfrm>
            <a:off x="1089864" y="5831515"/>
            <a:ext cx="1512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magnesium</a:t>
            </a:r>
          </a:p>
        </p:txBody>
      </p:sp>
      <p:sp>
        <p:nvSpPr>
          <p:cNvPr id="14" name="TextBox 13">
            <a:extLst>
              <a:ext uri="{FF2B5EF4-FFF2-40B4-BE49-F238E27FC236}">
                <a16:creationId xmlns:a16="http://schemas.microsoft.com/office/drawing/2014/main" id="{69CCC17E-11BB-4B3C-93C2-9606D75DA32F}"/>
              </a:ext>
            </a:extLst>
          </p:cNvPr>
          <p:cNvSpPr txBox="1"/>
          <p:nvPr/>
        </p:nvSpPr>
        <p:spPr>
          <a:xfrm>
            <a:off x="-396551" y="317089"/>
            <a:ext cx="9840046" cy="584775"/>
          </a:xfrm>
          <a:prstGeom prst="rect">
            <a:avLst/>
          </a:prstGeom>
          <a:noFill/>
        </p:spPr>
        <p:txBody>
          <a:bodyPr wrap="square" rtlCol="0">
            <a:spAutoFit/>
          </a:bodyPr>
          <a:lstStyle/>
          <a:p>
            <a:pPr algn="ctr"/>
            <a:r>
              <a:rPr lang="en-GB" sz="3200" dirty="0">
                <a:solidFill>
                  <a:schemeClr val="bg1"/>
                </a:solidFill>
                <a:latin typeface="Arial" panose="020B0604020202020204" pitchFamily="34" charset="0"/>
                <a:cs typeface="Arial" panose="020B0604020202020204" pitchFamily="34" charset="0"/>
              </a:rPr>
              <a:t>Match each mineral element with its use in a plant</a:t>
            </a:r>
          </a:p>
        </p:txBody>
      </p:sp>
      <p:sp>
        <p:nvSpPr>
          <p:cNvPr id="20" name="Rectangle: Rounded Corners 19">
            <a:extLst>
              <a:ext uri="{FF2B5EF4-FFF2-40B4-BE49-F238E27FC236}">
                <a16:creationId xmlns:a16="http://schemas.microsoft.com/office/drawing/2014/main" id="{8DCC1297-460A-4587-A8DD-BD8D01188FA3}"/>
              </a:ext>
            </a:extLst>
          </p:cNvPr>
          <p:cNvSpPr/>
          <p:nvPr/>
        </p:nvSpPr>
        <p:spPr>
          <a:xfrm>
            <a:off x="1515847" y="1161375"/>
            <a:ext cx="1512168"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phosphorous</a:t>
            </a:r>
          </a:p>
        </p:txBody>
      </p:sp>
      <p:sp>
        <p:nvSpPr>
          <p:cNvPr id="21" name="Rectangle: Rounded Corners 20">
            <a:extLst>
              <a:ext uri="{FF2B5EF4-FFF2-40B4-BE49-F238E27FC236}">
                <a16:creationId xmlns:a16="http://schemas.microsoft.com/office/drawing/2014/main" id="{47264DF2-CD10-40D1-9272-C03804C63517}"/>
              </a:ext>
            </a:extLst>
          </p:cNvPr>
          <p:cNvSpPr/>
          <p:nvPr/>
        </p:nvSpPr>
        <p:spPr>
          <a:xfrm>
            <a:off x="1515847" y="2360068"/>
            <a:ext cx="1512168"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Potassium</a:t>
            </a:r>
          </a:p>
        </p:txBody>
      </p:sp>
      <p:sp>
        <p:nvSpPr>
          <p:cNvPr id="22" name="Rectangle: Rounded Corners 21">
            <a:extLst>
              <a:ext uri="{FF2B5EF4-FFF2-40B4-BE49-F238E27FC236}">
                <a16:creationId xmlns:a16="http://schemas.microsoft.com/office/drawing/2014/main" id="{8109F475-6FE1-40EB-B951-951437D00FB9}"/>
              </a:ext>
            </a:extLst>
          </p:cNvPr>
          <p:cNvSpPr/>
          <p:nvPr/>
        </p:nvSpPr>
        <p:spPr>
          <a:xfrm>
            <a:off x="1515847" y="3558761"/>
            <a:ext cx="1512168"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magnesium</a:t>
            </a:r>
          </a:p>
        </p:txBody>
      </p:sp>
      <p:sp>
        <p:nvSpPr>
          <p:cNvPr id="23" name="Rectangle: Rounded Corners 22">
            <a:extLst>
              <a:ext uri="{FF2B5EF4-FFF2-40B4-BE49-F238E27FC236}">
                <a16:creationId xmlns:a16="http://schemas.microsoft.com/office/drawing/2014/main" id="{153018B3-A4B7-42CE-8A19-C489E271F61C}"/>
              </a:ext>
            </a:extLst>
          </p:cNvPr>
          <p:cNvSpPr/>
          <p:nvPr/>
        </p:nvSpPr>
        <p:spPr>
          <a:xfrm>
            <a:off x="1515847" y="4757454"/>
            <a:ext cx="1512168"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nitrogen</a:t>
            </a:r>
          </a:p>
        </p:txBody>
      </p:sp>
      <p:sp>
        <p:nvSpPr>
          <p:cNvPr id="2" name="Arrow: Right 1">
            <a:extLst>
              <a:ext uri="{FF2B5EF4-FFF2-40B4-BE49-F238E27FC236}">
                <a16:creationId xmlns:a16="http://schemas.microsoft.com/office/drawing/2014/main" id="{A7B3C428-685F-4822-BCAA-638FE7A5B98A}"/>
              </a:ext>
            </a:extLst>
          </p:cNvPr>
          <p:cNvSpPr/>
          <p:nvPr/>
        </p:nvSpPr>
        <p:spPr>
          <a:xfrm>
            <a:off x="3244039" y="1279059"/>
            <a:ext cx="223224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504BD656-1151-4FAE-84E4-2559CE5DE831}"/>
              </a:ext>
            </a:extLst>
          </p:cNvPr>
          <p:cNvSpPr/>
          <p:nvPr/>
        </p:nvSpPr>
        <p:spPr>
          <a:xfrm>
            <a:off x="3244039" y="2477752"/>
            <a:ext cx="223224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EE7D13BE-C249-4D88-A5CA-9DC117018102}"/>
              </a:ext>
            </a:extLst>
          </p:cNvPr>
          <p:cNvSpPr/>
          <p:nvPr/>
        </p:nvSpPr>
        <p:spPr>
          <a:xfrm>
            <a:off x="3244039" y="3676445"/>
            <a:ext cx="223224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CF9F6976-CAC9-4428-803F-AE7F7049D436}"/>
              </a:ext>
            </a:extLst>
          </p:cNvPr>
          <p:cNvSpPr/>
          <p:nvPr/>
        </p:nvSpPr>
        <p:spPr>
          <a:xfrm>
            <a:off x="3244039" y="4875138"/>
            <a:ext cx="223224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6471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7"/>
                                        </p:tgtEl>
                                      </p:cBhvr>
                                    </p:animEffect>
                                    <p:set>
                                      <p:cBhvr>
                                        <p:cTn id="7" dur="1" fill="hold">
                                          <p:stCondLst>
                                            <p:cond delay="499"/>
                                          </p:stCondLst>
                                        </p:cTn>
                                        <p:tgtEl>
                                          <p:spTgt spid="1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0" nodeType="clickEffect">
                                  <p:stCondLst>
                                    <p:cond delay="0"/>
                                  </p:stCondLst>
                                  <p:childTnLst>
                                    <p:animEffect transition="out" filter="fade">
                                      <p:cBhvr>
                                        <p:cTn id="32" dur="500"/>
                                        <p:tgtEl>
                                          <p:spTgt spid="19"/>
                                        </p:tgtEl>
                                      </p:cBhvr>
                                    </p:animEffect>
                                    <p:set>
                                      <p:cBhvr>
                                        <p:cTn id="33" dur="1" fill="hold">
                                          <p:stCondLst>
                                            <p:cond delay="499"/>
                                          </p:stCondLst>
                                        </p:cTn>
                                        <p:tgtEl>
                                          <p:spTgt spid="19"/>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0" nodeType="clickEffect">
                                  <p:stCondLst>
                                    <p:cond delay="0"/>
                                  </p:stCondLst>
                                  <p:childTnLst>
                                    <p:animEffect transition="out" filter="fade">
                                      <p:cBhvr>
                                        <p:cTn id="45" dur="500"/>
                                        <p:tgtEl>
                                          <p:spTgt spid="15"/>
                                        </p:tgtEl>
                                      </p:cBhvr>
                                    </p:animEffect>
                                    <p:set>
                                      <p:cBhvr>
                                        <p:cTn id="46" dur="1" fill="hold">
                                          <p:stCondLst>
                                            <p:cond delay="499"/>
                                          </p:stCondLst>
                                        </p:cTn>
                                        <p:tgtEl>
                                          <p:spTgt spid="15"/>
                                        </p:tgtEl>
                                        <p:attrNameLst>
                                          <p:attrName>style.visibility</p:attrName>
                                        </p:attrNameLst>
                                      </p:cBhvr>
                                      <p:to>
                                        <p:strVal val="hidden"/>
                                      </p:to>
                                    </p:se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animBg="1"/>
      <p:bldP spid="20" grpId="0" animBg="1"/>
      <p:bldP spid="21" grpId="0" animBg="1"/>
      <p:bldP spid="22" grpId="0" animBg="1"/>
      <p:bldP spid="23" grpId="0" animBg="1"/>
      <p:bldP spid="2" grpId="0" animBg="1"/>
      <p:bldP spid="24" grpId="0" animBg="1"/>
      <p:bldP spid="25"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037E049-83D7-435D-B0BF-A6F372BAE51C}"/>
              </a:ext>
            </a:extLst>
          </p:cNvPr>
          <p:cNvSpPr>
            <a:spLocks noGrp="1" noChangeArrowheads="1"/>
          </p:cNvSpPr>
          <p:nvPr>
            <p:ph type="title"/>
          </p:nvPr>
        </p:nvSpPr>
        <p:spPr/>
        <p:txBody>
          <a:bodyPr/>
          <a:lstStyle/>
          <a:p>
            <a:pPr algn="ctr" eaLnBrk="1" hangingPunct="1"/>
            <a:r>
              <a:rPr lang="en-GB" altLang="en-US" u="sng" dirty="0">
                <a:latin typeface="Arial" panose="020B0604020202020204" pitchFamily="34" charset="0"/>
                <a:cs typeface="Arial" panose="020B0604020202020204" pitchFamily="34" charset="0"/>
              </a:rPr>
              <a:t>Mineral deficiency experiment</a:t>
            </a:r>
            <a:endParaRPr lang="en-GB" altLang="en-US" b="1" u="sng" dirty="0">
              <a:latin typeface="Arial" panose="020B0604020202020204" pitchFamily="34" charset="0"/>
              <a:cs typeface="Arial" panose="020B0604020202020204" pitchFamily="34" charset="0"/>
            </a:endParaRPr>
          </a:p>
        </p:txBody>
      </p:sp>
      <p:pic>
        <p:nvPicPr>
          <p:cNvPr id="12293" name="Picture 5">
            <a:extLst>
              <a:ext uri="{FF2B5EF4-FFF2-40B4-BE49-F238E27FC236}">
                <a16:creationId xmlns:a16="http://schemas.microsoft.com/office/drawing/2014/main" id="{61FC34D7-E600-41F7-B2AA-85B85709FE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88" y="2077027"/>
            <a:ext cx="17843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a:extLst>
              <a:ext uri="{FF2B5EF4-FFF2-40B4-BE49-F238E27FC236}">
                <a16:creationId xmlns:a16="http://schemas.microsoft.com/office/drawing/2014/main" id="{F791C1DD-DFA8-4E07-BE7F-C99BF1B36C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4655" y="2063316"/>
            <a:ext cx="17843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7">
            <a:extLst>
              <a:ext uri="{FF2B5EF4-FFF2-40B4-BE49-F238E27FC236}">
                <a16:creationId xmlns:a16="http://schemas.microsoft.com/office/drawing/2014/main" id="{A5A8D836-0434-4A6A-8EFF-2E6717C558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8822" y="1916832"/>
            <a:ext cx="17843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Rectangle 9">
            <a:extLst>
              <a:ext uri="{FF2B5EF4-FFF2-40B4-BE49-F238E27FC236}">
                <a16:creationId xmlns:a16="http://schemas.microsoft.com/office/drawing/2014/main" id="{54FA0919-C2DB-489A-A393-4FAF49B9643A}"/>
              </a:ext>
            </a:extLst>
          </p:cNvPr>
          <p:cNvSpPr>
            <a:spLocks noChangeArrowheads="1"/>
          </p:cNvSpPr>
          <p:nvPr/>
        </p:nvSpPr>
        <p:spPr bwMode="auto">
          <a:xfrm>
            <a:off x="214312" y="5300663"/>
            <a:ext cx="871537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GB" altLang="en-US" sz="2800" b="0" dirty="0">
                <a:cs typeface="Arial" panose="020B0604020202020204" pitchFamily="34" charset="0"/>
              </a:rPr>
              <a:t>Seedlings from the same plant were grown in different nutrient solutions. </a:t>
            </a:r>
            <a:r>
              <a:rPr lang="en-GB" altLang="en-US" sz="2800" dirty="0">
                <a:cs typeface="Arial" panose="020B0604020202020204" pitchFamily="34" charset="0"/>
              </a:rPr>
              <a:t>What were the missing nutrients?</a:t>
            </a:r>
          </a:p>
          <a:p>
            <a:pPr algn="ctr"/>
            <a:endParaRPr lang="en-GB" altLang="en-US" sz="2800" dirty="0">
              <a:cs typeface="Arial" panose="020B0604020202020204" pitchFamily="34" charset="0"/>
            </a:endParaRPr>
          </a:p>
        </p:txBody>
      </p:sp>
      <p:pic>
        <p:nvPicPr>
          <p:cNvPr id="12298" name="Picture 10">
            <a:extLst>
              <a:ext uri="{FF2B5EF4-FFF2-40B4-BE49-F238E27FC236}">
                <a16:creationId xmlns:a16="http://schemas.microsoft.com/office/drawing/2014/main" id="{6FB36071-160B-4082-9C3D-AF1C82B273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989" y="1874836"/>
            <a:ext cx="1981200"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Diagram&#10;&#10;Description automatically generated">
            <a:extLst>
              <a:ext uri="{FF2B5EF4-FFF2-40B4-BE49-F238E27FC236}">
                <a16:creationId xmlns:a16="http://schemas.microsoft.com/office/drawing/2014/main" id="{1E1C18D8-1EF7-4404-B001-38AF287D42E5}"/>
              </a:ext>
            </a:extLst>
          </p:cNvPr>
          <p:cNvPicPr>
            <a:picLocks noChangeAspect="1"/>
          </p:cNvPicPr>
          <p:nvPr/>
        </p:nvPicPr>
        <p:blipFill rotWithShape="1">
          <a:blip r:embed="rId7">
            <a:extLst>
              <a:ext uri="{28A0092B-C50C-407E-A947-70E740481C1C}">
                <a14:useLocalDpi xmlns:a14="http://schemas.microsoft.com/office/drawing/2010/main" val="0"/>
              </a:ext>
            </a:extLst>
          </a:blip>
          <a:srcRect l="82286" t="5242" r="4326" b="46371"/>
          <a:stretch/>
        </p:blipFill>
        <p:spPr>
          <a:xfrm>
            <a:off x="7224007" y="1277940"/>
            <a:ext cx="1769029" cy="4162422"/>
          </a:xfrm>
          <a:prstGeom prst="rect">
            <a:avLst/>
          </a:prstGeom>
        </p:spPr>
      </p:pic>
    </p:spTree>
    <p:extLst>
      <p:ext uri="{BB962C8B-B14F-4D97-AF65-F5344CB8AC3E}">
        <p14:creationId xmlns:p14="http://schemas.microsoft.com/office/powerpoint/2010/main" val="3916276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D8352F72-5C16-4229-AC67-3299CE286501}"/>
              </a:ext>
            </a:extLst>
          </p:cNvPr>
          <p:cNvSpPr>
            <a:spLocks noGrp="1" noChangeArrowheads="1"/>
          </p:cNvSpPr>
          <p:nvPr>
            <p:ph type="title"/>
          </p:nvPr>
        </p:nvSpPr>
        <p:spPr>
          <a:xfrm>
            <a:off x="468313" y="0"/>
            <a:ext cx="8229600" cy="1143000"/>
          </a:xfrm>
        </p:spPr>
        <p:txBody>
          <a:bodyPr/>
          <a:lstStyle/>
          <a:p>
            <a:pPr algn="ctr" eaLnBrk="1" hangingPunct="1"/>
            <a:r>
              <a:rPr lang="en-GB" altLang="en-US" u="sng" dirty="0">
                <a:latin typeface="Arial" panose="020B0604020202020204" pitchFamily="34" charset="0"/>
                <a:cs typeface="Arial" panose="020B0604020202020204" pitchFamily="34" charset="0"/>
              </a:rPr>
              <a:t>Plant and minerals summary </a:t>
            </a:r>
          </a:p>
        </p:txBody>
      </p:sp>
      <p:graphicFrame>
        <p:nvGraphicFramePr>
          <p:cNvPr id="24579" name="Group 3">
            <a:extLst>
              <a:ext uri="{FF2B5EF4-FFF2-40B4-BE49-F238E27FC236}">
                <a16:creationId xmlns:a16="http://schemas.microsoft.com/office/drawing/2014/main" id="{B7D50241-29D3-469E-87B9-03928A3C2C45}"/>
              </a:ext>
            </a:extLst>
          </p:cNvPr>
          <p:cNvGraphicFramePr>
            <a:graphicFrameLocks noGrp="1"/>
          </p:cNvGraphicFramePr>
          <p:nvPr>
            <p:ph type="tbl" idx="1"/>
            <p:extLst>
              <p:ext uri="{D42A27DB-BD31-4B8C-83A1-F6EECF244321}">
                <p14:modId xmlns:p14="http://schemas.microsoft.com/office/powerpoint/2010/main" val="2933214193"/>
              </p:ext>
            </p:extLst>
          </p:nvPr>
        </p:nvGraphicFramePr>
        <p:xfrm>
          <a:off x="684213" y="1196975"/>
          <a:ext cx="8208962" cy="4972050"/>
        </p:xfrm>
        <a:graphic>
          <a:graphicData uri="http://schemas.openxmlformats.org/drawingml/2006/table">
            <a:tbl>
              <a:tblPr/>
              <a:tblGrid>
                <a:gridCol w="2016125">
                  <a:extLst>
                    <a:ext uri="{9D8B030D-6E8A-4147-A177-3AD203B41FA5}">
                      <a16:colId xmlns:a16="http://schemas.microsoft.com/office/drawing/2014/main" val="20000"/>
                    </a:ext>
                  </a:extLst>
                </a:gridCol>
                <a:gridCol w="3024187">
                  <a:extLst>
                    <a:ext uri="{9D8B030D-6E8A-4147-A177-3AD203B41FA5}">
                      <a16:colId xmlns:a16="http://schemas.microsoft.com/office/drawing/2014/main" val="20001"/>
                    </a:ext>
                  </a:extLst>
                </a:gridCol>
                <a:gridCol w="3168650">
                  <a:extLst>
                    <a:ext uri="{9D8B030D-6E8A-4147-A177-3AD203B41FA5}">
                      <a16:colId xmlns:a16="http://schemas.microsoft.com/office/drawing/2014/main" val="20002"/>
                    </a:ext>
                  </a:extLst>
                </a:gridCol>
              </a:tblGrid>
              <a:tr h="457206">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dirty="0">
                          <a:ln>
                            <a:noFill/>
                          </a:ln>
                          <a:solidFill>
                            <a:schemeClr val="tx1"/>
                          </a:solidFill>
                          <a:effectLst/>
                          <a:latin typeface="Arial" panose="020B0604020202020204" pitchFamily="34" charset="0"/>
                        </a:rPr>
                        <a:t>Mineral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dirty="0">
                          <a:ln>
                            <a:noFill/>
                          </a:ln>
                          <a:solidFill>
                            <a:schemeClr val="tx1"/>
                          </a:solidFill>
                          <a:effectLst/>
                          <a:latin typeface="Arial" panose="020B0604020202020204" pitchFamily="34" charset="0"/>
                        </a:rPr>
                        <a:t>Use in plant</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1" i="0" u="none" strike="noStrike" cap="none" normalizeH="0" baseline="0" dirty="0">
                          <a:ln>
                            <a:noFill/>
                          </a:ln>
                          <a:solidFill>
                            <a:schemeClr val="tx1"/>
                          </a:solidFill>
                          <a:effectLst/>
                          <a:latin typeface="Arial" panose="020B0604020202020204" pitchFamily="34" charset="0"/>
                        </a:rPr>
                        <a:t>Deficiency signs</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504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dirty="0">
                          <a:ln>
                            <a:noFill/>
                          </a:ln>
                          <a:solidFill>
                            <a:schemeClr val="tx1"/>
                          </a:solidFill>
                          <a:effectLst/>
                          <a:latin typeface="Arial" panose="020B0604020202020204" pitchFamily="34" charset="0"/>
                        </a:rPr>
                        <a:t>Nitrogen</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Making proteins for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growth in plants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Making leaves</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Stunted growth and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yellow leaves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0487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Phosphorus</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51131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Potassium</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a:ln>
                          <a:noFill/>
                        </a:ln>
                        <a:solidFill>
                          <a:schemeClr val="tx1"/>
                        </a:solidFill>
                        <a:effectLst/>
                        <a:latin typeface="Arial" panose="020B0604020202020204" pitchFamily="34" charset="0"/>
                      </a:endParaRP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400" b="0" i="0" u="none" strike="noStrike" cap="none" normalizeH="0" baseline="0" dirty="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63611">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Magnesium</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a:ln>
                            <a:noFill/>
                          </a:ln>
                          <a:solidFill>
                            <a:schemeClr val="tx1"/>
                          </a:solidFill>
                          <a:effectLst/>
                          <a:latin typeface="Arial" panose="020B0604020202020204" pitchFamily="34" charset="0"/>
                        </a:rPr>
                        <a:t>Making chlorophyll</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400" b="0" i="0" u="none" strike="noStrike" cap="none" normalizeH="0" baseline="0" dirty="0">
                          <a:ln>
                            <a:noFill/>
                          </a:ln>
                          <a:solidFill>
                            <a:schemeClr val="tx1"/>
                          </a:solidFill>
                          <a:effectLst/>
                          <a:latin typeface="Arial" panose="020B0604020202020204" pitchFamily="34" charset="0"/>
                        </a:rPr>
                        <a:t>Leaves turn yellow from the bottom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607" name="Text Box 31">
            <a:extLst>
              <a:ext uri="{FF2B5EF4-FFF2-40B4-BE49-F238E27FC236}">
                <a16:creationId xmlns:a16="http://schemas.microsoft.com/office/drawing/2014/main" id="{39CCE815-B7FC-4FFD-BC41-AE8DD6E09D84}"/>
              </a:ext>
            </a:extLst>
          </p:cNvPr>
          <p:cNvSpPr txBox="1">
            <a:spLocks noChangeArrowheads="1"/>
          </p:cNvSpPr>
          <p:nvPr/>
        </p:nvSpPr>
        <p:spPr bwMode="auto">
          <a:xfrm>
            <a:off x="2771775" y="223043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GB" altLang="en-US" sz="2400">
              <a:cs typeface="Arial" panose="020B0604020202020204" pitchFamily="34" charset="0"/>
            </a:endParaRPr>
          </a:p>
        </p:txBody>
      </p:sp>
      <p:sp>
        <p:nvSpPr>
          <p:cNvPr id="24608" name="Text Box 32">
            <a:extLst>
              <a:ext uri="{FF2B5EF4-FFF2-40B4-BE49-F238E27FC236}">
                <a16:creationId xmlns:a16="http://schemas.microsoft.com/office/drawing/2014/main" id="{FBF0DF3B-BA5C-4BD9-8EBA-BF6379C37682}"/>
              </a:ext>
            </a:extLst>
          </p:cNvPr>
          <p:cNvSpPr txBox="1">
            <a:spLocks noChangeArrowheads="1"/>
          </p:cNvSpPr>
          <p:nvPr/>
        </p:nvSpPr>
        <p:spPr bwMode="auto">
          <a:xfrm>
            <a:off x="2627313" y="2997200"/>
            <a:ext cx="2241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400" b="0" dirty="0">
                <a:cs typeface="Arial" panose="020B0604020202020204" pitchFamily="34" charset="0"/>
              </a:rPr>
              <a:t> Making roots</a:t>
            </a:r>
          </a:p>
        </p:txBody>
      </p:sp>
      <p:sp>
        <p:nvSpPr>
          <p:cNvPr id="24609" name="Text Box 33">
            <a:extLst>
              <a:ext uri="{FF2B5EF4-FFF2-40B4-BE49-F238E27FC236}">
                <a16:creationId xmlns:a16="http://schemas.microsoft.com/office/drawing/2014/main" id="{777145CA-AE58-49FC-9E4C-9C06E219109A}"/>
              </a:ext>
            </a:extLst>
          </p:cNvPr>
          <p:cNvSpPr txBox="1">
            <a:spLocks noChangeArrowheads="1"/>
          </p:cNvSpPr>
          <p:nvPr/>
        </p:nvSpPr>
        <p:spPr bwMode="auto">
          <a:xfrm>
            <a:off x="2627313" y="3789363"/>
            <a:ext cx="29845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400" b="0">
                <a:cs typeface="Arial" panose="020B0604020202020204" pitchFamily="34" charset="0"/>
              </a:rPr>
              <a:t> Plant respiration &amp; </a:t>
            </a:r>
          </a:p>
          <a:p>
            <a:r>
              <a:rPr lang="en-GB" altLang="en-US" sz="2400" b="0">
                <a:cs typeface="Arial" panose="020B0604020202020204" pitchFamily="34" charset="0"/>
              </a:rPr>
              <a:t> photosynthesis</a:t>
            </a:r>
          </a:p>
          <a:p>
            <a:r>
              <a:rPr lang="en-GB" altLang="en-US" sz="2400" b="0">
                <a:cs typeface="Arial" panose="020B0604020202020204" pitchFamily="34" charset="0"/>
              </a:rPr>
              <a:t> Making flowers</a:t>
            </a:r>
          </a:p>
          <a:p>
            <a:r>
              <a:rPr lang="en-GB" altLang="en-US" sz="2400" b="0">
                <a:cs typeface="Arial" panose="020B0604020202020204" pitchFamily="34" charset="0"/>
              </a:rPr>
              <a:t> and fruits</a:t>
            </a:r>
          </a:p>
        </p:txBody>
      </p:sp>
      <p:sp>
        <p:nvSpPr>
          <p:cNvPr id="24610" name="Text Box 34">
            <a:extLst>
              <a:ext uri="{FF2B5EF4-FFF2-40B4-BE49-F238E27FC236}">
                <a16:creationId xmlns:a16="http://schemas.microsoft.com/office/drawing/2014/main" id="{C716B75F-CA64-4801-A20A-885483AC06AA}"/>
              </a:ext>
            </a:extLst>
          </p:cNvPr>
          <p:cNvSpPr txBox="1">
            <a:spLocks noChangeArrowheads="1"/>
          </p:cNvSpPr>
          <p:nvPr/>
        </p:nvSpPr>
        <p:spPr bwMode="auto">
          <a:xfrm>
            <a:off x="5859463" y="223361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GB" altLang="en-US" sz="2400">
              <a:cs typeface="Arial" panose="020B0604020202020204" pitchFamily="34" charset="0"/>
            </a:endParaRPr>
          </a:p>
        </p:txBody>
      </p:sp>
      <p:sp>
        <p:nvSpPr>
          <p:cNvPr id="24611" name="Text Box 35">
            <a:extLst>
              <a:ext uri="{FF2B5EF4-FFF2-40B4-BE49-F238E27FC236}">
                <a16:creationId xmlns:a16="http://schemas.microsoft.com/office/drawing/2014/main" id="{719F3786-3302-4099-85A2-F367E164976E}"/>
              </a:ext>
            </a:extLst>
          </p:cNvPr>
          <p:cNvSpPr txBox="1">
            <a:spLocks noChangeArrowheads="1"/>
          </p:cNvSpPr>
          <p:nvPr/>
        </p:nvSpPr>
        <p:spPr bwMode="auto">
          <a:xfrm>
            <a:off x="5724525" y="2924175"/>
            <a:ext cx="30321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400" b="0">
                <a:cs typeface="Arial" panose="020B0604020202020204" pitchFamily="34" charset="0"/>
              </a:rPr>
              <a:t>Poor roots and purple leaves </a:t>
            </a:r>
          </a:p>
        </p:txBody>
      </p:sp>
      <p:sp>
        <p:nvSpPr>
          <p:cNvPr id="24612" name="Text Box 36">
            <a:extLst>
              <a:ext uri="{FF2B5EF4-FFF2-40B4-BE49-F238E27FC236}">
                <a16:creationId xmlns:a16="http://schemas.microsoft.com/office/drawing/2014/main" id="{3DE63381-9DD4-4D10-A3EF-59394FC5CFD4}"/>
              </a:ext>
            </a:extLst>
          </p:cNvPr>
          <p:cNvSpPr txBox="1">
            <a:spLocks noChangeArrowheads="1"/>
          </p:cNvSpPr>
          <p:nvPr/>
        </p:nvSpPr>
        <p:spPr bwMode="auto">
          <a:xfrm>
            <a:off x="5724525" y="3860800"/>
            <a:ext cx="30845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400" b="0">
                <a:cs typeface="Arial" panose="020B0604020202020204" pitchFamily="34" charset="0"/>
              </a:rPr>
              <a:t>Yellow leaves with </a:t>
            </a:r>
          </a:p>
          <a:p>
            <a:r>
              <a:rPr lang="en-GB" altLang="en-US" sz="2400" b="0">
                <a:cs typeface="Arial" panose="020B0604020202020204" pitchFamily="34" charset="0"/>
              </a:rPr>
              <a:t>dead spots</a:t>
            </a:r>
          </a:p>
        </p:txBody>
      </p:sp>
      <p:sp>
        <p:nvSpPr>
          <p:cNvPr id="28707" name="Text Box 37">
            <a:extLst>
              <a:ext uri="{FF2B5EF4-FFF2-40B4-BE49-F238E27FC236}">
                <a16:creationId xmlns:a16="http://schemas.microsoft.com/office/drawing/2014/main" id="{2FBAA43A-10B8-4BB1-8B0D-409889FF088B}"/>
              </a:ext>
            </a:extLst>
          </p:cNvPr>
          <p:cNvSpPr txBox="1">
            <a:spLocks noChangeArrowheads="1"/>
          </p:cNvSpPr>
          <p:nvPr/>
        </p:nvSpPr>
        <p:spPr bwMode="auto">
          <a:xfrm>
            <a:off x="5724525" y="5373688"/>
            <a:ext cx="3035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GB" altLang="en-US" sz="2400">
              <a:cs typeface="Arial" panose="020B0604020202020204" pitchFamily="34" charset="0"/>
            </a:endParaRPr>
          </a:p>
        </p:txBody>
      </p:sp>
      <p:sp>
        <p:nvSpPr>
          <p:cNvPr id="28708" name="Text Box 38">
            <a:extLst>
              <a:ext uri="{FF2B5EF4-FFF2-40B4-BE49-F238E27FC236}">
                <a16:creationId xmlns:a16="http://schemas.microsoft.com/office/drawing/2014/main" id="{2914718B-74D7-4AA2-914E-D6E9D637162F}"/>
              </a:ext>
            </a:extLst>
          </p:cNvPr>
          <p:cNvSpPr txBox="1">
            <a:spLocks noChangeArrowheads="1"/>
          </p:cNvSpPr>
          <p:nvPr/>
        </p:nvSpPr>
        <p:spPr bwMode="auto">
          <a:xfrm>
            <a:off x="2627313" y="5445125"/>
            <a:ext cx="3119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400">
                <a:cs typeface="Arial" panose="020B0604020202020204" pitchFamily="34" charset="0"/>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06B946DA-2549-432E-8963-C8F7D3052FBD}"/>
              </a:ext>
            </a:extLst>
          </p:cNvPr>
          <p:cNvSpPr>
            <a:spLocks noGrp="1" noChangeArrowheads="1"/>
          </p:cNvSpPr>
          <p:nvPr>
            <p:ph type="title"/>
          </p:nvPr>
        </p:nvSpPr>
        <p:spPr/>
        <p:txBody>
          <a:bodyPr/>
          <a:lstStyle/>
          <a:p>
            <a:pPr algn="ctr" eaLnBrk="1" hangingPunct="1"/>
            <a:r>
              <a:rPr lang="en-GB" altLang="en-US" u="sng" dirty="0">
                <a:latin typeface="Arial" panose="020B0604020202020204" pitchFamily="34" charset="0"/>
                <a:cs typeface="Arial" panose="020B0604020202020204" pitchFamily="34" charset="0"/>
              </a:rPr>
              <a:t>Adding Excess Nitrate Fertiliser</a:t>
            </a:r>
            <a:endParaRPr lang="en-US" altLang="en-US" u="sng" dirty="0">
              <a:latin typeface="Arial" panose="020B0604020202020204" pitchFamily="34" charset="0"/>
              <a:cs typeface="Arial" panose="020B0604020202020204" pitchFamily="34" charset="0"/>
            </a:endParaRPr>
          </a:p>
        </p:txBody>
      </p:sp>
      <p:sp>
        <p:nvSpPr>
          <p:cNvPr id="66563" name="Rectangle 3">
            <a:extLst>
              <a:ext uri="{FF2B5EF4-FFF2-40B4-BE49-F238E27FC236}">
                <a16:creationId xmlns:a16="http://schemas.microsoft.com/office/drawing/2014/main" id="{6F527D62-CC2D-4CE5-9974-75B2F35F0D90}"/>
              </a:ext>
            </a:extLst>
          </p:cNvPr>
          <p:cNvSpPr>
            <a:spLocks noGrp="1" noChangeArrowheads="1"/>
          </p:cNvSpPr>
          <p:nvPr>
            <p:ph idx="1"/>
          </p:nvPr>
        </p:nvSpPr>
        <p:spPr>
          <a:xfrm>
            <a:off x="4716463" y="1600200"/>
            <a:ext cx="3970337" cy="4525963"/>
          </a:xfrm>
        </p:spPr>
        <p:txBody>
          <a:bodyPr/>
          <a:lstStyle/>
          <a:p>
            <a:pPr eaLnBrk="1" hangingPunct="1">
              <a:lnSpc>
                <a:spcPct val="90000"/>
              </a:lnSpc>
            </a:pPr>
            <a:r>
              <a:rPr lang="en-GB" altLang="en-US" sz="2800">
                <a:latin typeface="Arial" panose="020B0604020202020204" pitchFamily="34" charset="0"/>
                <a:cs typeface="Arial" panose="020B0604020202020204" pitchFamily="34" charset="0"/>
              </a:rPr>
              <a:t>Increases leaf and stem growth</a:t>
            </a:r>
          </a:p>
          <a:p>
            <a:pPr eaLnBrk="1" hangingPunct="1">
              <a:lnSpc>
                <a:spcPct val="90000"/>
              </a:lnSpc>
            </a:pPr>
            <a:r>
              <a:rPr lang="en-GB" altLang="en-US" sz="2800">
                <a:latin typeface="Arial" panose="020B0604020202020204" pitchFamily="34" charset="0"/>
                <a:cs typeface="Arial" panose="020B0604020202020204" pitchFamily="34" charset="0"/>
              </a:rPr>
              <a:t>Plants grow tall and spindly and are easily blown over</a:t>
            </a:r>
          </a:p>
          <a:p>
            <a:pPr eaLnBrk="1" hangingPunct="1">
              <a:lnSpc>
                <a:spcPct val="90000"/>
              </a:lnSpc>
            </a:pPr>
            <a:r>
              <a:rPr lang="en-GB" altLang="en-US" sz="2800">
                <a:latin typeface="Arial" panose="020B0604020202020204" pitchFamily="34" charset="0"/>
                <a:cs typeface="Arial" panose="020B0604020202020204" pitchFamily="34" charset="0"/>
              </a:rPr>
              <a:t>Fewer flowers, fruits and vegetables are formed</a:t>
            </a:r>
          </a:p>
          <a:p>
            <a:pPr eaLnBrk="1" hangingPunct="1">
              <a:lnSpc>
                <a:spcPct val="90000"/>
              </a:lnSpc>
            </a:pPr>
            <a:r>
              <a:rPr lang="en-GB" altLang="en-US" sz="2800">
                <a:latin typeface="Arial" panose="020B0604020202020204" pitchFamily="34" charset="0"/>
                <a:cs typeface="Arial" panose="020B0604020202020204" pitchFamily="34" charset="0"/>
              </a:rPr>
              <a:t>Burns roots by reverse osmosis</a:t>
            </a:r>
            <a:endParaRPr lang="en-US" altLang="en-US" sz="2800">
              <a:latin typeface="Arial" panose="020B0604020202020204" pitchFamily="34" charset="0"/>
              <a:cs typeface="Arial" panose="020B0604020202020204" pitchFamily="34" charset="0"/>
            </a:endParaRPr>
          </a:p>
        </p:txBody>
      </p:sp>
      <p:pic>
        <p:nvPicPr>
          <p:cNvPr id="30724" name="Picture 7">
            <a:extLst>
              <a:ext uri="{FF2B5EF4-FFF2-40B4-BE49-F238E27FC236}">
                <a16:creationId xmlns:a16="http://schemas.microsoft.com/office/drawing/2014/main" id="{0F7D8C63-A06C-4EE7-BFB6-DA3F906A8C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62500"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9" descr="Flattened by skittledog.">
            <a:extLst>
              <a:ext uri="{FF2B5EF4-FFF2-40B4-BE49-F238E27FC236}">
                <a16:creationId xmlns:a16="http://schemas.microsoft.com/office/drawing/2014/main" id="{B0063DD5-5DBF-4BD0-8FF6-4E463C4772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1773238"/>
            <a:ext cx="3571875"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Effect transition="in" filter="fade">
                                      <p:cBhvr>
                                        <p:cTn id="7" dur="500"/>
                                        <p:tgtEl>
                                          <p:spTgt spid="665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6563">
                                            <p:txEl>
                                              <p:pRg st="1" end="1"/>
                                            </p:txEl>
                                          </p:spTgt>
                                        </p:tgtEl>
                                        <p:attrNameLst>
                                          <p:attrName>style.visibility</p:attrName>
                                        </p:attrNameLst>
                                      </p:cBhvr>
                                      <p:to>
                                        <p:strVal val="visible"/>
                                      </p:to>
                                    </p:set>
                                    <p:animEffect transition="in" filter="fade">
                                      <p:cBhvr>
                                        <p:cTn id="12" dur="500"/>
                                        <p:tgtEl>
                                          <p:spTgt spid="665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6563">
                                            <p:txEl>
                                              <p:pRg st="2" end="2"/>
                                            </p:txEl>
                                          </p:spTgt>
                                        </p:tgtEl>
                                        <p:attrNameLst>
                                          <p:attrName>style.visibility</p:attrName>
                                        </p:attrNameLst>
                                      </p:cBhvr>
                                      <p:to>
                                        <p:strVal val="visible"/>
                                      </p:to>
                                    </p:set>
                                    <p:animEffect transition="in" filter="fade">
                                      <p:cBhvr>
                                        <p:cTn id="17" dur="500"/>
                                        <p:tgtEl>
                                          <p:spTgt spid="665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6563">
                                            <p:txEl>
                                              <p:pRg st="3" end="3"/>
                                            </p:txEl>
                                          </p:spTgt>
                                        </p:tgtEl>
                                        <p:attrNameLst>
                                          <p:attrName>style.visibility</p:attrName>
                                        </p:attrNameLst>
                                      </p:cBhvr>
                                      <p:to>
                                        <p:strVal val="visible"/>
                                      </p:to>
                                    </p:set>
                                    <p:animEffect transition="in" filter="fade">
                                      <p:cBhvr>
                                        <p:cTn id="22" dur="500"/>
                                        <p:tgtEl>
                                          <p:spTgt spid="665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ose-up of fresh spinach">
            <a:extLst>
              <a:ext uri="{FF2B5EF4-FFF2-40B4-BE49-F238E27FC236}">
                <a16:creationId xmlns:a16="http://schemas.microsoft.com/office/drawing/2014/main" id="{3287D4E2-8EA3-4E52-8D5E-4121C7A1DE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576" y="0"/>
            <a:ext cx="10329332" cy="6884540"/>
          </a:xfrm>
          <a:prstGeom prst="rect">
            <a:avLst/>
          </a:prstGeom>
        </p:spPr>
      </p:pic>
      <p:sp>
        <p:nvSpPr>
          <p:cNvPr id="4" name="Rectangle: Rounded Corners 3">
            <a:extLst>
              <a:ext uri="{FF2B5EF4-FFF2-40B4-BE49-F238E27FC236}">
                <a16:creationId xmlns:a16="http://schemas.microsoft.com/office/drawing/2014/main" id="{02A56D85-70FA-46E8-B46A-F910B64F535E}"/>
              </a:ext>
            </a:extLst>
          </p:cNvPr>
          <p:cNvSpPr/>
          <p:nvPr/>
        </p:nvSpPr>
        <p:spPr>
          <a:xfrm>
            <a:off x="323528" y="4509120"/>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chlorophyll</a:t>
            </a:r>
          </a:p>
        </p:txBody>
      </p:sp>
      <p:sp>
        <p:nvSpPr>
          <p:cNvPr id="6" name="Rectangle: Rounded Corners 5">
            <a:extLst>
              <a:ext uri="{FF2B5EF4-FFF2-40B4-BE49-F238E27FC236}">
                <a16:creationId xmlns:a16="http://schemas.microsoft.com/office/drawing/2014/main" id="{5333EC5F-A13D-4F87-A310-A8612D420F49}"/>
              </a:ext>
            </a:extLst>
          </p:cNvPr>
          <p:cNvSpPr/>
          <p:nvPr/>
        </p:nvSpPr>
        <p:spPr>
          <a:xfrm>
            <a:off x="611560" y="2541984"/>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carbon dioxide</a:t>
            </a:r>
          </a:p>
        </p:txBody>
      </p:sp>
      <p:sp>
        <p:nvSpPr>
          <p:cNvPr id="7" name="Rectangle: Rounded Corners 6">
            <a:extLst>
              <a:ext uri="{FF2B5EF4-FFF2-40B4-BE49-F238E27FC236}">
                <a16:creationId xmlns:a16="http://schemas.microsoft.com/office/drawing/2014/main" id="{4C12ACC3-3A18-43FE-ABA7-D0B0C0CED5DD}"/>
              </a:ext>
            </a:extLst>
          </p:cNvPr>
          <p:cNvSpPr/>
          <p:nvPr/>
        </p:nvSpPr>
        <p:spPr>
          <a:xfrm>
            <a:off x="2678662" y="2541984"/>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water</a:t>
            </a:r>
          </a:p>
        </p:txBody>
      </p:sp>
      <p:sp>
        <p:nvSpPr>
          <p:cNvPr id="8" name="Rectangle: Rounded Corners 7">
            <a:extLst>
              <a:ext uri="{FF2B5EF4-FFF2-40B4-BE49-F238E27FC236}">
                <a16:creationId xmlns:a16="http://schemas.microsoft.com/office/drawing/2014/main" id="{58049883-E9EA-4E6F-A7D4-1B6C9EA2065F}"/>
              </a:ext>
            </a:extLst>
          </p:cNvPr>
          <p:cNvSpPr/>
          <p:nvPr/>
        </p:nvSpPr>
        <p:spPr>
          <a:xfrm>
            <a:off x="5025337" y="2541984"/>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glucose</a:t>
            </a:r>
          </a:p>
        </p:txBody>
      </p:sp>
      <p:sp>
        <p:nvSpPr>
          <p:cNvPr id="9" name="Rectangle: Rounded Corners 8">
            <a:extLst>
              <a:ext uri="{FF2B5EF4-FFF2-40B4-BE49-F238E27FC236}">
                <a16:creationId xmlns:a16="http://schemas.microsoft.com/office/drawing/2014/main" id="{AFB355F5-83A3-41F8-83BC-D70ADA14DCDA}"/>
              </a:ext>
            </a:extLst>
          </p:cNvPr>
          <p:cNvSpPr/>
          <p:nvPr/>
        </p:nvSpPr>
        <p:spPr>
          <a:xfrm>
            <a:off x="7092440" y="2541984"/>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oxygen</a:t>
            </a:r>
          </a:p>
        </p:txBody>
      </p:sp>
      <p:sp>
        <p:nvSpPr>
          <p:cNvPr id="10" name="Rectangle: Rounded Corners 9">
            <a:extLst>
              <a:ext uri="{FF2B5EF4-FFF2-40B4-BE49-F238E27FC236}">
                <a16:creationId xmlns:a16="http://schemas.microsoft.com/office/drawing/2014/main" id="{57D666EF-5AEE-4638-81F9-7F8098CD8728}"/>
              </a:ext>
            </a:extLst>
          </p:cNvPr>
          <p:cNvSpPr/>
          <p:nvPr/>
        </p:nvSpPr>
        <p:spPr>
          <a:xfrm>
            <a:off x="3823221" y="1218879"/>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Light energy</a:t>
            </a:r>
          </a:p>
        </p:txBody>
      </p:sp>
      <p:sp>
        <p:nvSpPr>
          <p:cNvPr id="11" name="Rectangle: Rounded Corners 10">
            <a:extLst>
              <a:ext uri="{FF2B5EF4-FFF2-40B4-BE49-F238E27FC236}">
                <a16:creationId xmlns:a16="http://schemas.microsoft.com/office/drawing/2014/main" id="{0897CB52-8120-4809-8DDA-8259B1A03683}"/>
              </a:ext>
            </a:extLst>
          </p:cNvPr>
          <p:cNvSpPr/>
          <p:nvPr/>
        </p:nvSpPr>
        <p:spPr>
          <a:xfrm>
            <a:off x="3823221" y="3765247"/>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chlorophyll</a:t>
            </a:r>
          </a:p>
        </p:txBody>
      </p:sp>
      <p:sp>
        <p:nvSpPr>
          <p:cNvPr id="5" name="Plus Sign 4">
            <a:extLst>
              <a:ext uri="{FF2B5EF4-FFF2-40B4-BE49-F238E27FC236}">
                <a16:creationId xmlns:a16="http://schemas.microsoft.com/office/drawing/2014/main" id="{180B6E4C-AEB7-476A-B794-6046E38C99E0}"/>
              </a:ext>
            </a:extLst>
          </p:cNvPr>
          <p:cNvSpPr/>
          <p:nvPr/>
        </p:nvSpPr>
        <p:spPr>
          <a:xfrm>
            <a:off x="1999423" y="2541984"/>
            <a:ext cx="720000" cy="72000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3" name="Plus Sign 12">
            <a:extLst>
              <a:ext uri="{FF2B5EF4-FFF2-40B4-BE49-F238E27FC236}">
                <a16:creationId xmlns:a16="http://schemas.microsoft.com/office/drawing/2014/main" id="{8FBE498D-05B2-4C12-8EA3-9233CAF50832}"/>
              </a:ext>
            </a:extLst>
          </p:cNvPr>
          <p:cNvSpPr/>
          <p:nvPr/>
        </p:nvSpPr>
        <p:spPr>
          <a:xfrm>
            <a:off x="6407780" y="2553529"/>
            <a:ext cx="720000" cy="720000"/>
          </a:xfrm>
          <a:prstGeom prst="mathPlus">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F013EF0B-152A-4C4C-AAD4-342DBB74BC8D}"/>
              </a:ext>
            </a:extLst>
          </p:cNvPr>
          <p:cNvSpPr/>
          <p:nvPr/>
        </p:nvSpPr>
        <p:spPr>
          <a:xfrm>
            <a:off x="4208602" y="2671213"/>
            <a:ext cx="720000"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9D9B68F5-3612-49ED-ABD4-75C5CB79A48C}"/>
              </a:ext>
            </a:extLst>
          </p:cNvPr>
          <p:cNvSpPr/>
          <p:nvPr/>
        </p:nvSpPr>
        <p:spPr>
          <a:xfrm>
            <a:off x="1042022" y="5422224"/>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carbon dioxide</a:t>
            </a:r>
          </a:p>
        </p:txBody>
      </p:sp>
      <p:sp>
        <p:nvSpPr>
          <p:cNvPr id="16" name="Rectangle: Rounded Corners 15">
            <a:extLst>
              <a:ext uri="{FF2B5EF4-FFF2-40B4-BE49-F238E27FC236}">
                <a16:creationId xmlns:a16="http://schemas.microsoft.com/office/drawing/2014/main" id="{853F127E-FB58-4025-95F8-3254A693A8C3}"/>
              </a:ext>
            </a:extLst>
          </p:cNvPr>
          <p:cNvSpPr/>
          <p:nvPr/>
        </p:nvSpPr>
        <p:spPr>
          <a:xfrm>
            <a:off x="2914839" y="5455889"/>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glucose</a:t>
            </a:r>
          </a:p>
        </p:txBody>
      </p:sp>
      <p:sp>
        <p:nvSpPr>
          <p:cNvPr id="17" name="Rectangle: Rounded Corners 16">
            <a:extLst>
              <a:ext uri="{FF2B5EF4-FFF2-40B4-BE49-F238E27FC236}">
                <a16:creationId xmlns:a16="http://schemas.microsoft.com/office/drawing/2014/main" id="{A8625EFA-1041-4E76-99BB-88DFAA78ADCA}"/>
              </a:ext>
            </a:extLst>
          </p:cNvPr>
          <p:cNvSpPr/>
          <p:nvPr/>
        </p:nvSpPr>
        <p:spPr>
          <a:xfrm>
            <a:off x="4787656" y="5455889"/>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Light energy</a:t>
            </a:r>
          </a:p>
        </p:txBody>
      </p:sp>
      <p:sp>
        <p:nvSpPr>
          <p:cNvPr id="18" name="Rectangle: Rounded Corners 17">
            <a:extLst>
              <a:ext uri="{FF2B5EF4-FFF2-40B4-BE49-F238E27FC236}">
                <a16:creationId xmlns:a16="http://schemas.microsoft.com/office/drawing/2014/main" id="{89BCC3A2-A35E-4CA2-8C52-39B6B102B1E9}"/>
              </a:ext>
            </a:extLst>
          </p:cNvPr>
          <p:cNvSpPr/>
          <p:nvPr/>
        </p:nvSpPr>
        <p:spPr>
          <a:xfrm>
            <a:off x="6660472" y="5455889"/>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oxygen</a:t>
            </a:r>
          </a:p>
        </p:txBody>
      </p:sp>
      <p:sp>
        <p:nvSpPr>
          <p:cNvPr id="19" name="Rectangle: Rounded Corners 18">
            <a:extLst>
              <a:ext uri="{FF2B5EF4-FFF2-40B4-BE49-F238E27FC236}">
                <a16:creationId xmlns:a16="http://schemas.microsoft.com/office/drawing/2014/main" id="{A3ED3174-5F89-4A5A-BDD7-FE699ED8495A}"/>
              </a:ext>
            </a:extLst>
          </p:cNvPr>
          <p:cNvSpPr/>
          <p:nvPr/>
        </p:nvSpPr>
        <p:spPr>
          <a:xfrm>
            <a:off x="7380472" y="4509120"/>
            <a:ext cx="1440000" cy="720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water</a:t>
            </a:r>
          </a:p>
        </p:txBody>
      </p:sp>
      <p:sp>
        <p:nvSpPr>
          <p:cNvPr id="14" name="TextBox 13">
            <a:extLst>
              <a:ext uri="{FF2B5EF4-FFF2-40B4-BE49-F238E27FC236}">
                <a16:creationId xmlns:a16="http://schemas.microsoft.com/office/drawing/2014/main" id="{69CCC17E-11BB-4B3C-93C2-9606D75DA32F}"/>
              </a:ext>
            </a:extLst>
          </p:cNvPr>
          <p:cNvSpPr txBox="1"/>
          <p:nvPr/>
        </p:nvSpPr>
        <p:spPr>
          <a:xfrm>
            <a:off x="195449" y="317089"/>
            <a:ext cx="8746305" cy="584775"/>
          </a:xfrm>
          <a:prstGeom prst="rect">
            <a:avLst/>
          </a:prstGeom>
          <a:noFill/>
        </p:spPr>
        <p:txBody>
          <a:bodyPr wrap="none" rtlCol="0">
            <a:spAutoFit/>
          </a:bodyPr>
          <a:lstStyle/>
          <a:p>
            <a:r>
              <a:rPr lang="en-GB" sz="3200" dirty="0">
                <a:solidFill>
                  <a:schemeClr val="bg1"/>
                </a:solidFill>
                <a:latin typeface="Arial" panose="020B0604020202020204" pitchFamily="34" charset="0"/>
                <a:cs typeface="Arial" panose="020B0604020202020204" pitchFamily="34" charset="0"/>
              </a:rPr>
              <a:t>Complete the word equation for photosynthesis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19"/>
                                        </p:tgtEl>
                                      </p:cBhvr>
                                    </p:animEffect>
                                    <p:set>
                                      <p:cBhvr>
                                        <p:cTn id="16" dur="1" fill="hold">
                                          <p:stCondLst>
                                            <p:cond delay="499"/>
                                          </p:stCondLst>
                                        </p:cTn>
                                        <p:tgtEl>
                                          <p:spTgt spid="19"/>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5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7"/>
                                        </p:tgtEl>
                                      </p:cBhvr>
                                    </p:animEffect>
                                    <p:set>
                                      <p:cBhvr>
                                        <p:cTn id="25" dur="1" fill="hold">
                                          <p:stCondLst>
                                            <p:cond delay="499"/>
                                          </p:stCondLst>
                                        </p:cTn>
                                        <p:tgtEl>
                                          <p:spTgt spid="17"/>
                                        </p:tgtEl>
                                        <p:attrNameLst>
                                          <p:attrName>style.visibility</p:attrName>
                                        </p:attrNameLst>
                                      </p:cBhvr>
                                      <p:to>
                                        <p:strVal val="hidden"/>
                                      </p:to>
                                    </p:set>
                                  </p:childTnLst>
                                </p:cTn>
                              </p:par>
                            </p:childTnLst>
                          </p:cTn>
                        </p:par>
                        <p:par>
                          <p:cTn id="26" fill="hold">
                            <p:stCondLst>
                              <p:cond delay="500"/>
                            </p:stCondLst>
                            <p:childTnLst>
                              <p:par>
                                <p:cTn id="27" presetID="1" presetClass="entr" presetSubtype="0" fill="hold" nodeType="after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0" nodeType="clickEffect">
                                  <p:stCondLst>
                                    <p:cond delay="0"/>
                                  </p:stCondLst>
                                  <p:childTnLst>
                                    <p:animEffect transition="out" filter="fade">
                                      <p:cBhvr>
                                        <p:cTn id="32" dur="500"/>
                                        <p:tgtEl>
                                          <p:spTgt spid="4"/>
                                        </p:tgtEl>
                                      </p:cBhvr>
                                    </p:animEffect>
                                    <p:set>
                                      <p:cBhvr>
                                        <p:cTn id="33" dur="1" fill="hold">
                                          <p:stCondLst>
                                            <p:cond delay="499"/>
                                          </p:stCondLst>
                                        </p:cTn>
                                        <p:tgtEl>
                                          <p:spTgt spid="4"/>
                                        </p:tgtEl>
                                        <p:attrNameLst>
                                          <p:attrName>style.visibility</p:attrName>
                                        </p:attrNameLst>
                                      </p:cBhvr>
                                      <p:to>
                                        <p:strVal val="hidden"/>
                                      </p:to>
                                    </p:set>
                                  </p:childTnLst>
                                </p:cTn>
                              </p:par>
                            </p:childTnLst>
                          </p:cTn>
                        </p:par>
                        <p:par>
                          <p:cTn id="34" fill="hold">
                            <p:stCondLst>
                              <p:cond delay="500"/>
                            </p:stCondLst>
                            <p:childTnLst>
                              <p:par>
                                <p:cTn id="35" presetID="1" presetClass="entr" presetSubtype="0" fill="hold" nodeType="after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0" nodeType="clickEffect">
                                  <p:stCondLst>
                                    <p:cond delay="0"/>
                                  </p:stCondLst>
                                  <p:childTnLst>
                                    <p:animEffect transition="out" filter="fade">
                                      <p:cBhvr>
                                        <p:cTn id="40" dur="500"/>
                                        <p:tgtEl>
                                          <p:spTgt spid="16"/>
                                        </p:tgtEl>
                                      </p:cBhvr>
                                    </p:animEffect>
                                    <p:set>
                                      <p:cBhvr>
                                        <p:cTn id="41" dur="1" fill="hold">
                                          <p:stCondLst>
                                            <p:cond delay="499"/>
                                          </p:stCondLst>
                                        </p:cTn>
                                        <p:tgtEl>
                                          <p:spTgt spid="16"/>
                                        </p:tgtEl>
                                        <p:attrNameLst>
                                          <p:attrName>style.visibility</p:attrName>
                                        </p:attrNameLst>
                                      </p:cBhvr>
                                      <p:to>
                                        <p:strVal val="hidden"/>
                                      </p:to>
                                    </p:set>
                                  </p:childTnLst>
                                </p:cTn>
                              </p:par>
                            </p:childTnLst>
                          </p:cTn>
                        </p:par>
                        <p:par>
                          <p:cTn id="42" fill="hold">
                            <p:stCondLst>
                              <p:cond delay="500"/>
                            </p:stCondLst>
                            <p:childTnLst>
                              <p:par>
                                <p:cTn id="43" presetID="1" presetClass="entr" presetSubtype="0" fill="hold" nodeType="after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8"/>
                                        </p:tgtEl>
                                      </p:cBhvr>
                                    </p:animEffect>
                                    <p:set>
                                      <p:cBhvr>
                                        <p:cTn id="49" dur="1" fill="hold">
                                          <p:stCondLst>
                                            <p:cond delay="499"/>
                                          </p:stCondLst>
                                        </p:cTn>
                                        <p:tgtEl>
                                          <p:spTgt spid="18"/>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6" grpId="0" animBg="1"/>
      <p:bldP spid="17" grpId="0" animBg="1"/>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93B7F3D1-E3F0-4619-88A5-99E8B93C4E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1052513"/>
            <a:ext cx="43783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a:extLst>
              <a:ext uri="{FF2B5EF4-FFF2-40B4-BE49-F238E27FC236}">
                <a16:creationId xmlns:a16="http://schemas.microsoft.com/office/drawing/2014/main" id="{94FC5EEF-CC9C-4210-9C88-FD5D62235808}"/>
              </a:ext>
            </a:extLst>
          </p:cNvPr>
          <p:cNvSpPr txBox="1">
            <a:spLocks noChangeArrowheads="1"/>
          </p:cNvSpPr>
          <p:nvPr/>
        </p:nvSpPr>
        <p:spPr bwMode="auto">
          <a:xfrm>
            <a:off x="755650" y="2781300"/>
            <a:ext cx="18002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sz="3200">
                <a:cs typeface="Arial" panose="020B0604020202020204" pitchFamily="34" charset="0"/>
              </a:rPr>
              <a:t>Glucose</a:t>
            </a:r>
            <a:endParaRPr lang="en-US" altLang="en-US" sz="3200">
              <a:cs typeface="Arial" panose="020B0604020202020204" pitchFamily="34" charset="0"/>
            </a:endParaRPr>
          </a:p>
        </p:txBody>
      </p:sp>
      <p:sp>
        <p:nvSpPr>
          <p:cNvPr id="34822" name="Line 6">
            <a:extLst>
              <a:ext uri="{FF2B5EF4-FFF2-40B4-BE49-F238E27FC236}">
                <a16:creationId xmlns:a16="http://schemas.microsoft.com/office/drawing/2014/main" id="{DB870DC5-9A98-4973-9981-DCD0ADF2177C}"/>
              </a:ext>
            </a:extLst>
          </p:cNvPr>
          <p:cNvSpPr>
            <a:spLocks noChangeShapeType="1"/>
          </p:cNvSpPr>
          <p:nvPr/>
        </p:nvSpPr>
        <p:spPr bwMode="auto">
          <a:xfrm flipV="1">
            <a:off x="2484438" y="1052513"/>
            <a:ext cx="3816350" cy="1800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34823" name="Text Box 7">
            <a:extLst>
              <a:ext uri="{FF2B5EF4-FFF2-40B4-BE49-F238E27FC236}">
                <a16:creationId xmlns:a16="http://schemas.microsoft.com/office/drawing/2014/main" id="{F54937C2-2269-40FA-A835-331076B30E5D}"/>
              </a:ext>
            </a:extLst>
          </p:cNvPr>
          <p:cNvSpPr txBox="1">
            <a:spLocks noChangeArrowheads="1"/>
          </p:cNvSpPr>
          <p:nvPr/>
        </p:nvSpPr>
        <p:spPr bwMode="auto">
          <a:xfrm>
            <a:off x="6300788" y="549275"/>
            <a:ext cx="251936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sz="3200">
                <a:cs typeface="Arial" panose="020B0604020202020204" pitchFamily="34" charset="0"/>
              </a:rPr>
              <a:t>Starch for Storage</a:t>
            </a:r>
            <a:endParaRPr lang="en-US" altLang="en-US" sz="3200">
              <a:cs typeface="Arial" panose="020B0604020202020204" pitchFamily="34" charset="0"/>
            </a:endParaRPr>
          </a:p>
        </p:txBody>
      </p:sp>
      <p:sp>
        <p:nvSpPr>
          <p:cNvPr id="34824" name="Line 8">
            <a:extLst>
              <a:ext uri="{FF2B5EF4-FFF2-40B4-BE49-F238E27FC236}">
                <a16:creationId xmlns:a16="http://schemas.microsoft.com/office/drawing/2014/main" id="{3FB3D095-4334-4256-81F4-C338EBC7D376}"/>
              </a:ext>
            </a:extLst>
          </p:cNvPr>
          <p:cNvSpPr>
            <a:spLocks noChangeShapeType="1"/>
          </p:cNvSpPr>
          <p:nvPr/>
        </p:nvSpPr>
        <p:spPr bwMode="auto">
          <a:xfrm flipV="1">
            <a:off x="2484438" y="2565400"/>
            <a:ext cx="3743325" cy="5032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34825" name="Text Box 9">
            <a:extLst>
              <a:ext uri="{FF2B5EF4-FFF2-40B4-BE49-F238E27FC236}">
                <a16:creationId xmlns:a16="http://schemas.microsoft.com/office/drawing/2014/main" id="{FB55D7E1-531F-4305-A307-5BA5B5765BDA}"/>
              </a:ext>
            </a:extLst>
          </p:cNvPr>
          <p:cNvSpPr txBox="1">
            <a:spLocks noChangeArrowheads="1"/>
          </p:cNvSpPr>
          <p:nvPr/>
        </p:nvSpPr>
        <p:spPr bwMode="auto">
          <a:xfrm>
            <a:off x="6227763" y="2205038"/>
            <a:ext cx="266541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sz="3200" dirty="0">
                <a:cs typeface="Arial" panose="020B0604020202020204" pitchFamily="34" charset="0"/>
              </a:rPr>
              <a:t>Proteins for Growth</a:t>
            </a:r>
            <a:endParaRPr lang="en-US" altLang="en-US" sz="3200" dirty="0">
              <a:cs typeface="Arial" panose="020B0604020202020204" pitchFamily="34" charset="0"/>
            </a:endParaRPr>
          </a:p>
        </p:txBody>
      </p:sp>
      <p:sp>
        <p:nvSpPr>
          <p:cNvPr id="34826" name="Text Box 10">
            <a:extLst>
              <a:ext uri="{FF2B5EF4-FFF2-40B4-BE49-F238E27FC236}">
                <a16:creationId xmlns:a16="http://schemas.microsoft.com/office/drawing/2014/main" id="{C4DFED9A-EA05-4659-B2E8-C4EC9C744E6B}"/>
              </a:ext>
            </a:extLst>
          </p:cNvPr>
          <p:cNvSpPr txBox="1">
            <a:spLocks noChangeArrowheads="1"/>
          </p:cNvSpPr>
          <p:nvPr/>
        </p:nvSpPr>
        <p:spPr bwMode="auto">
          <a:xfrm>
            <a:off x="6084888" y="3789363"/>
            <a:ext cx="280828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sz="3200">
                <a:cs typeface="Arial" panose="020B0604020202020204" pitchFamily="34" charset="0"/>
              </a:rPr>
              <a:t>Energy to make fruits and flowers</a:t>
            </a:r>
            <a:endParaRPr lang="en-US" altLang="en-US" sz="3200">
              <a:cs typeface="Arial" panose="020B0604020202020204" pitchFamily="34" charset="0"/>
            </a:endParaRPr>
          </a:p>
        </p:txBody>
      </p:sp>
      <p:sp>
        <p:nvSpPr>
          <p:cNvPr id="34827" name="Line 11">
            <a:extLst>
              <a:ext uri="{FF2B5EF4-FFF2-40B4-BE49-F238E27FC236}">
                <a16:creationId xmlns:a16="http://schemas.microsoft.com/office/drawing/2014/main" id="{211CBFEB-1A5C-48F3-BA8A-7BDA0C74EBBA}"/>
              </a:ext>
            </a:extLst>
          </p:cNvPr>
          <p:cNvSpPr>
            <a:spLocks noChangeShapeType="1"/>
          </p:cNvSpPr>
          <p:nvPr/>
        </p:nvSpPr>
        <p:spPr bwMode="auto">
          <a:xfrm>
            <a:off x="2411413" y="3213100"/>
            <a:ext cx="3744912" cy="1368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4822"/>
                                        </p:tgtEl>
                                        <p:attrNameLst>
                                          <p:attrName>style.visibility</p:attrName>
                                        </p:attrNameLst>
                                      </p:cBhvr>
                                      <p:to>
                                        <p:strVal val="visible"/>
                                      </p:to>
                                    </p:set>
                                    <p:animEffect transition="in" filter="fade">
                                      <p:cBhvr>
                                        <p:cTn id="7" dur="500"/>
                                        <p:tgtEl>
                                          <p:spTgt spid="348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823"/>
                                        </p:tgtEl>
                                        <p:attrNameLst>
                                          <p:attrName>style.visibility</p:attrName>
                                        </p:attrNameLst>
                                      </p:cBhvr>
                                      <p:to>
                                        <p:strVal val="visible"/>
                                      </p:to>
                                    </p:set>
                                    <p:animEffect transition="in" filter="fade">
                                      <p:cBhvr>
                                        <p:cTn id="11" dur="500"/>
                                        <p:tgtEl>
                                          <p:spTgt spid="3482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34824"/>
                                        </p:tgtEl>
                                        <p:attrNameLst>
                                          <p:attrName>style.visibility</p:attrName>
                                        </p:attrNameLst>
                                      </p:cBhvr>
                                      <p:to>
                                        <p:strVal val="visible"/>
                                      </p:to>
                                    </p:set>
                                    <p:animEffect transition="in" filter="fade">
                                      <p:cBhvr>
                                        <p:cTn id="16" dur="500"/>
                                        <p:tgtEl>
                                          <p:spTgt spid="34824"/>
                                        </p:tgtEl>
                                      </p:cBhvr>
                                    </p:animEffect>
                                  </p:childTnLst>
                                </p:cTn>
                              </p:par>
                            </p:childTnLst>
                          </p:cTn>
                        </p:par>
                        <p:par>
                          <p:cTn id="17" fill="hold" nodeType="afterGroup">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4825"/>
                                        </p:tgtEl>
                                        <p:attrNameLst>
                                          <p:attrName>style.visibility</p:attrName>
                                        </p:attrNameLst>
                                      </p:cBhvr>
                                      <p:to>
                                        <p:strVal val="visible"/>
                                      </p:to>
                                    </p:set>
                                    <p:animEffect transition="in" filter="fade">
                                      <p:cBhvr>
                                        <p:cTn id="20" dur="500"/>
                                        <p:tgtEl>
                                          <p:spTgt spid="3482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34827"/>
                                        </p:tgtEl>
                                        <p:attrNameLst>
                                          <p:attrName>style.visibility</p:attrName>
                                        </p:attrNameLst>
                                      </p:cBhvr>
                                      <p:to>
                                        <p:strVal val="visible"/>
                                      </p:to>
                                    </p:set>
                                    <p:animEffect transition="in" filter="fade">
                                      <p:cBhvr>
                                        <p:cTn id="25" dur="500"/>
                                        <p:tgtEl>
                                          <p:spTgt spid="34827"/>
                                        </p:tgtEl>
                                      </p:cBhvr>
                                    </p:animEffect>
                                  </p:childTnLst>
                                </p:cTn>
                              </p:par>
                            </p:childTnLst>
                          </p:cTn>
                        </p:par>
                        <p:par>
                          <p:cTn id="26" fill="hold" nodeType="afterGroup">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34826"/>
                                        </p:tgtEl>
                                        <p:attrNameLst>
                                          <p:attrName>style.visibility</p:attrName>
                                        </p:attrNameLst>
                                      </p:cBhvr>
                                      <p:to>
                                        <p:strVal val="visible"/>
                                      </p:to>
                                    </p:set>
                                    <p:animEffect transition="in" filter="fade">
                                      <p:cBhvr>
                                        <p:cTn id="29" dur="500"/>
                                        <p:tgtEl>
                                          <p:spTgt spid="34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3" grpId="0"/>
      <p:bldP spid="34825" grpId="0"/>
      <p:bldP spid="348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E555A1F-70F2-47B6-9CFF-6585C4A02087}"/>
              </a:ext>
            </a:extLst>
          </p:cNvPr>
          <p:cNvSpPr>
            <a:spLocks noGrp="1" noChangeArrowheads="1"/>
          </p:cNvSpPr>
          <p:nvPr>
            <p:ph type="title"/>
          </p:nvPr>
        </p:nvSpPr>
        <p:spPr>
          <a:xfrm>
            <a:off x="250825" y="274638"/>
            <a:ext cx="8435975" cy="1143000"/>
          </a:xfrm>
        </p:spPr>
        <p:txBody>
          <a:bodyPr/>
          <a:lstStyle/>
          <a:p>
            <a:pPr eaLnBrk="1" hangingPunct="1"/>
            <a:r>
              <a:rPr lang="en-GB" altLang="en-US">
                <a:latin typeface="Arial" panose="020B0604020202020204" pitchFamily="34" charset="0"/>
                <a:cs typeface="Arial" panose="020B0604020202020204" pitchFamily="34" charset="0"/>
              </a:rPr>
              <a:t>      </a:t>
            </a:r>
            <a:r>
              <a:rPr lang="en-GB" altLang="en-US" sz="3600" b="1" u="sng">
                <a:latin typeface="Arial" panose="020B0604020202020204" pitchFamily="34" charset="0"/>
                <a:cs typeface="Arial" panose="020B0604020202020204" pitchFamily="34" charset="0"/>
              </a:rPr>
              <a:t>Where Do Minerals Come From?</a:t>
            </a:r>
            <a:r>
              <a:rPr lang="en-GB" altLang="en-US">
                <a:latin typeface="Arial" panose="020B0604020202020204" pitchFamily="34" charset="0"/>
                <a:cs typeface="Arial" panose="020B0604020202020204" pitchFamily="34" charset="0"/>
              </a:rPr>
              <a:t> </a:t>
            </a:r>
          </a:p>
        </p:txBody>
      </p:sp>
      <p:sp>
        <p:nvSpPr>
          <p:cNvPr id="37891" name="Rectangle 3">
            <a:extLst>
              <a:ext uri="{FF2B5EF4-FFF2-40B4-BE49-F238E27FC236}">
                <a16:creationId xmlns:a16="http://schemas.microsoft.com/office/drawing/2014/main" id="{F86F2001-487D-4A3E-92F5-F9F88C342B58}"/>
              </a:ext>
            </a:extLst>
          </p:cNvPr>
          <p:cNvSpPr>
            <a:spLocks noChangeArrowheads="1"/>
          </p:cNvSpPr>
          <p:nvPr/>
        </p:nvSpPr>
        <p:spPr bwMode="auto">
          <a:xfrm>
            <a:off x="4356100" y="2781300"/>
            <a:ext cx="5013325" cy="2985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endParaRPr lang="en-GB" altLang="en-US" sz="1200" b="0" dirty="0">
              <a:cs typeface="Arial" panose="020B0604020202020204" pitchFamily="34" charset="0"/>
            </a:endParaRPr>
          </a:p>
          <a:p>
            <a:r>
              <a:rPr lang="en-GB" altLang="en-US" sz="2400" dirty="0">
                <a:cs typeface="Arial" panose="020B0604020202020204" pitchFamily="34" charset="0"/>
              </a:rPr>
              <a:t>Natural fertilizers</a:t>
            </a:r>
            <a:r>
              <a:rPr lang="en-GB" altLang="en-US" sz="2400" b="0" dirty="0">
                <a:cs typeface="Arial" panose="020B0604020202020204" pitchFamily="34" charset="0"/>
              </a:rPr>
              <a:t>: Animal faeces and the decay of dead plants and animals return minerals to the soil.</a:t>
            </a:r>
          </a:p>
          <a:p>
            <a:endParaRPr lang="en-GB" altLang="en-US" sz="1200" b="0" dirty="0">
              <a:cs typeface="Arial" panose="020B0604020202020204" pitchFamily="34" charset="0"/>
            </a:endParaRPr>
          </a:p>
          <a:p>
            <a:endParaRPr lang="en-GB" altLang="en-US" sz="1200" b="0" dirty="0">
              <a:cs typeface="Arial" panose="020B0604020202020204" pitchFamily="34" charset="0"/>
            </a:endParaRPr>
          </a:p>
          <a:p>
            <a:r>
              <a:rPr lang="en-GB" altLang="en-US" sz="2400" dirty="0">
                <a:cs typeface="Arial" panose="020B0604020202020204" pitchFamily="34" charset="0"/>
              </a:rPr>
              <a:t>Artificial fertilizers:</a:t>
            </a:r>
            <a:r>
              <a:rPr lang="en-GB" altLang="en-US" sz="2400" b="0" dirty="0">
                <a:cs typeface="Arial" panose="020B0604020202020204" pitchFamily="34" charset="0"/>
              </a:rPr>
              <a:t> These </a:t>
            </a:r>
          </a:p>
          <a:p>
            <a:r>
              <a:rPr lang="en-GB" altLang="en-US" sz="2400" b="0" dirty="0">
                <a:cs typeface="Arial" panose="020B0604020202020204" pitchFamily="34" charset="0"/>
              </a:rPr>
              <a:t>contain a ready-made mixture </a:t>
            </a:r>
          </a:p>
          <a:p>
            <a:r>
              <a:rPr lang="en-GB" altLang="en-US" sz="2400" b="0" dirty="0">
                <a:cs typeface="Arial" panose="020B0604020202020204" pitchFamily="34" charset="0"/>
              </a:rPr>
              <a:t>of the minerals needed by plants.</a:t>
            </a:r>
          </a:p>
          <a:p>
            <a:endParaRPr lang="en-GB" altLang="en-US" sz="800" b="0" dirty="0">
              <a:cs typeface="Arial" panose="020B0604020202020204" pitchFamily="34" charset="0"/>
            </a:endParaRPr>
          </a:p>
        </p:txBody>
      </p:sp>
      <p:sp>
        <p:nvSpPr>
          <p:cNvPr id="37892" name="Line 4">
            <a:extLst>
              <a:ext uri="{FF2B5EF4-FFF2-40B4-BE49-F238E27FC236}">
                <a16:creationId xmlns:a16="http://schemas.microsoft.com/office/drawing/2014/main" id="{EF737C7C-F8BD-4DAC-9D55-A96694ECE4B2}"/>
              </a:ext>
            </a:extLst>
          </p:cNvPr>
          <p:cNvSpPr>
            <a:spLocks noChangeShapeType="1"/>
          </p:cNvSpPr>
          <p:nvPr/>
        </p:nvSpPr>
        <p:spPr bwMode="auto">
          <a:xfrm flipH="1">
            <a:off x="3033713" y="3297238"/>
            <a:ext cx="1152525" cy="1152525"/>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37893" name="Line 5">
            <a:extLst>
              <a:ext uri="{FF2B5EF4-FFF2-40B4-BE49-F238E27FC236}">
                <a16:creationId xmlns:a16="http://schemas.microsoft.com/office/drawing/2014/main" id="{1276A526-E860-4853-9D02-27E6F75027B0}"/>
              </a:ext>
            </a:extLst>
          </p:cNvPr>
          <p:cNvSpPr>
            <a:spLocks noChangeShapeType="1"/>
          </p:cNvSpPr>
          <p:nvPr/>
        </p:nvSpPr>
        <p:spPr bwMode="auto">
          <a:xfrm flipH="1" flipV="1">
            <a:off x="2987675" y="4581525"/>
            <a:ext cx="1223963" cy="215900"/>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pic>
        <p:nvPicPr>
          <p:cNvPr id="37894" name="Picture 6">
            <a:extLst>
              <a:ext uri="{FF2B5EF4-FFF2-40B4-BE49-F238E27FC236}">
                <a16:creationId xmlns:a16="http://schemas.microsoft.com/office/drawing/2014/main" id="{6B6734AE-6AED-4CD3-8655-9A829EF1D5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374775"/>
            <a:ext cx="23812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Text Box 7">
            <a:extLst>
              <a:ext uri="{FF2B5EF4-FFF2-40B4-BE49-F238E27FC236}">
                <a16:creationId xmlns:a16="http://schemas.microsoft.com/office/drawing/2014/main" id="{747D9EE4-E5FA-4447-8358-B1E2D034233E}"/>
              </a:ext>
            </a:extLst>
          </p:cNvPr>
          <p:cNvSpPr txBox="1">
            <a:spLocks noChangeArrowheads="1"/>
          </p:cNvSpPr>
          <p:nvPr/>
        </p:nvSpPr>
        <p:spPr bwMode="auto">
          <a:xfrm>
            <a:off x="3348038" y="1412875"/>
            <a:ext cx="532765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en-US" sz="2400" b="0">
                <a:cs typeface="Arial" panose="020B0604020202020204" pitchFamily="34" charset="0"/>
              </a:rPr>
              <a:t>Plants obtain minerals by active uptake when they absorb water from the soil.</a:t>
            </a:r>
            <a:endParaRPr lang="en-GB" altLang="en-US" sz="2400" b="0">
              <a:cs typeface="Arial" panose="020B0604020202020204" pitchFamily="34" charset="0"/>
            </a:endParaRPr>
          </a:p>
          <a:p>
            <a:pPr eaLnBrk="1" hangingPunct="1">
              <a:spcBef>
                <a:spcPct val="50000"/>
              </a:spcBef>
            </a:pPr>
            <a:endParaRPr lang="en-US" altLang="en-US" sz="240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1" end="1"/>
                                            </p:txEl>
                                          </p:spTgt>
                                        </p:tgtEl>
                                        <p:attrNameLst>
                                          <p:attrName>style.visibility</p:attrName>
                                        </p:attrNameLst>
                                      </p:cBhvr>
                                      <p:to>
                                        <p:strVal val="visible"/>
                                      </p:to>
                                    </p:set>
                                    <p:animEffect transition="in" filter="fade">
                                      <p:cBhvr>
                                        <p:cTn id="7" dur="500"/>
                                        <p:tgtEl>
                                          <p:spTgt spid="37891">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7892"/>
                                        </p:tgtEl>
                                        <p:attrNameLst>
                                          <p:attrName>style.visibility</p:attrName>
                                        </p:attrNameLst>
                                      </p:cBhvr>
                                      <p:to>
                                        <p:strVal val="visible"/>
                                      </p:to>
                                    </p:set>
                                    <p:animEffect transition="in" filter="fade">
                                      <p:cBhvr>
                                        <p:cTn id="10" dur="500"/>
                                        <p:tgtEl>
                                          <p:spTgt spid="3789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7891">
                                            <p:txEl>
                                              <p:pRg st="4" end="4"/>
                                            </p:txEl>
                                          </p:spTgt>
                                        </p:tgtEl>
                                        <p:attrNameLst>
                                          <p:attrName>style.visibility</p:attrName>
                                        </p:attrNameLst>
                                      </p:cBhvr>
                                      <p:to>
                                        <p:strVal val="visible"/>
                                      </p:to>
                                    </p:set>
                                    <p:animEffect transition="in" filter="fade">
                                      <p:cBhvr>
                                        <p:cTn id="15" dur="500"/>
                                        <p:tgtEl>
                                          <p:spTgt spid="37891">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7891">
                                            <p:txEl>
                                              <p:pRg st="5" end="5"/>
                                            </p:txEl>
                                          </p:spTgt>
                                        </p:tgtEl>
                                        <p:attrNameLst>
                                          <p:attrName>style.visibility</p:attrName>
                                        </p:attrNameLst>
                                      </p:cBhvr>
                                      <p:to>
                                        <p:strVal val="visible"/>
                                      </p:to>
                                    </p:set>
                                    <p:animEffect transition="in" filter="fade">
                                      <p:cBhvr>
                                        <p:cTn id="18" dur="500"/>
                                        <p:tgtEl>
                                          <p:spTgt spid="37891">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7891">
                                            <p:txEl>
                                              <p:pRg st="6" end="6"/>
                                            </p:txEl>
                                          </p:spTgt>
                                        </p:tgtEl>
                                        <p:attrNameLst>
                                          <p:attrName>style.visibility</p:attrName>
                                        </p:attrNameLst>
                                      </p:cBhvr>
                                      <p:to>
                                        <p:strVal val="visible"/>
                                      </p:to>
                                    </p:set>
                                    <p:animEffect transition="in" filter="fade">
                                      <p:cBhvr>
                                        <p:cTn id="21" dur="500"/>
                                        <p:tgtEl>
                                          <p:spTgt spid="37891">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7893"/>
                                        </p:tgtEl>
                                        <p:attrNameLst>
                                          <p:attrName>style.visibility</p:attrName>
                                        </p:attrNameLst>
                                      </p:cBhvr>
                                      <p:to>
                                        <p:strVal val="visible"/>
                                      </p:to>
                                    </p:set>
                                    <p:animEffect transition="in" filter="fade">
                                      <p:cBhvr>
                                        <p:cTn id="24" dur="500"/>
                                        <p:tgtEl>
                                          <p:spTgt spid="37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1669E4EC-FE24-46A0-8132-8BC51534A62C}"/>
              </a:ext>
            </a:extLst>
          </p:cNvPr>
          <p:cNvSpPr>
            <a:spLocks noChangeArrowheads="1"/>
          </p:cNvSpPr>
          <p:nvPr/>
        </p:nvSpPr>
        <p:spPr bwMode="auto">
          <a:xfrm>
            <a:off x="468313" y="333375"/>
            <a:ext cx="8469312" cy="762000"/>
          </a:xfrm>
          <a:prstGeom prst="rect">
            <a:avLst/>
          </a:prstGeom>
          <a:ln>
            <a:noFill/>
          </a:ln>
        </p:spPr>
        <p:style>
          <a:lnRef idx="2">
            <a:schemeClr val="dk1"/>
          </a:lnRef>
          <a:fillRef idx="1">
            <a:schemeClr val="lt1"/>
          </a:fillRef>
          <a:effectRef idx="0">
            <a:schemeClr val="dk1"/>
          </a:effectRef>
          <a:fontRef idx="minor">
            <a:schemeClr val="dk1"/>
          </a:fontRef>
        </p:style>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GB" altLang="en-US" sz="4400" u="sng" dirty="0">
                <a:cs typeface="Arial" panose="020B0604020202020204" pitchFamily="34" charset="0"/>
              </a:rPr>
              <a:t>Mineral elements</a:t>
            </a:r>
          </a:p>
        </p:txBody>
      </p:sp>
      <p:sp>
        <p:nvSpPr>
          <p:cNvPr id="3080" name="AutoShape 8">
            <a:extLst>
              <a:ext uri="{FF2B5EF4-FFF2-40B4-BE49-F238E27FC236}">
                <a16:creationId xmlns:a16="http://schemas.microsoft.com/office/drawing/2014/main" id="{F4AB264D-1C8E-4E34-8DF0-B5DE38FA6EC2}"/>
              </a:ext>
            </a:extLst>
          </p:cNvPr>
          <p:cNvSpPr>
            <a:spLocks noChangeArrowheads="1"/>
          </p:cNvSpPr>
          <p:nvPr/>
        </p:nvSpPr>
        <p:spPr bwMode="auto">
          <a:xfrm>
            <a:off x="971550" y="1844675"/>
            <a:ext cx="3024188" cy="503238"/>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a:cs typeface="Arial" panose="020B0604020202020204" pitchFamily="34" charset="0"/>
              </a:rPr>
              <a:t>nitrogen</a:t>
            </a:r>
            <a:endParaRPr lang="en-GB" altLang="en-US" sz="3200" baseline="-25000">
              <a:cs typeface="Arial" panose="020B0604020202020204" pitchFamily="34" charset="0"/>
            </a:endParaRPr>
          </a:p>
        </p:txBody>
      </p:sp>
      <p:sp>
        <p:nvSpPr>
          <p:cNvPr id="3082" name="AutoShape 10">
            <a:extLst>
              <a:ext uri="{FF2B5EF4-FFF2-40B4-BE49-F238E27FC236}">
                <a16:creationId xmlns:a16="http://schemas.microsoft.com/office/drawing/2014/main" id="{96AC9C28-6BFF-4EAA-8016-FF727225CB8D}"/>
              </a:ext>
            </a:extLst>
          </p:cNvPr>
          <p:cNvSpPr>
            <a:spLocks noChangeArrowheads="1"/>
          </p:cNvSpPr>
          <p:nvPr/>
        </p:nvSpPr>
        <p:spPr bwMode="auto">
          <a:xfrm>
            <a:off x="5364163" y="3283191"/>
            <a:ext cx="3024187" cy="505114"/>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dirty="0">
                <a:cs typeface="Arial" panose="020B0604020202020204" pitchFamily="34" charset="0"/>
              </a:rPr>
              <a:t>potassium ions</a:t>
            </a:r>
            <a:endParaRPr lang="en-GB" altLang="en-US" sz="3200" baseline="-25000" dirty="0">
              <a:cs typeface="Arial" panose="020B0604020202020204" pitchFamily="34" charset="0"/>
            </a:endParaRPr>
          </a:p>
        </p:txBody>
      </p:sp>
      <p:sp>
        <p:nvSpPr>
          <p:cNvPr id="3083" name="AutoShape 11">
            <a:extLst>
              <a:ext uri="{FF2B5EF4-FFF2-40B4-BE49-F238E27FC236}">
                <a16:creationId xmlns:a16="http://schemas.microsoft.com/office/drawing/2014/main" id="{64742F2B-8C30-4A89-92CB-CD7175990F99}"/>
              </a:ext>
            </a:extLst>
          </p:cNvPr>
          <p:cNvSpPr>
            <a:spLocks noChangeArrowheads="1"/>
          </p:cNvSpPr>
          <p:nvPr/>
        </p:nvSpPr>
        <p:spPr bwMode="auto">
          <a:xfrm>
            <a:off x="971550" y="2564871"/>
            <a:ext cx="3024188" cy="503238"/>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a:cs typeface="Arial" panose="020B0604020202020204" pitchFamily="34" charset="0"/>
              </a:rPr>
              <a:t>phosphorus</a:t>
            </a:r>
            <a:endParaRPr lang="en-GB" altLang="en-US" sz="3200" baseline="-25000">
              <a:cs typeface="Arial" panose="020B0604020202020204" pitchFamily="34" charset="0"/>
            </a:endParaRPr>
          </a:p>
        </p:txBody>
      </p:sp>
      <p:sp>
        <p:nvSpPr>
          <p:cNvPr id="3084" name="AutoShape 12">
            <a:extLst>
              <a:ext uri="{FF2B5EF4-FFF2-40B4-BE49-F238E27FC236}">
                <a16:creationId xmlns:a16="http://schemas.microsoft.com/office/drawing/2014/main" id="{42B12756-CD2A-4031-A704-3EF92E26D4D9}"/>
              </a:ext>
            </a:extLst>
          </p:cNvPr>
          <p:cNvSpPr>
            <a:spLocks noChangeArrowheads="1"/>
          </p:cNvSpPr>
          <p:nvPr/>
        </p:nvSpPr>
        <p:spPr bwMode="auto">
          <a:xfrm>
            <a:off x="971550" y="3285067"/>
            <a:ext cx="3024188" cy="503237"/>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a:cs typeface="Arial" panose="020B0604020202020204" pitchFamily="34" charset="0"/>
              </a:rPr>
              <a:t>potassium</a:t>
            </a:r>
            <a:endParaRPr lang="en-GB" altLang="en-US" sz="3200" baseline="-25000">
              <a:cs typeface="Arial" panose="020B0604020202020204" pitchFamily="34" charset="0"/>
            </a:endParaRPr>
          </a:p>
        </p:txBody>
      </p:sp>
      <p:sp>
        <p:nvSpPr>
          <p:cNvPr id="3090" name="AutoShape 18">
            <a:extLst>
              <a:ext uri="{FF2B5EF4-FFF2-40B4-BE49-F238E27FC236}">
                <a16:creationId xmlns:a16="http://schemas.microsoft.com/office/drawing/2014/main" id="{E61B9E74-76EA-4B69-9229-1D97BF36C193}"/>
              </a:ext>
            </a:extLst>
          </p:cNvPr>
          <p:cNvSpPr>
            <a:spLocks noChangeArrowheads="1"/>
          </p:cNvSpPr>
          <p:nvPr/>
        </p:nvSpPr>
        <p:spPr bwMode="auto">
          <a:xfrm>
            <a:off x="5351463" y="2562994"/>
            <a:ext cx="3024187" cy="505115"/>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dirty="0">
                <a:cs typeface="Arial" panose="020B0604020202020204" pitchFamily="34" charset="0"/>
              </a:rPr>
              <a:t>phosphates</a:t>
            </a:r>
            <a:endParaRPr lang="en-GB" altLang="en-US" sz="3200" baseline="-25000" dirty="0">
              <a:cs typeface="Arial" panose="020B0604020202020204" pitchFamily="34" charset="0"/>
            </a:endParaRPr>
          </a:p>
        </p:txBody>
      </p:sp>
      <p:sp>
        <p:nvSpPr>
          <p:cNvPr id="3091" name="AutoShape 19">
            <a:extLst>
              <a:ext uri="{FF2B5EF4-FFF2-40B4-BE49-F238E27FC236}">
                <a16:creationId xmlns:a16="http://schemas.microsoft.com/office/drawing/2014/main" id="{01601D88-99C6-429D-9900-B0D553FD2546}"/>
              </a:ext>
            </a:extLst>
          </p:cNvPr>
          <p:cNvSpPr>
            <a:spLocks noChangeArrowheads="1"/>
          </p:cNvSpPr>
          <p:nvPr/>
        </p:nvSpPr>
        <p:spPr bwMode="auto">
          <a:xfrm>
            <a:off x="5364163" y="1840921"/>
            <a:ext cx="3024187" cy="505115"/>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dirty="0">
                <a:cs typeface="Arial" panose="020B0604020202020204" pitchFamily="34" charset="0"/>
              </a:rPr>
              <a:t>nitrates</a:t>
            </a:r>
            <a:endParaRPr lang="en-GB" altLang="en-US" sz="3200" baseline="-25000" dirty="0">
              <a:cs typeface="Arial" panose="020B0604020202020204" pitchFamily="34" charset="0"/>
            </a:endParaRPr>
          </a:p>
        </p:txBody>
      </p:sp>
      <p:sp>
        <p:nvSpPr>
          <p:cNvPr id="3094" name="AutoShape 22">
            <a:extLst>
              <a:ext uri="{FF2B5EF4-FFF2-40B4-BE49-F238E27FC236}">
                <a16:creationId xmlns:a16="http://schemas.microsoft.com/office/drawing/2014/main" id="{553840D9-A807-4313-A451-CB345BDC52CE}"/>
              </a:ext>
            </a:extLst>
          </p:cNvPr>
          <p:cNvSpPr>
            <a:spLocks noChangeArrowheads="1"/>
          </p:cNvSpPr>
          <p:nvPr/>
        </p:nvSpPr>
        <p:spPr bwMode="auto">
          <a:xfrm>
            <a:off x="971550" y="4005263"/>
            <a:ext cx="3024188" cy="503237"/>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a:cs typeface="Arial" panose="020B0604020202020204" pitchFamily="34" charset="0"/>
              </a:rPr>
              <a:t>magnesium</a:t>
            </a:r>
            <a:endParaRPr lang="en-GB" altLang="en-US" sz="3200" baseline="-25000">
              <a:cs typeface="Arial" panose="020B0604020202020204" pitchFamily="34" charset="0"/>
            </a:endParaRPr>
          </a:p>
        </p:txBody>
      </p:sp>
      <p:sp>
        <p:nvSpPr>
          <p:cNvPr id="3096" name="AutoShape 24">
            <a:extLst>
              <a:ext uri="{FF2B5EF4-FFF2-40B4-BE49-F238E27FC236}">
                <a16:creationId xmlns:a16="http://schemas.microsoft.com/office/drawing/2014/main" id="{B6BCB31C-F388-4E4C-BF7F-2E0E787C0C13}"/>
              </a:ext>
            </a:extLst>
          </p:cNvPr>
          <p:cNvSpPr>
            <a:spLocks noChangeArrowheads="1"/>
          </p:cNvSpPr>
          <p:nvPr/>
        </p:nvSpPr>
        <p:spPr bwMode="auto">
          <a:xfrm>
            <a:off x="5364163" y="4005263"/>
            <a:ext cx="3024187" cy="503237"/>
          </a:xfrm>
          <a:prstGeom prst="roundRect">
            <a:avLst>
              <a:gd name="adj" fmla="val 14014"/>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lnSpc>
                <a:spcPct val="80000"/>
              </a:lnSpc>
            </a:pPr>
            <a:r>
              <a:rPr lang="en-GB" altLang="en-US" sz="2800" dirty="0">
                <a:cs typeface="Arial" panose="020B0604020202020204" pitchFamily="34" charset="0"/>
              </a:rPr>
              <a:t>magnesium ions</a:t>
            </a:r>
            <a:endParaRPr lang="en-GB" altLang="en-US" sz="3200" baseline="-25000" dirty="0">
              <a:cs typeface="Arial" panose="020B0604020202020204" pitchFamily="34" charset="0"/>
            </a:endParaRPr>
          </a:p>
        </p:txBody>
      </p:sp>
      <p:sp>
        <p:nvSpPr>
          <p:cNvPr id="2" name="Arrow: Right 1">
            <a:extLst>
              <a:ext uri="{FF2B5EF4-FFF2-40B4-BE49-F238E27FC236}">
                <a16:creationId xmlns:a16="http://schemas.microsoft.com/office/drawing/2014/main" id="{860C42D7-20FB-4DCC-B9A7-C60BB8ECA1B7}"/>
              </a:ext>
            </a:extLst>
          </p:cNvPr>
          <p:cNvSpPr/>
          <p:nvPr/>
        </p:nvSpPr>
        <p:spPr>
          <a:xfrm>
            <a:off x="4165923" y="1853978"/>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37A17A72-69F1-497C-A4C7-59D02A2B4D9D}"/>
              </a:ext>
            </a:extLst>
          </p:cNvPr>
          <p:cNvSpPr/>
          <p:nvPr/>
        </p:nvSpPr>
        <p:spPr>
          <a:xfrm>
            <a:off x="4171394" y="2583477"/>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0B1FA0A4-0347-41ED-B16B-F418562DE639}"/>
              </a:ext>
            </a:extLst>
          </p:cNvPr>
          <p:cNvSpPr/>
          <p:nvPr/>
        </p:nvSpPr>
        <p:spPr>
          <a:xfrm>
            <a:off x="4209218" y="3312976"/>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4A8580A5-E867-4C41-900E-E3C74F1E9466}"/>
              </a:ext>
            </a:extLst>
          </p:cNvPr>
          <p:cNvSpPr/>
          <p:nvPr/>
        </p:nvSpPr>
        <p:spPr>
          <a:xfrm>
            <a:off x="4209218" y="4023868"/>
            <a:ext cx="97840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080"/>
                                        </p:tgtEl>
                                        <p:attrNameLst>
                                          <p:attrName>style.visibility</p:attrName>
                                        </p:attrNameLst>
                                      </p:cBhvr>
                                      <p:to>
                                        <p:strVal val="visible"/>
                                      </p:to>
                                    </p:set>
                                    <p:anim calcmode="lin" valueType="num">
                                      <p:cBhvr>
                                        <p:cTn id="7" dur="500" fill="hold"/>
                                        <p:tgtEl>
                                          <p:spTgt spid="3080"/>
                                        </p:tgtEl>
                                        <p:attrNameLst>
                                          <p:attrName>ppt_w</p:attrName>
                                        </p:attrNameLst>
                                      </p:cBhvr>
                                      <p:tavLst>
                                        <p:tav tm="0">
                                          <p:val>
                                            <p:fltVal val="0"/>
                                          </p:val>
                                        </p:tav>
                                        <p:tav tm="100000">
                                          <p:val>
                                            <p:strVal val="#ppt_w"/>
                                          </p:val>
                                        </p:tav>
                                      </p:tavLst>
                                    </p:anim>
                                    <p:anim calcmode="lin" valueType="num">
                                      <p:cBhvr>
                                        <p:cTn id="8" dur="500" fill="hold"/>
                                        <p:tgtEl>
                                          <p:spTgt spid="3080"/>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083"/>
                                        </p:tgtEl>
                                        <p:attrNameLst>
                                          <p:attrName>style.visibility</p:attrName>
                                        </p:attrNameLst>
                                      </p:cBhvr>
                                      <p:to>
                                        <p:strVal val="visible"/>
                                      </p:to>
                                    </p:set>
                                    <p:anim calcmode="lin" valueType="num">
                                      <p:cBhvr>
                                        <p:cTn id="12" dur="500" fill="hold"/>
                                        <p:tgtEl>
                                          <p:spTgt spid="3083"/>
                                        </p:tgtEl>
                                        <p:attrNameLst>
                                          <p:attrName>ppt_w</p:attrName>
                                        </p:attrNameLst>
                                      </p:cBhvr>
                                      <p:tavLst>
                                        <p:tav tm="0">
                                          <p:val>
                                            <p:fltVal val="0"/>
                                          </p:val>
                                        </p:tav>
                                        <p:tav tm="100000">
                                          <p:val>
                                            <p:strVal val="#ppt_w"/>
                                          </p:val>
                                        </p:tav>
                                      </p:tavLst>
                                    </p:anim>
                                    <p:anim calcmode="lin" valueType="num">
                                      <p:cBhvr>
                                        <p:cTn id="13" dur="500" fill="hold"/>
                                        <p:tgtEl>
                                          <p:spTgt spid="308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3084"/>
                                        </p:tgtEl>
                                        <p:attrNameLst>
                                          <p:attrName>style.visibility</p:attrName>
                                        </p:attrNameLst>
                                      </p:cBhvr>
                                      <p:to>
                                        <p:strVal val="visible"/>
                                      </p:to>
                                    </p:set>
                                    <p:anim calcmode="lin" valueType="num">
                                      <p:cBhvr>
                                        <p:cTn id="17" dur="500" fill="hold"/>
                                        <p:tgtEl>
                                          <p:spTgt spid="3084"/>
                                        </p:tgtEl>
                                        <p:attrNameLst>
                                          <p:attrName>ppt_w</p:attrName>
                                        </p:attrNameLst>
                                      </p:cBhvr>
                                      <p:tavLst>
                                        <p:tav tm="0">
                                          <p:val>
                                            <p:fltVal val="0"/>
                                          </p:val>
                                        </p:tav>
                                        <p:tav tm="100000">
                                          <p:val>
                                            <p:strVal val="#ppt_w"/>
                                          </p:val>
                                        </p:tav>
                                      </p:tavLst>
                                    </p:anim>
                                    <p:anim calcmode="lin" valueType="num">
                                      <p:cBhvr>
                                        <p:cTn id="18" dur="500" fill="hold"/>
                                        <p:tgtEl>
                                          <p:spTgt spid="3084"/>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3094"/>
                                        </p:tgtEl>
                                        <p:attrNameLst>
                                          <p:attrName>style.visibility</p:attrName>
                                        </p:attrNameLst>
                                      </p:cBhvr>
                                      <p:to>
                                        <p:strVal val="visible"/>
                                      </p:to>
                                    </p:set>
                                    <p:anim calcmode="lin" valueType="num">
                                      <p:cBhvr>
                                        <p:cTn id="22" dur="500" fill="hold"/>
                                        <p:tgtEl>
                                          <p:spTgt spid="3094"/>
                                        </p:tgtEl>
                                        <p:attrNameLst>
                                          <p:attrName>ppt_w</p:attrName>
                                        </p:attrNameLst>
                                      </p:cBhvr>
                                      <p:tavLst>
                                        <p:tav tm="0">
                                          <p:val>
                                            <p:fltVal val="0"/>
                                          </p:val>
                                        </p:tav>
                                        <p:tav tm="100000">
                                          <p:val>
                                            <p:strVal val="#ppt_w"/>
                                          </p:val>
                                        </p:tav>
                                      </p:tavLst>
                                    </p:anim>
                                    <p:anim calcmode="lin" valueType="num">
                                      <p:cBhvr>
                                        <p:cTn id="23" dur="500" fill="hold"/>
                                        <p:tgtEl>
                                          <p:spTgt spid="3094"/>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nodeType="after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091"/>
                                        </p:tgtEl>
                                        <p:attrNameLst>
                                          <p:attrName>style.visibility</p:attrName>
                                        </p:attrNameLst>
                                      </p:cBhvr>
                                      <p:to>
                                        <p:strVal val="visible"/>
                                      </p:to>
                                    </p:set>
                                    <p:animEffect transition="in" filter="wipe(left)">
                                      <p:cBhvr>
                                        <p:cTn id="32" dur="1000"/>
                                        <p:tgtEl>
                                          <p:spTgt spid="3091"/>
                                        </p:tgtEl>
                                      </p:cBhvr>
                                    </p:animEffect>
                                  </p:childTnLst>
                                </p:cTn>
                              </p:par>
                            </p:childTnLst>
                          </p:cTn>
                        </p:par>
                      </p:childTnLst>
                    </p:cTn>
                  </p:par>
                  <p:par>
                    <p:cTn id="33" fill="hold">
                      <p:stCondLst>
                        <p:cond delay="indefinite"/>
                      </p:stCondLst>
                      <p:childTnLst>
                        <p:par>
                          <p:cTn id="34" fill="hold" nodeType="after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3090"/>
                                        </p:tgtEl>
                                        <p:attrNameLst>
                                          <p:attrName>style.visibility</p:attrName>
                                        </p:attrNameLst>
                                      </p:cBhvr>
                                      <p:to>
                                        <p:strVal val="visible"/>
                                      </p:to>
                                    </p:set>
                                    <p:animEffect transition="in" filter="wipe(left)">
                                      <p:cBhvr>
                                        <p:cTn id="41" dur="1000"/>
                                        <p:tgtEl>
                                          <p:spTgt spid="3090"/>
                                        </p:tgtEl>
                                      </p:cBhvr>
                                    </p:animEffect>
                                  </p:childTnLst>
                                </p:cTn>
                              </p:par>
                            </p:childTnLst>
                          </p:cTn>
                        </p:par>
                      </p:childTnLst>
                    </p:cTn>
                  </p:par>
                  <p:par>
                    <p:cTn id="42" fill="hold">
                      <p:stCondLst>
                        <p:cond delay="indefinite"/>
                      </p:stCondLst>
                      <p:childTnLst>
                        <p:par>
                          <p:cTn id="43" fill="hold" nodeType="after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3082"/>
                                        </p:tgtEl>
                                        <p:attrNameLst>
                                          <p:attrName>style.visibility</p:attrName>
                                        </p:attrNameLst>
                                      </p:cBhvr>
                                      <p:to>
                                        <p:strVal val="visible"/>
                                      </p:to>
                                    </p:set>
                                    <p:animEffect transition="in" filter="wipe(left)">
                                      <p:cBhvr>
                                        <p:cTn id="50" dur="1000"/>
                                        <p:tgtEl>
                                          <p:spTgt spid="3082"/>
                                        </p:tgtEl>
                                      </p:cBhvr>
                                    </p:animEffect>
                                  </p:childTnLst>
                                </p:cTn>
                              </p:par>
                            </p:childTnLst>
                          </p:cTn>
                        </p:par>
                      </p:childTnLst>
                    </p:cTn>
                  </p:par>
                  <p:par>
                    <p:cTn id="51" fill="hold">
                      <p:stCondLst>
                        <p:cond delay="indefinite"/>
                      </p:stCondLst>
                      <p:childTnLst>
                        <p:par>
                          <p:cTn id="52" fill="hold" nodeType="afterGroup">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p:stCondLst>
                              <p:cond delay="500"/>
                            </p:stCondLst>
                            <p:childTnLst>
                              <p:par>
                                <p:cTn id="57" presetID="22" presetClass="entr" presetSubtype="8" fill="hold" grpId="0" nodeType="afterEffect">
                                  <p:stCondLst>
                                    <p:cond delay="0"/>
                                  </p:stCondLst>
                                  <p:childTnLst>
                                    <p:set>
                                      <p:cBhvr>
                                        <p:cTn id="58" dur="1" fill="hold">
                                          <p:stCondLst>
                                            <p:cond delay="0"/>
                                          </p:stCondLst>
                                        </p:cTn>
                                        <p:tgtEl>
                                          <p:spTgt spid="3096"/>
                                        </p:tgtEl>
                                        <p:attrNameLst>
                                          <p:attrName>style.visibility</p:attrName>
                                        </p:attrNameLst>
                                      </p:cBhvr>
                                      <p:to>
                                        <p:strVal val="visible"/>
                                      </p:to>
                                    </p:set>
                                    <p:animEffect transition="in" filter="wipe(left)">
                                      <p:cBhvr>
                                        <p:cTn id="59" dur="1000"/>
                                        <p:tgtEl>
                                          <p:spTgt spid="30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0" grpId="0" animBg="1"/>
      <p:bldP spid="3082" grpId="0" animBg="1"/>
      <p:bldP spid="3083" grpId="0" animBg="1"/>
      <p:bldP spid="3084" grpId="0" animBg="1"/>
      <p:bldP spid="3090" grpId="0" animBg="1"/>
      <p:bldP spid="3091" grpId="0" animBg="1"/>
      <p:bldP spid="3094" grpId="0" animBg="1"/>
      <p:bldP spid="3096" grpId="0" animBg="1"/>
      <p:bldP spid="2"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037E049-83D7-435D-B0BF-A6F372BAE51C}"/>
              </a:ext>
            </a:extLst>
          </p:cNvPr>
          <p:cNvSpPr>
            <a:spLocks noGrp="1" noChangeArrowheads="1"/>
          </p:cNvSpPr>
          <p:nvPr>
            <p:ph type="title"/>
          </p:nvPr>
        </p:nvSpPr>
        <p:spPr/>
        <p:txBody>
          <a:bodyPr/>
          <a:lstStyle/>
          <a:p>
            <a:pPr eaLnBrk="1" hangingPunct="1"/>
            <a:r>
              <a:rPr lang="en-GB" altLang="en-US">
                <a:latin typeface="Arial" panose="020B0604020202020204" pitchFamily="34" charset="0"/>
                <a:cs typeface="Arial" panose="020B0604020202020204" pitchFamily="34" charset="0"/>
              </a:rPr>
              <a:t>      </a:t>
            </a:r>
            <a:r>
              <a:rPr lang="en-GB" altLang="en-US" b="1" u="sng">
                <a:latin typeface="Arial" panose="020B0604020202020204" pitchFamily="34" charset="0"/>
                <a:cs typeface="Arial" panose="020B0604020202020204" pitchFamily="34" charset="0"/>
              </a:rPr>
              <a:t>Not Enough Minerals!</a:t>
            </a:r>
          </a:p>
        </p:txBody>
      </p:sp>
      <p:pic>
        <p:nvPicPr>
          <p:cNvPr id="12293" name="Picture 5">
            <a:extLst>
              <a:ext uri="{FF2B5EF4-FFF2-40B4-BE49-F238E27FC236}">
                <a16:creationId xmlns:a16="http://schemas.microsoft.com/office/drawing/2014/main" id="{61FC34D7-E600-41F7-B2AA-85B85709FE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2090738"/>
            <a:ext cx="17843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a:extLst>
              <a:ext uri="{FF2B5EF4-FFF2-40B4-BE49-F238E27FC236}">
                <a16:creationId xmlns:a16="http://schemas.microsoft.com/office/drawing/2014/main" id="{F791C1DD-DFA8-4E07-BE7F-C99BF1B36C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2019300"/>
            <a:ext cx="17843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7">
            <a:extLst>
              <a:ext uri="{FF2B5EF4-FFF2-40B4-BE49-F238E27FC236}">
                <a16:creationId xmlns:a16="http://schemas.microsoft.com/office/drawing/2014/main" id="{A5A8D836-0434-4A6A-8EFF-2E6717C558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4575" y="1874838"/>
            <a:ext cx="17843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Rectangle 9">
            <a:extLst>
              <a:ext uri="{FF2B5EF4-FFF2-40B4-BE49-F238E27FC236}">
                <a16:creationId xmlns:a16="http://schemas.microsoft.com/office/drawing/2014/main" id="{54FA0919-C2DB-489A-A393-4FAF49B9643A}"/>
              </a:ext>
            </a:extLst>
          </p:cNvPr>
          <p:cNvSpPr>
            <a:spLocks noChangeArrowheads="1"/>
          </p:cNvSpPr>
          <p:nvPr/>
        </p:nvSpPr>
        <p:spPr bwMode="auto">
          <a:xfrm>
            <a:off x="1547813" y="5300663"/>
            <a:ext cx="6121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GB" altLang="en-US" sz="3600">
                <a:cs typeface="Arial" panose="020B0604020202020204" pitchFamily="34" charset="0"/>
              </a:rPr>
              <a:t>Mineral Deficiencies</a:t>
            </a:r>
          </a:p>
          <a:p>
            <a:pPr algn="ctr"/>
            <a:endParaRPr lang="en-GB" altLang="en-US" sz="3600">
              <a:cs typeface="Arial" panose="020B0604020202020204" pitchFamily="34" charset="0"/>
            </a:endParaRPr>
          </a:p>
        </p:txBody>
      </p:sp>
      <p:pic>
        <p:nvPicPr>
          <p:cNvPr id="12298" name="Picture 10">
            <a:extLst>
              <a:ext uri="{FF2B5EF4-FFF2-40B4-BE49-F238E27FC236}">
                <a16:creationId xmlns:a16="http://schemas.microsoft.com/office/drawing/2014/main" id="{6FB36071-160B-4082-9C3D-AF1C82B273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488" y="1773238"/>
            <a:ext cx="1981200"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a:extLst>
              <a:ext uri="{FF2B5EF4-FFF2-40B4-BE49-F238E27FC236}">
                <a16:creationId xmlns:a16="http://schemas.microsoft.com/office/drawing/2014/main" id="{C3A30354-6339-4E28-88D9-479F4926D1A0}"/>
              </a:ext>
            </a:extLst>
          </p:cNvPr>
          <p:cNvSpPr>
            <a:spLocks noChangeArrowheads="1"/>
          </p:cNvSpPr>
          <p:nvPr/>
        </p:nvSpPr>
        <p:spPr bwMode="auto">
          <a:xfrm>
            <a:off x="611188" y="333375"/>
            <a:ext cx="728186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GB" altLang="en-US" sz="4400" dirty="0">
                <a:cs typeface="Arial" panose="020B0604020202020204" pitchFamily="34" charset="0"/>
              </a:rPr>
              <a:t>Nitrogen Deficiency</a:t>
            </a:r>
          </a:p>
        </p:txBody>
      </p:sp>
      <p:sp>
        <p:nvSpPr>
          <p:cNvPr id="14341" name="Rectangle 5">
            <a:extLst>
              <a:ext uri="{FF2B5EF4-FFF2-40B4-BE49-F238E27FC236}">
                <a16:creationId xmlns:a16="http://schemas.microsoft.com/office/drawing/2014/main" id="{2D767851-D4E4-47A1-9822-9AC7F9F1F983}"/>
              </a:ext>
            </a:extLst>
          </p:cNvPr>
          <p:cNvSpPr>
            <a:spLocks noChangeArrowheads="1"/>
          </p:cNvSpPr>
          <p:nvPr/>
        </p:nvSpPr>
        <p:spPr bwMode="auto">
          <a:xfrm>
            <a:off x="4716463" y="4211638"/>
            <a:ext cx="302418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a:cs typeface="Arial" panose="020B0604020202020204" pitchFamily="34" charset="0"/>
              </a:rPr>
              <a:t>lower leaves yellow and dead</a:t>
            </a:r>
          </a:p>
        </p:txBody>
      </p:sp>
      <p:pic>
        <p:nvPicPr>
          <p:cNvPr id="14342" name="Picture 6">
            <a:extLst>
              <a:ext uri="{FF2B5EF4-FFF2-40B4-BE49-F238E27FC236}">
                <a16:creationId xmlns:a16="http://schemas.microsoft.com/office/drawing/2014/main" id="{B4742F81-7AD7-4401-8765-5828A27B3A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01" y="2204864"/>
            <a:ext cx="2736850" cy="492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Rectangle 7">
            <a:extLst>
              <a:ext uri="{FF2B5EF4-FFF2-40B4-BE49-F238E27FC236}">
                <a16:creationId xmlns:a16="http://schemas.microsoft.com/office/drawing/2014/main" id="{E2E8C1B1-14FB-40E2-B72E-548EFE18F20D}"/>
              </a:ext>
            </a:extLst>
          </p:cNvPr>
          <p:cNvSpPr>
            <a:spLocks noChangeArrowheads="1"/>
          </p:cNvSpPr>
          <p:nvPr/>
        </p:nvSpPr>
        <p:spPr bwMode="auto">
          <a:xfrm>
            <a:off x="4716463" y="5430838"/>
            <a:ext cx="35290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a:cs typeface="Arial" panose="020B0604020202020204" pitchFamily="34" charset="0"/>
              </a:rPr>
              <a:t>weak stem</a:t>
            </a:r>
          </a:p>
        </p:txBody>
      </p:sp>
      <p:sp>
        <p:nvSpPr>
          <p:cNvPr id="14344" name="Rectangle 8">
            <a:extLst>
              <a:ext uri="{FF2B5EF4-FFF2-40B4-BE49-F238E27FC236}">
                <a16:creationId xmlns:a16="http://schemas.microsoft.com/office/drawing/2014/main" id="{A3A4F677-8366-43F9-94BB-70CDBD540103}"/>
              </a:ext>
            </a:extLst>
          </p:cNvPr>
          <p:cNvSpPr>
            <a:spLocks noChangeArrowheads="1"/>
          </p:cNvSpPr>
          <p:nvPr/>
        </p:nvSpPr>
        <p:spPr bwMode="auto">
          <a:xfrm>
            <a:off x="4722813" y="2708275"/>
            <a:ext cx="24606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a:cs typeface="Arial" panose="020B0604020202020204" pitchFamily="34" charset="0"/>
              </a:rPr>
              <a:t>upper leaves </a:t>
            </a:r>
          </a:p>
          <a:p>
            <a:r>
              <a:rPr lang="en-GB" altLang="en-US" sz="2800">
                <a:cs typeface="Arial" panose="020B0604020202020204" pitchFamily="34" charset="0"/>
              </a:rPr>
              <a:t>pale green</a:t>
            </a:r>
          </a:p>
        </p:txBody>
      </p:sp>
      <p:sp>
        <p:nvSpPr>
          <p:cNvPr id="14345" name="Line 9">
            <a:extLst>
              <a:ext uri="{FF2B5EF4-FFF2-40B4-BE49-F238E27FC236}">
                <a16:creationId xmlns:a16="http://schemas.microsoft.com/office/drawing/2014/main" id="{C0963442-C0B0-4947-8B48-DE5962643E10}"/>
              </a:ext>
            </a:extLst>
          </p:cNvPr>
          <p:cNvSpPr>
            <a:spLocks noChangeShapeType="1"/>
          </p:cNvSpPr>
          <p:nvPr/>
        </p:nvSpPr>
        <p:spPr bwMode="auto">
          <a:xfrm flipH="1">
            <a:off x="2627784" y="3192462"/>
            <a:ext cx="2088679" cy="236537"/>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4346" name="Line 10">
            <a:extLst>
              <a:ext uri="{FF2B5EF4-FFF2-40B4-BE49-F238E27FC236}">
                <a16:creationId xmlns:a16="http://schemas.microsoft.com/office/drawing/2014/main" id="{C826EBB7-8139-4541-A7C7-6DC03B6BB58C}"/>
              </a:ext>
            </a:extLst>
          </p:cNvPr>
          <p:cNvSpPr>
            <a:spLocks noChangeShapeType="1"/>
          </p:cNvSpPr>
          <p:nvPr/>
        </p:nvSpPr>
        <p:spPr bwMode="auto">
          <a:xfrm flipH="1" flipV="1">
            <a:off x="2555775" y="4638675"/>
            <a:ext cx="2160687" cy="122238"/>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4347" name="Line 11">
            <a:extLst>
              <a:ext uri="{FF2B5EF4-FFF2-40B4-BE49-F238E27FC236}">
                <a16:creationId xmlns:a16="http://schemas.microsoft.com/office/drawing/2014/main" id="{CF0AD55D-E370-45F0-8BC4-16EA2B6CDDFA}"/>
              </a:ext>
            </a:extLst>
          </p:cNvPr>
          <p:cNvSpPr>
            <a:spLocks noChangeShapeType="1"/>
          </p:cNvSpPr>
          <p:nvPr/>
        </p:nvSpPr>
        <p:spPr bwMode="auto">
          <a:xfrm flipH="1" flipV="1">
            <a:off x="2195736" y="5250036"/>
            <a:ext cx="2449289" cy="447502"/>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4350" name="Line 14">
            <a:extLst>
              <a:ext uri="{FF2B5EF4-FFF2-40B4-BE49-F238E27FC236}">
                <a16:creationId xmlns:a16="http://schemas.microsoft.com/office/drawing/2014/main" id="{74179B43-124C-4A28-A2B2-8956114FC816}"/>
              </a:ext>
            </a:extLst>
          </p:cNvPr>
          <p:cNvSpPr>
            <a:spLocks noChangeShapeType="1"/>
          </p:cNvSpPr>
          <p:nvPr/>
        </p:nvSpPr>
        <p:spPr bwMode="auto">
          <a:xfrm flipH="1">
            <a:off x="2327274" y="1773238"/>
            <a:ext cx="2460626" cy="873124"/>
          </a:xfrm>
          <a:prstGeom prst="line">
            <a:avLst/>
          </a:prstGeom>
          <a:noFill/>
          <a:ln w="1016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4352" name="Text Box 16">
            <a:extLst>
              <a:ext uri="{FF2B5EF4-FFF2-40B4-BE49-F238E27FC236}">
                <a16:creationId xmlns:a16="http://schemas.microsoft.com/office/drawing/2014/main" id="{EFB5DBFC-481E-43F6-8832-95B0AA44C892}"/>
              </a:ext>
            </a:extLst>
          </p:cNvPr>
          <p:cNvSpPr txBox="1">
            <a:spLocks noChangeArrowheads="1"/>
          </p:cNvSpPr>
          <p:nvPr/>
        </p:nvSpPr>
        <p:spPr bwMode="auto">
          <a:xfrm>
            <a:off x="4787900" y="1412875"/>
            <a:ext cx="30241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sz="2800">
                <a:cs typeface="Arial" panose="020B0604020202020204" pitchFamily="34" charset="0"/>
              </a:rPr>
              <a:t>stunted growth</a:t>
            </a:r>
            <a:endParaRPr lang="en-US" altLang="en-US" sz="2800">
              <a:cs typeface="Arial" panose="020B0604020202020204" pitchFamily="34" charset="0"/>
            </a:endParaRPr>
          </a:p>
        </p:txBody>
      </p:sp>
      <p:sp>
        <p:nvSpPr>
          <p:cNvPr id="14353" name="Text Box 17">
            <a:extLst>
              <a:ext uri="{FF2B5EF4-FFF2-40B4-BE49-F238E27FC236}">
                <a16:creationId xmlns:a16="http://schemas.microsoft.com/office/drawing/2014/main" id="{5802C95B-4F85-42C7-96C9-DCA2BD1B8947}"/>
              </a:ext>
            </a:extLst>
          </p:cNvPr>
          <p:cNvSpPr txBox="1">
            <a:spLocks noChangeArrowheads="1"/>
          </p:cNvSpPr>
          <p:nvPr/>
        </p:nvSpPr>
        <p:spPr bwMode="auto">
          <a:xfrm>
            <a:off x="250825" y="1196975"/>
            <a:ext cx="27368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eaLnBrk="1" hangingPunct="1">
              <a:spcBef>
                <a:spcPct val="50000"/>
              </a:spcBef>
            </a:pPr>
            <a:r>
              <a:rPr lang="en-GB" altLang="en-US" sz="2400">
                <a:cs typeface="Arial" panose="020B0604020202020204" pitchFamily="34" charset="0"/>
              </a:rPr>
              <a:t>Needed to make proteins</a:t>
            </a:r>
            <a:endParaRPr lang="en-US" altLang="en-US" sz="240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43">
                                            <p:txEl>
                                              <p:pRg st="0" end="0"/>
                                            </p:txEl>
                                          </p:spTgt>
                                        </p:tgtEl>
                                        <p:attrNameLst>
                                          <p:attrName>style.visibility</p:attrName>
                                        </p:attrNameLst>
                                      </p:cBhvr>
                                      <p:to>
                                        <p:strVal val="visible"/>
                                      </p:to>
                                    </p:set>
                                    <p:animEffect transition="in" filter="fade">
                                      <p:cBhvr>
                                        <p:cTn id="7" dur="500"/>
                                        <p:tgtEl>
                                          <p:spTgt spid="1434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347"/>
                                        </p:tgtEl>
                                        <p:attrNameLst>
                                          <p:attrName>style.visibility</p:attrName>
                                        </p:attrNameLst>
                                      </p:cBhvr>
                                      <p:to>
                                        <p:strVal val="visible"/>
                                      </p:to>
                                    </p:set>
                                    <p:animEffect transition="in" filter="fade">
                                      <p:cBhvr>
                                        <p:cTn id="10" dur="500"/>
                                        <p:tgtEl>
                                          <p:spTgt spid="14347"/>
                                        </p:tgtEl>
                                      </p:cBhvr>
                                    </p:animEffect>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341">
                                            <p:txEl>
                                              <p:pRg st="0" end="0"/>
                                            </p:txEl>
                                          </p:spTgt>
                                        </p:tgtEl>
                                        <p:attrNameLst>
                                          <p:attrName>style.visibility</p:attrName>
                                        </p:attrNameLst>
                                      </p:cBhvr>
                                      <p:to>
                                        <p:strVal val="visible"/>
                                      </p:to>
                                    </p:set>
                                    <p:animEffect transition="in" filter="fade">
                                      <p:cBhvr>
                                        <p:cTn id="14" dur="500"/>
                                        <p:tgtEl>
                                          <p:spTgt spid="14341">
                                            <p:txEl>
                                              <p:pRg st="0" end="0"/>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14346"/>
                                        </p:tgtEl>
                                        <p:attrNameLst>
                                          <p:attrName>style.visibility</p:attrName>
                                        </p:attrNameLst>
                                      </p:cBhvr>
                                      <p:to>
                                        <p:strVal val="visible"/>
                                      </p:to>
                                    </p:set>
                                    <p:animEffect transition="in" filter="fade">
                                      <p:cBhvr>
                                        <p:cTn id="17" dur="500"/>
                                        <p:tgtEl>
                                          <p:spTgt spid="14346"/>
                                        </p:tgtEl>
                                      </p:cBhvr>
                                    </p:animEffect>
                                  </p:childTnLst>
                                </p:cTn>
                              </p:par>
                            </p:childTnLst>
                          </p:cTn>
                        </p:par>
                        <p:par>
                          <p:cTn id="18" fill="hold" nodeType="afterGroup">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4344"/>
                                        </p:tgtEl>
                                        <p:attrNameLst>
                                          <p:attrName>style.visibility</p:attrName>
                                        </p:attrNameLst>
                                      </p:cBhvr>
                                      <p:to>
                                        <p:strVal val="visible"/>
                                      </p:to>
                                    </p:set>
                                    <p:animEffect transition="in" filter="fade">
                                      <p:cBhvr>
                                        <p:cTn id="21" dur="500"/>
                                        <p:tgtEl>
                                          <p:spTgt spid="14344"/>
                                        </p:tgtEl>
                                      </p:cBhvr>
                                    </p:animEffect>
                                  </p:childTnLst>
                                </p:cTn>
                              </p:par>
                              <p:par>
                                <p:cTn id="22" presetID="10" presetClass="entr" presetSubtype="0" fill="hold" nodeType="withEffect">
                                  <p:stCondLst>
                                    <p:cond delay="0"/>
                                  </p:stCondLst>
                                  <p:childTnLst>
                                    <p:set>
                                      <p:cBhvr>
                                        <p:cTn id="23" dur="1" fill="hold">
                                          <p:stCondLst>
                                            <p:cond delay="0"/>
                                          </p:stCondLst>
                                        </p:cTn>
                                        <p:tgtEl>
                                          <p:spTgt spid="14345"/>
                                        </p:tgtEl>
                                        <p:attrNameLst>
                                          <p:attrName>style.visibility</p:attrName>
                                        </p:attrNameLst>
                                      </p:cBhvr>
                                      <p:to>
                                        <p:strVal val="visible"/>
                                      </p:to>
                                    </p:set>
                                    <p:animEffect transition="in" filter="fade">
                                      <p:cBhvr>
                                        <p:cTn id="24" dur="500"/>
                                        <p:tgtEl>
                                          <p:spTgt spid="14345"/>
                                        </p:tgtEl>
                                      </p:cBhvr>
                                    </p:animEffect>
                                  </p:childTnLst>
                                </p:cTn>
                              </p:par>
                            </p:childTnLst>
                          </p:cTn>
                        </p:par>
                        <p:par>
                          <p:cTn id="25" fill="hold" nodeType="afterGroup">
                            <p:stCondLst>
                              <p:cond delay="1500"/>
                            </p:stCondLst>
                            <p:childTnLst>
                              <p:par>
                                <p:cTn id="26" presetID="10" presetClass="entr" presetSubtype="0" fill="hold" nodeType="afterEffect">
                                  <p:stCondLst>
                                    <p:cond delay="0"/>
                                  </p:stCondLst>
                                  <p:childTnLst>
                                    <p:set>
                                      <p:cBhvr>
                                        <p:cTn id="27" dur="1" fill="hold">
                                          <p:stCondLst>
                                            <p:cond delay="0"/>
                                          </p:stCondLst>
                                        </p:cTn>
                                        <p:tgtEl>
                                          <p:spTgt spid="14350"/>
                                        </p:tgtEl>
                                        <p:attrNameLst>
                                          <p:attrName>style.visibility</p:attrName>
                                        </p:attrNameLst>
                                      </p:cBhvr>
                                      <p:to>
                                        <p:strVal val="visible"/>
                                      </p:to>
                                    </p:set>
                                    <p:animEffect transition="in" filter="fade">
                                      <p:cBhvr>
                                        <p:cTn id="28" dur="500"/>
                                        <p:tgtEl>
                                          <p:spTgt spid="14350"/>
                                        </p:tgtEl>
                                      </p:cBhvr>
                                    </p:animEffect>
                                  </p:childTnLst>
                                </p:cTn>
                              </p:par>
                            </p:childTnLst>
                          </p:cTn>
                        </p:par>
                        <p:par>
                          <p:cTn id="29" fill="hold" nodeType="afterGroup">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4352"/>
                                        </p:tgtEl>
                                        <p:attrNameLst>
                                          <p:attrName>style.visibility</p:attrName>
                                        </p:attrNameLst>
                                      </p:cBhvr>
                                      <p:to>
                                        <p:strVal val="visible"/>
                                      </p:to>
                                    </p:set>
                                    <p:animEffect transition="in" filter="fade">
                                      <p:cBhvr>
                                        <p:cTn id="32" dur="500"/>
                                        <p:tgtEl>
                                          <p:spTgt spid="1435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353"/>
                                        </p:tgtEl>
                                        <p:attrNameLst>
                                          <p:attrName>style.visibility</p:attrName>
                                        </p:attrNameLst>
                                      </p:cBhvr>
                                      <p:to>
                                        <p:strVal val="visible"/>
                                      </p:to>
                                    </p:set>
                                    <p:animEffect transition="in" filter="fade">
                                      <p:cBhvr>
                                        <p:cTn id="37"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build="p"/>
      <p:bldP spid="14343" grpId="0" build="p"/>
      <p:bldP spid="14344" grpId="0"/>
      <p:bldP spid="14352" grpId="0"/>
      <p:bldP spid="143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a:extLst>
              <a:ext uri="{FF2B5EF4-FFF2-40B4-BE49-F238E27FC236}">
                <a16:creationId xmlns:a16="http://schemas.microsoft.com/office/drawing/2014/main" id="{71600BEC-B528-4688-B16F-E93D1072B81B}"/>
              </a:ext>
            </a:extLst>
          </p:cNvPr>
          <p:cNvSpPr>
            <a:spLocks noChangeArrowheads="1"/>
          </p:cNvSpPr>
          <p:nvPr/>
        </p:nvSpPr>
        <p:spPr bwMode="auto">
          <a:xfrm>
            <a:off x="674688" y="755650"/>
            <a:ext cx="77851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GB" altLang="en-US" sz="4400" u="sng" dirty="0">
                <a:cs typeface="Arial" panose="020B0604020202020204" pitchFamily="34" charset="0"/>
              </a:rPr>
              <a:t>Phosphorus Deficiency</a:t>
            </a:r>
          </a:p>
        </p:txBody>
      </p:sp>
      <p:pic>
        <p:nvPicPr>
          <p:cNvPr id="16389" name="Picture 5">
            <a:extLst>
              <a:ext uri="{FF2B5EF4-FFF2-40B4-BE49-F238E27FC236}">
                <a16:creationId xmlns:a16="http://schemas.microsoft.com/office/drawing/2014/main" id="{9D94FAE1-CABE-454F-BFE2-BAD5B56F09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844675"/>
            <a:ext cx="23812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6">
            <a:extLst>
              <a:ext uri="{FF2B5EF4-FFF2-40B4-BE49-F238E27FC236}">
                <a16:creationId xmlns:a16="http://schemas.microsoft.com/office/drawing/2014/main" id="{D9D55C4D-D7F0-4B35-B4D7-9A03A0D9EB37}"/>
              </a:ext>
            </a:extLst>
          </p:cNvPr>
          <p:cNvSpPr>
            <a:spLocks noChangeArrowheads="1"/>
          </p:cNvSpPr>
          <p:nvPr/>
        </p:nvSpPr>
        <p:spPr bwMode="auto">
          <a:xfrm>
            <a:off x="4608513" y="4581525"/>
            <a:ext cx="25558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a:cs typeface="Arial" panose="020B0604020202020204" pitchFamily="34" charset="0"/>
              </a:rPr>
              <a:t>small roots </a:t>
            </a:r>
          </a:p>
        </p:txBody>
      </p:sp>
      <p:sp>
        <p:nvSpPr>
          <p:cNvPr id="16391" name="Rectangle 7">
            <a:extLst>
              <a:ext uri="{FF2B5EF4-FFF2-40B4-BE49-F238E27FC236}">
                <a16:creationId xmlns:a16="http://schemas.microsoft.com/office/drawing/2014/main" id="{86AE477F-7148-4A66-856E-58429A8EE28F}"/>
              </a:ext>
            </a:extLst>
          </p:cNvPr>
          <p:cNvSpPr>
            <a:spLocks noChangeArrowheads="1"/>
          </p:cNvSpPr>
          <p:nvPr/>
        </p:nvSpPr>
        <p:spPr bwMode="auto">
          <a:xfrm>
            <a:off x="4716463" y="3068638"/>
            <a:ext cx="25590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a:cs typeface="Arial" panose="020B0604020202020204" pitchFamily="34" charset="0"/>
              </a:rPr>
              <a:t>purple leaves </a:t>
            </a:r>
          </a:p>
        </p:txBody>
      </p:sp>
      <p:sp>
        <p:nvSpPr>
          <p:cNvPr id="16392" name="Line 8">
            <a:extLst>
              <a:ext uri="{FF2B5EF4-FFF2-40B4-BE49-F238E27FC236}">
                <a16:creationId xmlns:a16="http://schemas.microsoft.com/office/drawing/2014/main" id="{B372B048-4231-4F8E-B677-AA4F1B7FF157}"/>
              </a:ext>
            </a:extLst>
          </p:cNvPr>
          <p:cNvSpPr>
            <a:spLocks noChangeShapeType="1"/>
          </p:cNvSpPr>
          <p:nvPr/>
        </p:nvSpPr>
        <p:spPr bwMode="auto">
          <a:xfrm flipH="1" flipV="1">
            <a:off x="2771775" y="3284538"/>
            <a:ext cx="1944688" cy="15875"/>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6393" name="Line 9">
            <a:extLst>
              <a:ext uri="{FF2B5EF4-FFF2-40B4-BE49-F238E27FC236}">
                <a16:creationId xmlns:a16="http://schemas.microsoft.com/office/drawing/2014/main" id="{1F38DD70-546D-4535-9687-52F93BD8069A}"/>
              </a:ext>
            </a:extLst>
          </p:cNvPr>
          <p:cNvSpPr>
            <a:spLocks noChangeShapeType="1"/>
          </p:cNvSpPr>
          <p:nvPr/>
        </p:nvSpPr>
        <p:spPr bwMode="auto">
          <a:xfrm flipH="1">
            <a:off x="2771775" y="4868863"/>
            <a:ext cx="1873250" cy="0"/>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6395" name="Text Box 11">
            <a:extLst>
              <a:ext uri="{FF2B5EF4-FFF2-40B4-BE49-F238E27FC236}">
                <a16:creationId xmlns:a16="http://schemas.microsoft.com/office/drawing/2014/main" id="{743C22F3-6154-42C0-951A-FD47121101B7}"/>
              </a:ext>
            </a:extLst>
          </p:cNvPr>
          <p:cNvSpPr txBox="1">
            <a:spLocks noChangeArrowheads="1"/>
          </p:cNvSpPr>
          <p:nvPr/>
        </p:nvSpPr>
        <p:spPr bwMode="auto">
          <a:xfrm>
            <a:off x="4284663" y="1628775"/>
            <a:ext cx="403225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sz="2800">
                <a:cs typeface="Arial" panose="020B0604020202020204" pitchFamily="34" charset="0"/>
              </a:rPr>
              <a:t>Needed to make DNA and Cell membranes</a:t>
            </a:r>
            <a:endParaRPr lang="en-US" altLang="en-US" sz="280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90">
                                            <p:txEl>
                                              <p:pRg st="0" end="0"/>
                                            </p:txEl>
                                          </p:spTgt>
                                        </p:tgtEl>
                                        <p:attrNameLst>
                                          <p:attrName>style.visibility</p:attrName>
                                        </p:attrNameLst>
                                      </p:cBhvr>
                                      <p:to>
                                        <p:strVal val="visible"/>
                                      </p:to>
                                    </p:set>
                                    <p:animEffect transition="in" filter="fade">
                                      <p:cBhvr>
                                        <p:cTn id="7" dur="500"/>
                                        <p:tgtEl>
                                          <p:spTgt spid="1639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393"/>
                                        </p:tgtEl>
                                        <p:attrNameLst>
                                          <p:attrName>style.visibility</p:attrName>
                                        </p:attrNameLst>
                                      </p:cBhvr>
                                      <p:to>
                                        <p:strVal val="visible"/>
                                      </p:to>
                                    </p:set>
                                    <p:animEffect transition="in" filter="fade">
                                      <p:cBhvr>
                                        <p:cTn id="10" dur="500"/>
                                        <p:tgtEl>
                                          <p:spTgt spid="16393"/>
                                        </p:tgtEl>
                                      </p:cBhvr>
                                    </p:animEffect>
                                  </p:childTnLst>
                                </p:cTn>
                              </p:par>
                            </p:childTnLst>
                          </p:cTn>
                        </p:par>
                        <p:par>
                          <p:cTn id="11" fill="hold" nodeType="afterGroup">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6391"/>
                                        </p:tgtEl>
                                        <p:attrNameLst>
                                          <p:attrName>style.visibility</p:attrName>
                                        </p:attrNameLst>
                                      </p:cBhvr>
                                      <p:to>
                                        <p:strVal val="visible"/>
                                      </p:to>
                                    </p:set>
                                    <p:animEffect transition="in" filter="fade">
                                      <p:cBhvr>
                                        <p:cTn id="14" dur="500"/>
                                        <p:tgtEl>
                                          <p:spTgt spid="16391"/>
                                        </p:tgtEl>
                                      </p:cBhvr>
                                    </p:animEffect>
                                  </p:childTnLst>
                                </p:cTn>
                              </p:par>
                              <p:par>
                                <p:cTn id="15" presetID="10" presetClass="entr" presetSubtype="0" fill="hold" nodeType="withEffect">
                                  <p:stCondLst>
                                    <p:cond delay="0"/>
                                  </p:stCondLst>
                                  <p:childTnLst>
                                    <p:set>
                                      <p:cBhvr>
                                        <p:cTn id="16" dur="1" fill="hold">
                                          <p:stCondLst>
                                            <p:cond delay="0"/>
                                          </p:stCondLst>
                                        </p:cTn>
                                        <p:tgtEl>
                                          <p:spTgt spid="16392"/>
                                        </p:tgtEl>
                                        <p:attrNameLst>
                                          <p:attrName>style.visibility</p:attrName>
                                        </p:attrNameLst>
                                      </p:cBhvr>
                                      <p:to>
                                        <p:strVal val="visible"/>
                                      </p:to>
                                    </p:set>
                                    <p:animEffect transition="in" filter="fade">
                                      <p:cBhvr>
                                        <p:cTn id="17" dur="500"/>
                                        <p:tgtEl>
                                          <p:spTgt spid="1639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95"/>
                                        </p:tgtEl>
                                        <p:attrNameLst>
                                          <p:attrName>style.visibility</p:attrName>
                                        </p:attrNameLst>
                                      </p:cBhvr>
                                      <p:to>
                                        <p:strVal val="visible"/>
                                      </p:to>
                                    </p:set>
                                    <p:animEffect transition="in" filter="fade">
                                      <p:cBhvr>
                                        <p:cTn id="22" dur="500"/>
                                        <p:tgtEl>
                                          <p:spTgt spid="16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build="p"/>
      <p:bldP spid="16391" grpId="0"/>
      <p:bldP spid="1639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a:extLst>
              <a:ext uri="{FF2B5EF4-FFF2-40B4-BE49-F238E27FC236}">
                <a16:creationId xmlns:a16="http://schemas.microsoft.com/office/drawing/2014/main" id="{0058608B-AF60-42A7-BA46-4B3032A79232}"/>
              </a:ext>
            </a:extLst>
          </p:cNvPr>
          <p:cNvSpPr>
            <a:spLocks noChangeArrowheads="1"/>
          </p:cNvSpPr>
          <p:nvPr/>
        </p:nvSpPr>
        <p:spPr bwMode="auto">
          <a:xfrm>
            <a:off x="684213" y="260350"/>
            <a:ext cx="78581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lgn="ctr"/>
            <a:r>
              <a:rPr lang="en-GB" altLang="en-US" sz="4400" b="0" u="sng">
                <a:cs typeface="Arial" panose="020B0604020202020204" pitchFamily="34" charset="0"/>
              </a:rPr>
              <a:t>Potassium Deficiency </a:t>
            </a:r>
          </a:p>
        </p:txBody>
      </p:sp>
      <p:sp>
        <p:nvSpPr>
          <p:cNvPr id="18437" name="Rectangle 5">
            <a:extLst>
              <a:ext uri="{FF2B5EF4-FFF2-40B4-BE49-F238E27FC236}">
                <a16:creationId xmlns:a16="http://schemas.microsoft.com/office/drawing/2014/main" id="{0C5C4BD3-6067-4F63-A157-F0FB661D165C}"/>
              </a:ext>
            </a:extLst>
          </p:cNvPr>
          <p:cNvSpPr>
            <a:spLocks noChangeArrowheads="1"/>
          </p:cNvSpPr>
          <p:nvPr/>
        </p:nvSpPr>
        <p:spPr bwMode="auto">
          <a:xfrm>
            <a:off x="4932363" y="2205038"/>
            <a:ext cx="2951162"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a:cs typeface="Arial" panose="020B0604020202020204" pitchFamily="34" charset="0"/>
              </a:rPr>
              <a:t>poor flower </a:t>
            </a:r>
          </a:p>
          <a:p>
            <a:r>
              <a:rPr lang="en-GB" altLang="en-US" sz="2800">
                <a:cs typeface="Arial" panose="020B0604020202020204" pitchFamily="34" charset="0"/>
              </a:rPr>
              <a:t>and fruit growth</a:t>
            </a:r>
          </a:p>
        </p:txBody>
      </p:sp>
      <p:pic>
        <p:nvPicPr>
          <p:cNvPr id="18438" name="Picture 6">
            <a:extLst>
              <a:ext uri="{FF2B5EF4-FFF2-40B4-BE49-F238E27FC236}">
                <a16:creationId xmlns:a16="http://schemas.microsoft.com/office/drawing/2014/main" id="{B16F1CD1-9B09-42FA-BF64-23C01448A5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773238"/>
            <a:ext cx="23812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Rectangle 7">
            <a:extLst>
              <a:ext uri="{FF2B5EF4-FFF2-40B4-BE49-F238E27FC236}">
                <a16:creationId xmlns:a16="http://schemas.microsoft.com/office/drawing/2014/main" id="{E23B9CE8-5976-40AB-A1FA-271D8381943B}"/>
              </a:ext>
            </a:extLst>
          </p:cNvPr>
          <p:cNvSpPr>
            <a:spLocks noChangeArrowheads="1"/>
          </p:cNvSpPr>
          <p:nvPr/>
        </p:nvSpPr>
        <p:spPr bwMode="auto">
          <a:xfrm>
            <a:off x="5003800" y="3500438"/>
            <a:ext cx="3887788"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GB" altLang="en-US" sz="2800" dirty="0">
                <a:cs typeface="Arial" panose="020B0604020202020204" pitchFamily="34" charset="0"/>
              </a:rPr>
              <a:t>yellow leaves </a:t>
            </a:r>
          </a:p>
          <a:p>
            <a:r>
              <a:rPr lang="en-GB" altLang="en-US" sz="2800" dirty="0">
                <a:cs typeface="Arial" panose="020B0604020202020204" pitchFamily="34" charset="0"/>
              </a:rPr>
              <a:t>with dead spots</a:t>
            </a:r>
          </a:p>
        </p:txBody>
      </p:sp>
      <p:sp>
        <p:nvSpPr>
          <p:cNvPr id="18440" name="Line 8">
            <a:extLst>
              <a:ext uri="{FF2B5EF4-FFF2-40B4-BE49-F238E27FC236}">
                <a16:creationId xmlns:a16="http://schemas.microsoft.com/office/drawing/2014/main" id="{CB3A8865-F5EA-447A-A1C2-84C1722F9394}"/>
              </a:ext>
            </a:extLst>
          </p:cNvPr>
          <p:cNvSpPr>
            <a:spLocks noChangeShapeType="1"/>
          </p:cNvSpPr>
          <p:nvPr/>
        </p:nvSpPr>
        <p:spPr bwMode="auto">
          <a:xfrm flipH="1">
            <a:off x="3059113" y="3933825"/>
            <a:ext cx="1873250" cy="0"/>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8441" name="Line 9">
            <a:extLst>
              <a:ext uri="{FF2B5EF4-FFF2-40B4-BE49-F238E27FC236}">
                <a16:creationId xmlns:a16="http://schemas.microsoft.com/office/drawing/2014/main" id="{1082EB58-0097-443E-82EB-E17FBC3466EB}"/>
              </a:ext>
            </a:extLst>
          </p:cNvPr>
          <p:cNvSpPr>
            <a:spLocks noChangeShapeType="1"/>
          </p:cNvSpPr>
          <p:nvPr/>
        </p:nvSpPr>
        <p:spPr bwMode="auto">
          <a:xfrm flipH="1">
            <a:off x="3059113" y="2636838"/>
            <a:ext cx="1873250" cy="0"/>
          </a:xfrm>
          <a:prstGeom prst="line">
            <a:avLst/>
          </a:prstGeom>
          <a:noFill/>
          <a:ln w="1270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Arial" panose="020B0604020202020204" pitchFamily="34" charset="0"/>
              <a:cs typeface="Arial" panose="020B0604020202020204" pitchFamily="34" charset="0"/>
            </a:endParaRPr>
          </a:p>
        </p:txBody>
      </p:sp>
      <p:sp>
        <p:nvSpPr>
          <p:cNvPr id="18443" name="Text Box 11">
            <a:extLst>
              <a:ext uri="{FF2B5EF4-FFF2-40B4-BE49-F238E27FC236}">
                <a16:creationId xmlns:a16="http://schemas.microsoft.com/office/drawing/2014/main" id="{1DD4E574-AA3B-443D-BBF5-9BC9FC32E148}"/>
              </a:ext>
            </a:extLst>
          </p:cNvPr>
          <p:cNvSpPr txBox="1">
            <a:spLocks noChangeArrowheads="1"/>
          </p:cNvSpPr>
          <p:nvPr/>
        </p:nvSpPr>
        <p:spPr bwMode="auto">
          <a:xfrm>
            <a:off x="2700338" y="1052513"/>
            <a:ext cx="604837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spcBef>
                <a:spcPct val="50000"/>
              </a:spcBef>
            </a:pPr>
            <a:r>
              <a:rPr lang="en-GB" altLang="en-US" sz="2800">
                <a:cs typeface="Arial" panose="020B0604020202020204" pitchFamily="34" charset="0"/>
              </a:rPr>
              <a:t>Needed to make enzymes used in photosynthesis and respiration</a:t>
            </a:r>
            <a:endParaRPr lang="en-US" altLang="en-US" sz="280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9">
                                            <p:txEl>
                                              <p:pRg st="0" end="0"/>
                                            </p:txEl>
                                          </p:spTgt>
                                        </p:tgtEl>
                                        <p:attrNameLst>
                                          <p:attrName>style.visibility</p:attrName>
                                        </p:attrNameLst>
                                      </p:cBhvr>
                                      <p:to>
                                        <p:strVal val="visible"/>
                                      </p:to>
                                    </p:set>
                                    <p:animEffect transition="in" filter="fade">
                                      <p:cBhvr>
                                        <p:cTn id="7" dur="500"/>
                                        <p:tgtEl>
                                          <p:spTgt spid="1843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439">
                                            <p:txEl>
                                              <p:pRg st="1" end="1"/>
                                            </p:txEl>
                                          </p:spTgt>
                                        </p:tgtEl>
                                        <p:attrNameLst>
                                          <p:attrName>style.visibility</p:attrName>
                                        </p:attrNameLst>
                                      </p:cBhvr>
                                      <p:to>
                                        <p:strVal val="visible"/>
                                      </p:to>
                                    </p:set>
                                    <p:animEffect transition="in" filter="fade">
                                      <p:cBhvr>
                                        <p:cTn id="10" dur="500"/>
                                        <p:tgtEl>
                                          <p:spTgt spid="18439">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440"/>
                                        </p:tgtEl>
                                        <p:attrNameLst>
                                          <p:attrName>style.visibility</p:attrName>
                                        </p:attrNameLst>
                                      </p:cBhvr>
                                      <p:to>
                                        <p:strVal val="visible"/>
                                      </p:to>
                                    </p:set>
                                    <p:animEffect transition="in" filter="fade">
                                      <p:cBhvr>
                                        <p:cTn id="13" dur="500"/>
                                        <p:tgtEl>
                                          <p:spTgt spid="18440"/>
                                        </p:tgtEl>
                                      </p:cBhvr>
                                    </p:animEffect>
                                  </p:childTnLst>
                                </p:cTn>
                              </p:par>
                            </p:childTnLst>
                          </p:cTn>
                        </p:par>
                        <p:par>
                          <p:cTn id="14" fill="hold" nodeType="afterGroup">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8437">
                                            <p:txEl>
                                              <p:pRg st="0" end="0"/>
                                            </p:txEl>
                                          </p:spTgt>
                                        </p:tgtEl>
                                        <p:attrNameLst>
                                          <p:attrName>style.visibility</p:attrName>
                                        </p:attrNameLst>
                                      </p:cBhvr>
                                      <p:to>
                                        <p:strVal val="visible"/>
                                      </p:to>
                                    </p:set>
                                    <p:animEffect transition="in" filter="fade">
                                      <p:cBhvr>
                                        <p:cTn id="17" dur="500"/>
                                        <p:tgtEl>
                                          <p:spTgt spid="18437">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437">
                                            <p:txEl>
                                              <p:pRg st="1" end="1"/>
                                            </p:txEl>
                                          </p:spTgt>
                                        </p:tgtEl>
                                        <p:attrNameLst>
                                          <p:attrName>style.visibility</p:attrName>
                                        </p:attrNameLst>
                                      </p:cBhvr>
                                      <p:to>
                                        <p:strVal val="visible"/>
                                      </p:to>
                                    </p:set>
                                    <p:animEffect transition="in" filter="fade">
                                      <p:cBhvr>
                                        <p:cTn id="20" dur="500"/>
                                        <p:tgtEl>
                                          <p:spTgt spid="18437">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8441"/>
                                        </p:tgtEl>
                                        <p:attrNameLst>
                                          <p:attrName>style.visibility</p:attrName>
                                        </p:attrNameLst>
                                      </p:cBhvr>
                                      <p:to>
                                        <p:strVal val="visible"/>
                                      </p:to>
                                    </p:set>
                                    <p:animEffect transition="in" filter="fade">
                                      <p:cBhvr>
                                        <p:cTn id="23" dur="500"/>
                                        <p:tgtEl>
                                          <p:spTgt spid="18441"/>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8443"/>
                                        </p:tgtEl>
                                        <p:attrNameLst>
                                          <p:attrName>style.visibility</p:attrName>
                                        </p:attrNameLst>
                                      </p:cBhvr>
                                      <p:to>
                                        <p:strVal val="visible"/>
                                      </p:to>
                                    </p:set>
                                    <p:animEffect transition="in" filter="fade">
                                      <p:cBhvr>
                                        <p:cTn id="28" dur="500"/>
                                        <p:tgtEl>
                                          <p:spTgt spid="18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build="p"/>
      <p:bldP spid="18439" grpId="0" uiExpand="1" build="p"/>
      <p:bldP spid="1844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725A5DC683C04082C76ACB61619D05" ma:contentTypeVersion="18" ma:contentTypeDescription="Create a new document." ma:contentTypeScope="" ma:versionID="f5214000169c7f4cca132637da4cdb84">
  <xsd:schema xmlns:xsd="http://www.w3.org/2001/XMLSchema" xmlns:xs="http://www.w3.org/2001/XMLSchema" xmlns:p="http://schemas.microsoft.com/office/2006/metadata/properties" xmlns:ns2="9ad1216b-cdc1-40e2-a0c2-94597fd44697" xmlns:ns3="8a983182-d737-4738-96fb-0c3c886778fe" xmlns:ns4="7424b78e-8606-4fd1-9a19-b6b90bbc0a1b" targetNamespace="http://schemas.microsoft.com/office/2006/metadata/properties" ma:root="true" ma:fieldsID="9a664999f91d0bcb35bed081cbd76490" ns2:_="" ns3:_="" ns4:_="">
    <xsd:import namespace="9ad1216b-cdc1-40e2-a0c2-94597fd44697"/>
    <xsd:import namespace="8a983182-d737-4738-96fb-0c3c886778fe"/>
    <xsd:import namespace="7424b78e-8606-4fd1-9a19-b6b90bbc0a1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2:SharedWithUsers" minOccurs="0"/>
                <xsd:element ref="ns2:SharedWithDetails" minOccurs="0"/>
                <xsd:element ref="ns3:MediaServiceDateTaken" minOccurs="0"/>
                <xsd:element ref="ns3:MediaServiceAutoTags" minOccurs="0"/>
                <xsd:element ref="ns3:MediaLengthInSeconds"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d1216b-cdc1-40e2-a0c2-94597fd44697"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dexed="true"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983182-d737-4738-96fb-0c3c886778fe"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882c5b-1fc0-4c64-8edd-3b527906c473" ma:termSetId="09814cd3-568e-fe90-9814-8d621ff8fb84" ma:anchorId="fba54fb3-c3e1-fe81-a776-ca4b69148c4d" ma:open="true" ma:isKeyword="false">
      <xsd:complexType>
        <xsd:sequence>
          <xsd:element ref="pc:Terms" minOccurs="0" maxOccurs="1"/>
        </xsd:sequence>
      </xsd:complex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24b78e-8606-4fd1-9a19-b6b90bbc0a1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bd6ad62-9026-4c22-97ba-ffd5902a9633}" ma:internalName="TaxCatchAll" ma:showField="CatchAllData" ma:web="9ad1216b-cdc1-40e2-a0c2-94597fd446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8C6FB2-5B50-42ED-85B3-CD7FC79FC27A}"/>
</file>

<file path=customXml/itemProps2.xml><?xml version="1.0" encoding="utf-8"?>
<ds:datastoreItem xmlns:ds="http://schemas.openxmlformats.org/officeDocument/2006/customXml" ds:itemID="{7EB2E7B3-E4A4-4B30-A3E3-BD7EF57F26B2}"/>
</file>

<file path=customXml/itemProps3.xml><?xml version="1.0" encoding="utf-8"?>
<ds:datastoreItem xmlns:ds="http://schemas.openxmlformats.org/officeDocument/2006/customXml" ds:itemID="{1126BA95-5B7C-49F4-BEFD-A492A52B0FAB}"/>
</file>

<file path=docProps/app.xml><?xml version="1.0" encoding="utf-8"?>
<Properties xmlns="http://schemas.openxmlformats.org/officeDocument/2006/extended-properties" xmlns:vt="http://schemas.openxmlformats.org/officeDocument/2006/docPropsVTypes">
  <Template/>
  <TotalTime>435</TotalTime>
  <Words>581</Words>
  <Application>Microsoft Office PowerPoint</Application>
  <PresentationFormat>On-screen Show (4:3)</PresentationFormat>
  <Paragraphs>135</Paragraphs>
  <Slides>17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Plant Nutrients</vt:lpstr>
      <vt:lpstr>PowerPoint Presentation</vt:lpstr>
      <vt:lpstr>PowerPoint Presentation</vt:lpstr>
      <vt:lpstr>      Where Do Minerals Come From? </vt:lpstr>
      <vt:lpstr>PowerPoint Presentation</vt:lpstr>
      <vt:lpstr>      Not Enough Minerals!</vt:lpstr>
      <vt:lpstr>PowerPoint Presentation</vt:lpstr>
      <vt:lpstr>PowerPoint Presentation</vt:lpstr>
      <vt:lpstr>PowerPoint Presentation</vt:lpstr>
      <vt:lpstr>Magnesium deficiency </vt:lpstr>
      <vt:lpstr>Sulfur deficiency symptoms in many ways resemble those of nitrogen - that is, the leaves become pale-yellow or light-green. Unlike nitrogen, sulphur-deficiency symptoms appear first on the younger leaves, and persist even after nitrogen application.  Calcium deficiency symptoms appear initially as localized tissue necrosis leading to stunted plant growth, necrotic leaf margins on young leaves or curling of the leaves, and eventual death of terminal buds and root tips. Generally, the new growth and rapidly growing tissues of the plant are affected first. The mature leaves are rarely if ever affected because calcium accumulates to high concentrations in older leaves. Calcium deficiencies in plants are associated with reduced height, fewer nodes, and less leaf area. </vt:lpstr>
      <vt:lpstr>PowerPoint Presentation</vt:lpstr>
      <vt:lpstr>Plant Nutrients</vt:lpstr>
      <vt:lpstr>PowerPoint Presentation</vt:lpstr>
      <vt:lpstr>Mineral deficiency experiment</vt:lpstr>
      <vt:lpstr>Plant and minerals summary </vt:lpstr>
      <vt:lpstr>Adding Excess Nitrate Fertiliser</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David Harrison</cp:lastModifiedBy>
  <cp:revision>37</cp:revision>
  <dcterms:created xsi:type="dcterms:W3CDTF">2008-03-05T21:46:40Z</dcterms:created>
  <dcterms:modified xsi:type="dcterms:W3CDTF">2021-01-28T10:40:07Z</dcterms:modified>
</cp:coreProperties>
</file>