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555" r:id="rId2"/>
    <p:sldId id="557" r:id="rId3"/>
    <p:sldId id="558" r:id="rId4"/>
    <p:sldId id="488" r:id="rId5"/>
    <p:sldId id="539" r:id="rId6"/>
    <p:sldId id="489" r:id="rId7"/>
    <p:sldId id="560" r:id="rId8"/>
    <p:sldId id="484" r:id="rId9"/>
    <p:sldId id="331" r:id="rId10"/>
    <p:sldId id="561" r:id="rId11"/>
    <p:sldId id="553" r:id="rId12"/>
    <p:sldId id="552" r:id="rId13"/>
    <p:sldId id="490" r:id="rId14"/>
  </p:sldIdLst>
  <p:sldSz cx="12192000" cy="6858000"/>
  <p:notesSz cx="6735763" cy="9866313"/>
  <p:defaultTextStyle>
    <a:defPPr>
      <a:defRPr lang="en-GB"/>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BC9A"/>
    <a:srgbClr val="FF00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959" autoAdjust="0"/>
    <p:restoredTop sz="83133" autoAdjust="0"/>
  </p:normalViewPr>
  <p:slideViewPr>
    <p:cSldViewPr>
      <p:cViewPr varScale="1">
        <p:scale>
          <a:sx n="75" d="100"/>
          <a:sy n="75" d="100"/>
        </p:scale>
        <p:origin x="84" y="40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pPr>
              <a:defRPr/>
            </a:pPr>
            <a:fld id="{47BFC0AA-09C5-4AD5-B3D5-94AD05B5D81C}" type="datetimeFigureOut">
              <a:rPr lang="en-GB"/>
              <a:pPr>
                <a:defRPr/>
              </a:pPr>
              <a:t>19/07/2019</a:t>
            </a:fld>
            <a:endParaRPr lang="en-GB"/>
          </a:p>
        </p:txBody>
      </p:sp>
      <p:sp>
        <p:nvSpPr>
          <p:cNvPr id="4" name="Footer Placeholder 3"/>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pPr>
              <a:defRPr/>
            </a:pPr>
            <a:endParaRPr lang="en-GB"/>
          </a:p>
        </p:txBody>
      </p:sp>
      <p:sp>
        <p:nvSpPr>
          <p:cNvPr id="5" name="Slide Number Placeholder 4"/>
          <p:cNvSpPr>
            <a:spLocks noGrp="1"/>
          </p:cNvSpPr>
          <p:nvPr>
            <p:ph type="sldNum" sz="quarter" idx="3"/>
          </p:nvPr>
        </p:nvSpPr>
        <p:spPr>
          <a:xfrm>
            <a:off x="3814763" y="9371013"/>
            <a:ext cx="2919412" cy="4953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7434D9BF-423A-4E8B-9D67-E964C96AC45E}" type="slidenum">
              <a:rPr lang="en-GB" altLang="en-US"/>
              <a:pPr/>
              <a:t>‹#›</a:t>
            </a:fld>
            <a:endParaRPr lang="en-GB" altLang="en-US"/>
          </a:p>
        </p:txBody>
      </p:sp>
    </p:spTree>
    <p:extLst>
      <p:ext uri="{BB962C8B-B14F-4D97-AF65-F5344CB8AC3E}">
        <p14:creationId xmlns:p14="http://schemas.microsoft.com/office/powerpoint/2010/main" val="6108785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7825" cy="493713"/>
          </a:xfrm>
          <a:prstGeom prst="rect">
            <a:avLst/>
          </a:prstGeom>
        </p:spPr>
        <p:txBody>
          <a:bodyPr vert="horz" lIns="91440" tIns="45720" rIns="91440" bIns="45720" rtlCol="0"/>
          <a:lstStyle>
            <a:lvl1pPr algn="l" eaLnBrk="1" hangingPunct="1">
              <a:defRPr sz="1200"/>
            </a:lvl1pPr>
          </a:lstStyle>
          <a:p>
            <a:pPr>
              <a:defRPr/>
            </a:pPr>
            <a:endParaRPr lang="en-GB"/>
          </a:p>
        </p:txBody>
      </p:sp>
      <p:sp>
        <p:nvSpPr>
          <p:cNvPr id="3" name="Date Placeholder 2"/>
          <p:cNvSpPr>
            <a:spLocks noGrp="1"/>
          </p:cNvSpPr>
          <p:nvPr>
            <p:ph type="dt" idx="1"/>
          </p:nvPr>
        </p:nvSpPr>
        <p:spPr>
          <a:xfrm>
            <a:off x="3816350" y="0"/>
            <a:ext cx="2917825" cy="493713"/>
          </a:xfrm>
          <a:prstGeom prst="rect">
            <a:avLst/>
          </a:prstGeom>
        </p:spPr>
        <p:txBody>
          <a:bodyPr vert="horz" lIns="91440" tIns="45720" rIns="91440" bIns="45720" rtlCol="0"/>
          <a:lstStyle>
            <a:lvl1pPr algn="r" eaLnBrk="1" hangingPunct="1">
              <a:defRPr sz="1200"/>
            </a:lvl1pPr>
          </a:lstStyle>
          <a:p>
            <a:pPr>
              <a:defRPr/>
            </a:pPr>
            <a:fld id="{B997B4C4-F3A7-455F-83BE-77A082A0337C}" type="datetimeFigureOut">
              <a:rPr lang="en-GB"/>
              <a:pPr>
                <a:defRPr/>
              </a:pPr>
              <a:t>19/07/2019</a:t>
            </a:fld>
            <a:endParaRPr lang="en-GB"/>
          </a:p>
        </p:txBody>
      </p:sp>
      <p:sp>
        <p:nvSpPr>
          <p:cNvPr id="4" name="Slide Image Placeholder 3"/>
          <p:cNvSpPr>
            <a:spLocks noGrp="1" noRot="1" noChangeAspect="1"/>
          </p:cNvSpPr>
          <p:nvPr>
            <p:ph type="sldImg" idx="2"/>
          </p:nvPr>
        </p:nvSpPr>
        <p:spPr>
          <a:xfrm>
            <a:off x="80963" y="739775"/>
            <a:ext cx="6573837" cy="3698875"/>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0" y="9371013"/>
            <a:ext cx="2917825" cy="493712"/>
          </a:xfrm>
          <a:prstGeom prst="rect">
            <a:avLst/>
          </a:prstGeom>
        </p:spPr>
        <p:txBody>
          <a:bodyPr vert="horz" lIns="91440" tIns="45720" rIns="91440" bIns="45720" rtlCol="0" anchor="b"/>
          <a:lstStyle>
            <a:lvl1pPr algn="l" eaLnBrk="1" hangingPunct="1">
              <a:defRPr sz="1200"/>
            </a:lvl1pPr>
          </a:lstStyle>
          <a:p>
            <a:pPr>
              <a:defRPr/>
            </a:pPr>
            <a:endParaRPr lang="en-GB"/>
          </a:p>
        </p:txBody>
      </p:sp>
      <p:sp>
        <p:nvSpPr>
          <p:cNvPr id="7" name="Slide Number Placeholder 6"/>
          <p:cNvSpPr>
            <a:spLocks noGrp="1"/>
          </p:cNvSpPr>
          <p:nvPr>
            <p:ph type="sldNum" sz="quarter" idx="5"/>
          </p:nvPr>
        </p:nvSpPr>
        <p:spPr>
          <a:xfrm>
            <a:off x="3816350" y="9371013"/>
            <a:ext cx="2917825" cy="493712"/>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DB263D93-B326-4814-ADA2-CB957761B784}" type="slidenum">
              <a:rPr lang="en-GB" altLang="en-US"/>
              <a:pPr/>
              <a:t>‹#›</a:t>
            </a:fld>
            <a:endParaRPr lang="en-GB" altLang="en-US"/>
          </a:p>
        </p:txBody>
      </p:sp>
    </p:spTree>
    <p:extLst>
      <p:ext uri="{BB962C8B-B14F-4D97-AF65-F5344CB8AC3E}">
        <p14:creationId xmlns:p14="http://schemas.microsoft.com/office/powerpoint/2010/main" val="136810778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B263D93-B326-4814-ADA2-CB957761B784}" type="slidenum">
              <a:rPr lang="en-GB" altLang="en-US" smtClean="0"/>
              <a:pPr/>
              <a:t>1</a:t>
            </a:fld>
            <a:endParaRPr lang="en-GB" altLang="en-US"/>
          </a:p>
        </p:txBody>
      </p:sp>
    </p:spTree>
    <p:extLst>
      <p:ext uri="{BB962C8B-B14F-4D97-AF65-F5344CB8AC3E}">
        <p14:creationId xmlns:p14="http://schemas.microsoft.com/office/powerpoint/2010/main" val="38164954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xfrm>
            <a:off x="80963" y="739775"/>
            <a:ext cx="6573837" cy="36988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dirty="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B9026442-254B-4E95-A13E-D4B7472848A6}" type="slidenum">
              <a:rPr lang="en-GB" altLang="en-US" sz="1200"/>
              <a:pPr/>
              <a:t>4</a:t>
            </a:fld>
            <a:endParaRPr lang="en-GB" alt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80963" y="739775"/>
            <a:ext cx="6573837" cy="36988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dirty="0"/>
              <a:t>You could play the game several times. The idea is to get the pupil to teach themselves that some numbers are better ones to select than others. The class should have a debate about which numbers are best and why before moving onto the next slide. Where possible the teacher should get the pupils to use their experience to do as much of the teaching about this as possible.</a:t>
            </a:r>
          </a:p>
        </p:txBody>
      </p:sp>
      <p:sp>
        <p:nvSpPr>
          <p:cNvPr id="112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72721CB6-379B-4A8D-A71E-210C439CAF77}" type="slidenum">
              <a:rPr lang="en-GB" altLang="en-US" sz="1200"/>
              <a:pPr/>
              <a:t>5</a:t>
            </a:fld>
            <a:endParaRPr lang="en-GB" altLang="en-US"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xfrm>
            <a:off x="80963" y="739775"/>
            <a:ext cx="6573837" cy="36988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dirty="0"/>
              <a:t>Show the pupils how you can capture their ideas in a possibility space diagram. It doesn’t matter which dice goes on top or down the side. The important thing is that the table shows the outcomes of each dice separately so that all the possible outcomes can be seen represented by a square in the table. Demonstrate how each square represents a unique outcome and stress the difference between 2,3 and 3,2 – two dice with different colours is the best way to make this clear.</a:t>
            </a:r>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4C4D949B-8D03-41FB-988A-BEB6671F33D8}" type="slidenum">
              <a:rPr lang="en-GB" altLang="en-US" sz="1200"/>
              <a:pPr/>
              <a:t>6</a:t>
            </a:fld>
            <a:endParaRPr lang="en-GB" altLang="en-US"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xfrm>
            <a:off x="80963" y="739775"/>
            <a:ext cx="6573837" cy="36988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altLang="en-US" dirty="0"/>
              <a:t>It is important to stress that this diagram only helps us because the original dice were fair so each square/outcome in the table has an equal chance of occurring.</a:t>
            </a:r>
          </a:p>
          <a:p>
            <a:endParaRPr lang="en-GB" altLang="en-US" dirty="0"/>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4C4D949B-8D03-41FB-988A-BEB6671F33D8}" type="slidenum">
              <a:rPr lang="en-GB" altLang="en-US" sz="1200"/>
              <a:pPr/>
              <a:t>7</a:t>
            </a:fld>
            <a:endParaRPr lang="en-GB" altLang="en-US" sz="1200"/>
          </a:p>
        </p:txBody>
      </p:sp>
    </p:spTree>
    <p:extLst>
      <p:ext uri="{BB962C8B-B14F-4D97-AF65-F5344CB8AC3E}">
        <p14:creationId xmlns:p14="http://schemas.microsoft.com/office/powerpoint/2010/main" val="19229181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xfrm>
            <a:off x="80963" y="739775"/>
            <a:ext cx="6573837" cy="36988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dirty="0"/>
              <a:t>In this example each colour clearly has an unequal chance of happening, but we can still draw a possibility space diagram by using each section. It is included because it demonstrates how to deal with unequal probabilities in a possibility space diagram.</a:t>
            </a:r>
          </a:p>
        </p:txBody>
      </p:sp>
      <p:sp>
        <p:nvSpPr>
          <p:cNvPr id="174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FBE231CE-60DF-458E-A34A-405B6DF0C9F6}" type="slidenum">
              <a:rPr lang="en-GB" altLang="en-US" sz="1200"/>
              <a:pPr/>
              <a:t>8</a:t>
            </a:fld>
            <a:endParaRPr lang="en-GB" altLang="en-US"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xfrm>
            <a:off x="80963" y="739775"/>
            <a:ext cx="6573837" cy="36988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dirty="0"/>
              <a:t>These slides are to be used to investigate the rock, paper, scissors game on the worksheet – instead of doing the worksheet.</a:t>
            </a:r>
          </a:p>
        </p:txBody>
      </p:sp>
      <p:sp>
        <p:nvSpPr>
          <p:cNvPr id="23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579C1FD6-9E2C-4895-AAE9-D88335F7E956}" type="slidenum">
              <a:rPr lang="en-GB" altLang="en-US" sz="1200"/>
              <a:pPr/>
              <a:t>11</a:t>
            </a:fld>
            <a:endParaRPr lang="en-GB" altLang="en-US"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xfrm>
            <a:off x="80963" y="739775"/>
            <a:ext cx="6573837" cy="36988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a:t>These slides </a:t>
            </a:r>
            <a:r>
              <a:rPr lang="en-GB" altLang="en-US" dirty="0"/>
              <a:t>are to be used to investigate the rock, paper, scissors game on the worksheet – instead of doing the worksheet.</a:t>
            </a:r>
          </a:p>
        </p:txBody>
      </p:sp>
      <p:sp>
        <p:nvSpPr>
          <p:cNvPr id="256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653C3170-2D5F-4458-B074-F3364D004BF4}" type="slidenum">
              <a:rPr lang="en-GB" altLang="en-US" sz="1200"/>
              <a:pPr/>
              <a:t>12</a:t>
            </a:fld>
            <a:endParaRPr lang="en-GB" altLang="en-US" sz="12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xfrm>
            <a:off x="80963" y="739775"/>
            <a:ext cx="6573837" cy="36988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a:t>A plenary, assessment activity to see if the pupils understand the work. Could do this on mini-whiteboards to check understanding.</a:t>
            </a:r>
          </a:p>
        </p:txBody>
      </p:sp>
      <p:sp>
        <p:nvSpPr>
          <p:cNvPr id="317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C103E6EC-574D-4EFB-9F95-3D4208F86A5A}" type="slidenum">
              <a:rPr lang="en-GB" altLang="en-US" sz="1200"/>
              <a:pPr/>
              <a:t>13</a:t>
            </a:fld>
            <a:endParaRPr lang="en-GB"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fld id="{D006C63E-173D-4FCD-8A5D-50929ED7E9DC}" type="slidenum">
              <a:rPr lang="en-GB" altLang="en-US"/>
              <a:pPr/>
              <a:t>‹#›</a:t>
            </a:fld>
            <a:endParaRPr lang="en-GB" altLang="en-US"/>
          </a:p>
        </p:txBody>
      </p:sp>
    </p:spTree>
    <p:extLst>
      <p:ext uri="{BB962C8B-B14F-4D97-AF65-F5344CB8AC3E}">
        <p14:creationId xmlns:p14="http://schemas.microsoft.com/office/powerpoint/2010/main" val="22676508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fld id="{3AF117C1-0626-45A4-8D65-3A3B195EAF75}" type="slidenum">
              <a:rPr lang="en-GB" altLang="en-US"/>
              <a:pPr/>
              <a:t>‹#›</a:t>
            </a:fld>
            <a:endParaRPr lang="en-GB" altLang="en-US"/>
          </a:p>
        </p:txBody>
      </p:sp>
    </p:spTree>
    <p:extLst>
      <p:ext uri="{BB962C8B-B14F-4D97-AF65-F5344CB8AC3E}">
        <p14:creationId xmlns:p14="http://schemas.microsoft.com/office/powerpoint/2010/main" val="35789787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0" y="609600"/>
            <a:ext cx="2590800" cy="54864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914400" y="609600"/>
            <a:ext cx="75692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fld id="{7A77DAFF-0631-4FBB-88EA-49379D350449}" type="slidenum">
              <a:rPr lang="en-GB" altLang="en-US"/>
              <a:pPr/>
              <a:t>‹#›</a:t>
            </a:fld>
            <a:endParaRPr lang="en-GB" altLang="en-US"/>
          </a:p>
        </p:txBody>
      </p:sp>
    </p:spTree>
    <p:extLst>
      <p:ext uri="{BB962C8B-B14F-4D97-AF65-F5344CB8AC3E}">
        <p14:creationId xmlns:p14="http://schemas.microsoft.com/office/powerpoint/2010/main" val="396937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fld id="{65D601CE-AC87-4D3D-B6D6-0FC310751CFD}" type="slidenum">
              <a:rPr lang="en-GB" altLang="en-US"/>
              <a:pPr/>
              <a:t>‹#›</a:t>
            </a:fld>
            <a:endParaRPr lang="en-GB" altLang="en-US"/>
          </a:p>
        </p:txBody>
      </p:sp>
    </p:spTree>
    <p:extLst>
      <p:ext uri="{BB962C8B-B14F-4D97-AF65-F5344CB8AC3E}">
        <p14:creationId xmlns:p14="http://schemas.microsoft.com/office/powerpoint/2010/main" val="24988313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fld id="{9A682E9A-006F-4CDC-A64F-759B055B1B47}" type="slidenum">
              <a:rPr lang="en-GB" altLang="en-US"/>
              <a:pPr/>
              <a:t>‹#›</a:t>
            </a:fld>
            <a:endParaRPr lang="en-GB" altLang="en-US"/>
          </a:p>
        </p:txBody>
      </p:sp>
    </p:spTree>
    <p:extLst>
      <p:ext uri="{BB962C8B-B14F-4D97-AF65-F5344CB8AC3E}">
        <p14:creationId xmlns:p14="http://schemas.microsoft.com/office/powerpoint/2010/main" val="31751020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fld id="{50C7B2BC-1F33-49C0-8BDE-E03B69ED1DF7}" type="slidenum">
              <a:rPr lang="en-GB" altLang="en-US"/>
              <a:pPr/>
              <a:t>‹#›</a:t>
            </a:fld>
            <a:endParaRPr lang="en-GB" altLang="en-US"/>
          </a:p>
        </p:txBody>
      </p:sp>
    </p:spTree>
    <p:extLst>
      <p:ext uri="{BB962C8B-B14F-4D97-AF65-F5344CB8AC3E}">
        <p14:creationId xmlns:p14="http://schemas.microsoft.com/office/powerpoint/2010/main" val="1115141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fld id="{92B81926-F8ED-45A0-B62A-51072623A441}" type="slidenum">
              <a:rPr lang="en-GB" altLang="en-US"/>
              <a:pPr/>
              <a:t>‹#›</a:t>
            </a:fld>
            <a:endParaRPr lang="en-GB" altLang="en-US"/>
          </a:p>
        </p:txBody>
      </p:sp>
    </p:spTree>
    <p:extLst>
      <p:ext uri="{BB962C8B-B14F-4D97-AF65-F5344CB8AC3E}">
        <p14:creationId xmlns:p14="http://schemas.microsoft.com/office/powerpoint/2010/main" val="19549648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fld id="{5AD57CD3-E990-493E-9D25-7B004D1CE93A}" type="slidenum">
              <a:rPr lang="en-GB" altLang="en-US"/>
              <a:pPr/>
              <a:t>‹#›</a:t>
            </a:fld>
            <a:endParaRPr lang="en-GB" altLang="en-US"/>
          </a:p>
        </p:txBody>
      </p:sp>
    </p:spTree>
    <p:extLst>
      <p:ext uri="{BB962C8B-B14F-4D97-AF65-F5344CB8AC3E}">
        <p14:creationId xmlns:p14="http://schemas.microsoft.com/office/powerpoint/2010/main" val="24519004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fld id="{EDA762EF-809D-46FC-AE33-B9570C203F0D}" type="slidenum">
              <a:rPr lang="en-GB" altLang="en-US"/>
              <a:pPr/>
              <a:t>‹#›</a:t>
            </a:fld>
            <a:endParaRPr lang="en-GB" altLang="en-US"/>
          </a:p>
        </p:txBody>
      </p:sp>
    </p:spTree>
    <p:extLst>
      <p:ext uri="{BB962C8B-B14F-4D97-AF65-F5344CB8AC3E}">
        <p14:creationId xmlns:p14="http://schemas.microsoft.com/office/powerpoint/2010/main" val="3859344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fld id="{23F7C641-3086-4F2B-9D60-C9681A758EDD}" type="slidenum">
              <a:rPr lang="en-GB" altLang="en-US"/>
              <a:pPr/>
              <a:t>‹#›</a:t>
            </a:fld>
            <a:endParaRPr lang="en-GB" altLang="en-US"/>
          </a:p>
        </p:txBody>
      </p:sp>
    </p:spTree>
    <p:extLst>
      <p:ext uri="{BB962C8B-B14F-4D97-AF65-F5344CB8AC3E}">
        <p14:creationId xmlns:p14="http://schemas.microsoft.com/office/powerpoint/2010/main" val="2950847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fld id="{248C65FB-1DD9-42FD-8BB4-30B62D01B093}" type="slidenum">
              <a:rPr lang="en-GB" altLang="en-US"/>
              <a:pPr/>
              <a:t>‹#›</a:t>
            </a:fld>
            <a:endParaRPr lang="en-GB" altLang="en-US"/>
          </a:p>
        </p:txBody>
      </p:sp>
    </p:spTree>
    <p:extLst>
      <p:ext uri="{BB962C8B-B14F-4D97-AF65-F5344CB8AC3E}">
        <p14:creationId xmlns:p14="http://schemas.microsoft.com/office/powerpoint/2010/main" val="24988025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FF"/>
            </a:gs>
            <a:gs pos="100000">
              <a:srgbClr val="FFFFFF"/>
            </a:gs>
          </a:gsLst>
          <a:path path="rect">
            <a:fillToRect r="100000" b="100000"/>
          </a:path>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609600"/>
            <a:ext cx="10363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1027" name="Rectangle 3"/>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028" name="Rectangle 4"/>
          <p:cNvSpPr>
            <a:spLocks noGrp="1" noChangeArrowheads="1"/>
          </p:cNvSpPr>
          <p:nvPr>
            <p:ph type="dt" sz="half" idx="2"/>
          </p:nvPr>
        </p:nvSpPr>
        <p:spPr bwMode="auto">
          <a:xfrm>
            <a:off x="914400" y="6248400"/>
            <a:ext cx="2540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n-GB"/>
          </a:p>
        </p:txBody>
      </p:sp>
      <p:sp>
        <p:nvSpPr>
          <p:cNvPr id="1029" name="Rectangle 5"/>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GB"/>
          </a:p>
        </p:txBody>
      </p:sp>
      <p:sp>
        <p:nvSpPr>
          <p:cNvPr id="1030" name="Rectangle 6"/>
          <p:cNvSpPr>
            <a:spLocks noGrp="1" noChangeArrowheads="1"/>
          </p:cNvSpPr>
          <p:nvPr>
            <p:ph type="sldNum" sz="quarter" idx="4"/>
          </p:nvPr>
        </p:nvSpPr>
        <p:spPr bwMode="auto">
          <a:xfrm>
            <a:off x="8737600" y="6248400"/>
            <a:ext cx="2540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fld id="{60AF1299-712E-40B6-AFEE-B75C70B450C9}"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6.xml"/><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7"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8.jpeg"/><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1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58800" y="1908000"/>
            <a:ext cx="11197840" cy="2308324"/>
          </a:xfrm>
          <a:prstGeom prst="rect">
            <a:avLst/>
          </a:prstGeom>
          <a:noFill/>
        </p:spPr>
        <p:txBody>
          <a:bodyPr wrap="square" rtlCol="0">
            <a:spAutoFit/>
          </a:bodyPr>
          <a:lstStyle/>
          <a:p>
            <a:r>
              <a:rPr lang="en-GB" sz="2600" b="1" dirty="0" smtClean="0">
                <a:latin typeface="Arial" panose="020B0604020202020204" pitchFamily="34" charset="0"/>
                <a:cs typeface="Arial" panose="020B0604020202020204" pitchFamily="34" charset="0"/>
              </a:rPr>
              <a:t>Teaching</a:t>
            </a:r>
            <a:r>
              <a:rPr lang="en-GB" sz="2600" b="1" dirty="0" smtClean="0">
                <a:latin typeface="Arial" panose="020B0604020202020204" pitchFamily="34" charset="0"/>
                <a:cs typeface="Arial" panose="020B0604020202020204" pitchFamily="34" charset="0"/>
              </a:rPr>
              <a:t> </a:t>
            </a:r>
            <a:r>
              <a:rPr lang="en-GB" sz="2600" b="1" dirty="0">
                <a:latin typeface="Arial" panose="020B0604020202020204" pitchFamily="34" charset="0"/>
                <a:cs typeface="Arial" panose="020B0604020202020204" pitchFamily="34" charset="0"/>
              </a:rPr>
              <a:t>Pack – </a:t>
            </a:r>
            <a:r>
              <a:rPr lang="en-GB" sz="2600" b="1" dirty="0" smtClean="0">
                <a:latin typeface="Arial" panose="020B0604020202020204" pitchFamily="34" charset="0"/>
                <a:cs typeface="Arial" panose="020B0604020202020204" pitchFamily="34" charset="0"/>
              </a:rPr>
              <a:t>Probability of combined events</a:t>
            </a:r>
            <a:endParaRPr lang="en-GB" sz="2600" b="1" dirty="0">
              <a:latin typeface="Arial" panose="020B0604020202020204" pitchFamily="34" charset="0"/>
              <a:cs typeface="Arial" panose="020B0604020202020204" pitchFamily="34" charset="0"/>
            </a:endParaRPr>
          </a:p>
          <a:p>
            <a:endParaRPr lang="en-GB" sz="1600" dirty="0" smtClean="0">
              <a:latin typeface="Arial" panose="020B0604020202020204" pitchFamily="34" charset="0"/>
              <a:cs typeface="Arial" panose="020B0604020202020204" pitchFamily="34" charset="0"/>
            </a:endParaRPr>
          </a:p>
          <a:p>
            <a:r>
              <a:rPr lang="en-GB" sz="2600" dirty="0" smtClean="0">
                <a:latin typeface="Arial" panose="020B0604020202020204" pitchFamily="34" charset="0"/>
                <a:cs typeface="Arial" panose="020B0604020202020204" pitchFamily="34" charset="0"/>
              </a:rPr>
              <a:t>Lesson </a:t>
            </a:r>
            <a:r>
              <a:rPr lang="en-GB" sz="2600" dirty="0">
                <a:latin typeface="Arial" panose="020B0604020202020204" pitchFamily="34" charset="0"/>
                <a:cs typeface="Arial" panose="020B0604020202020204" pitchFamily="34" charset="0"/>
              </a:rPr>
              <a:t>1 – Possibility space diagrams</a:t>
            </a:r>
          </a:p>
          <a:p>
            <a:endParaRPr lang="en-GB" dirty="0">
              <a:latin typeface="Arial" panose="020B0604020202020204" pitchFamily="34" charset="0"/>
              <a:cs typeface="Arial" panose="020B0604020202020204" pitchFamily="34" charset="0"/>
            </a:endParaRPr>
          </a:p>
          <a:p>
            <a:r>
              <a:rPr lang="en-GB" sz="2600" b="1" dirty="0">
                <a:solidFill>
                  <a:srgbClr val="EA5B0C"/>
                </a:solidFill>
                <a:latin typeface="Arial" panose="020B0604020202020204" pitchFamily="34" charset="0"/>
                <a:cs typeface="Arial" panose="020B0604020202020204" pitchFamily="34" charset="0"/>
              </a:rPr>
              <a:t>Cambridge </a:t>
            </a:r>
            <a:r>
              <a:rPr lang="en-GB" sz="2600" b="1" dirty="0" smtClean="0">
                <a:solidFill>
                  <a:srgbClr val="EA5B0C"/>
                </a:solidFill>
                <a:latin typeface="Arial" panose="020B0604020202020204" pitchFamily="34" charset="0"/>
                <a:cs typeface="Arial" panose="020B0604020202020204" pitchFamily="34" charset="0"/>
              </a:rPr>
              <a:t>IGCSE</a:t>
            </a:r>
            <a:r>
              <a:rPr lang="en-GB" sz="2600" b="1" baseline="30000" dirty="0" smtClean="0">
                <a:solidFill>
                  <a:srgbClr val="EA5B0C"/>
                </a:solidFill>
                <a:latin typeface="Arial" panose="020B0604020202020204" pitchFamily="34" charset="0"/>
                <a:cs typeface="Arial" panose="020B0604020202020204" pitchFamily="34" charset="0"/>
              </a:rPr>
              <a:t>™</a:t>
            </a:r>
            <a:endParaRPr lang="en-GB" sz="2600" b="1" baseline="30000" dirty="0">
              <a:solidFill>
                <a:srgbClr val="EA5B0C"/>
              </a:solidFill>
              <a:latin typeface="Arial" panose="020B0604020202020204" pitchFamily="34" charset="0"/>
              <a:cs typeface="Arial" panose="020B0604020202020204" pitchFamily="34" charset="0"/>
            </a:endParaRPr>
          </a:p>
          <a:p>
            <a:r>
              <a:rPr lang="en-GB" sz="2600" dirty="0">
                <a:solidFill>
                  <a:srgbClr val="EA5B0C"/>
                </a:solidFill>
                <a:latin typeface="Arial" panose="020B0604020202020204" pitchFamily="34" charset="0"/>
                <a:cs typeface="Arial" panose="020B0604020202020204" pitchFamily="34" charset="0"/>
              </a:rPr>
              <a:t>Mathematics 0580</a:t>
            </a:r>
          </a:p>
        </p:txBody>
      </p:sp>
      <p:sp>
        <p:nvSpPr>
          <p:cNvPr id="5" name="TextBox 4"/>
          <p:cNvSpPr txBox="1"/>
          <p:nvPr/>
        </p:nvSpPr>
        <p:spPr>
          <a:xfrm>
            <a:off x="658800" y="6239437"/>
            <a:ext cx="3096185"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Version 1.0</a:t>
            </a: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5439" y="451912"/>
            <a:ext cx="4046220" cy="650471"/>
          </a:xfrm>
          <a:prstGeom prst="rect">
            <a:avLst/>
          </a:prstGeom>
        </p:spPr>
      </p:pic>
      <p:pic>
        <p:nvPicPr>
          <p:cNvPr id="9" name="Picture 8"/>
          <p:cNvPicPr/>
          <p:nvPr/>
        </p:nvPicPr>
        <p:blipFill>
          <a:blip r:embed="rId4" cstate="print">
            <a:extLst>
              <a:ext uri="{28A0092B-C50C-407E-A947-70E740481C1C}">
                <a14:useLocalDpi xmlns:a14="http://schemas.microsoft.com/office/drawing/2010/main" val="0"/>
              </a:ext>
            </a:extLst>
          </a:blip>
          <a:stretch>
            <a:fillRect/>
          </a:stretch>
        </p:blipFill>
        <p:spPr>
          <a:xfrm>
            <a:off x="10371511" y="6168533"/>
            <a:ext cx="1292225" cy="449580"/>
          </a:xfrm>
          <a:prstGeom prst="rect">
            <a:avLst/>
          </a:prstGeom>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04474" y="3033287"/>
            <a:ext cx="3659262" cy="2744862"/>
          </a:xfrm>
          <a:prstGeom prst="rect">
            <a:avLst/>
          </a:prstGeom>
        </p:spPr>
      </p:pic>
    </p:spTree>
    <p:extLst>
      <p:ext uri="{BB962C8B-B14F-4D97-AF65-F5344CB8AC3E}">
        <p14:creationId xmlns:p14="http://schemas.microsoft.com/office/powerpoint/2010/main" val="15387307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458" name="Group 1"/>
          <p:cNvGrpSpPr>
            <a:grpSpLocks/>
          </p:cNvGrpSpPr>
          <p:nvPr/>
        </p:nvGrpSpPr>
        <p:grpSpPr bwMode="auto">
          <a:xfrm>
            <a:off x="2198077" y="1967265"/>
            <a:ext cx="2339975" cy="2209800"/>
            <a:chOff x="457200" y="1371600"/>
            <a:chExt cx="4114800" cy="3886200"/>
          </a:xfrm>
        </p:grpSpPr>
        <p:sp>
          <p:nvSpPr>
            <p:cNvPr id="19560" name="Freeform 2"/>
            <p:cNvSpPr>
              <a:spLocks/>
            </p:cNvSpPr>
            <p:nvPr/>
          </p:nvSpPr>
          <p:spPr bwMode="auto">
            <a:xfrm>
              <a:off x="2438400" y="3352800"/>
              <a:ext cx="2057400" cy="1905000"/>
            </a:xfrm>
            <a:custGeom>
              <a:avLst/>
              <a:gdLst>
                <a:gd name="T0" fmla="*/ 0 w 1296"/>
                <a:gd name="T1" fmla="*/ 0 h 1200"/>
                <a:gd name="T2" fmla="*/ 2147483646 w 1296"/>
                <a:gd name="T3" fmla="*/ 2147483646 h 1200"/>
                <a:gd name="T4" fmla="*/ 2147483646 w 1296"/>
                <a:gd name="T5" fmla="*/ 2147483646 h 1200"/>
                <a:gd name="T6" fmla="*/ 0 w 1296"/>
                <a:gd name="T7" fmla="*/ 0 h 1200"/>
                <a:gd name="T8" fmla="*/ 0 60000 65536"/>
                <a:gd name="T9" fmla="*/ 0 60000 65536"/>
                <a:gd name="T10" fmla="*/ 0 60000 65536"/>
                <a:gd name="T11" fmla="*/ 0 60000 65536"/>
                <a:gd name="T12" fmla="*/ 0 w 1296"/>
                <a:gd name="T13" fmla="*/ 0 h 1200"/>
                <a:gd name="T14" fmla="*/ 1296 w 1296"/>
                <a:gd name="T15" fmla="*/ 1200 h 1200"/>
              </a:gdLst>
              <a:ahLst/>
              <a:cxnLst>
                <a:cxn ang="T8">
                  <a:pos x="T0" y="T1"/>
                </a:cxn>
                <a:cxn ang="T9">
                  <a:pos x="T2" y="T3"/>
                </a:cxn>
                <a:cxn ang="T10">
                  <a:pos x="T4" y="T5"/>
                </a:cxn>
                <a:cxn ang="T11">
                  <a:pos x="T6" y="T7"/>
                </a:cxn>
              </a:cxnLst>
              <a:rect l="T12" t="T13" r="T14" b="T15"/>
              <a:pathLst>
                <a:path w="1296" h="1200">
                  <a:moveTo>
                    <a:pt x="0" y="0"/>
                  </a:moveTo>
                  <a:lnTo>
                    <a:pt x="576" y="1200"/>
                  </a:lnTo>
                  <a:lnTo>
                    <a:pt x="1296" y="528"/>
                  </a:lnTo>
                  <a:lnTo>
                    <a:pt x="0" y="0"/>
                  </a:lnTo>
                  <a:close/>
                </a:path>
              </a:pathLst>
            </a:custGeom>
            <a:solidFill>
              <a:srgbClr val="FF0000"/>
            </a:solidFill>
            <a:ln w="9525">
              <a:solidFill>
                <a:schemeClr val="tx1"/>
              </a:solidFill>
              <a:round/>
              <a:headEnd/>
              <a:tailEnd/>
            </a:ln>
          </p:spPr>
          <p:txBody>
            <a:bodyPr/>
            <a:lstStyle/>
            <a:p>
              <a:endParaRPr lang="en-GB"/>
            </a:p>
          </p:txBody>
        </p:sp>
        <p:sp>
          <p:nvSpPr>
            <p:cNvPr id="19561" name="Freeform 3"/>
            <p:cNvSpPr>
              <a:spLocks/>
            </p:cNvSpPr>
            <p:nvPr/>
          </p:nvSpPr>
          <p:spPr bwMode="auto">
            <a:xfrm>
              <a:off x="2438400" y="2514600"/>
              <a:ext cx="2057400" cy="1676400"/>
            </a:xfrm>
            <a:custGeom>
              <a:avLst/>
              <a:gdLst>
                <a:gd name="T0" fmla="*/ 0 w 1296"/>
                <a:gd name="T1" fmla="*/ 2147483646 h 1056"/>
                <a:gd name="T2" fmla="*/ 2147483646 w 1296"/>
                <a:gd name="T3" fmla="*/ 0 h 1056"/>
                <a:gd name="T4" fmla="*/ 2147483646 w 1296"/>
                <a:gd name="T5" fmla="*/ 2147483646 h 1056"/>
                <a:gd name="T6" fmla="*/ 0 w 1296"/>
                <a:gd name="T7" fmla="*/ 2147483646 h 1056"/>
                <a:gd name="T8" fmla="*/ 0 60000 65536"/>
                <a:gd name="T9" fmla="*/ 0 60000 65536"/>
                <a:gd name="T10" fmla="*/ 0 60000 65536"/>
                <a:gd name="T11" fmla="*/ 0 60000 65536"/>
                <a:gd name="T12" fmla="*/ 0 w 1296"/>
                <a:gd name="T13" fmla="*/ 0 h 1056"/>
                <a:gd name="T14" fmla="*/ 1296 w 1296"/>
                <a:gd name="T15" fmla="*/ 1056 h 1056"/>
              </a:gdLst>
              <a:ahLst/>
              <a:cxnLst>
                <a:cxn ang="T8">
                  <a:pos x="T0" y="T1"/>
                </a:cxn>
                <a:cxn ang="T9">
                  <a:pos x="T2" y="T3"/>
                </a:cxn>
                <a:cxn ang="T10">
                  <a:pos x="T4" y="T5"/>
                </a:cxn>
                <a:cxn ang="T11">
                  <a:pos x="T6" y="T7"/>
                </a:cxn>
              </a:cxnLst>
              <a:rect l="T12" t="T13" r="T14" b="T15"/>
              <a:pathLst>
                <a:path w="1296" h="1056">
                  <a:moveTo>
                    <a:pt x="0" y="528"/>
                  </a:moveTo>
                  <a:lnTo>
                    <a:pt x="1296" y="0"/>
                  </a:lnTo>
                  <a:lnTo>
                    <a:pt x="1296" y="1056"/>
                  </a:lnTo>
                  <a:lnTo>
                    <a:pt x="0" y="528"/>
                  </a:lnTo>
                  <a:close/>
                </a:path>
              </a:pathLst>
            </a:custGeom>
            <a:solidFill>
              <a:srgbClr val="0000FF"/>
            </a:solidFill>
            <a:ln w="9525">
              <a:solidFill>
                <a:schemeClr val="tx1"/>
              </a:solidFill>
              <a:round/>
              <a:headEnd/>
              <a:tailEnd/>
            </a:ln>
          </p:spPr>
          <p:txBody>
            <a:bodyPr/>
            <a:lstStyle/>
            <a:p>
              <a:endParaRPr lang="en-GB"/>
            </a:p>
          </p:txBody>
        </p:sp>
        <p:sp>
          <p:nvSpPr>
            <p:cNvPr id="19562" name="Freeform 4"/>
            <p:cNvSpPr>
              <a:spLocks/>
            </p:cNvSpPr>
            <p:nvPr/>
          </p:nvSpPr>
          <p:spPr bwMode="auto">
            <a:xfrm>
              <a:off x="2438400" y="1371600"/>
              <a:ext cx="2057400" cy="1981200"/>
            </a:xfrm>
            <a:custGeom>
              <a:avLst/>
              <a:gdLst>
                <a:gd name="T0" fmla="*/ 2147483646 w 1296"/>
                <a:gd name="T1" fmla="*/ 0 h 1248"/>
                <a:gd name="T2" fmla="*/ 2147483646 w 1296"/>
                <a:gd name="T3" fmla="*/ 2147483646 h 1248"/>
                <a:gd name="T4" fmla="*/ 0 w 1296"/>
                <a:gd name="T5" fmla="*/ 2147483646 h 1248"/>
                <a:gd name="T6" fmla="*/ 2147483646 w 1296"/>
                <a:gd name="T7" fmla="*/ 0 h 1248"/>
                <a:gd name="T8" fmla="*/ 0 60000 65536"/>
                <a:gd name="T9" fmla="*/ 0 60000 65536"/>
                <a:gd name="T10" fmla="*/ 0 60000 65536"/>
                <a:gd name="T11" fmla="*/ 0 60000 65536"/>
                <a:gd name="T12" fmla="*/ 0 w 1296"/>
                <a:gd name="T13" fmla="*/ 0 h 1248"/>
                <a:gd name="T14" fmla="*/ 1296 w 1296"/>
                <a:gd name="T15" fmla="*/ 1248 h 1248"/>
              </a:gdLst>
              <a:ahLst/>
              <a:cxnLst>
                <a:cxn ang="T8">
                  <a:pos x="T0" y="T1"/>
                </a:cxn>
                <a:cxn ang="T9">
                  <a:pos x="T2" y="T3"/>
                </a:cxn>
                <a:cxn ang="T10">
                  <a:pos x="T4" y="T5"/>
                </a:cxn>
                <a:cxn ang="T11">
                  <a:pos x="T6" y="T7"/>
                </a:cxn>
              </a:cxnLst>
              <a:rect l="T12" t="T13" r="T14" b="T15"/>
              <a:pathLst>
                <a:path w="1296" h="1248">
                  <a:moveTo>
                    <a:pt x="576" y="0"/>
                  </a:moveTo>
                  <a:lnTo>
                    <a:pt x="1296" y="720"/>
                  </a:lnTo>
                  <a:lnTo>
                    <a:pt x="0" y="1248"/>
                  </a:lnTo>
                  <a:lnTo>
                    <a:pt x="576" y="0"/>
                  </a:lnTo>
                  <a:close/>
                </a:path>
              </a:pathLst>
            </a:custGeom>
            <a:solidFill>
              <a:srgbClr val="00FF00"/>
            </a:solidFill>
            <a:ln w="9525">
              <a:solidFill>
                <a:schemeClr val="tx1"/>
              </a:solidFill>
              <a:round/>
              <a:headEnd/>
              <a:tailEnd/>
            </a:ln>
          </p:spPr>
          <p:txBody>
            <a:bodyPr/>
            <a:lstStyle/>
            <a:p>
              <a:endParaRPr lang="en-GB"/>
            </a:p>
          </p:txBody>
        </p:sp>
        <p:sp>
          <p:nvSpPr>
            <p:cNvPr id="19563" name="Freeform 5"/>
            <p:cNvSpPr>
              <a:spLocks/>
            </p:cNvSpPr>
            <p:nvPr/>
          </p:nvSpPr>
          <p:spPr bwMode="auto">
            <a:xfrm>
              <a:off x="1524000" y="1371600"/>
              <a:ext cx="1828800" cy="1981200"/>
            </a:xfrm>
            <a:custGeom>
              <a:avLst/>
              <a:gdLst>
                <a:gd name="T0" fmla="*/ 0 w 1152"/>
                <a:gd name="T1" fmla="*/ 0 h 1248"/>
                <a:gd name="T2" fmla="*/ 2147483646 w 1152"/>
                <a:gd name="T3" fmla="*/ 2147483646 h 1248"/>
                <a:gd name="T4" fmla="*/ 2147483646 w 1152"/>
                <a:gd name="T5" fmla="*/ 0 h 1248"/>
                <a:gd name="T6" fmla="*/ 0 w 1152"/>
                <a:gd name="T7" fmla="*/ 0 h 1248"/>
                <a:gd name="T8" fmla="*/ 0 60000 65536"/>
                <a:gd name="T9" fmla="*/ 0 60000 65536"/>
                <a:gd name="T10" fmla="*/ 0 60000 65536"/>
                <a:gd name="T11" fmla="*/ 0 60000 65536"/>
                <a:gd name="T12" fmla="*/ 0 w 1152"/>
                <a:gd name="T13" fmla="*/ 0 h 1248"/>
                <a:gd name="T14" fmla="*/ 1152 w 1152"/>
                <a:gd name="T15" fmla="*/ 1248 h 1248"/>
              </a:gdLst>
              <a:ahLst/>
              <a:cxnLst>
                <a:cxn ang="T8">
                  <a:pos x="T0" y="T1"/>
                </a:cxn>
                <a:cxn ang="T9">
                  <a:pos x="T2" y="T3"/>
                </a:cxn>
                <a:cxn ang="T10">
                  <a:pos x="T4" y="T5"/>
                </a:cxn>
                <a:cxn ang="T11">
                  <a:pos x="T6" y="T7"/>
                </a:cxn>
              </a:cxnLst>
              <a:rect l="T12" t="T13" r="T14" b="T15"/>
              <a:pathLst>
                <a:path w="1152" h="1248">
                  <a:moveTo>
                    <a:pt x="0" y="0"/>
                  </a:moveTo>
                  <a:lnTo>
                    <a:pt x="576" y="1248"/>
                  </a:lnTo>
                  <a:lnTo>
                    <a:pt x="1152" y="0"/>
                  </a:lnTo>
                  <a:lnTo>
                    <a:pt x="0" y="0"/>
                  </a:lnTo>
                  <a:close/>
                </a:path>
              </a:pathLst>
            </a:custGeom>
            <a:solidFill>
              <a:srgbClr val="0000FF"/>
            </a:solidFill>
            <a:ln w="9525">
              <a:solidFill>
                <a:schemeClr val="tx1"/>
              </a:solidFill>
              <a:round/>
              <a:headEnd/>
              <a:tailEnd/>
            </a:ln>
          </p:spPr>
          <p:txBody>
            <a:bodyPr/>
            <a:lstStyle/>
            <a:p>
              <a:endParaRPr lang="en-GB"/>
            </a:p>
          </p:txBody>
        </p:sp>
        <p:sp>
          <p:nvSpPr>
            <p:cNvPr id="19564" name="Freeform 6"/>
            <p:cNvSpPr>
              <a:spLocks/>
            </p:cNvSpPr>
            <p:nvPr/>
          </p:nvSpPr>
          <p:spPr bwMode="auto">
            <a:xfrm>
              <a:off x="457200" y="1371600"/>
              <a:ext cx="1981200" cy="1981200"/>
            </a:xfrm>
            <a:custGeom>
              <a:avLst/>
              <a:gdLst>
                <a:gd name="T0" fmla="*/ 2147483646 w 1248"/>
                <a:gd name="T1" fmla="*/ 2147483646 h 1248"/>
                <a:gd name="T2" fmla="*/ 0 w 1248"/>
                <a:gd name="T3" fmla="*/ 2147483646 h 1248"/>
                <a:gd name="T4" fmla="*/ 2147483646 w 1248"/>
                <a:gd name="T5" fmla="*/ 0 h 1248"/>
                <a:gd name="T6" fmla="*/ 2147483646 w 1248"/>
                <a:gd name="T7" fmla="*/ 2147483646 h 1248"/>
                <a:gd name="T8" fmla="*/ 0 60000 65536"/>
                <a:gd name="T9" fmla="*/ 0 60000 65536"/>
                <a:gd name="T10" fmla="*/ 0 60000 65536"/>
                <a:gd name="T11" fmla="*/ 0 60000 65536"/>
                <a:gd name="T12" fmla="*/ 0 w 1248"/>
                <a:gd name="T13" fmla="*/ 0 h 1248"/>
                <a:gd name="T14" fmla="*/ 1248 w 1248"/>
                <a:gd name="T15" fmla="*/ 1248 h 1248"/>
              </a:gdLst>
              <a:ahLst/>
              <a:cxnLst>
                <a:cxn ang="T8">
                  <a:pos x="T0" y="T1"/>
                </a:cxn>
                <a:cxn ang="T9">
                  <a:pos x="T2" y="T3"/>
                </a:cxn>
                <a:cxn ang="T10">
                  <a:pos x="T4" y="T5"/>
                </a:cxn>
                <a:cxn ang="T11">
                  <a:pos x="T6" y="T7"/>
                </a:cxn>
              </a:cxnLst>
              <a:rect l="T12" t="T13" r="T14" b="T15"/>
              <a:pathLst>
                <a:path w="1248" h="1248">
                  <a:moveTo>
                    <a:pt x="1248" y="1248"/>
                  </a:moveTo>
                  <a:lnTo>
                    <a:pt x="0" y="768"/>
                  </a:lnTo>
                  <a:lnTo>
                    <a:pt x="672" y="0"/>
                  </a:lnTo>
                  <a:lnTo>
                    <a:pt x="1248" y="1248"/>
                  </a:lnTo>
                  <a:close/>
                </a:path>
              </a:pathLst>
            </a:custGeom>
            <a:solidFill>
              <a:srgbClr val="00FF00"/>
            </a:solidFill>
            <a:ln w="9525">
              <a:solidFill>
                <a:schemeClr val="tx1"/>
              </a:solidFill>
              <a:round/>
              <a:headEnd/>
              <a:tailEnd/>
            </a:ln>
          </p:spPr>
          <p:txBody>
            <a:bodyPr/>
            <a:lstStyle/>
            <a:p>
              <a:endParaRPr lang="en-GB"/>
            </a:p>
          </p:txBody>
        </p:sp>
        <p:sp>
          <p:nvSpPr>
            <p:cNvPr id="19565" name="Freeform 7"/>
            <p:cNvSpPr>
              <a:spLocks/>
            </p:cNvSpPr>
            <p:nvPr/>
          </p:nvSpPr>
          <p:spPr bwMode="auto">
            <a:xfrm>
              <a:off x="457200" y="2590800"/>
              <a:ext cx="1981200" cy="1600200"/>
            </a:xfrm>
            <a:custGeom>
              <a:avLst/>
              <a:gdLst>
                <a:gd name="T0" fmla="*/ 2147483646 w 1248"/>
                <a:gd name="T1" fmla="*/ 2147483646 h 1008"/>
                <a:gd name="T2" fmla="*/ 0 w 1248"/>
                <a:gd name="T3" fmla="*/ 2147483646 h 1008"/>
                <a:gd name="T4" fmla="*/ 0 w 1248"/>
                <a:gd name="T5" fmla="*/ 0 h 1008"/>
                <a:gd name="T6" fmla="*/ 2147483646 w 1248"/>
                <a:gd name="T7" fmla="*/ 2147483646 h 1008"/>
                <a:gd name="T8" fmla="*/ 0 60000 65536"/>
                <a:gd name="T9" fmla="*/ 0 60000 65536"/>
                <a:gd name="T10" fmla="*/ 0 60000 65536"/>
                <a:gd name="T11" fmla="*/ 0 60000 65536"/>
                <a:gd name="T12" fmla="*/ 0 w 1248"/>
                <a:gd name="T13" fmla="*/ 0 h 1008"/>
                <a:gd name="T14" fmla="*/ 1248 w 1248"/>
                <a:gd name="T15" fmla="*/ 1008 h 1008"/>
              </a:gdLst>
              <a:ahLst/>
              <a:cxnLst>
                <a:cxn ang="T8">
                  <a:pos x="T0" y="T1"/>
                </a:cxn>
                <a:cxn ang="T9">
                  <a:pos x="T2" y="T3"/>
                </a:cxn>
                <a:cxn ang="T10">
                  <a:pos x="T4" y="T5"/>
                </a:cxn>
                <a:cxn ang="T11">
                  <a:pos x="T6" y="T7"/>
                </a:cxn>
              </a:cxnLst>
              <a:rect l="T12" t="T13" r="T14" b="T15"/>
              <a:pathLst>
                <a:path w="1248" h="1008">
                  <a:moveTo>
                    <a:pt x="1248" y="480"/>
                  </a:moveTo>
                  <a:lnTo>
                    <a:pt x="0" y="1008"/>
                  </a:lnTo>
                  <a:lnTo>
                    <a:pt x="0" y="0"/>
                  </a:lnTo>
                  <a:lnTo>
                    <a:pt x="1248" y="480"/>
                  </a:lnTo>
                  <a:close/>
                </a:path>
              </a:pathLst>
            </a:custGeom>
            <a:solidFill>
              <a:srgbClr val="FF0000"/>
            </a:solidFill>
            <a:ln w="9525">
              <a:solidFill>
                <a:schemeClr val="tx1"/>
              </a:solidFill>
              <a:round/>
              <a:headEnd/>
              <a:tailEnd/>
            </a:ln>
          </p:spPr>
          <p:txBody>
            <a:bodyPr/>
            <a:lstStyle/>
            <a:p>
              <a:endParaRPr lang="en-GB"/>
            </a:p>
          </p:txBody>
        </p:sp>
        <p:sp>
          <p:nvSpPr>
            <p:cNvPr id="19566" name="Freeform 8"/>
            <p:cNvSpPr>
              <a:spLocks/>
            </p:cNvSpPr>
            <p:nvPr/>
          </p:nvSpPr>
          <p:spPr bwMode="auto">
            <a:xfrm>
              <a:off x="457200" y="3352800"/>
              <a:ext cx="1981200" cy="1905000"/>
            </a:xfrm>
            <a:custGeom>
              <a:avLst/>
              <a:gdLst>
                <a:gd name="T0" fmla="*/ 2147483646 w 1248"/>
                <a:gd name="T1" fmla="*/ 0 h 1200"/>
                <a:gd name="T2" fmla="*/ 2147483646 w 1248"/>
                <a:gd name="T3" fmla="*/ 2147483646 h 1200"/>
                <a:gd name="T4" fmla="*/ 0 w 1248"/>
                <a:gd name="T5" fmla="*/ 2147483646 h 1200"/>
                <a:gd name="T6" fmla="*/ 2147483646 w 1248"/>
                <a:gd name="T7" fmla="*/ 0 h 1200"/>
                <a:gd name="T8" fmla="*/ 0 60000 65536"/>
                <a:gd name="T9" fmla="*/ 0 60000 65536"/>
                <a:gd name="T10" fmla="*/ 0 60000 65536"/>
                <a:gd name="T11" fmla="*/ 0 60000 65536"/>
                <a:gd name="T12" fmla="*/ 0 w 1248"/>
                <a:gd name="T13" fmla="*/ 0 h 1200"/>
                <a:gd name="T14" fmla="*/ 1248 w 1248"/>
                <a:gd name="T15" fmla="*/ 1200 h 1200"/>
              </a:gdLst>
              <a:ahLst/>
              <a:cxnLst>
                <a:cxn ang="T8">
                  <a:pos x="T0" y="T1"/>
                </a:cxn>
                <a:cxn ang="T9">
                  <a:pos x="T2" y="T3"/>
                </a:cxn>
                <a:cxn ang="T10">
                  <a:pos x="T4" y="T5"/>
                </a:cxn>
                <a:cxn ang="T11">
                  <a:pos x="T6" y="T7"/>
                </a:cxn>
              </a:cxnLst>
              <a:rect l="T12" t="T13" r="T14" b="T15"/>
              <a:pathLst>
                <a:path w="1248" h="1200">
                  <a:moveTo>
                    <a:pt x="1248" y="0"/>
                  </a:moveTo>
                  <a:lnTo>
                    <a:pt x="672" y="1200"/>
                  </a:lnTo>
                  <a:lnTo>
                    <a:pt x="0" y="528"/>
                  </a:lnTo>
                  <a:lnTo>
                    <a:pt x="1248" y="0"/>
                  </a:lnTo>
                  <a:close/>
                </a:path>
              </a:pathLst>
            </a:custGeom>
            <a:solidFill>
              <a:srgbClr val="0000FF"/>
            </a:solidFill>
            <a:ln w="9525">
              <a:solidFill>
                <a:schemeClr val="tx1"/>
              </a:solidFill>
              <a:round/>
              <a:headEnd/>
              <a:tailEnd/>
            </a:ln>
          </p:spPr>
          <p:txBody>
            <a:bodyPr/>
            <a:lstStyle/>
            <a:p>
              <a:endParaRPr lang="en-GB"/>
            </a:p>
          </p:txBody>
        </p:sp>
        <p:sp>
          <p:nvSpPr>
            <p:cNvPr id="19567" name="Freeform 9"/>
            <p:cNvSpPr>
              <a:spLocks/>
            </p:cNvSpPr>
            <p:nvPr/>
          </p:nvSpPr>
          <p:spPr bwMode="auto">
            <a:xfrm>
              <a:off x="1524000" y="3352800"/>
              <a:ext cx="1828800" cy="1905000"/>
            </a:xfrm>
            <a:custGeom>
              <a:avLst/>
              <a:gdLst>
                <a:gd name="T0" fmla="*/ 2147483646 w 1152"/>
                <a:gd name="T1" fmla="*/ 0 h 1200"/>
                <a:gd name="T2" fmla="*/ 2147483646 w 1152"/>
                <a:gd name="T3" fmla="*/ 2147483646 h 1200"/>
                <a:gd name="T4" fmla="*/ 0 w 1152"/>
                <a:gd name="T5" fmla="*/ 2147483646 h 1200"/>
                <a:gd name="T6" fmla="*/ 2147483646 w 1152"/>
                <a:gd name="T7" fmla="*/ 0 h 1200"/>
                <a:gd name="T8" fmla="*/ 0 60000 65536"/>
                <a:gd name="T9" fmla="*/ 0 60000 65536"/>
                <a:gd name="T10" fmla="*/ 0 60000 65536"/>
                <a:gd name="T11" fmla="*/ 0 60000 65536"/>
                <a:gd name="T12" fmla="*/ 0 w 1152"/>
                <a:gd name="T13" fmla="*/ 0 h 1200"/>
                <a:gd name="T14" fmla="*/ 1152 w 1152"/>
                <a:gd name="T15" fmla="*/ 1200 h 1200"/>
              </a:gdLst>
              <a:ahLst/>
              <a:cxnLst>
                <a:cxn ang="T8">
                  <a:pos x="T0" y="T1"/>
                </a:cxn>
                <a:cxn ang="T9">
                  <a:pos x="T2" y="T3"/>
                </a:cxn>
                <a:cxn ang="T10">
                  <a:pos x="T4" y="T5"/>
                </a:cxn>
                <a:cxn ang="T11">
                  <a:pos x="T6" y="T7"/>
                </a:cxn>
              </a:cxnLst>
              <a:rect l="T12" t="T13" r="T14" b="T15"/>
              <a:pathLst>
                <a:path w="1152" h="1200">
                  <a:moveTo>
                    <a:pt x="576" y="0"/>
                  </a:moveTo>
                  <a:lnTo>
                    <a:pt x="1152" y="1200"/>
                  </a:lnTo>
                  <a:lnTo>
                    <a:pt x="0" y="1200"/>
                  </a:lnTo>
                  <a:lnTo>
                    <a:pt x="576" y="0"/>
                  </a:lnTo>
                  <a:close/>
                </a:path>
              </a:pathLst>
            </a:custGeom>
            <a:solidFill>
              <a:srgbClr val="0000FF"/>
            </a:solidFill>
            <a:ln w="9525">
              <a:solidFill>
                <a:schemeClr val="tx1"/>
              </a:solidFill>
              <a:round/>
              <a:headEnd/>
              <a:tailEnd/>
            </a:ln>
          </p:spPr>
          <p:txBody>
            <a:bodyPr/>
            <a:lstStyle/>
            <a:p>
              <a:endParaRPr lang="en-GB"/>
            </a:p>
          </p:txBody>
        </p:sp>
        <p:sp>
          <p:nvSpPr>
            <p:cNvPr id="19568" name="Text Box 10"/>
            <p:cNvSpPr txBox="1">
              <a:spLocks noChangeArrowheads="1"/>
            </p:cNvSpPr>
            <p:nvPr/>
          </p:nvSpPr>
          <p:spPr bwMode="auto">
            <a:xfrm>
              <a:off x="2209799" y="1600200"/>
              <a:ext cx="914400" cy="920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US" altLang="en-US" sz="2800"/>
                <a:t>B</a:t>
              </a:r>
              <a:endParaRPr lang="en-GB" altLang="en-US" sz="2800"/>
            </a:p>
          </p:txBody>
        </p:sp>
        <p:sp>
          <p:nvSpPr>
            <p:cNvPr id="19569" name="Text Box 11"/>
            <p:cNvSpPr txBox="1">
              <a:spLocks noChangeArrowheads="1"/>
            </p:cNvSpPr>
            <p:nvPr/>
          </p:nvSpPr>
          <p:spPr bwMode="auto">
            <a:xfrm>
              <a:off x="3124200" y="2057401"/>
              <a:ext cx="914400" cy="920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US" altLang="en-US" sz="2800"/>
                <a:t>G</a:t>
              </a:r>
              <a:endParaRPr lang="en-GB" altLang="en-US" sz="2800"/>
            </a:p>
          </p:txBody>
        </p:sp>
        <p:sp>
          <p:nvSpPr>
            <p:cNvPr id="19570" name="Text Box 12"/>
            <p:cNvSpPr txBox="1">
              <a:spLocks noChangeArrowheads="1"/>
            </p:cNvSpPr>
            <p:nvPr/>
          </p:nvSpPr>
          <p:spPr bwMode="auto">
            <a:xfrm>
              <a:off x="2209799" y="4267201"/>
              <a:ext cx="914400" cy="920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US" altLang="en-US" sz="2800"/>
                <a:t>B</a:t>
              </a:r>
              <a:endParaRPr lang="en-GB" altLang="en-US" sz="2800"/>
            </a:p>
          </p:txBody>
        </p:sp>
        <p:sp>
          <p:nvSpPr>
            <p:cNvPr id="19571" name="Text Box 13"/>
            <p:cNvSpPr txBox="1">
              <a:spLocks noChangeArrowheads="1"/>
            </p:cNvSpPr>
            <p:nvPr/>
          </p:nvSpPr>
          <p:spPr bwMode="auto">
            <a:xfrm>
              <a:off x="762001" y="2971801"/>
              <a:ext cx="914400" cy="920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US" altLang="en-US" sz="2800" dirty="0"/>
                <a:t>R</a:t>
              </a:r>
              <a:endParaRPr lang="en-GB" altLang="en-US" sz="2800" dirty="0"/>
            </a:p>
          </p:txBody>
        </p:sp>
        <p:sp>
          <p:nvSpPr>
            <p:cNvPr id="19572" name="Text Box 14"/>
            <p:cNvSpPr txBox="1">
              <a:spLocks noChangeArrowheads="1"/>
            </p:cNvSpPr>
            <p:nvPr/>
          </p:nvSpPr>
          <p:spPr bwMode="auto">
            <a:xfrm>
              <a:off x="3657600" y="3048000"/>
              <a:ext cx="914400" cy="920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US" altLang="en-US" sz="2800"/>
                <a:t>B</a:t>
              </a:r>
              <a:endParaRPr lang="en-GB" altLang="en-US" sz="2800"/>
            </a:p>
          </p:txBody>
        </p:sp>
        <p:sp>
          <p:nvSpPr>
            <p:cNvPr id="19573" name="Text Box 15"/>
            <p:cNvSpPr txBox="1">
              <a:spLocks noChangeArrowheads="1"/>
            </p:cNvSpPr>
            <p:nvPr/>
          </p:nvSpPr>
          <p:spPr bwMode="auto">
            <a:xfrm>
              <a:off x="1143001" y="2057401"/>
              <a:ext cx="914400" cy="920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US" altLang="en-US" sz="2800"/>
                <a:t>G</a:t>
              </a:r>
              <a:endParaRPr lang="en-GB" altLang="en-US" sz="2800"/>
            </a:p>
          </p:txBody>
        </p:sp>
        <p:sp>
          <p:nvSpPr>
            <p:cNvPr id="19574" name="Text Box 16"/>
            <p:cNvSpPr txBox="1">
              <a:spLocks noChangeArrowheads="1"/>
            </p:cNvSpPr>
            <p:nvPr/>
          </p:nvSpPr>
          <p:spPr bwMode="auto">
            <a:xfrm>
              <a:off x="3200401" y="3962400"/>
              <a:ext cx="914400" cy="920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US" altLang="en-US" sz="2800"/>
                <a:t>R</a:t>
              </a:r>
              <a:endParaRPr lang="en-GB" altLang="en-US" sz="2800"/>
            </a:p>
          </p:txBody>
        </p:sp>
        <p:sp>
          <p:nvSpPr>
            <p:cNvPr id="19575" name="Text Box 17"/>
            <p:cNvSpPr txBox="1">
              <a:spLocks noChangeArrowheads="1"/>
            </p:cNvSpPr>
            <p:nvPr/>
          </p:nvSpPr>
          <p:spPr bwMode="auto">
            <a:xfrm>
              <a:off x="1143001" y="3962400"/>
              <a:ext cx="914400" cy="920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US" altLang="en-US" sz="2800"/>
                <a:t>B</a:t>
              </a:r>
              <a:endParaRPr lang="en-GB" altLang="en-US" sz="2800"/>
            </a:p>
          </p:txBody>
        </p:sp>
        <p:grpSp>
          <p:nvGrpSpPr>
            <p:cNvPr id="19576" name="Group 22"/>
            <p:cNvGrpSpPr>
              <a:grpSpLocks/>
            </p:cNvGrpSpPr>
            <p:nvPr/>
          </p:nvGrpSpPr>
          <p:grpSpPr bwMode="auto">
            <a:xfrm>
              <a:off x="2286000" y="3200400"/>
              <a:ext cx="1143000" cy="304800"/>
              <a:chOff x="1440" y="2016"/>
              <a:chExt cx="720" cy="192"/>
            </a:xfrm>
          </p:grpSpPr>
          <p:sp>
            <p:nvSpPr>
              <p:cNvPr id="19577" name="Line 23"/>
              <p:cNvSpPr>
                <a:spLocks noChangeShapeType="1"/>
              </p:cNvSpPr>
              <p:nvPr/>
            </p:nvSpPr>
            <p:spPr bwMode="auto">
              <a:xfrm>
                <a:off x="1536" y="2112"/>
                <a:ext cx="624" cy="96"/>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19578" name="Oval 24"/>
              <p:cNvSpPr>
                <a:spLocks noChangeArrowheads="1"/>
              </p:cNvSpPr>
              <p:nvPr/>
            </p:nvSpPr>
            <p:spPr bwMode="auto">
              <a:xfrm>
                <a:off x="1440" y="2016"/>
                <a:ext cx="192" cy="192"/>
              </a:xfrm>
              <a:prstGeom prst="ellipse">
                <a:avLst/>
              </a:prstGeom>
              <a:solidFill>
                <a:schemeClr val="tx1"/>
              </a:solidFill>
              <a:ln w="9525">
                <a:solidFill>
                  <a:schemeClr val="tx1"/>
                </a:solidFill>
                <a:round/>
                <a:headEnd/>
                <a:tailEnd/>
              </a:ln>
            </p:spPr>
            <p:txBody>
              <a:bodyPr wrap="none" anchor="ct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endParaRPr lang="en-US" altLang="en-US" sz="2400"/>
              </a:p>
            </p:txBody>
          </p:sp>
        </p:grpSp>
      </p:grpSp>
      <p:graphicFrame>
        <p:nvGraphicFramePr>
          <p:cNvPr id="22" name="Table 21"/>
          <p:cNvGraphicFramePr>
            <a:graphicFrameLocks noGrp="1"/>
          </p:cNvGraphicFramePr>
          <p:nvPr>
            <p:extLst>
              <p:ext uri="{D42A27DB-BD31-4B8C-83A1-F6EECF244321}">
                <p14:modId xmlns:p14="http://schemas.microsoft.com/office/powerpoint/2010/main" val="2816161858"/>
              </p:ext>
            </p:extLst>
          </p:nvPr>
        </p:nvGraphicFramePr>
        <p:xfrm>
          <a:off x="5735962" y="1769015"/>
          <a:ext cx="4500234" cy="4816143"/>
        </p:xfrm>
        <a:graphic>
          <a:graphicData uri="http://schemas.openxmlformats.org/drawingml/2006/table">
            <a:tbl>
              <a:tblPr>
                <a:tableStyleId>{2D5ABB26-0587-4C30-8999-92F81FD0307C}</a:tableStyleId>
              </a:tblPr>
              <a:tblGrid>
                <a:gridCol w="500026">
                  <a:extLst>
                    <a:ext uri="{9D8B030D-6E8A-4147-A177-3AD203B41FA5}">
                      <a16:colId xmlns:a16="http://schemas.microsoft.com/office/drawing/2014/main" val="20000"/>
                    </a:ext>
                  </a:extLst>
                </a:gridCol>
                <a:gridCol w="500026">
                  <a:extLst>
                    <a:ext uri="{9D8B030D-6E8A-4147-A177-3AD203B41FA5}">
                      <a16:colId xmlns:a16="http://schemas.microsoft.com/office/drawing/2014/main" val="20001"/>
                    </a:ext>
                  </a:extLst>
                </a:gridCol>
                <a:gridCol w="500026">
                  <a:extLst>
                    <a:ext uri="{9D8B030D-6E8A-4147-A177-3AD203B41FA5}">
                      <a16:colId xmlns:a16="http://schemas.microsoft.com/office/drawing/2014/main" val="20002"/>
                    </a:ext>
                  </a:extLst>
                </a:gridCol>
                <a:gridCol w="500026">
                  <a:extLst>
                    <a:ext uri="{9D8B030D-6E8A-4147-A177-3AD203B41FA5}">
                      <a16:colId xmlns:a16="http://schemas.microsoft.com/office/drawing/2014/main" val="20003"/>
                    </a:ext>
                  </a:extLst>
                </a:gridCol>
                <a:gridCol w="500026">
                  <a:extLst>
                    <a:ext uri="{9D8B030D-6E8A-4147-A177-3AD203B41FA5}">
                      <a16:colId xmlns:a16="http://schemas.microsoft.com/office/drawing/2014/main" val="20004"/>
                    </a:ext>
                  </a:extLst>
                </a:gridCol>
                <a:gridCol w="500026">
                  <a:extLst>
                    <a:ext uri="{9D8B030D-6E8A-4147-A177-3AD203B41FA5}">
                      <a16:colId xmlns:a16="http://schemas.microsoft.com/office/drawing/2014/main" val="20005"/>
                    </a:ext>
                  </a:extLst>
                </a:gridCol>
                <a:gridCol w="500026">
                  <a:extLst>
                    <a:ext uri="{9D8B030D-6E8A-4147-A177-3AD203B41FA5}">
                      <a16:colId xmlns:a16="http://schemas.microsoft.com/office/drawing/2014/main" val="20006"/>
                    </a:ext>
                  </a:extLst>
                </a:gridCol>
                <a:gridCol w="500026">
                  <a:extLst>
                    <a:ext uri="{9D8B030D-6E8A-4147-A177-3AD203B41FA5}">
                      <a16:colId xmlns:a16="http://schemas.microsoft.com/office/drawing/2014/main" val="20007"/>
                    </a:ext>
                  </a:extLst>
                </a:gridCol>
                <a:gridCol w="500026">
                  <a:extLst>
                    <a:ext uri="{9D8B030D-6E8A-4147-A177-3AD203B41FA5}">
                      <a16:colId xmlns:a16="http://schemas.microsoft.com/office/drawing/2014/main" val="20008"/>
                    </a:ext>
                  </a:extLst>
                </a:gridCol>
              </a:tblGrid>
              <a:tr h="535127">
                <a:tc>
                  <a:txBody>
                    <a:bodyPr/>
                    <a:lstStyle/>
                    <a:p>
                      <a:pPr algn="ctr"/>
                      <a:endParaRPr lang="en-GB" sz="1400" dirty="0">
                        <a:latin typeface="Arial" panose="020B0604020202020204" pitchFamily="34" charset="0"/>
                        <a:cs typeface="Arial" panose="020B0604020202020204" pitchFamily="34" charset="0"/>
                      </a:endParaRPr>
                    </a:p>
                  </a:txBody>
                  <a:tcPr marT="45710" marB="4571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GB" sz="1400" b="1" dirty="0">
                          <a:latin typeface="Arial" panose="020B0604020202020204" pitchFamily="34" charset="0"/>
                          <a:cs typeface="Arial" panose="020B0604020202020204" pitchFamily="34" charset="0"/>
                        </a:rPr>
                        <a:t>R</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GB" sz="1400" b="1" dirty="0">
                          <a:latin typeface="Arial" panose="020B0604020202020204" pitchFamily="34" charset="0"/>
                          <a:cs typeface="Arial" panose="020B0604020202020204" pitchFamily="34" charset="0"/>
                        </a:rPr>
                        <a:t>R</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GB" sz="1400" b="1" dirty="0">
                          <a:latin typeface="Arial" panose="020B0604020202020204" pitchFamily="34" charset="0"/>
                          <a:cs typeface="Arial" panose="020B0604020202020204" pitchFamily="34" charset="0"/>
                        </a:rPr>
                        <a:t>G</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GB" sz="1400" b="1" dirty="0">
                          <a:latin typeface="Arial" panose="020B0604020202020204" pitchFamily="34" charset="0"/>
                          <a:cs typeface="Arial" panose="020B0604020202020204" pitchFamily="34" charset="0"/>
                        </a:rPr>
                        <a:t>G</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GB" sz="1400" b="1" dirty="0">
                          <a:latin typeface="Arial" panose="020B0604020202020204" pitchFamily="34" charset="0"/>
                          <a:cs typeface="Arial" panose="020B0604020202020204" pitchFamily="34" charset="0"/>
                        </a:rPr>
                        <a:t>B</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GB" sz="1400" b="1" dirty="0">
                          <a:latin typeface="Arial" panose="020B0604020202020204" pitchFamily="34" charset="0"/>
                          <a:cs typeface="Arial" panose="020B0604020202020204" pitchFamily="34" charset="0"/>
                        </a:rPr>
                        <a:t>B</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GB" sz="1400" b="1" dirty="0">
                          <a:latin typeface="Arial" panose="020B0604020202020204" pitchFamily="34" charset="0"/>
                          <a:cs typeface="Arial" panose="020B0604020202020204" pitchFamily="34" charset="0"/>
                        </a:rPr>
                        <a:t>B</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GB" sz="1400" b="1" dirty="0">
                          <a:latin typeface="Arial" panose="020B0604020202020204" pitchFamily="34" charset="0"/>
                          <a:cs typeface="Arial" panose="020B0604020202020204" pitchFamily="34" charset="0"/>
                        </a:rPr>
                        <a:t>B</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535127">
                <a:tc>
                  <a:txBody>
                    <a:bodyPr/>
                    <a:lstStyle/>
                    <a:p>
                      <a:pPr algn="ctr"/>
                      <a:r>
                        <a:rPr lang="en-GB" sz="1400" b="1" dirty="0">
                          <a:latin typeface="Arial" panose="020B0604020202020204" pitchFamily="34" charset="0"/>
                          <a:cs typeface="Arial" panose="020B0604020202020204" pitchFamily="34" charset="0"/>
                        </a:rPr>
                        <a:t>R</a:t>
                      </a:r>
                    </a:p>
                  </a:txBody>
                  <a:tcPr marT="45710" marB="4571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baseline="0" dirty="0">
                          <a:solidFill>
                            <a:srgbClr val="FF0000"/>
                          </a:solidFill>
                          <a:latin typeface="Arial" panose="020B0604020202020204" pitchFamily="34" charset="0"/>
                          <a:cs typeface="Arial" panose="020B0604020202020204" pitchFamily="34" charset="0"/>
                        </a:rPr>
                        <a:t> RR</a:t>
                      </a:r>
                      <a:endParaRPr lang="en-GB" sz="1400" dirty="0">
                        <a:solidFill>
                          <a:srgbClr val="FF0000"/>
                        </a:solidFill>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solidFill>
                            <a:srgbClr val="FF0000"/>
                          </a:solidFill>
                          <a:latin typeface="Arial" panose="020B0604020202020204" pitchFamily="34" charset="0"/>
                          <a:cs typeface="Arial" panose="020B0604020202020204" pitchFamily="34" charset="0"/>
                        </a:rPr>
                        <a:t>RR</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latin typeface="Arial" panose="020B0604020202020204" pitchFamily="34" charset="0"/>
                          <a:cs typeface="Arial" panose="020B0604020202020204" pitchFamily="34" charset="0"/>
                        </a:rPr>
                        <a:t>RG</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latin typeface="Arial" panose="020B0604020202020204" pitchFamily="34" charset="0"/>
                          <a:cs typeface="Arial" panose="020B0604020202020204" pitchFamily="34" charset="0"/>
                        </a:rPr>
                        <a:t>RG</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latin typeface="Arial" panose="020B0604020202020204" pitchFamily="34" charset="0"/>
                          <a:cs typeface="Arial" panose="020B0604020202020204" pitchFamily="34" charset="0"/>
                        </a:rPr>
                        <a:t>RB</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latin typeface="Arial" panose="020B0604020202020204" pitchFamily="34" charset="0"/>
                          <a:cs typeface="Arial" panose="020B0604020202020204" pitchFamily="34" charset="0"/>
                        </a:rPr>
                        <a:t>RB</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latin typeface="Arial" panose="020B0604020202020204" pitchFamily="34" charset="0"/>
                          <a:cs typeface="Arial" panose="020B0604020202020204" pitchFamily="34" charset="0"/>
                        </a:rPr>
                        <a:t>RB</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latin typeface="Arial" panose="020B0604020202020204" pitchFamily="34" charset="0"/>
                          <a:cs typeface="Arial" panose="020B0604020202020204" pitchFamily="34" charset="0"/>
                        </a:rPr>
                        <a:t>RB</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535127">
                <a:tc>
                  <a:txBody>
                    <a:bodyPr/>
                    <a:lstStyle/>
                    <a:p>
                      <a:pPr algn="ctr"/>
                      <a:r>
                        <a:rPr lang="en-GB" sz="1400" b="1" dirty="0">
                          <a:latin typeface="Arial" panose="020B0604020202020204" pitchFamily="34" charset="0"/>
                          <a:cs typeface="Arial" panose="020B0604020202020204" pitchFamily="34" charset="0"/>
                        </a:rPr>
                        <a:t>R</a:t>
                      </a:r>
                    </a:p>
                  </a:txBody>
                  <a:tcPr marT="45710" marB="4571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solidFill>
                            <a:srgbClr val="FF0000"/>
                          </a:solidFill>
                          <a:latin typeface="Arial" panose="020B0604020202020204" pitchFamily="34" charset="0"/>
                          <a:cs typeface="Arial" panose="020B0604020202020204" pitchFamily="34" charset="0"/>
                        </a:rPr>
                        <a:t>RR</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solidFill>
                            <a:srgbClr val="FF0000"/>
                          </a:solidFill>
                          <a:latin typeface="Arial" panose="020B0604020202020204" pitchFamily="34" charset="0"/>
                          <a:cs typeface="Arial" panose="020B0604020202020204" pitchFamily="34" charset="0"/>
                        </a:rPr>
                        <a:t>RR</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latin typeface="Arial" panose="020B0604020202020204" pitchFamily="34" charset="0"/>
                          <a:cs typeface="Arial" panose="020B0604020202020204" pitchFamily="34" charset="0"/>
                        </a:rPr>
                        <a:t>RG</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latin typeface="Arial" panose="020B0604020202020204" pitchFamily="34" charset="0"/>
                          <a:cs typeface="Arial" panose="020B0604020202020204" pitchFamily="34" charset="0"/>
                        </a:rPr>
                        <a:t>RG</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latin typeface="Arial" panose="020B0604020202020204" pitchFamily="34" charset="0"/>
                          <a:cs typeface="Arial" panose="020B0604020202020204" pitchFamily="34" charset="0"/>
                        </a:rPr>
                        <a:t>RB</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latin typeface="Arial" panose="020B0604020202020204" pitchFamily="34" charset="0"/>
                          <a:cs typeface="Arial" panose="020B0604020202020204" pitchFamily="34" charset="0"/>
                        </a:rPr>
                        <a:t>RB</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latin typeface="Arial" panose="020B0604020202020204" pitchFamily="34" charset="0"/>
                          <a:cs typeface="Arial" panose="020B0604020202020204" pitchFamily="34" charset="0"/>
                        </a:rPr>
                        <a:t>RB</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latin typeface="Arial" panose="020B0604020202020204" pitchFamily="34" charset="0"/>
                          <a:cs typeface="Arial" panose="020B0604020202020204" pitchFamily="34" charset="0"/>
                        </a:rPr>
                        <a:t>RB</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535127">
                <a:tc>
                  <a:txBody>
                    <a:bodyPr/>
                    <a:lstStyle/>
                    <a:p>
                      <a:pPr algn="ctr"/>
                      <a:r>
                        <a:rPr lang="en-GB" sz="1400" b="1" dirty="0">
                          <a:latin typeface="Arial" panose="020B0604020202020204" pitchFamily="34" charset="0"/>
                          <a:cs typeface="Arial" panose="020B0604020202020204" pitchFamily="34" charset="0"/>
                        </a:rPr>
                        <a:t>G</a:t>
                      </a:r>
                    </a:p>
                  </a:txBody>
                  <a:tcPr marT="45710" marB="4571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latin typeface="Arial" panose="020B0604020202020204" pitchFamily="34" charset="0"/>
                          <a:cs typeface="Arial" panose="020B0604020202020204" pitchFamily="34" charset="0"/>
                        </a:rPr>
                        <a:t>RG</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latin typeface="Arial" panose="020B0604020202020204" pitchFamily="34" charset="0"/>
                          <a:cs typeface="Arial" panose="020B0604020202020204" pitchFamily="34" charset="0"/>
                        </a:rPr>
                        <a:t>RG</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solidFill>
                            <a:srgbClr val="FF0000"/>
                          </a:solidFill>
                          <a:latin typeface="Arial" panose="020B0604020202020204" pitchFamily="34" charset="0"/>
                          <a:cs typeface="Arial" panose="020B0604020202020204" pitchFamily="34" charset="0"/>
                        </a:rPr>
                        <a:t>GG</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solidFill>
                            <a:srgbClr val="FF0000"/>
                          </a:solidFill>
                          <a:latin typeface="Arial" panose="020B0604020202020204" pitchFamily="34" charset="0"/>
                          <a:cs typeface="Arial" panose="020B0604020202020204" pitchFamily="34" charset="0"/>
                        </a:rPr>
                        <a:t>GG</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latin typeface="Arial" panose="020B0604020202020204" pitchFamily="34" charset="0"/>
                          <a:cs typeface="Arial" panose="020B0604020202020204" pitchFamily="34" charset="0"/>
                        </a:rPr>
                        <a:t>GB</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latin typeface="Arial" panose="020B0604020202020204" pitchFamily="34" charset="0"/>
                          <a:cs typeface="Arial" panose="020B0604020202020204" pitchFamily="34" charset="0"/>
                        </a:rPr>
                        <a:t>GB</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latin typeface="Arial" panose="020B0604020202020204" pitchFamily="34" charset="0"/>
                          <a:cs typeface="Arial" panose="020B0604020202020204" pitchFamily="34" charset="0"/>
                        </a:rPr>
                        <a:t>GB</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latin typeface="Arial" panose="020B0604020202020204" pitchFamily="34" charset="0"/>
                          <a:cs typeface="Arial" panose="020B0604020202020204" pitchFamily="34" charset="0"/>
                        </a:rPr>
                        <a:t>GB</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535127">
                <a:tc>
                  <a:txBody>
                    <a:bodyPr/>
                    <a:lstStyle/>
                    <a:p>
                      <a:pPr algn="ctr"/>
                      <a:r>
                        <a:rPr lang="en-GB" sz="1400" b="1" dirty="0">
                          <a:latin typeface="Arial" panose="020B0604020202020204" pitchFamily="34" charset="0"/>
                          <a:cs typeface="Arial" panose="020B0604020202020204" pitchFamily="34" charset="0"/>
                        </a:rPr>
                        <a:t>G</a:t>
                      </a:r>
                    </a:p>
                  </a:txBody>
                  <a:tcPr marT="45710" marB="4571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latin typeface="Arial" panose="020B0604020202020204" pitchFamily="34" charset="0"/>
                          <a:cs typeface="Arial" panose="020B0604020202020204" pitchFamily="34" charset="0"/>
                        </a:rPr>
                        <a:t>RG</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latin typeface="Arial" panose="020B0604020202020204" pitchFamily="34" charset="0"/>
                          <a:cs typeface="Arial" panose="020B0604020202020204" pitchFamily="34" charset="0"/>
                        </a:rPr>
                        <a:t>RG</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solidFill>
                            <a:srgbClr val="FF0000"/>
                          </a:solidFill>
                          <a:latin typeface="Arial" panose="020B0604020202020204" pitchFamily="34" charset="0"/>
                          <a:cs typeface="Arial" panose="020B0604020202020204" pitchFamily="34" charset="0"/>
                        </a:rPr>
                        <a:t>GG</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solidFill>
                            <a:srgbClr val="FF0000"/>
                          </a:solidFill>
                          <a:latin typeface="Arial" panose="020B0604020202020204" pitchFamily="34" charset="0"/>
                          <a:cs typeface="Arial" panose="020B0604020202020204" pitchFamily="34" charset="0"/>
                        </a:rPr>
                        <a:t>GG</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latin typeface="Arial" panose="020B0604020202020204" pitchFamily="34" charset="0"/>
                          <a:cs typeface="Arial" panose="020B0604020202020204" pitchFamily="34" charset="0"/>
                        </a:rPr>
                        <a:t>GB</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latin typeface="Arial" panose="020B0604020202020204" pitchFamily="34" charset="0"/>
                          <a:cs typeface="Arial" panose="020B0604020202020204" pitchFamily="34" charset="0"/>
                        </a:rPr>
                        <a:t>GB</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latin typeface="Arial" panose="020B0604020202020204" pitchFamily="34" charset="0"/>
                          <a:cs typeface="Arial" panose="020B0604020202020204" pitchFamily="34" charset="0"/>
                        </a:rPr>
                        <a:t>GB</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latin typeface="Arial" panose="020B0604020202020204" pitchFamily="34" charset="0"/>
                          <a:cs typeface="Arial" panose="020B0604020202020204" pitchFamily="34" charset="0"/>
                        </a:rPr>
                        <a:t>GB</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535127">
                <a:tc>
                  <a:txBody>
                    <a:bodyPr/>
                    <a:lstStyle/>
                    <a:p>
                      <a:pPr algn="ctr"/>
                      <a:r>
                        <a:rPr lang="en-GB" sz="1400" b="1" dirty="0">
                          <a:latin typeface="Arial" panose="020B0604020202020204" pitchFamily="34" charset="0"/>
                          <a:cs typeface="Arial" panose="020B0604020202020204" pitchFamily="34" charset="0"/>
                        </a:rPr>
                        <a:t>B</a:t>
                      </a:r>
                    </a:p>
                  </a:txBody>
                  <a:tcPr marT="45710" marB="4571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latin typeface="Arial" panose="020B0604020202020204" pitchFamily="34" charset="0"/>
                          <a:cs typeface="Arial" panose="020B0604020202020204" pitchFamily="34" charset="0"/>
                        </a:rPr>
                        <a:t>RB</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latin typeface="Arial" panose="020B0604020202020204" pitchFamily="34" charset="0"/>
                          <a:cs typeface="Arial" panose="020B0604020202020204" pitchFamily="34" charset="0"/>
                        </a:rPr>
                        <a:t>RB</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latin typeface="Arial" panose="020B0604020202020204" pitchFamily="34" charset="0"/>
                          <a:cs typeface="Arial" panose="020B0604020202020204" pitchFamily="34" charset="0"/>
                        </a:rPr>
                        <a:t>BG</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latin typeface="Arial" panose="020B0604020202020204" pitchFamily="34" charset="0"/>
                          <a:cs typeface="Arial" panose="020B0604020202020204" pitchFamily="34" charset="0"/>
                        </a:rPr>
                        <a:t>BG</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solidFill>
                            <a:srgbClr val="FF0000"/>
                          </a:solidFill>
                          <a:latin typeface="Arial" panose="020B0604020202020204" pitchFamily="34" charset="0"/>
                          <a:cs typeface="Arial" panose="020B0604020202020204" pitchFamily="34" charset="0"/>
                        </a:rPr>
                        <a:t>BB</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solidFill>
                            <a:srgbClr val="FF0000"/>
                          </a:solidFill>
                          <a:latin typeface="Arial" panose="020B0604020202020204" pitchFamily="34" charset="0"/>
                          <a:cs typeface="Arial" panose="020B0604020202020204" pitchFamily="34" charset="0"/>
                        </a:rPr>
                        <a:t>BB</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solidFill>
                            <a:srgbClr val="FF0000"/>
                          </a:solidFill>
                          <a:latin typeface="Arial" panose="020B0604020202020204" pitchFamily="34" charset="0"/>
                          <a:cs typeface="Arial" panose="020B0604020202020204" pitchFamily="34" charset="0"/>
                        </a:rPr>
                        <a:t>BB</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solidFill>
                            <a:srgbClr val="FF0000"/>
                          </a:solidFill>
                          <a:latin typeface="Arial" panose="020B0604020202020204" pitchFamily="34" charset="0"/>
                          <a:cs typeface="Arial" panose="020B0604020202020204" pitchFamily="34" charset="0"/>
                        </a:rPr>
                        <a:t>BB</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535127">
                <a:tc>
                  <a:txBody>
                    <a:bodyPr/>
                    <a:lstStyle/>
                    <a:p>
                      <a:pPr algn="ctr"/>
                      <a:r>
                        <a:rPr lang="en-GB" sz="1400" b="1" dirty="0">
                          <a:latin typeface="Arial" panose="020B0604020202020204" pitchFamily="34" charset="0"/>
                          <a:cs typeface="Arial" panose="020B0604020202020204" pitchFamily="34" charset="0"/>
                        </a:rPr>
                        <a:t>B</a:t>
                      </a:r>
                    </a:p>
                  </a:txBody>
                  <a:tcPr marT="45710" marB="4571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latin typeface="Arial" panose="020B0604020202020204" pitchFamily="34" charset="0"/>
                          <a:cs typeface="Arial" panose="020B0604020202020204" pitchFamily="34" charset="0"/>
                        </a:rPr>
                        <a:t>RB</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latin typeface="Arial" panose="020B0604020202020204" pitchFamily="34" charset="0"/>
                          <a:cs typeface="Arial" panose="020B0604020202020204" pitchFamily="34" charset="0"/>
                        </a:rPr>
                        <a:t>RB</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latin typeface="Arial" panose="020B0604020202020204" pitchFamily="34" charset="0"/>
                          <a:cs typeface="Arial" panose="020B0604020202020204" pitchFamily="34" charset="0"/>
                        </a:rPr>
                        <a:t>BG</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latin typeface="Arial" panose="020B0604020202020204" pitchFamily="34" charset="0"/>
                          <a:cs typeface="Arial" panose="020B0604020202020204" pitchFamily="34" charset="0"/>
                        </a:rPr>
                        <a:t>BG</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solidFill>
                            <a:srgbClr val="FF0000"/>
                          </a:solidFill>
                          <a:latin typeface="Arial" panose="020B0604020202020204" pitchFamily="34" charset="0"/>
                          <a:cs typeface="Arial" panose="020B0604020202020204" pitchFamily="34" charset="0"/>
                        </a:rPr>
                        <a:t>BB</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solidFill>
                            <a:srgbClr val="FF0000"/>
                          </a:solidFill>
                          <a:latin typeface="Arial" panose="020B0604020202020204" pitchFamily="34" charset="0"/>
                          <a:cs typeface="Arial" panose="020B0604020202020204" pitchFamily="34" charset="0"/>
                        </a:rPr>
                        <a:t>BB</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solidFill>
                            <a:srgbClr val="FF0000"/>
                          </a:solidFill>
                          <a:latin typeface="Arial" panose="020B0604020202020204" pitchFamily="34" charset="0"/>
                          <a:cs typeface="Arial" panose="020B0604020202020204" pitchFamily="34" charset="0"/>
                        </a:rPr>
                        <a:t>BB</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solidFill>
                            <a:srgbClr val="FF0000"/>
                          </a:solidFill>
                          <a:latin typeface="Arial" panose="020B0604020202020204" pitchFamily="34" charset="0"/>
                          <a:cs typeface="Arial" panose="020B0604020202020204" pitchFamily="34" charset="0"/>
                        </a:rPr>
                        <a:t>BB</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535127">
                <a:tc>
                  <a:txBody>
                    <a:bodyPr/>
                    <a:lstStyle/>
                    <a:p>
                      <a:pPr algn="ctr"/>
                      <a:r>
                        <a:rPr lang="en-GB" sz="1400" b="1" dirty="0">
                          <a:latin typeface="Arial" panose="020B0604020202020204" pitchFamily="34" charset="0"/>
                          <a:cs typeface="Arial" panose="020B0604020202020204" pitchFamily="34" charset="0"/>
                        </a:rPr>
                        <a:t>B</a:t>
                      </a:r>
                    </a:p>
                  </a:txBody>
                  <a:tcPr marT="45710" marB="4571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latin typeface="Arial" panose="020B0604020202020204" pitchFamily="34" charset="0"/>
                          <a:cs typeface="Arial" panose="020B0604020202020204" pitchFamily="34" charset="0"/>
                        </a:rPr>
                        <a:t>RB</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latin typeface="Arial" panose="020B0604020202020204" pitchFamily="34" charset="0"/>
                          <a:cs typeface="Arial" panose="020B0604020202020204" pitchFamily="34" charset="0"/>
                        </a:rPr>
                        <a:t>RB</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latin typeface="Arial" panose="020B0604020202020204" pitchFamily="34" charset="0"/>
                          <a:cs typeface="Arial" panose="020B0604020202020204" pitchFamily="34" charset="0"/>
                        </a:rPr>
                        <a:t>BG</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latin typeface="Arial" panose="020B0604020202020204" pitchFamily="34" charset="0"/>
                          <a:cs typeface="Arial" panose="020B0604020202020204" pitchFamily="34" charset="0"/>
                        </a:rPr>
                        <a:t>BG</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solidFill>
                            <a:srgbClr val="FF0000"/>
                          </a:solidFill>
                          <a:latin typeface="Arial" panose="020B0604020202020204" pitchFamily="34" charset="0"/>
                          <a:cs typeface="Arial" panose="020B0604020202020204" pitchFamily="34" charset="0"/>
                        </a:rPr>
                        <a:t>BB</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solidFill>
                            <a:srgbClr val="FF0000"/>
                          </a:solidFill>
                          <a:latin typeface="Arial" panose="020B0604020202020204" pitchFamily="34" charset="0"/>
                          <a:cs typeface="Arial" panose="020B0604020202020204" pitchFamily="34" charset="0"/>
                        </a:rPr>
                        <a:t>BB</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solidFill>
                            <a:srgbClr val="FF0000"/>
                          </a:solidFill>
                          <a:latin typeface="Arial" panose="020B0604020202020204" pitchFamily="34" charset="0"/>
                          <a:cs typeface="Arial" panose="020B0604020202020204" pitchFamily="34" charset="0"/>
                        </a:rPr>
                        <a:t>BB</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400" dirty="0">
                          <a:solidFill>
                            <a:srgbClr val="FF0000"/>
                          </a:solidFill>
                          <a:latin typeface="Arial" panose="020B0604020202020204" pitchFamily="34" charset="0"/>
                          <a:cs typeface="Arial" panose="020B0604020202020204" pitchFamily="34" charset="0"/>
                        </a:rPr>
                        <a:t>BB</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535127">
                <a:tc>
                  <a:txBody>
                    <a:bodyPr/>
                    <a:lstStyle/>
                    <a:p>
                      <a:pPr algn="ctr"/>
                      <a:r>
                        <a:rPr lang="en-GB" sz="1400" b="1" dirty="0">
                          <a:latin typeface="Arial" panose="020B0604020202020204" pitchFamily="34" charset="0"/>
                          <a:cs typeface="Arial" panose="020B0604020202020204" pitchFamily="34" charset="0"/>
                        </a:rPr>
                        <a:t>B</a:t>
                      </a:r>
                    </a:p>
                  </a:txBody>
                  <a:tcPr marT="45710" marB="4571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lang="en-GB" sz="1400" dirty="0">
                          <a:latin typeface="Arial" panose="020B0604020202020204" pitchFamily="34" charset="0"/>
                          <a:cs typeface="Arial" panose="020B0604020202020204" pitchFamily="34" charset="0"/>
                        </a:rPr>
                        <a:t>RB</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lang="en-GB" sz="1400" dirty="0">
                          <a:latin typeface="Arial" panose="020B0604020202020204" pitchFamily="34" charset="0"/>
                          <a:cs typeface="Arial" panose="020B0604020202020204" pitchFamily="34" charset="0"/>
                        </a:rPr>
                        <a:t>RB</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lang="en-GB" sz="1400" dirty="0">
                          <a:latin typeface="Arial" panose="020B0604020202020204" pitchFamily="34" charset="0"/>
                          <a:cs typeface="Arial" panose="020B0604020202020204" pitchFamily="34" charset="0"/>
                        </a:rPr>
                        <a:t>BG</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lang="en-GB" sz="1400" dirty="0">
                          <a:latin typeface="Arial" panose="020B0604020202020204" pitchFamily="34" charset="0"/>
                          <a:cs typeface="Arial" panose="020B0604020202020204" pitchFamily="34" charset="0"/>
                        </a:rPr>
                        <a:t>BG</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lang="en-GB" sz="1400" dirty="0">
                          <a:solidFill>
                            <a:srgbClr val="FF0000"/>
                          </a:solidFill>
                          <a:latin typeface="Arial" panose="020B0604020202020204" pitchFamily="34" charset="0"/>
                          <a:cs typeface="Arial" panose="020B0604020202020204" pitchFamily="34" charset="0"/>
                        </a:rPr>
                        <a:t>BB</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lang="en-GB" sz="1400" dirty="0">
                          <a:solidFill>
                            <a:srgbClr val="FF0000"/>
                          </a:solidFill>
                          <a:latin typeface="Arial" panose="020B0604020202020204" pitchFamily="34" charset="0"/>
                          <a:cs typeface="Arial" panose="020B0604020202020204" pitchFamily="34" charset="0"/>
                        </a:rPr>
                        <a:t>BB</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lang="en-GB" sz="1400" dirty="0">
                          <a:solidFill>
                            <a:srgbClr val="FF0000"/>
                          </a:solidFill>
                          <a:latin typeface="Arial" panose="020B0604020202020204" pitchFamily="34" charset="0"/>
                          <a:cs typeface="Arial" panose="020B0604020202020204" pitchFamily="34" charset="0"/>
                        </a:rPr>
                        <a:t>BB</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lang="en-GB" sz="1400" dirty="0">
                          <a:solidFill>
                            <a:srgbClr val="FF0000"/>
                          </a:solidFill>
                          <a:latin typeface="Arial" panose="020B0604020202020204" pitchFamily="34" charset="0"/>
                          <a:cs typeface="Arial" panose="020B0604020202020204" pitchFamily="34" charset="0"/>
                        </a:rPr>
                        <a:t>BB</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8"/>
                  </a:ext>
                </a:extLst>
              </a:tr>
            </a:tbl>
          </a:graphicData>
        </a:graphic>
      </p:graphicFrame>
      <p:sp>
        <p:nvSpPr>
          <p:cNvPr id="19558" name="TextBox 25"/>
          <p:cNvSpPr txBox="1">
            <a:spLocks noChangeArrowheads="1"/>
          </p:cNvSpPr>
          <p:nvPr/>
        </p:nvSpPr>
        <p:spPr bwMode="auto">
          <a:xfrm>
            <a:off x="4367809" y="3877313"/>
            <a:ext cx="124316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GB" altLang="en-US" sz="2400" dirty="0"/>
              <a:t>Spin 1</a:t>
            </a:r>
          </a:p>
        </p:txBody>
      </p:sp>
      <p:sp>
        <p:nvSpPr>
          <p:cNvPr id="19559" name="TextBox 26"/>
          <p:cNvSpPr txBox="1">
            <a:spLocks noChangeArrowheads="1"/>
          </p:cNvSpPr>
          <p:nvPr/>
        </p:nvSpPr>
        <p:spPr bwMode="auto">
          <a:xfrm>
            <a:off x="6872288" y="1177065"/>
            <a:ext cx="186531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GB" altLang="en-US" sz="2400"/>
              <a:t>Spin 2</a:t>
            </a:r>
          </a:p>
        </p:txBody>
      </p:sp>
      <p:sp>
        <p:nvSpPr>
          <p:cNvPr id="25" name="Rectangle 24"/>
          <p:cNvSpPr/>
          <p:nvPr/>
        </p:nvSpPr>
        <p:spPr>
          <a:xfrm>
            <a:off x="0" y="2"/>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a:latin typeface="Arial" panose="020B0604020202020204" pitchFamily="34" charset="0"/>
                <a:cs typeface="Arial" panose="020B0604020202020204" pitchFamily="34" charset="0"/>
              </a:rPr>
              <a:t>Try this!</a:t>
            </a:r>
            <a:endParaRPr lang="en-GB"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07270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 name="TextBox 58"/>
          <p:cNvSpPr txBox="1">
            <a:spLocks noChangeArrowheads="1"/>
          </p:cNvSpPr>
          <p:nvPr/>
        </p:nvSpPr>
        <p:spPr bwMode="auto">
          <a:xfrm>
            <a:off x="335361" y="4437112"/>
            <a:ext cx="11521280"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GB" altLang="en-US" sz="2400" dirty="0">
                <a:latin typeface="Arial" panose="020B0604020202020204" pitchFamily="34" charset="0"/>
                <a:cs typeface="Arial" panose="020B0604020202020204" pitchFamily="34" charset="0"/>
              </a:rPr>
              <a:t>Probability of winning, drawing and losing if you are player one is </a:t>
            </a:r>
            <a:r>
              <a:rPr lang="en-GB" altLang="en-US" sz="2400" baseline="30000" dirty="0">
                <a:latin typeface="Arial" panose="020B0604020202020204" pitchFamily="34" charset="0"/>
                <a:cs typeface="Arial" panose="020B0604020202020204" pitchFamily="34" charset="0"/>
              </a:rPr>
              <a:t>1</a:t>
            </a:r>
            <a:r>
              <a:rPr lang="en-GB" altLang="en-US" sz="2400" dirty="0">
                <a:latin typeface="Arial" panose="020B0604020202020204" pitchFamily="34" charset="0"/>
                <a:cs typeface="Arial" panose="020B0604020202020204" pitchFamily="34" charset="0"/>
              </a:rPr>
              <a:t>/</a:t>
            </a:r>
            <a:r>
              <a:rPr lang="en-GB" altLang="en-US" sz="2400" baseline="-25000" dirty="0">
                <a:latin typeface="Arial" panose="020B0604020202020204" pitchFamily="34" charset="0"/>
                <a:cs typeface="Arial" panose="020B0604020202020204" pitchFamily="34" charset="0"/>
              </a:rPr>
              <a:t>3  </a:t>
            </a:r>
            <a:r>
              <a:rPr lang="en-GB" altLang="en-US" sz="2400" dirty="0">
                <a:latin typeface="Arial" panose="020B0604020202020204" pitchFamily="34" charset="0"/>
                <a:cs typeface="Arial" panose="020B0604020202020204" pitchFamily="34" charset="0"/>
              </a:rPr>
              <a:t>- so a fair game!</a:t>
            </a:r>
            <a:endParaRPr lang="en-GB" altLang="en-US" sz="2400" baseline="-25000" dirty="0">
              <a:latin typeface="Arial" panose="020B0604020202020204" pitchFamily="34" charset="0"/>
              <a:cs typeface="Arial" panose="020B0604020202020204" pitchFamily="34" charset="0"/>
            </a:endParaRPr>
          </a:p>
          <a:p>
            <a:pPr algn="ctr">
              <a:spcBef>
                <a:spcPct val="0"/>
              </a:spcBef>
              <a:buFontTx/>
              <a:buNone/>
            </a:pPr>
            <a:endParaRPr lang="en-GB" altLang="en-US" sz="2400" dirty="0">
              <a:latin typeface="Arial" panose="020B0604020202020204" pitchFamily="34" charset="0"/>
              <a:cs typeface="Arial" panose="020B0604020202020204" pitchFamily="34" charset="0"/>
            </a:endParaRPr>
          </a:p>
          <a:p>
            <a:pPr algn="ctr">
              <a:spcBef>
                <a:spcPct val="0"/>
              </a:spcBef>
              <a:buFontTx/>
              <a:buNone/>
            </a:pPr>
            <a:r>
              <a:rPr lang="en-GB" altLang="en-US" sz="2400" dirty="0">
                <a:latin typeface="Arial" panose="020B0604020202020204" pitchFamily="34" charset="0"/>
                <a:cs typeface="Arial" panose="020B0604020202020204" pitchFamily="34" charset="0"/>
              </a:rPr>
              <a:t>Is this true in practise?</a:t>
            </a:r>
          </a:p>
          <a:p>
            <a:pPr algn="ctr">
              <a:spcBef>
                <a:spcPct val="0"/>
              </a:spcBef>
              <a:buFontTx/>
              <a:buNone/>
            </a:pPr>
            <a:endParaRPr lang="en-GB" altLang="en-US" sz="2400" dirty="0">
              <a:latin typeface="Arial" panose="020B0604020202020204" pitchFamily="34" charset="0"/>
              <a:cs typeface="Arial" panose="020B0604020202020204" pitchFamily="34" charset="0"/>
            </a:endParaRPr>
          </a:p>
          <a:p>
            <a:pPr algn="ctr">
              <a:spcBef>
                <a:spcPct val="0"/>
              </a:spcBef>
              <a:buFontTx/>
              <a:buNone/>
            </a:pPr>
            <a:r>
              <a:rPr lang="en-GB" altLang="en-US" sz="2400" dirty="0">
                <a:latin typeface="Arial" panose="020B0604020202020204" pitchFamily="34" charset="0"/>
                <a:cs typeface="Arial" panose="020B0604020202020204" pitchFamily="34" charset="0"/>
              </a:rPr>
              <a:t>Try it!</a:t>
            </a:r>
          </a:p>
          <a:p>
            <a:pPr algn="ctr">
              <a:spcBef>
                <a:spcPct val="0"/>
              </a:spcBef>
              <a:buFontTx/>
              <a:buNone/>
            </a:pPr>
            <a:endParaRPr lang="en-GB" altLang="en-US" sz="2400" baseline="-25000" dirty="0">
              <a:latin typeface="Arial" panose="020B0604020202020204" pitchFamily="34" charset="0"/>
              <a:cs typeface="Arial" panose="020B0604020202020204" pitchFamily="34" charset="0"/>
            </a:endParaRPr>
          </a:p>
        </p:txBody>
      </p:sp>
      <p:sp>
        <p:nvSpPr>
          <p:cNvPr id="7" name="TextBox 84"/>
          <p:cNvSpPr txBox="1">
            <a:spLocks noChangeArrowheads="1"/>
          </p:cNvSpPr>
          <p:nvPr/>
        </p:nvSpPr>
        <p:spPr bwMode="auto">
          <a:xfrm>
            <a:off x="3863752" y="2928397"/>
            <a:ext cx="132268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0"/>
              </a:spcBef>
              <a:buFontTx/>
              <a:buNone/>
            </a:pPr>
            <a:r>
              <a:rPr lang="en-GB" altLang="en-US" sz="2400" dirty="0">
                <a:latin typeface="Arial" panose="020B0604020202020204" pitchFamily="34" charset="0"/>
                <a:cs typeface="Arial" panose="020B0604020202020204" pitchFamily="34" charset="0"/>
              </a:rPr>
              <a:t>Player 2</a:t>
            </a:r>
          </a:p>
        </p:txBody>
      </p:sp>
      <p:sp>
        <p:nvSpPr>
          <p:cNvPr id="16" name="Rectangle 108"/>
          <p:cNvSpPr>
            <a:spLocks noChangeArrowheads="1"/>
          </p:cNvSpPr>
          <p:nvPr/>
        </p:nvSpPr>
        <p:spPr bwMode="auto">
          <a:xfrm>
            <a:off x="5252492" y="1980203"/>
            <a:ext cx="542910" cy="559618"/>
          </a:xfrm>
          <a:prstGeom prst="rect">
            <a:avLst/>
          </a:prstGeom>
          <a:noFill/>
          <a:ln w="28575">
            <a:solidFill>
              <a:schemeClr val="tx1"/>
            </a:solidFill>
            <a:miter lim="800000"/>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defRPr/>
            </a:pPr>
            <a:endParaRPr lang="en-US" altLang="en-US" sz="2400">
              <a:latin typeface="Arial" panose="020B0604020202020204" pitchFamily="34" charset="0"/>
            </a:endParaRPr>
          </a:p>
        </p:txBody>
      </p:sp>
      <p:sp>
        <p:nvSpPr>
          <p:cNvPr id="17" name="Rectangle 109"/>
          <p:cNvSpPr>
            <a:spLocks noChangeArrowheads="1"/>
          </p:cNvSpPr>
          <p:nvPr/>
        </p:nvSpPr>
        <p:spPr bwMode="auto">
          <a:xfrm>
            <a:off x="5795402" y="1980203"/>
            <a:ext cx="542910" cy="559618"/>
          </a:xfrm>
          <a:prstGeom prst="rect">
            <a:avLst/>
          </a:prstGeom>
          <a:noFill/>
          <a:ln w="28575">
            <a:solidFill>
              <a:schemeClr val="tx1"/>
            </a:solidFill>
            <a:miter lim="800000"/>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defRPr/>
            </a:pPr>
            <a:endParaRPr lang="en-US" altLang="en-US" sz="2400">
              <a:latin typeface="Arial" panose="020B0604020202020204" pitchFamily="34" charset="0"/>
            </a:endParaRPr>
          </a:p>
        </p:txBody>
      </p:sp>
      <p:sp>
        <p:nvSpPr>
          <p:cNvPr id="18" name="Rectangle 110"/>
          <p:cNvSpPr>
            <a:spLocks noChangeArrowheads="1"/>
          </p:cNvSpPr>
          <p:nvPr/>
        </p:nvSpPr>
        <p:spPr bwMode="auto">
          <a:xfrm>
            <a:off x="5252492" y="2539821"/>
            <a:ext cx="542910" cy="559618"/>
          </a:xfrm>
          <a:prstGeom prst="rect">
            <a:avLst/>
          </a:prstGeom>
          <a:noFill/>
          <a:ln w="28575">
            <a:solidFill>
              <a:schemeClr val="tx1"/>
            </a:solidFill>
            <a:miter lim="800000"/>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defRPr/>
            </a:pPr>
            <a:endParaRPr lang="en-US" altLang="en-US" sz="2400">
              <a:latin typeface="Arial" panose="020B0604020202020204" pitchFamily="34" charset="0"/>
            </a:endParaRPr>
          </a:p>
        </p:txBody>
      </p:sp>
      <p:sp>
        <p:nvSpPr>
          <p:cNvPr id="19" name="Rectangle 111"/>
          <p:cNvSpPr>
            <a:spLocks noChangeArrowheads="1"/>
          </p:cNvSpPr>
          <p:nvPr/>
        </p:nvSpPr>
        <p:spPr bwMode="auto">
          <a:xfrm>
            <a:off x="5795402" y="2539821"/>
            <a:ext cx="542910" cy="559618"/>
          </a:xfrm>
          <a:prstGeom prst="rect">
            <a:avLst/>
          </a:prstGeom>
          <a:solidFill>
            <a:schemeClr val="bg2">
              <a:lumMod val="20000"/>
              <a:lumOff val="80000"/>
            </a:schemeClr>
          </a:solidFill>
          <a:ln w="28575">
            <a:solidFill>
              <a:schemeClr val="tx1"/>
            </a:solidFill>
            <a:miter lim="800000"/>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defRPr/>
            </a:pPr>
            <a:r>
              <a:rPr lang="en-US" altLang="en-US" sz="2400" dirty="0">
                <a:latin typeface="Arial" panose="020B0604020202020204" pitchFamily="34" charset="0"/>
              </a:rPr>
              <a:t>D</a:t>
            </a:r>
          </a:p>
        </p:txBody>
      </p:sp>
      <p:sp>
        <p:nvSpPr>
          <p:cNvPr id="20" name="Rectangle 112"/>
          <p:cNvSpPr>
            <a:spLocks noChangeArrowheads="1"/>
          </p:cNvSpPr>
          <p:nvPr/>
        </p:nvSpPr>
        <p:spPr bwMode="auto">
          <a:xfrm>
            <a:off x="6338312" y="1980203"/>
            <a:ext cx="542910" cy="559618"/>
          </a:xfrm>
          <a:prstGeom prst="rect">
            <a:avLst/>
          </a:prstGeom>
          <a:noFill/>
          <a:ln w="28575">
            <a:solidFill>
              <a:schemeClr val="tx1"/>
            </a:solidFill>
            <a:miter lim="800000"/>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defRPr/>
            </a:pPr>
            <a:endParaRPr lang="en-US" altLang="en-US" sz="2400">
              <a:latin typeface="Arial" panose="020B0604020202020204" pitchFamily="34" charset="0"/>
            </a:endParaRPr>
          </a:p>
        </p:txBody>
      </p:sp>
      <p:sp>
        <p:nvSpPr>
          <p:cNvPr id="21" name="Rectangle 113"/>
          <p:cNvSpPr>
            <a:spLocks noChangeArrowheads="1"/>
          </p:cNvSpPr>
          <p:nvPr/>
        </p:nvSpPr>
        <p:spPr bwMode="auto">
          <a:xfrm>
            <a:off x="6881223" y="1980203"/>
            <a:ext cx="542910" cy="559618"/>
          </a:xfrm>
          <a:prstGeom prst="rect">
            <a:avLst/>
          </a:prstGeom>
          <a:noFill/>
          <a:ln w="28575">
            <a:solidFill>
              <a:schemeClr val="tx1"/>
            </a:solidFill>
            <a:miter lim="800000"/>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defRPr/>
            </a:pPr>
            <a:endParaRPr lang="en-US" altLang="en-US" sz="2400">
              <a:latin typeface="Arial" panose="020B0604020202020204" pitchFamily="34" charset="0"/>
            </a:endParaRPr>
          </a:p>
        </p:txBody>
      </p:sp>
      <p:sp>
        <p:nvSpPr>
          <p:cNvPr id="22" name="Rectangle 114"/>
          <p:cNvSpPr>
            <a:spLocks noChangeArrowheads="1"/>
          </p:cNvSpPr>
          <p:nvPr/>
        </p:nvSpPr>
        <p:spPr bwMode="auto">
          <a:xfrm>
            <a:off x="6338312" y="2539821"/>
            <a:ext cx="542910" cy="559618"/>
          </a:xfrm>
          <a:prstGeom prst="rect">
            <a:avLst/>
          </a:prstGeom>
          <a:solidFill>
            <a:schemeClr val="bg2">
              <a:lumMod val="20000"/>
              <a:lumOff val="80000"/>
            </a:schemeClr>
          </a:solidFill>
          <a:ln w="28575">
            <a:solidFill>
              <a:schemeClr val="tx1"/>
            </a:solidFill>
            <a:miter lim="800000"/>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defRPr/>
            </a:pPr>
            <a:r>
              <a:rPr lang="en-US" altLang="en-US" sz="2400" dirty="0">
                <a:latin typeface="Arial" panose="020B0604020202020204" pitchFamily="34" charset="0"/>
              </a:rPr>
              <a:t>W</a:t>
            </a:r>
          </a:p>
        </p:txBody>
      </p:sp>
      <p:sp>
        <p:nvSpPr>
          <p:cNvPr id="23" name="Rectangle 115"/>
          <p:cNvSpPr>
            <a:spLocks noChangeArrowheads="1"/>
          </p:cNvSpPr>
          <p:nvPr/>
        </p:nvSpPr>
        <p:spPr bwMode="auto">
          <a:xfrm>
            <a:off x="6881223" y="2539821"/>
            <a:ext cx="542910" cy="559618"/>
          </a:xfrm>
          <a:prstGeom prst="rect">
            <a:avLst/>
          </a:prstGeom>
          <a:solidFill>
            <a:schemeClr val="bg2">
              <a:lumMod val="20000"/>
              <a:lumOff val="80000"/>
            </a:schemeClr>
          </a:solidFill>
          <a:ln w="28575">
            <a:solidFill>
              <a:schemeClr val="tx1"/>
            </a:solidFill>
            <a:miter lim="800000"/>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defRPr/>
            </a:pPr>
            <a:r>
              <a:rPr lang="en-US" altLang="en-US" sz="2400" dirty="0">
                <a:latin typeface="Arial" panose="020B0604020202020204" pitchFamily="34" charset="0"/>
              </a:rPr>
              <a:t>L</a:t>
            </a:r>
          </a:p>
        </p:txBody>
      </p:sp>
      <p:sp>
        <p:nvSpPr>
          <p:cNvPr id="24" name="Rectangle 120"/>
          <p:cNvSpPr>
            <a:spLocks noChangeArrowheads="1"/>
          </p:cNvSpPr>
          <p:nvPr/>
        </p:nvSpPr>
        <p:spPr bwMode="auto">
          <a:xfrm>
            <a:off x="5252492" y="3099439"/>
            <a:ext cx="542910" cy="559618"/>
          </a:xfrm>
          <a:prstGeom prst="rect">
            <a:avLst/>
          </a:prstGeom>
          <a:noFill/>
          <a:ln w="28575">
            <a:solidFill>
              <a:schemeClr val="tx1"/>
            </a:solidFill>
            <a:miter lim="800000"/>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defRPr/>
            </a:pPr>
            <a:endParaRPr lang="en-US" altLang="en-US" sz="2400">
              <a:latin typeface="Arial" panose="020B0604020202020204" pitchFamily="34" charset="0"/>
            </a:endParaRPr>
          </a:p>
        </p:txBody>
      </p:sp>
      <p:sp>
        <p:nvSpPr>
          <p:cNvPr id="25" name="Rectangle 121"/>
          <p:cNvSpPr>
            <a:spLocks noChangeArrowheads="1"/>
          </p:cNvSpPr>
          <p:nvPr/>
        </p:nvSpPr>
        <p:spPr bwMode="auto">
          <a:xfrm>
            <a:off x="5795402" y="3099439"/>
            <a:ext cx="542910" cy="559618"/>
          </a:xfrm>
          <a:prstGeom prst="rect">
            <a:avLst/>
          </a:prstGeom>
          <a:solidFill>
            <a:schemeClr val="bg2">
              <a:lumMod val="20000"/>
              <a:lumOff val="80000"/>
            </a:schemeClr>
          </a:solidFill>
          <a:ln w="28575">
            <a:solidFill>
              <a:schemeClr val="tx1"/>
            </a:solidFill>
            <a:miter lim="800000"/>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defRPr/>
            </a:pPr>
            <a:r>
              <a:rPr lang="en-US" altLang="en-US" sz="2400" dirty="0">
                <a:latin typeface="Arial" panose="020B0604020202020204" pitchFamily="34" charset="0"/>
              </a:rPr>
              <a:t>L</a:t>
            </a:r>
          </a:p>
        </p:txBody>
      </p:sp>
      <p:sp>
        <p:nvSpPr>
          <p:cNvPr id="26" name="Rectangle 122"/>
          <p:cNvSpPr>
            <a:spLocks noChangeArrowheads="1"/>
          </p:cNvSpPr>
          <p:nvPr/>
        </p:nvSpPr>
        <p:spPr bwMode="auto">
          <a:xfrm>
            <a:off x="5252492" y="3659056"/>
            <a:ext cx="542910" cy="559618"/>
          </a:xfrm>
          <a:prstGeom prst="rect">
            <a:avLst/>
          </a:prstGeom>
          <a:noFill/>
          <a:ln w="28575">
            <a:solidFill>
              <a:schemeClr val="tx1"/>
            </a:solidFill>
            <a:miter lim="800000"/>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defRPr/>
            </a:pPr>
            <a:endParaRPr lang="en-US" altLang="en-US" sz="2400">
              <a:latin typeface="Arial" panose="020B0604020202020204" pitchFamily="34" charset="0"/>
            </a:endParaRPr>
          </a:p>
        </p:txBody>
      </p:sp>
      <p:sp>
        <p:nvSpPr>
          <p:cNvPr id="27" name="Rectangle 123"/>
          <p:cNvSpPr>
            <a:spLocks noChangeArrowheads="1"/>
          </p:cNvSpPr>
          <p:nvPr/>
        </p:nvSpPr>
        <p:spPr bwMode="auto">
          <a:xfrm>
            <a:off x="5795402" y="3659056"/>
            <a:ext cx="542910" cy="559618"/>
          </a:xfrm>
          <a:prstGeom prst="rect">
            <a:avLst/>
          </a:prstGeom>
          <a:solidFill>
            <a:schemeClr val="bg2">
              <a:lumMod val="20000"/>
              <a:lumOff val="80000"/>
            </a:schemeClr>
          </a:solidFill>
          <a:ln w="28575">
            <a:solidFill>
              <a:schemeClr val="tx1"/>
            </a:solidFill>
            <a:miter lim="800000"/>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defRPr/>
            </a:pPr>
            <a:r>
              <a:rPr lang="en-US" altLang="en-US" sz="2400" dirty="0">
                <a:latin typeface="Arial" panose="020B0604020202020204" pitchFamily="34" charset="0"/>
              </a:rPr>
              <a:t>W</a:t>
            </a:r>
          </a:p>
        </p:txBody>
      </p:sp>
      <p:sp>
        <p:nvSpPr>
          <p:cNvPr id="28" name="Rectangle 124"/>
          <p:cNvSpPr>
            <a:spLocks noChangeArrowheads="1"/>
          </p:cNvSpPr>
          <p:nvPr/>
        </p:nvSpPr>
        <p:spPr bwMode="auto">
          <a:xfrm>
            <a:off x="6338312" y="3099439"/>
            <a:ext cx="542910" cy="559618"/>
          </a:xfrm>
          <a:prstGeom prst="rect">
            <a:avLst/>
          </a:prstGeom>
          <a:solidFill>
            <a:schemeClr val="bg2">
              <a:lumMod val="20000"/>
              <a:lumOff val="80000"/>
            </a:schemeClr>
          </a:solidFill>
          <a:ln w="28575">
            <a:solidFill>
              <a:schemeClr val="tx1"/>
            </a:solidFill>
            <a:miter lim="800000"/>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defRPr/>
            </a:pPr>
            <a:r>
              <a:rPr lang="en-US" altLang="en-US" sz="2400" dirty="0">
                <a:latin typeface="Arial" panose="020B0604020202020204" pitchFamily="34" charset="0"/>
              </a:rPr>
              <a:t>D</a:t>
            </a:r>
          </a:p>
        </p:txBody>
      </p:sp>
      <p:sp>
        <p:nvSpPr>
          <p:cNvPr id="29" name="Rectangle 125"/>
          <p:cNvSpPr>
            <a:spLocks noChangeArrowheads="1"/>
          </p:cNvSpPr>
          <p:nvPr/>
        </p:nvSpPr>
        <p:spPr bwMode="auto">
          <a:xfrm>
            <a:off x="6881223" y="3099439"/>
            <a:ext cx="542910" cy="559618"/>
          </a:xfrm>
          <a:prstGeom prst="rect">
            <a:avLst/>
          </a:prstGeom>
          <a:solidFill>
            <a:schemeClr val="bg2">
              <a:lumMod val="20000"/>
              <a:lumOff val="80000"/>
            </a:schemeClr>
          </a:solidFill>
          <a:ln w="28575">
            <a:solidFill>
              <a:schemeClr val="tx1"/>
            </a:solidFill>
            <a:miter lim="800000"/>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defRPr/>
            </a:pPr>
            <a:r>
              <a:rPr lang="en-US" altLang="en-US" sz="2400" dirty="0">
                <a:latin typeface="Arial" panose="020B0604020202020204" pitchFamily="34" charset="0"/>
              </a:rPr>
              <a:t>W</a:t>
            </a:r>
          </a:p>
        </p:txBody>
      </p:sp>
      <p:sp>
        <p:nvSpPr>
          <p:cNvPr id="30" name="Rectangle 126"/>
          <p:cNvSpPr>
            <a:spLocks noChangeArrowheads="1"/>
          </p:cNvSpPr>
          <p:nvPr/>
        </p:nvSpPr>
        <p:spPr bwMode="auto">
          <a:xfrm>
            <a:off x="6338312" y="3659056"/>
            <a:ext cx="542910" cy="559618"/>
          </a:xfrm>
          <a:prstGeom prst="rect">
            <a:avLst/>
          </a:prstGeom>
          <a:solidFill>
            <a:schemeClr val="bg2">
              <a:lumMod val="20000"/>
              <a:lumOff val="80000"/>
            </a:schemeClr>
          </a:solidFill>
          <a:ln w="28575">
            <a:solidFill>
              <a:schemeClr val="tx1"/>
            </a:solidFill>
            <a:miter lim="800000"/>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defRPr/>
            </a:pPr>
            <a:r>
              <a:rPr lang="en-US" altLang="en-US" sz="2400" dirty="0">
                <a:latin typeface="Arial" panose="020B0604020202020204" pitchFamily="34" charset="0"/>
              </a:rPr>
              <a:t>L</a:t>
            </a:r>
          </a:p>
        </p:txBody>
      </p:sp>
      <p:sp>
        <p:nvSpPr>
          <p:cNvPr id="31" name="Rectangle 127"/>
          <p:cNvSpPr>
            <a:spLocks noChangeArrowheads="1"/>
          </p:cNvSpPr>
          <p:nvPr/>
        </p:nvSpPr>
        <p:spPr bwMode="auto">
          <a:xfrm>
            <a:off x="6881223" y="3659056"/>
            <a:ext cx="542910" cy="559618"/>
          </a:xfrm>
          <a:prstGeom prst="rect">
            <a:avLst/>
          </a:prstGeom>
          <a:solidFill>
            <a:schemeClr val="bg2">
              <a:lumMod val="20000"/>
              <a:lumOff val="80000"/>
            </a:schemeClr>
          </a:solidFill>
          <a:ln w="28575">
            <a:solidFill>
              <a:schemeClr val="tx1"/>
            </a:solidFill>
            <a:miter lim="800000"/>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defRPr/>
            </a:pPr>
            <a:r>
              <a:rPr lang="en-US" altLang="en-US" sz="2400" dirty="0">
                <a:latin typeface="Arial" panose="020B0604020202020204" pitchFamily="34" charset="0"/>
              </a:rPr>
              <a:t>D</a:t>
            </a:r>
          </a:p>
        </p:txBody>
      </p:sp>
      <p:pic>
        <p:nvPicPr>
          <p:cNvPr id="10" name="Picture 41"/>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831184" y="2138599"/>
            <a:ext cx="471347" cy="329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42"/>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286616" y="2655009"/>
            <a:ext cx="471347" cy="329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45"/>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rot="19615688">
            <a:off x="6376674" y="2124144"/>
            <a:ext cx="470754" cy="2717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46"/>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rot="19615688">
            <a:off x="5286286" y="3243378"/>
            <a:ext cx="470754" cy="2717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50"/>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933962" y="2033558"/>
            <a:ext cx="437432" cy="4529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51"/>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270438" y="3701323"/>
            <a:ext cx="437432" cy="4529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84"/>
          <p:cNvSpPr txBox="1">
            <a:spLocks noChangeArrowheads="1"/>
          </p:cNvSpPr>
          <p:nvPr/>
        </p:nvSpPr>
        <p:spPr bwMode="auto">
          <a:xfrm>
            <a:off x="5831787" y="1428674"/>
            <a:ext cx="167536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0"/>
              </a:spcBef>
              <a:buFontTx/>
              <a:buNone/>
            </a:pPr>
            <a:r>
              <a:rPr lang="en-GB" altLang="en-US" sz="2400" dirty="0">
                <a:latin typeface="Arial" panose="020B0604020202020204" pitchFamily="34" charset="0"/>
                <a:cs typeface="Arial" panose="020B0604020202020204" pitchFamily="34" charset="0"/>
              </a:rPr>
              <a:t>Player 1</a:t>
            </a:r>
          </a:p>
        </p:txBody>
      </p:sp>
      <p:sp>
        <p:nvSpPr>
          <p:cNvPr id="32" name="Rectangle 31"/>
          <p:cNvSpPr/>
          <p:nvPr/>
        </p:nvSpPr>
        <p:spPr>
          <a:xfrm>
            <a:off x="0" y="2"/>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a:latin typeface="Arial" panose="020B0604020202020204" pitchFamily="34" charset="0"/>
                <a:cs typeface="Arial" panose="020B0604020202020204" pitchFamily="34" charset="0"/>
              </a:rPr>
              <a:t>Is rock, paper, </a:t>
            </a:r>
            <a:r>
              <a:rPr lang="en-GB" sz="2800" b="1" dirty="0">
                <a:latin typeface="Arial" panose="020B0604020202020204" pitchFamily="34" charset="0"/>
                <a:cs typeface="Arial" panose="020B0604020202020204" pitchFamily="34" charset="0"/>
              </a:rPr>
              <a:t>scissors a fair game?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
                                            <p:txEl>
                                              <p:pRg st="0" end="0"/>
                                            </p:txEl>
                                          </p:spTgt>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nodeType="afterEffect">
                                  <p:stCondLst>
                                    <p:cond delay="0"/>
                                  </p:stCondLst>
                                  <p:childTnLst>
                                    <p:set>
                                      <p:cBhvr>
                                        <p:cTn id="9" dur="1" fill="hold">
                                          <p:stCondLst>
                                            <p:cond delay="0"/>
                                          </p:stCondLst>
                                        </p:cTn>
                                        <p:tgtEl>
                                          <p:spTgt spid="22">
                                            <p:txEl>
                                              <p:pRg st="0" end="0"/>
                                            </p:txEl>
                                          </p:spTgt>
                                        </p:tgtEl>
                                        <p:attrNameLst>
                                          <p:attrName>style.visibility</p:attrName>
                                        </p:attrNameLst>
                                      </p:cBhvr>
                                      <p:to>
                                        <p:strVal val="visible"/>
                                      </p:to>
                                    </p:set>
                                  </p:childTnLst>
                                </p:cTn>
                              </p:par>
                            </p:childTnLst>
                          </p:cTn>
                        </p:par>
                        <p:par>
                          <p:cTn id="10" fill="hold">
                            <p:stCondLst>
                              <p:cond delay="0"/>
                            </p:stCondLst>
                            <p:childTnLst>
                              <p:par>
                                <p:cTn id="11" presetID="1" presetClass="entr" presetSubtype="0" fill="hold" nodeType="afterEffect">
                                  <p:stCondLst>
                                    <p:cond delay="0"/>
                                  </p:stCondLst>
                                  <p:childTnLst>
                                    <p:set>
                                      <p:cBhvr>
                                        <p:cTn id="12" dur="1" fill="hold">
                                          <p:stCondLst>
                                            <p:cond delay="0"/>
                                          </p:stCondLst>
                                        </p:cTn>
                                        <p:tgtEl>
                                          <p:spTgt spid="23">
                                            <p:txEl>
                                              <p:pRg st="0" end="0"/>
                                            </p:txEl>
                                          </p:spTgt>
                                        </p:tgtEl>
                                        <p:attrNameLst>
                                          <p:attrName>style.visibility</p:attrName>
                                        </p:attrNameLst>
                                      </p:cBhvr>
                                      <p:to>
                                        <p:strVal val="visible"/>
                                      </p:to>
                                    </p:set>
                                  </p:childTnLst>
                                </p:cTn>
                              </p:par>
                            </p:childTnLst>
                          </p:cTn>
                        </p:par>
                        <p:par>
                          <p:cTn id="13" fill="hold">
                            <p:stCondLst>
                              <p:cond delay="0"/>
                            </p:stCondLst>
                            <p:childTnLst>
                              <p:par>
                                <p:cTn id="14" presetID="1" presetClass="entr" presetSubtype="0" fill="hold" nodeType="afterEffect">
                                  <p:stCondLst>
                                    <p:cond delay="0"/>
                                  </p:stCondLst>
                                  <p:childTnLst>
                                    <p:set>
                                      <p:cBhvr>
                                        <p:cTn id="15" dur="1" fill="hold">
                                          <p:stCondLst>
                                            <p:cond delay="0"/>
                                          </p:stCondLst>
                                        </p:cTn>
                                        <p:tgtEl>
                                          <p:spTgt spid="25">
                                            <p:txEl>
                                              <p:pRg st="0" end="0"/>
                                            </p:txEl>
                                          </p:spTgt>
                                        </p:tgtEl>
                                        <p:attrNameLst>
                                          <p:attrName>style.visibility</p:attrName>
                                        </p:attrNameLst>
                                      </p:cBhvr>
                                      <p:to>
                                        <p:strVal val="visible"/>
                                      </p:to>
                                    </p:set>
                                  </p:childTnLst>
                                </p:cTn>
                              </p:par>
                            </p:childTnLst>
                          </p:cTn>
                        </p:par>
                        <p:par>
                          <p:cTn id="16" fill="hold">
                            <p:stCondLst>
                              <p:cond delay="0"/>
                            </p:stCondLst>
                            <p:childTnLst>
                              <p:par>
                                <p:cTn id="17" presetID="1" presetClass="entr" presetSubtype="0" fill="hold" nodeType="afterEffect">
                                  <p:stCondLst>
                                    <p:cond delay="0"/>
                                  </p:stCondLst>
                                  <p:childTnLst>
                                    <p:set>
                                      <p:cBhvr>
                                        <p:cTn id="18" dur="1" fill="hold">
                                          <p:stCondLst>
                                            <p:cond delay="0"/>
                                          </p:stCondLst>
                                        </p:cTn>
                                        <p:tgtEl>
                                          <p:spTgt spid="28">
                                            <p:txEl>
                                              <p:pRg st="0" end="0"/>
                                            </p:txEl>
                                          </p:spTgt>
                                        </p:tgtEl>
                                        <p:attrNameLst>
                                          <p:attrName>style.visibility</p:attrName>
                                        </p:attrNameLst>
                                      </p:cBhvr>
                                      <p:to>
                                        <p:strVal val="visible"/>
                                      </p:to>
                                    </p:set>
                                  </p:childTnLst>
                                </p:cTn>
                              </p:par>
                            </p:childTnLst>
                          </p:cTn>
                        </p:par>
                        <p:par>
                          <p:cTn id="19" fill="hold">
                            <p:stCondLst>
                              <p:cond delay="0"/>
                            </p:stCondLst>
                            <p:childTnLst>
                              <p:par>
                                <p:cTn id="20" presetID="1" presetClass="entr" presetSubtype="0" fill="hold" nodeType="afterEffect">
                                  <p:stCondLst>
                                    <p:cond delay="0"/>
                                  </p:stCondLst>
                                  <p:childTnLst>
                                    <p:set>
                                      <p:cBhvr>
                                        <p:cTn id="21" dur="1" fill="hold">
                                          <p:stCondLst>
                                            <p:cond delay="0"/>
                                          </p:stCondLst>
                                        </p:cTn>
                                        <p:tgtEl>
                                          <p:spTgt spid="29">
                                            <p:txEl>
                                              <p:pRg st="0" end="0"/>
                                            </p:txEl>
                                          </p:spTgt>
                                        </p:tgtEl>
                                        <p:attrNameLst>
                                          <p:attrName>style.visibility</p:attrName>
                                        </p:attrNameLst>
                                      </p:cBhvr>
                                      <p:to>
                                        <p:strVal val="visible"/>
                                      </p:to>
                                    </p:set>
                                  </p:childTnLst>
                                </p:cTn>
                              </p:par>
                            </p:childTnLst>
                          </p:cTn>
                        </p:par>
                        <p:par>
                          <p:cTn id="22" fill="hold">
                            <p:stCondLst>
                              <p:cond delay="0"/>
                            </p:stCondLst>
                            <p:childTnLst>
                              <p:par>
                                <p:cTn id="23" presetID="1" presetClass="entr" presetSubtype="0" fill="hold" nodeType="afterEffect">
                                  <p:stCondLst>
                                    <p:cond delay="0"/>
                                  </p:stCondLst>
                                  <p:childTnLst>
                                    <p:set>
                                      <p:cBhvr>
                                        <p:cTn id="24" dur="1" fill="hold">
                                          <p:stCondLst>
                                            <p:cond delay="0"/>
                                          </p:stCondLst>
                                        </p:cTn>
                                        <p:tgtEl>
                                          <p:spTgt spid="27">
                                            <p:txEl>
                                              <p:pRg st="0" end="0"/>
                                            </p:txEl>
                                          </p:spTgt>
                                        </p:tgtEl>
                                        <p:attrNameLst>
                                          <p:attrName>style.visibility</p:attrName>
                                        </p:attrNameLst>
                                      </p:cBhvr>
                                      <p:to>
                                        <p:strVal val="visible"/>
                                      </p:to>
                                    </p:set>
                                  </p:childTnLst>
                                </p:cTn>
                              </p:par>
                            </p:childTnLst>
                          </p:cTn>
                        </p:par>
                        <p:par>
                          <p:cTn id="25" fill="hold">
                            <p:stCondLst>
                              <p:cond delay="0"/>
                            </p:stCondLst>
                            <p:childTnLst>
                              <p:par>
                                <p:cTn id="26" presetID="1" presetClass="entr" presetSubtype="0" fill="hold" nodeType="afterEffect">
                                  <p:stCondLst>
                                    <p:cond delay="0"/>
                                  </p:stCondLst>
                                  <p:childTnLst>
                                    <p:set>
                                      <p:cBhvr>
                                        <p:cTn id="27" dur="1" fill="hold">
                                          <p:stCondLst>
                                            <p:cond delay="0"/>
                                          </p:stCondLst>
                                        </p:cTn>
                                        <p:tgtEl>
                                          <p:spTgt spid="30">
                                            <p:txEl>
                                              <p:pRg st="0" end="0"/>
                                            </p:txEl>
                                          </p:spTgt>
                                        </p:tgtEl>
                                        <p:attrNameLst>
                                          <p:attrName>style.visibility</p:attrName>
                                        </p:attrNameLst>
                                      </p:cBhvr>
                                      <p:to>
                                        <p:strVal val="visible"/>
                                      </p:to>
                                    </p:set>
                                  </p:childTnLst>
                                </p:cTn>
                              </p:par>
                            </p:childTnLst>
                          </p:cTn>
                        </p:par>
                        <p:par>
                          <p:cTn id="28" fill="hold">
                            <p:stCondLst>
                              <p:cond delay="0"/>
                            </p:stCondLst>
                            <p:childTnLst>
                              <p:par>
                                <p:cTn id="29" presetID="1" presetClass="entr" presetSubtype="0" fill="hold" nodeType="afterEffect">
                                  <p:stCondLst>
                                    <p:cond delay="0"/>
                                  </p:stCondLst>
                                  <p:childTnLst>
                                    <p:set>
                                      <p:cBhvr>
                                        <p:cTn id="30" dur="1" fill="hold">
                                          <p:stCondLst>
                                            <p:cond delay="0"/>
                                          </p:stCondLst>
                                        </p:cTn>
                                        <p:tgtEl>
                                          <p:spTgt spid="31">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2" end="2"/>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0" name="TextBox 3"/>
          <p:cNvSpPr txBox="1">
            <a:spLocks noChangeArrowheads="1"/>
          </p:cNvSpPr>
          <p:nvPr/>
        </p:nvSpPr>
        <p:spPr bwMode="auto">
          <a:xfrm>
            <a:off x="335360" y="1412776"/>
            <a:ext cx="11521280" cy="5016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0"/>
              </a:spcBef>
              <a:buFontTx/>
              <a:buNone/>
            </a:pPr>
            <a:r>
              <a:rPr lang="en-GB" altLang="en-US" sz="2000" dirty="0">
                <a:latin typeface="Arial" panose="020B0604020202020204" pitchFamily="34" charset="0"/>
                <a:cs typeface="Arial" panose="020B0604020202020204" pitchFamily="34" charset="0"/>
              </a:rPr>
              <a:t>Studies show that In reality things are not quite as simple!</a:t>
            </a:r>
          </a:p>
          <a:p>
            <a:pPr>
              <a:spcBef>
                <a:spcPct val="0"/>
              </a:spcBef>
              <a:buFontTx/>
              <a:buNone/>
            </a:pPr>
            <a:endParaRPr lang="en-GB" altLang="en-US" sz="2000" dirty="0">
              <a:latin typeface="Arial" panose="020B0604020202020204" pitchFamily="34" charset="0"/>
              <a:cs typeface="Arial" panose="020B0604020202020204" pitchFamily="34" charset="0"/>
            </a:endParaRPr>
          </a:p>
          <a:p>
            <a:pPr>
              <a:spcBef>
                <a:spcPct val="0"/>
              </a:spcBef>
              <a:buFontTx/>
              <a:buNone/>
            </a:pPr>
            <a:r>
              <a:rPr lang="en-GB" altLang="en-US" sz="2000" dirty="0">
                <a:latin typeface="Arial" panose="020B0604020202020204" pitchFamily="34" charset="0"/>
                <a:cs typeface="Arial" panose="020B0604020202020204" pitchFamily="34" charset="0"/>
              </a:rPr>
              <a:t>Psychological factors come into play based on experience of the players. Inexperience players often avoid making the same selection consecutively as they don’t believe it is random enough, when in reality this would happen randomly</a:t>
            </a:r>
            <a:r>
              <a:rPr lang="en-GB" altLang="en-US" sz="2000" baseline="30000" dirty="0">
                <a:latin typeface="Arial" panose="020B0604020202020204" pitchFamily="34" charset="0"/>
                <a:cs typeface="Arial" panose="020B0604020202020204" pitchFamily="34" charset="0"/>
              </a:rPr>
              <a:t> 1</a:t>
            </a:r>
            <a:r>
              <a:rPr lang="en-GB" altLang="en-US" sz="2000" dirty="0">
                <a:latin typeface="Arial" panose="020B0604020202020204" pitchFamily="34" charset="0"/>
                <a:cs typeface="Arial" panose="020B0604020202020204" pitchFamily="34" charset="0"/>
              </a:rPr>
              <a:t>/</a:t>
            </a:r>
            <a:r>
              <a:rPr lang="en-GB" altLang="en-US" sz="2000" baseline="-25000" dirty="0">
                <a:latin typeface="Arial" panose="020B0604020202020204" pitchFamily="34" charset="0"/>
                <a:cs typeface="Arial" panose="020B0604020202020204" pitchFamily="34" charset="0"/>
              </a:rPr>
              <a:t>3</a:t>
            </a:r>
            <a:r>
              <a:rPr lang="en-GB" altLang="en-US" sz="2000" baseline="30000" dirty="0">
                <a:latin typeface="Arial" panose="020B0604020202020204" pitchFamily="34" charset="0"/>
                <a:cs typeface="Arial" panose="020B0604020202020204" pitchFamily="34" charset="0"/>
              </a:rPr>
              <a:t> </a:t>
            </a:r>
            <a:r>
              <a:rPr lang="en-GB" altLang="en-US" sz="2000" dirty="0">
                <a:latin typeface="Arial" panose="020B0604020202020204" pitchFamily="34" charset="0"/>
                <a:cs typeface="Arial" panose="020B0604020202020204" pitchFamily="34" charset="0"/>
              </a:rPr>
              <a:t>of the time!</a:t>
            </a:r>
          </a:p>
          <a:p>
            <a:pPr>
              <a:spcBef>
                <a:spcPct val="0"/>
              </a:spcBef>
              <a:buFontTx/>
              <a:buNone/>
            </a:pPr>
            <a:endParaRPr lang="en-GB" altLang="en-US" sz="2000" dirty="0">
              <a:latin typeface="Arial" panose="020B0604020202020204" pitchFamily="34" charset="0"/>
              <a:cs typeface="Arial" panose="020B0604020202020204" pitchFamily="34" charset="0"/>
            </a:endParaRPr>
          </a:p>
          <a:p>
            <a:pPr>
              <a:spcBef>
                <a:spcPct val="0"/>
              </a:spcBef>
              <a:buFontTx/>
              <a:buNone/>
            </a:pPr>
            <a:r>
              <a:rPr lang="en-GB" altLang="en-US" sz="2000" dirty="0">
                <a:latin typeface="Arial" panose="020B0604020202020204" pitchFamily="34" charset="0"/>
                <a:cs typeface="Arial" panose="020B0604020202020204" pitchFamily="34" charset="0"/>
              </a:rPr>
              <a:t>Tournament play involving experienced players also show that psychological differences might make things less straight forward.</a:t>
            </a:r>
          </a:p>
          <a:p>
            <a:pPr>
              <a:spcBef>
                <a:spcPct val="0"/>
              </a:spcBef>
              <a:buFontTx/>
              <a:buNone/>
            </a:pPr>
            <a:endParaRPr lang="en-GB" altLang="en-US" sz="2000" dirty="0">
              <a:latin typeface="Arial" panose="020B0604020202020204" pitchFamily="34" charset="0"/>
              <a:cs typeface="Arial" panose="020B0604020202020204" pitchFamily="34" charset="0"/>
            </a:endParaRPr>
          </a:p>
          <a:p>
            <a:pPr>
              <a:spcBef>
                <a:spcPct val="0"/>
              </a:spcBef>
              <a:buFontTx/>
              <a:buNone/>
            </a:pPr>
            <a:r>
              <a:rPr lang="en-GB" altLang="en-US" sz="2000" dirty="0">
                <a:latin typeface="Arial" panose="020B0604020202020204" pitchFamily="34" charset="0"/>
                <a:cs typeface="Arial" panose="020B0604020202020204" pitchFamily="34" charset="0"/>
              </a:rPr>
              <a:t>A scientific survey in 2008 found the following selections were made at tournaments:</a:t>
            </a:r>
          </a:p>
          <a:p>
            <a:pPr>
              <a:spcBef>
                <a:spcPct val="0"/>
              </a:spcBef>
              <a:buFontTx/>
              <a:buNone/>
            </a:pPr>
            <a:r>
              <a:rPr lang="en-GB" altLang="en-US" sz="2000" dirty="0">
                <a:latin typeface="Arial" panose="020B0604020202020204" pitchFamily="34" charset="0"/>
                <a:cs typeface="Arial" panose="020B0604020202020204" pitchFamily="34" charset="0"/>
              </a:rPr>
              <a:t>			Rock selection 		35.4%			</a:t>
            </a:r>
          </a:p>
          <a:p>
            <a:pPr>
              <a:spcBef>
                <a:spcPct val="0"/>
              </a:spcBef>
              <a:buFontTx/>
              <a:buNone/>
            </a:pPr>
            <a:r>
              <a:rPr lang="en-GB" altLang="en-US" sz="2000" dirty="0">
                <a:latin typeface="Arial" panose="020B0604020202020204" pitchFamily="34" charset="0"/>
                <a:cs typeface="Arial" panose="020B0604020202020204" pitchFamily="34" charset="0"/>
              </a:rPr>
              <a:t>                                       	Paper selection 		36.0%</a:t>
            </a:r>
          </a:p>
          <a:p>
            <a:pPr>
              <a:spcBef>
                <a:spcPct val="0"/>
              </a:spcBef>
              <a:buFontTx/>
              <a:buNone/>
            </a:pPr>
            <a:r>
              <a:rPr lang="en-GB" altLang="en-US" sz="2000" dirty="0">
                <a:latin typeface="Arial" panose="020B0604020202020204" pitchFamily="34" charset="0"/>
                <a:cs typeface="Arial" panose="020B0604020202020204" pitchFamily="34" charset="0"/>
              </a:rPr>
              <a:t>			Scissor selection 	29.6%</a:t>
            </a:r>
          </a:p>
          <a:p>
            <a:pPr>
              <a:spcBef>
                <a:spcPct val="0"/>
              </a:spcBef>
              <a:buFontTx/>
              <a:buNone/>
            </a:pPr>
            <a:endParaRPr lang="en-GB" altLang="en-US" sz="2000" dirty="0">
              <a:latin typeface="Arial" panose="020B0604020202020204" pitchFamily="34" charset="0"/>
              <a:cs typeface="Arial" panose="020B0604020202020204" pitchFamily="34" charset="0"/>
            </a:endParaRPr>
          </a:p>
          <a:p>
            <a:pPr>
              <a:spcBef>
                <a:spcPct val="0"/>
              </a:spcBef>
              <a:buFontTx/>
              <a:buNone/>
            </a:pPr>
            <a:r>
              <a:rPr lang="en-GB" altLang="en-US" sz="2000" dirty="0">
                <a:latin typeface="Arial" panose="020B0604020202020204" pitchFamily="34" charset="0"/>
                <a:cs typeface="Arial" panose="020B0604020202020204" pitchFamily="34" charset="0"/>
              </a:rPr>
              <a:t>Scissors is the least popular choice, and men favour rock. Both are reasons to choose paper in a one-shot match!</a:t>
            </a:r>
          </a:p>
        </p:txBody>
      </p:sp>
      <p:sp>
        <p:nvSpPr>
          <p:cNvPr id="32" name="Rectangle 31"/>
          <p:cNvSpPr/>
          <p:nvPr/>
        </p:nvSpPr>
        <p:spPr>
          <a:xfrm>
            <a:off x="0" y="2"/>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a:latin typeface="Arial" panose="020B0604020202020204" pitchFamily="34" charset="0"/>
                <a:cs typeface="Arial" panose="020B0604020202020204" pitchFamily="34" charset="0"/>
              </a:rPr>
              <a:t>Is rock paper scissors a fair game?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Box 1"/>
          <p:cNvSpPr txBox="1">
            <a:spLocks noChangeArrowheads="1"/>
          </p:cNvSpPr>
          <p:nvPr/>
        </p:nvSpPr>
        <p:spPr bwMode="auto">
          <a:xfrm>
            <a:off x="335360" y="1268761"/>
            <a:ext cx="11521280" cy="16435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GB" altLang="en-US" sz="2400" dirty="0">
                <a:latin typeface="Arial" panose="020B0604020202020204" pitchFamily="34" charset="0"/>
                <a:cs typeface="Arial" panose="020B0604020202020204" pitchFamily="34" charset="0"/>
              </a:rPr>
              <a:t>1) I have two bags with 4 pieces of paper in each.</a:t>
            </a:r>
          </a:p>
          <a:p>
            <a:pPr eaLnBrk="1" hangingPunct="1">
              <a:spcBef>
                <a:spcPct val="0"/>
              </a:spcBef>
              <a:buFontTx/>
              <a:buNone/>
            </a:pPr>
            <a:r>
              <a:rPr lang="en-GB" altLang="en-US" sz="2400" dirty="0">
                <a:latin typeface="Arial" panose="020B0604020202020204" pitchFamily="34" charset="0"/>
                <a:cs typeface="Arial" panose="020B0604020202020204" pitchFamily="34" charset="0"/>
              </a:rPr>
              <a:t>    In the first bag the pieces are labelled: 1, 2, 3 and 4.</a:t>
            </a:r>
          </a:p>
          <a:p>
            <a:pPr eaLnBrk="1" hangingPunct="1">
              <a:spcBef>
                <a:spcPct val="0"/>
              </a:spcBef>
              <a:buFontTx/>
              <a:buNone/>
            </a:pPr>
            <a:r>
              <a:rPr lang="en-GB" altLang="en-US" sz="2400" dirty="0">
                <a:latin typeface="Arial" panose="020B0604020202020204" pitchFamily="34" charset="0"/>
                <a:cs typeface="Arial" panose="020B0604020202020204" pitchFamily="34" charset="0"/>
              </a:rPr>
              <a:t>    In the second bag the pieces are labelled: 3, 4, 4 and 5.</a:t>
            </a:r>
          </a:p>
          <a:p>
            <a:pPr marL="355600" indent="-355600" eaLnBrk="1" hangingPunct="1">
              <a:buNone/>
              <a:defRPr/>
            </a:pPr>
            <a:r>
              <a:rPr lang="en-GB" sz="2400" dirty="0">
                <a:latin typeface="Arial" panose="020B0604020202020204" pitchFamily="34" charset="0"/>
                <a:cs typeface="Arial" panose="020B0604020202020204" pitchFamily="34" charset="0"/>
              </a:rPr>
              <a:t>    I take a piece of paper from each bag and add the scores together. </a:t>
            </a:r>
            <a:endParaRPr lang="en-GB" altLang="en-US" sz="2400" dirty="0">
              <a:latin typeface="Arial" panose="020B0604020202020204" pitchFamily="34" charset="0"/>
              <a:cs typeface="Arial" panose="020B0604020202020204" pitchFamily="34" charset="0"/>
            </a:endParaRPr>
          </a:p>
        </p:txBody>
      </p:sp>
      <p:sp>
        <p:nvSpPr>
          <p:cNvPr id="57" name="TextBox 56"/>
          <p:cNvSpPr txBox="1"/>
          <p:nvPr/>
        </p:nvSpPr>
        <p:spPr>
          <a:xfrm>
            <a:off x="659396" y="2923590"/>
            <a:ext cx="6120680" cy="3862596"/>
          </a:xfrm>
          <a:prstGeom prst="rect">
            <a:avLst/>
          </a:prstGeom>
          <a:noFill/>
        </p:spPr>
        <p:txBody>
          <a:bodyPr wrap="square">
            <a:spAutoFit/>
          </a:bodyPr>
          <a:lstStyle/>
          <a:p>
            <a:pPr marL="457200" indent="-457200" eaLnBrk="1" hangingPunct="1">
              <a:buFontTx/>
              <a:buAutoNum type="alphaLcParenR"/>
              <a:defRPr/>
            </a:pPr>
            <a:r>
              <a:rPr lang="en-GB" dirty="0">
                <a:latin typeface="Arial" panose="020B0604020202020204" pitchFamily="34" charset="0"/>
                <a:cs typeface="Arial" panose="020B0604020202020204" pitchFamily="34" charset="0"/>
              </a:rPr>
              <a:t>Draw a possibility space </a:t>
            </a:r>
          </a:p>
          <a:p>
            <a:pPr marL="457200" indent="-457200" eaLnBrk="1" hangingPunct="1">
              <a:defRPr/>
            </a:pPr>
            <a:r>
              <a:rPr lang="en-GB" dirty="0">
                <a:latin typeface="Arial" panose="020B0604020202020204" pitchFamily="34" charset="0"/>
                <a:cs typeface="Arial" panose="020B0604020202020204" pitchFamily="34" charset="0"/>
              </a:rPr>
              <a:t>      diagram to show all the possible outcomes.  </a:t>
            </a:r>
            <a:br>
              <a:rPr lang="en-GB" dirty="0">
                <a:latin typeface="Arial" panose="020B0604020202020204" pitchFamily="34" charset="0"/>
                <a:cs typeface="Arial" panose="020B0604020202020204" pitchFamily="34" charset="0"/>
              </a:rPr>
            </a:br>
            <a:endParaRPr lang="en-GB" dirty="0">
              <a:latin typeface="Arial" panose="020B0604020202020204" pitchFamily="34" charset="0"/>
              <a:cs typeface="Arial" panose="020B0604020202020204" pitchFamily="34" charset="0"/>
            </a:endParaRPr>
          </a:p>
          <a:p>
            <a:pPr marL="457200" indent="-457200" eaLnBrk="1" hangingPunct="1">
              <a:buAutoNum type="alphaLcParenR" startAt="2"/>
              <a:defRPr/>
            </a:pPr>
            <a:r>
              <a:rPr lang="en-GB" dirty="0">
                <a:latin typeface="Arial" panose="020B0604020202020204" pitchFamily="34" charset="0"/>
                <a:cs typeface="Arial" panose="020B0604020202020204" pitchFamily="34" charset="0"/>
              </a:rPr>
              <a:t>What is the probability that the final score is eight?</a:t>
            </a:r>
          </a:p>
          <a:p>
            <a:pPr eaLnBrk="1" hangingPunct="1">
              <a:spcAft>
                <a:spcPts val="600"/>
              </a:spcAft>
              <a:defRPr/>
            </a:pPr>
            <a:endParaRPr lang="en-GB" dirty="0">
              <a:latin typeface="Arial" panose="020B0604020202020204" pitchFamily="34" charset="0"/>
              <a:cs typeface="Arial" panose="020B0604020202020204" pitchFamily="34" charset="0"/>
            </a:endParaRPr>
          </a:p>
          <a:p>
            <a:pPr marL="457200" indent="-457200" eaLnBrk="1" hangingPunct="1">
              <a:defRPr/>
            </a:pPr>
            <a:r>
              <a:rPr lang="en-GB" dirty="0">
                <a:latin typeface="Arial" panose="020B0604020202020204" pitchFamily="34" charset="0"/>
                <a:cs typeface="Arial" panose="020B0604020202020204" pitchFamily="34" charset="0"/>
              </a:rPr>
              <a:t>c)   What is the probability that the final total is bigger than six?</a:t>
            </a:r>
          </a:p>
          <a:p>
            <a:pPr eaLnBrk="1" hangingPunct="1">
              <a:defRPr/>
            </a:pPr>
            <a:endParaRPr lang="en-GB" dirty="0">
              <a:latin typeface="Arial" panose="020B0604020202020204" pitchFamily="34" charset="0"/>
              <a:cs typeface="Arial" panose="020B0604020202020204" pitchFamily="34" charset="0"/>
            </a:endParaRPr>
          </a:p>
        </p:txBody>
      </p:sp>
      <p:sp>
        <p:nvSpPr>
          <p:cNvPr id="4" name="Rectangle 3"/>
          <p:cNvSpPr/>
          <p:nvPr/>
        </p:nvSpPr>
        <p:spPr>
          <a:xfrm>
            <a:off x="0" y="2"/>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a:latin typeface="Arial" panose="020B0604020202020204" pitchFamily="34" charset="0"/>
                <a:cs typeface="Arial" panose="020B0604020202020204" pitchFamily="34" charset="0"/>
              </a:rPr>
              <a:t>Try this!</a:t>
            </a:r>
          </a:p>
        </p:txBody>
      </p:sp>
      <p:graphicFrame>
        <p:nvGraphicFramePr>
          <p:cNvPr id="2" name="Table 1"/>
          <p:cNvGraphicFramePr>
            <a:graphicFrameLocks noGrp="1"/>
          </p:cNvGraphicFramePr>
          <p:nvPr>
            <p:extLst>
              <p:ext uri="{D42A27DB-BD31-4B8C-83A1-F6EECF244321}">
                <p14:modId xmlns:p14="http://schemas.microsoft.com/office/powerpoint/2010/main" val="2791463274"/>
              </p:ext>
            </p:extLst>
          </p:nvPr>
        </p:nvGraphicFramePr>
        <p:xfrm>
          <a:off x="7968208" y="3140968"/>
          <a:ext cx="2677015" cy="2286000"/>
        </p:xfrm>
        <a:graphic>
          <a:graphicData uri="http://schemas.openxmlformats.org/drawingml/2006/table">
            <a:tbl>
              <a:tblPr firstRow="1" bandRow="1">
                <a:effectLst/>
                <a:tableStyleId>{5C22544A-7EE6-4342-B048-85BDC9FD1C3A}</a:tableStyleId>
              </a:tblPr>
              <a:tblGrid>
                <a:gridCol w="535403">
                  <a:extLst>
                    <a:ext uri="{9D8B030D-6E8A-4147-A177-3AD203B41FA5}">
                      <a16:colId xmlns:a16="http://schemas.microsoft.com/office/drawing/2014/main" val="20000"/>
                    </a:ext>
                  </a:extLst>
                </a:gridCol>
                <a:gridCol w="535403">
                  <a:extLst>
                    <a:ext uri="{9D8B030D-6E8A-4147-A177-3AD203B41FA5}">
                      <a16:colId xmlns:a16="http://schemas.microsoft.com/office/drawing/2014/main" val="20001"/>
                    </a:ext>
                  </a:extLst>
                </a:gridCol>
                <a:gridCol w="535403">
                  <a:extLst>
                    <a:ext uri="{9D8B030D-6E8A-4147-A177-3AD203B41FA5}">
                      <a16:colId xmlns:a16="http://schemas.microsoft.com/office/drawing/2014/main" val="20002"/>
                    </a:ext>
                  </a:extLst>
                </a:gridCol>
                <a:gridCol w="535403">
                  <a:extLst>
                    <a:ext uri="{9D8B030D-6E8A-4147-A177-3AD203B41FA5}">
                      <a16:colId xmlns:a16="http://schemas.microsoft.com/office/drawing/2014/main" val="20003"/>
                    </a:ext>
                  </a:extLst>
                </a:gridCol>
                <a:gridCol w="535403">
                  <a:extLst>
                    <a:ext uri="{9D8B030D-6E8A-4147-A177-3AD203B41FA5}">
                      <a16:colId xmlns:a16="http://schemas.microsoft.com/office/drawing/2014/main" val="20004"/>
                    </a:ext>
                  </a:extLst>
                </a:gridCol>
              </a:tblGrid>
              <a:tr h="370840">
                <a:tc>
                  <a:txBody>
                    <a:bodyPr/>
                    <a:lstStyle/>
                    <a:p>
                      <a:r>
                        <a:rPr lang="en-GB" sz="2400" b="0" dirty="0">
                          <a:solidFill>
                            <a:schemeClr val="tx1"/>
                          </a:solidFill>
                          <a:latin typeface="Arial" panose="020B0604020202020204" pitchFamily="34" charset="0"/>
                          <a:cs typeface="Arial" panose="020B0604020202020204" pitchFamily="34"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9BC9A"/>
                    </a:solidFill>
                  </a:tcPr>
                </a:tc>
                <a:tc>
                  <a:txBody>
                    <a:bodyPr/>
                    <a:lstStyle/>
                    <a:p>
                      <a:r>
                        <a:rPr lang="en-GB" sz="2400" b="0" dirty="0">
                          <a:solidFill>
                            <a:schemeClr val="tx1"/>
                          </a:solidFill>
                          <a:latin typeface="Arial" panose="020B0604020202020204" pitchFamily="34" charset="0"/>
                          <a:cs typeface="Arial" panose="020B0604020202020204" pitchFamily="34" charset="0"/>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9BC9A"/>
                    </a:solidFill>
                  </a:tcPr>
                </a:tc>
                <a:tc>
                  <a:txBody>
                    <a:bodyPr/>
                    <a:lstStyle/>
                    <a:p>
                      <a:r>
                        <a:rPr lang="en-GB" sz="2400" b="0" dirty="0">
                          <a:solidFill>
                            <a:schemeClr val="tx1"/>
                          </a:solidFill>
                          <a:latin typeface="Arial" panose="020B0604020202020204" pitchFamily="34" charset="0"/>
                          <a:cs typeface="Arial" panose="020B0604020202020204" pitchFamily="34" charset="0"/>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9BC9A"/>
                    </a:solidFill>
                  </a:tcPr>
                </a:tc>
                <a:tc>
                  <a:txBody>
                    <a:bodyPr/>
                    <a:lstStyle/>
                    <a:p>
                      <a:r>
                        <a:rPr lang="en-GB" sz="2400" b="0" dirty="0">
                          <a:solidFill>
                            <a:schemeClr val="tx1"/>
                          </a:solidFill>
                          <a:latin typeface="Arial" panose="020B0604020202020204" pitchFamily="34" charset="0"/>
                          <a:cs typeface="Arial" panose="020B0604020202020204" pitchFamily="34" charset="0"/>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9BC9A"/>
                    </a:solidFill>
                  </a:tcPr>
                </a:tc>
                <a:tc>
                  <a:txBody>
                    <a:bodyPr/>
                    <a:lstStyle/>
                    <a:p>
                      <a:r>
                        <a:rPr lang="en-GB" sz="2400" b="0" dirty="0">
                          <a:solidFill>
                            <a:schemeClr val="tx1"/>
                          </a:solidFill>
                          <a:latin typeface="Arial" panose="020B0604020202020204" pitchFamily="34" charset="0"/>
                          <a:cs typeface="Arial" panose="020B0604020202020204" pitchFamily="34" charset="0"/>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9BC9A"/>
                    </a:solidFill>
                  </a:tcPr>
                </a:tc>
                <a:extLst>
                  <a:ext uri="{0D108BD9-81ED-4DB2-BD59-A6C34878D82A}">
                    <a16:rowId xmlns:a16="http://schemas.microsoft.com/office/drawing/2014/main" val="10000"/>
                  </a:ext>
                </a:extLst>
              </a:tr>
              <a:tr h="370840">
                <a:tc>
                  <a:txBody>
                    <a:bodyPr/>
                    <a:lstStyle/>
                    <a:p>
                      <a:r>
                        <a:rPr lang="en-GB" sz="2400" b="0" dirty="0">
                          <a:solidFill>
                            <a:schemeClr val="tx1"/>
                          </a:solidFill>
                          <a:latin typeface="Arial" panose="020B0604020202020204" pitchFamily="34" charset="0"/>
                          <a:cs typeface="Arial" panose="020B0604020202020204" pitchFamily="34" charset="0"/>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9BC9A"/>
                    </a:solidFill>
                  </a:tcPr>
                </a:tc>
                <a:tc>
                  <a:txBody>
                    <a:bodyPr/>
                    <a:lstStyle/>
                    <a:p>
                      <a:r>
                        <a:rPr lang="en-GB" sz="2400" b="0" dirty="0">
                          <a:solidFill>
                            <a:srgbClr val="FF0000"/>
                          </a:solidFill>
                          <a:latin typeface="Arial" panose="020B0604020202020204" pitchFamily="34" charset="0"/>
                          <a:cs typeface="Arial" panose="020B0604020202020204" pitchFamily="34" charset="0"/>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9BC9A"/>
                    </a:solidFill>
                  </a:tcPr>
                </a:tc>
                <a:tc>
                  <a:txBody>
                    <a:bodyPr/>
                    <a:lstStyle/>
                    <a:p>
                      <a:r>
                        <a:rPr lang="en-GB" sz="2400" b="0" dirty="0">
                          <a:solidFill>
                            <a:srgbClr val="FF0000"/>
                          </a:solidFill>
                          <a:latin typeface="Arial" panose="020B0604020202020204" pitchFamily="34" charset="0"/>
                          <a:cs typeface="Arial" panose="020B0604020202020204" pitchFamily="34" charset="0"/>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9BC9A"/>
                    </a:solidFill>
                  </a:tcPr>
                </a:tc>
                <a:tc>
                  <a:txBody>
                    <a:bodyPr/>
                    <a:lstStyle/>
                    <a:p>
                      <a:r>
                        <a:rPr lang="en-GB" sz="2400" b="0" dirty="0">
                          <a:solidFill>
                            <a:srgbClr val="FF0000"/>
                          </a:solidFill>
                          <a:latin typeface="Arial" panose="020B0604020202020204" pitchFamily="34" charset="0"/>
                          <a:cs typeface="Arial" panose="020B0604020202020204" pitchFamily="34" charset="0"/>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9BC9A"/>
                    </a:solidFill>
                  </a:tcPr>
                </a:tc>
                <a:tc>
                  <a:txBody>
                    <a:bodyPr/>
                    <a:lstStyle/>
                    <a:p>
                      <a:r>
                        <a:rPr lang="en-GB" sz="2400" b="0" dirty="0">
                          <a:solidFill>
                            <a:srgbClr val="FF0000"/>
                          </a:solidFill>
                          <a:latin typeface="Arial" panose="020B0604020202020204" pitchFamily="34" charset="0"/>
                          <a:cs typeface="Arial" panose="020B0604020202020204" pitchFamily="34" charset="0"/>
                        </a:rPr>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9BC9A"/>
                    </a:solidFill>
                  </a:tcPr>
                </a:tc>
                <a:extLst>
                  <a:ext uri="{0D108BD9-81ED-4DB2-BD59-A6C34878D82A}">
                    <a16:rowId xmlns:a16="http://schemas.microsoft.com/office/drawing/2014/main" val="10001"/>
                  </a:ext>
                </a:extLst>
              </a:tr>
              <a:tr h="370840">
                <a:tc>
                  <a:txBody>
                    <a:bodyPr/>
                    <a:lstStyle/>
                    <a:p>
                      <a:r>
                        <a:rPr lang="en-GB" sz="2400" b="0" dirty="0">
                          <a:solidFill>
                            <a:schemeClr val="tx1"/>
                          </a:solidFill>
                          <a:latin typeface="Arial" panose="020B0604020202020204" pitchFamily="34" charset="0"/>
                          <a:cs typeface="Arial" panose="020B0604020202020204" pitchFamily="34" charset="0"/>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9BC9A"/>
                    </a:solidFill>
                  </a:tcPr>
                </a:tc>
                <a:tc>
                  <a:txBody>
                    <a:bodyPr/>
                    <a:lstStyle/>
                    <a:p>
                      <a:r>
                        <a:rPr lang="en-GB" sz="2400" b="0" dirty="0">
                          <a:solidFill>
                            <a:srgbClr val="FF0000"/>
                          </a:solidFill>
                          <a:latin typeface="Arial" panose="020B0604020202020204" pitchFamily="34" charset="0"/>
                          <a:cs typeface="Arial" panose="020B0604020202020204" pitchFamily="34" charset="0"/>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9BC9A"/>
                    </a:solidFill>
                  </a:tcPr>
                </a:tc>
                <a:tc>
                  <a:txBody>
                    <a:bodyPr/>
                    <a:lstStyle/>
                    <a:p>
                      <a:r>
                        <a:rPr lang="en-GB" sz="2400" b="0" dirty="0">
                          <a:solidFill>
                            <a:srgbClr val="FF0000"/>
                          </a:solidFill>
                          <a:latin typeface="Arial" panose="020B0604020202020204" pitchFamily="34" charset="0"/>
                          <a:cs typeface="Arial" panose="020B0604020202020204" pitchFamily="34" charset="0"/>
                        </a:rPr>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9BC9A"/>
                    </a:solidFill>
                  </a:tcPr>
                </a:tc>
                <a:tc>
                  <a:txBody>
                    <a:bodyPr/>
                    <a:lstStyle/>
                    <a:p>
                      <a:r>
                        <a:rPr lang="en-GB" sz="2400" b="0" dirty="0">
                          <a:solidFill>
                            <a:srgbClr val="FF0000"/>
                          </a:solidFill>
                          <a:latin typeface="Arial" panose="020B0604020202020204" pitchFamily="34" charset="0"/>
                          <a:cs typeface="Arial" panose="020B0604020202020204" pitchFamily="34" charset="0"/>
                        </a:rPr>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9BC9A"/>
                    </a:solidFill>
                  </a:tcPr>
                </a:tc>
                <a:tc>
                  <a:txBody>
                    <a:bodyPr/>
                    <a:lstStyle/>
                    <a:p>
                      <a:r>
                        <a:rPr lang="en-GB" sz="2400" b="0" dirty="0">
                          <a:solidFill>
                            <a:srgbClr val="FF0000"/>
                          </a:solidFill>
                          <a:latin typeface="Arial" panose="020B0604020202020204" pitchFamily="34" charset="0"/>
                          <a:cs typeface="Arial" panose="020B0604020202020204" pitchFamily="34" charset="0"/>
                        </a:rPr>
                        <a:t>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9BC9A"/>
                    </a:solidFill>
                  </a:tcPr>
                </a:tc>
                <a:extLst>
                  <a:ext uri="{0D108BD9-81ED-4DB2-BD59-A6C34878D82A}">
                    <a16:rowId xmlns:a16="http://schemas.microsoft.com/office/drawing/2014/main" val="10002"/>
                  </a:ext>
                </a:extLst>
              </a:tr>
              <a:tr h="370840">
                <a:tc>
                  <a:txBody>
                    <a:bodyPr/>
                    <a:lstStyle/>
                    <a:p>
                      <a:r>
                        <a:rPr lang="en-GB" sz="2400" b="0" dirty="0">
                          <a:solidFill>
                            <a:schemeClr val="tx1"/>
                          </a:solidFill>
                          <a:latin typeface="Arial" panose="020B0604020202020204" pitchFamily="34" charset="0"/>
                          <a:cs typeface="Arial" panose="020B0604020202020204" pitchFamily="34" charset="0"/>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9BC9A"/>
                    </a:solidFill>
                  </a:tcPr>
                </a:tc>
                <a:tc>
                  <a:txBody>
                    <a:bodyPr/>
                    <a:lstStyle/>
                    <a:p>
                      <a:r>
                        <a:rPr lang="en-GB" sz="2400" b="0" dirty="0">
                          <a:solidFill>
                            <a:srgbClr val="FF0000"/>
                          </a:solidFill>
                          <a:latin typeface="Arial" panose="020B0604020202020204" pitchFamily="34" charset="0"/>
                          <a:cs typeface="Arial" panose="020B0604020202020204" pitchFamily="34" charset="0"/>
                        </a:rPr>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9BC9A"/>
                    </a:solidFill>
                  </a:tcPr>
                </a:tc>
                <a:tc>
                  <a:txBody>
                    <a:bodyPr/>
                    <a:lstStyle/>
                    <a:p>
                      <a:r>
                        <a:rPr lang="en-GB" sz="2400" b="0" dirty="0">
                          <a:solidFill>
                            <a:srgbClr val="FF0000"/>
                          </a:solidFill>
                          <a:latin typeface="Arial" panose="020B0604020202020204" pitchFamily="34" charset="0"/>
                          <a:cs typeface="Arial" panose="020B0604020202020204" pitchFamily="34" charset="0"/>
                        </a:rPr>
                        <a:t>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9BC9A"/>
                    </a:solidFill>
                  </a:tcPr>
                </a:tc>
                <a:tc>
                  <a:txBody>
                    <a:bodyPr/>
                    <a:lstStyle/>
                    <a:p>
                      <a:r>
                        <a:rPr lang="en-GB" sz="2400" b="0" dirty="0">
                          <a:solidFill>
                            <a:srgbClr val="FF0000"/>
                          </a:solidFill>
                          <a:latin typeface="Arial" panose="020B0604020202020204" pitchFamily="34" charset="0"/>
                          <a:cs typeface="Arial" panose="020B0604020202020204" pitchFamily="34" charset="0"/>
                        </a:rPr>
                        <a:t>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9BC9A"/>
                    </a:solidFill>
                  </a:tcPr>
                </a:tc>
                <a:tc>
                  <a:txBody>
                    <a:bodyPr/>
                    <a:lstStyle/>
                    <a:p>
                      <a:r>
                        <a:rPr lang="en-GB" sz="2400" b="0" dirty="0">
                          <a:solidFill>
                            <a:srgbClr val="FF0000"/>
                          </a:solidFill>
                          <a:latin typeface="Arial" panose="020B0604020202020204" pitchFamily="34" charset="0"/>
                          <a:cs typeface="Arial" panose="020B0604020202020204" pitchFamily="34" charset="0"/>
                        </a:rPr>
                        <a:t>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9BC9A"/>
                    </a:solidFill>
                  </a:tcPr>
                </a:tc>
                <a:extLst>
                  <a:ext uri="{0D108BD9-81ED-4DB2-BD59-A6C34878D82A}">
                    <a16:rowId xmlns:a16="http://schemas.microsoft.com/office/drawing/2014/main" val="10003"/>
                  </a:ext>
                </a:extLst>
              </a:tr>
              <a:tr h="370840">
                <a:tc>
                  <a:txBody>
                    <a:bodyPr/>
                    <a:lstStyle/>
                    <a:p>
                      <a:r>
                        <a:rPr lang="en-GB" sz="2400" b="0" dirty="0">
                          <a:solidFill>
                            <a:schemeClr val="tx1"/>
                          </a:solidFill>
                          <a:latin typeface="Arial" panose="020B0604020202020204" pitchFamily="34" charset="0"/>
                          <a:cs typeface="Arial" panose="020B0604020202020204" pitchFamily="34" charset="0"/>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9BC9A"/>
                    </a:solidFill>
                  </a:tcPr>
                </a:tc>
                <a:tc>
                  <a:txBody>
                    <a:bodyPr/>
                    <a:lstStyle/>
                    <a:p>
                      <a:r>
                        <a:rPr lang="en-GB" sz="2400" b="0" dirty="0">
                          <a:solidFill>
                            <a:srgbClr val="FF0000"/>
                          </a:solidFill>
                          <a:latin typeface="Arial" panose="020B0604020202020204" pitchFamily="34" charset="0"/>
                          <a:cs typeface="Arial" panose="020B0604020202020204" pitchFamily="34" charset="0"/>
                        </a:rPr>
                        <a:t>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9BC9A"/>
                    </a:solidFill>
                  </a:tcPr>
                </a:tc>
                <a:tc>
                  <a:txBody>
                    <a:bodyPr/>
                    <a:lstStyle/>
                    <a:p>
                      <a:r>
                        <a:rPr lang="en-GB" sz="2400" b="0" dirty="0">
                          <a:solidFill>
                            <a:srgbClr val="FF0000"/>
                          </a:solidFill>
                          <a:latin typeface="Arial" panose="020B0604020202020204" pitchFamily="34" charset="0"/>
                          <a:cs typeface="Arial" panose="020B0604020202020204" pitchFamily="34" charset="0"/>
                        </a:rPr>
                        <a:t>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9BC9A"/>
                    </a:solidFill>
                  </a:tcPr>
                </a:tc>
                <a:tc>
                  <a:txBody>
                    <a:bodyPr/>
                    <a:lstStyle/>
                    <a:p>
                      <a:r>
                        <a:rPr lang="en-GB" sz="2400" b="0" dirty="0">
                          <a:solidFill>
                            <a:srgbClr val="FF0000"/>
                          </a:solidFill>
                          <a:latin typeface="Arial" panose="020B0604020202020204" pitchFamily="34" charset="0"/>
                          <a:cs typeface="Arial" panose="020B0604020202020204" pitchFamily="34" charset="0"/>
                        </a:rPr>
                        <a:t>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9BC9A"/>
                    </a:solidFill>
                  </a:tcPr>
                </a:tc>
                <a:tc>
                  <a:txBody>
                    <a:bodyPr/>
                    <a:lstStyle/>
                    <a:p>
                      <a:r>
                        <a:rPr lang="en-GB" sz="2400" b="0" dirty="0">
                          <a:solidFill>
                            <a:srgbClr val="FF0000"/>
                          </a:solidFill>
                          <a:latin typeface="Arial" panose="020B0604020202020204" pitchFamily="34" charset="0"/>
                          <a:cs typeface="Arial" panose="020B0604020202020204" pitchFamily="34" charset="0"/>
                        </a:rPr>
                        <a:t>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9BC9A"/>
                    </a:solidFill>
                  </a:tcPr>
                </a:tc>
                <a:extLst>
                  <a:ext uri="{0D108BD9-81ED-4DB2-BD59-A6C34878D82A}">
                    <a16:rowId xmlns:a16="http://schemas.microsoft.com/office/drawing/2014/main" val="10004"/>
                  </a:ext>
                </a:extLst>
              </a:tr>
            </a:tbl>
          </a:graphicData>
        </a:graphic>
      </p:graphicFrame>
      <mc:AlternateContent xmlns:mc="http://schemas.openxmlformats.org/markup-compatibility/2006" xmlns:a14="http://schemas.microsoft.com/office/drawing/2010/main">
        <mc:Choice Requires="a14">
          <p:sp>
            <p:nvSpPr>
              <p:cNvPr id="7" name="TextBox 6"/>
              <p:cNvSpPr txBox="1"/>
              <p:nvPr/>
            </p:nvSpPr>
            <p:spPr>
              <a:xfrm>
                <a:off x="4727848" y="4762311"/>
                <a:ext cx="864096" cy="878735"/>
              </a:xfrm>
              <a:prstGeom prst="roundRect">
                <a:avLst/>
              </a:prstGeom>
              <a:solidFill>
                <a:srgbClr val="F9BC9A"/>
              </a:solid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GB" i="1">
                              <a:latin typeface="Cambria Math" panose="02040503050406030204" pitchFamily="18" charset="0"/>
                              <a:cs typeface="Arial" panose="020B0604020202020204" pitchFamily="34" charset="0"/>
                            </a:rPr>
                          </m:ctrlPr>
                        </m:fPr>
                        <m:num>
                          <m:r>
                            <m:rPr>
                              <m:nor/>
                            </m:rPr>
                            <a:rPr lang="en-GB">
                              <a:latin typeface="Arial" panose="020B0604020202020204" pitchFamily="34" charset="0"/>
                              <a:cs typeface="Arial" panose="020B0604020202020204" pitchFamily="34" charset="0"/>
                            </a:rPr>
                            <m:t>3</m:t>
                          </m:r>
                        </m:num>
                        <m:den>
                          <m:r>
                            <m:rPr>
                              <m:nor/>
                            </m:rPr>
                            <a:rPr lang="en-GB">
                              <a:latin typeface="Arial" panose="020B0604020202020204" pitchFamily="34" charset="0"/>
                              <a:cs typeface="Arial" panose="020B0604020202020204" pitchFamily="34" charset="0"/>
                            </a:rPr>
                            <m:t>16</m:t>
                          </m:r>
                        </m:den>
                      </m:f>
                    </m:oMath>
                  </m:oMathPara>
                </a14:m>
                <a:endParaRPr lang="en-GB" sz="2000" dirty="0">
                  <a:latin typeface="Arial" panose="020B0604020202020204" pitchFamily="34" charset="0"/>
                  <a:cs typeface="Arial" panose="020B0604020202020204" pitchFamily="34" charset="0"/>
                </a:endParaRPr>
              </a:p>
            </p:txBody>
          </p:sp>
        </mc:Choice>
        <mc:Fallback xmlns="">
          <p:sp>
            <p:nvSpPr>
              <p:cNvPr id="7" name="TextBox 6"/>
              <p:cNvSpPr txBox="1">
                <a:spLocks noRot="1" noChangeAspect="1" noMove="1" noResize="1" noEditPoints="1" noAdjustHandles="1" noChangeArrowheads="1" noChangeShapeType="1" noTextEdit="1"/>
              </p:cNvSpPr>
              <p:nvPr/>
            </p:nvSpPr>
            <p:spPr>
              <a:xfrm>
                <a:off x="4727848" y="4762311"/>
                <a:ext cx="864096" cy="878735"/>
              </a:xfrm>
              <a:prstGeom prst="roundRect">
                <a:avLst/>
              </a:prstGeom>
              <a:blipFill>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 name="TextBox 7"/>
              <p:cNvSpPr txBox="1"/>
              <p:nvPr/>
            </p:nvSpPr>
            <p:spPr>
              <a:xfrm>
                <a:off x="6096000" y="5926892"/>
                <a:ext cx="1368152" cy="886484"/>
              </a:xfrm>
              <a:prstGeom prst="roundRect">
                <a:avLst/>
              </a:prstGeom>
              <a:solidFill>
                <a:srgbClr val="F9BC9A"/>
              </a:solid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GB" i="1">
                              <a:latin typeface="Cambria Math" panose="02040503050406030204" pitchFamily="18" charset="0"/>
                              <a:cs typeface="Arial" panose="020B0604020202020204" pitchFamily="34" charset="0"/>
                            </a:rPr>
                          </m:ctrlPr>
                        </m:fPr>
                        <m:num>
                          <m:r>
                            <m:rPr>
                              <m:nor/>
                            </m:rPr>
                            <a:rPr lang="en-GB">
                              <a:latin typeface="Arial" panose="020B0604020202020204" pitchFamily="34" charset="0"/>
                              <a:cs typeface="Arial" panose="020B0604020202020204" pitchFamily="34" charset="0"/>
                            </a:rPr>
                            <m:t>8</m:t>
                          </m:r>
                        </m:num>
                        <m:den>
                          <m:r>
                            <m:rPr>
                              <m:nor/>
                            </m:rPr>
                            <a:rPr lang="en-GB">
                              <a:latin typeface="Arial" panose="020B0604020202020204" pitchFamily="34" charset="0"/>
                              <a:cs typeface="Arial" panose="020B0604020202020204" pitchFamily="34" charset="0"/>
                            </a:rPr>
                            <m:t>16</m:t>
                          </m:r>
                        </m:den>
                      </m:f>
                      <m:r>
                        <m:rPr>
                          <m:nor/>
                        </m:rPr>
                        <a:rPr lang="en-GB">
                          <a:latin typeface="Arial" panose="020B0604020202020204" pitchFamily="34" charset="0"/>
                          <a:cs typeface="Arial" panose="020B0604020202020204" pitchFamily="34" charset="0"/>
                        </a:rPr>
                        <m:t>=</m:t>
                      </m:r>
                      <m:f>
                        <m:fPr>
                          <m:ctrlPr>
                            <a:rPr lang="en-GB" i="1">
                              <a:latin typeface="Cambria Math" panose="02040503050406030204" pitchFamily="18" charset="0"/>
                              <a:cs typeface="Arial" panose="020B0604020202020204" pitchFamily="34" charset="0"/>
                            </a:rPr>
                          </m:ctrlPr>
                        </m:fPr>
                        <m:num>
                          <m:r>
                            <m:rPr>
                              <m:nor/>
                            </m:rPr>
                            <a:rPr lang="en-GB">
                              <a:latin typeface="Arial" panose="020B0604020202020204" pitchFamily="34" charset="0"/>
                              <a:cs typeface="Arial" panose="020B0604020202020204" pitchFamily="34" charset="0"/>
                            </a:rPr>
                            <m:t>1</m:t>
                          </m:r>
                        </m:num>
                        <m:den>
                          <m:r>
                            <m:rPr>
                              <m:nor/>
                            </m:rPr>
                            <a:rPr lang="en-GB">
                              <a:latin typeface="Arial" panose="020B0604020202020204" pitchFamily="34" charset="0"/>
                              <a:cs typeface="Arial" panose="020B0604020202020204" pitchFamily="34" charset="0"/>
                            </a:rPr>
                            <m:t>2</m:t>
                          </m:r>
                        </m:den>
                      </m:f>
                    </m:oMath>
                  </m:oMathPara>
                </a14:m>
                <a:endParaRPr lang="en-GB" sz="2000" dirty="0">
                  <a:latin typeface="Arial" panose="020B0604020202020204" pitchFamily="34" charset="0"/>
                  <a:cs typeface="Arial" panose="020B0604020202020204" pitchFamily="34" charset="0"/>
                </a:endParaRPr>
              </a:p>
            </p:txBody>
          </p:sp>
        </mc:Choice>
        <mc:Fallback xmlns="">
          <p:sp>
            <p:nvSpPr>
              <p:cNvPr id="8" name="TextBox 7"/>
              <p:cNvSpPr txBox="1">
                <a:spLocks noRot="1" noChangeAspect="1" noMove="1" noResize="1" noEditPoints="1" noAdjustHandles="1" noChangeArrowheads="1" noChangeShapeType="1" noTextEdit="1"/>
              </p:cNvSpPr>
              <p:nvPr/>
            </p:nvSpPr>
            <p:spPr>
              <a:xfrm>
                <a:off x="6096000" y="5926892"/>
                <a:ext cx="1368152" cy="886484"/>
              </a:xfrm>
              <a:prstGeom prst="roundRect">
                <a:avLst/>
              </a:prstGeom>
              <a:blipFill>
                <a:blip r:embed="rId4"/>
                <a:stretch>
                  <a:fillRect/>
                </a:stretch>
              </a:blipFill>
            </p:spPr>
            <p:txBody>
              <a:bodyPr/>
              <a:lstStyle/>
              <a:p>
                <a:r>
                  <a:rPr lang="en-GB">
                    <a:noFill/>
                  </a:rPr>
                  <a:t> </a:t>
                </a:r>
              </a:p>
            </p:txBody>
          </p:sp>
        </mc:Fallback>
      </mc:AlternateContent>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2"/>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a:latin typeface="Arial" panose="020B0604020202020204" pitchFamily="34" charset="0"/>
                <a:cs typeface="Arial" panose="020B0604020202020204" pitchFamily="34" charset="0"/>
              </a:rPr>
              <a:t>Lesson objectives</a:t>
            </a:r>
          </a:p>
        </p:txBody>
      </p:sp>
      <p:sp>
        <p:nvSpPr>
          <p:cNvPr id="4" name="Text Box 5"/>
          <p:cNvSpPr txBox="1">
            <a:spLocks noChangeArrowheads="1"/>
          </p:cNvSpPr>
          <p:nvPr/>
        </p:nvSpPr>
        <p:spPr bwMode="auto">
          <a:xfrm>
            <a:off x="335360" y="1340769"/>
            <a:ext cx="1152128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marL="92075" indent="-92075" eaLnBrk="1" hangingPunct="1">
              <a:spcBef>
                <a:spcPct val="50000"/>
              </a:spcBef>
              <a:buNone/>
            </a:pPr>
            <a:r>
              <a:rPr lang="en-GB" altLang="en-US" sz="2800" dirty="0">
                <a:latin typeface="Arial" panose="020B0604020202020204" pitchFamily="34" charset="0"/>
                <a:cs typeface="Arial" panose="020B0604020202020204" pitchFamily="34" charset="0"/>
              </a:rPr>
              <a:t> To be able to calculate the probability of two combined events using a possibility space diagram</a:t>
            </a:r>
          </a:p>
        </p:txBody>
      </p:sp>
    </p:spTree>
    <p:extLst>
      <p:ext uri="{BB962C8B-B14F-4D97-AF65-F5344CB8AC3E}">
        <p14:creationId xmlns:p14="http://schemas.microsoft.com/office/powerpoint/2010/main" val="17249854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2"/>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a:latin typeface="Arial" panose="020B0604020202020204" pitchFamily="34" charset="0"/>
                <a:cs typeface="Arial" panose="020B0604020202020204" pitchFamily="34" charset="0"/>
              </a:rPr>
              <a:t>How is probability relevant?</a:t>
            </a:r>
          </a:p>
        </p:txBody>
      </p:sp>
      <mc:AlternateContent xmlns:mc="http://schemas.openxmlformats.org/markup-compatibility/2006" xmlns:a14="http://schemas.microsoft.com/office/drawing/2010/main">
        <mc:Choice Requires="a14">
          <p:sp>
            <p:nvSpPr>
              <p:cNvPr id="4" name="Text Box 5"/>
              <p:cNvSpPr txBox="1">
                <a:spLocks noChangeArrowheads="1"/>
              </p:cNvSpPr>
              <p:nvPr/>
            </p:nvSpPr>
            <p:spPr bwMode="auto">
              <a:xfrm>
                <a:off x="335360" y="1611680"/>
                <a:ext cx="11521280" cy="123912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2800" dirty="0">
                    <a:latin typeface="Arial" panose="020B0604020202020204" pitchFamily="34" charset="0"/>
                    <a:cs typeface="Arial" panose="020B0604020202020204" pitchFamily="34" charset="0"/>
                  </a:rPr>
                  <a:t>In a </a:t>
                </a:r>
                <a:r>
                  <a:rPr lang="en-GB" altLang="en-US" sz="2800" dirty="0" smtClean="0">
                    <a:latin typeface="Arial" panose="020B0604020202020204" pitchFamily="34" charset="0"/>
                    <a:cs typeface="Arial" panose="020B0604020202020204" pitchFamily="34" charset="0"/>
                  </a:rPr>
                  <a:t>game of matching numbered balls, </a:t>
                </a:r>
                <a:r>
                  <a:rPr lang="en-GB" altLang="en-US" sz="2800" dirty="0">
                    <a:latin typeface="Arial" panose="020B0604020202020204" pitchFamily="34" charset="0"/>
                    <a:cs typeface="Arial" panose="020B0604020202020204" pitchFamily="34" charset="0"/>
                  </a:rPr>
                  <a:t>the possibility of matching one ball is </a:t>
                </a:r>
                <a14:m>
                  <m:oMath xmlns:m="http://schemas.openxmlformats.org/officeDocument/2006/math">
                    <m:f>
                      <m:fPr>
                        <m:ctrlPr>
                          <a:rPr lang="en-GB" altLang="en-US" sz="2800" i="1">
                            <a:latin typeface="Cambria Math" panose="02040503050406030204" pitchFamily="18" charset="0"/>
                            <a:cs typeface="Arial" panose="020B0604020202020204" pitchFamily="34" charset="0"/>
                          </a:rPr>
                        </m:ctrlPr>
                      </m:fPr>
                      <m:num>
                        <m:r>
                          <m:rPr>
                            <m:nor/>
                          </m:rPr>
                          <a:rPr lang="en-GB" altLang="en-US" sz="2800">
                            <a:latin typeface="Arial" panose="020B0604020202020204" pitchFamily="34" charset="0"/>
                            <a:cs typeface="Arial" panose="020B0604020202020204" pitchFamily="34" charset="0"/>
                          </a:rPr>
                          <m:t>1</m:t>
                        </m:r>
                      </m:num>
                      <m:den>
                        <m:r>
                          <m:rPr>
                            <m:nor/>
                          </m:rPr>
                          <a:rPr lang="en-GB" altLang="en-US" sz="2800">
                            <a:latin typeface="Arial" panose="020B0604020202020204" pitchFamily="34" charset="0"/>
                            <a:cs typeface="Arial" panose="020B0604020202020204" pitchFamily="34" charset="0"/>
                          </a:rPr>
                          <m:t>59</m:t>
                        </m:r>
                      </m:den>
                    </m:f>
                    <m:r>
                      <a:rPr lang="en-GB" altLang="en-US" sz="2800">
                        <a:latin typeface="Cambria Math"/>
                        <a:cs typeface="Arial" panose="020B0604020202020204" pitchFamily="34" charset="0"/>
                      </a:rPr>
                      <m:t> </m:t>
                    </m:r>
                  </m:oMath>
                </a14:m>
                <a:r>
                  <a:rPr lang="en-GB" altLang="en-US" sz="2800" dirty="0">
                    <a:latin typeface="Arial" panose="020B0604020202020204" pitchFamily="34" charset="0"/>
                    <a:cs typeface="Arial" panose="020B0604020202020204" pitchFamily="34" charset="0"/>
                  </a:rPr>
                  <a:t>.</a:t>
                </a:r>
              </a:p>
            </p:txBody>
          </p:sp>
        </mc:Choice>
        <mc:Fallback xmlns="">
          <p:sp>
            <p:nvSpPr>
              <p:cNvPr id="4" name="Text Box 5"/>
              <p:cNvSpPr txBox="1">
                <a:spLocks noRot="1" noChangeAspect="1" noMove="1" noResize="1" noEditPoints="1" noAdjustHandles="1" noChangeArrowheads="1" noChangeShapeType="1" noTextEdit="1"/>
              </p:cNvSpPr>
              <p:nvPr/>
            </p:nvSpPr>
            <p:spPr bwMode="auto">
              <a:xfrm>
                <a:off x="335360" y="1611680"/>
                <a:ext cx="11521280" cy="1239122"/>
              </a:xfrm>
              <a:prstGeom prst="rect">
                <a:avLst/>
              </a:prstGeom>
              <a:blipFill>
                <a:blip r:embed="rId2"/>
                <a:stretch>
                  <a:fillRect l="-1058" t="-4902" b="-3431"/>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noFill/>
                  </a:rPr>
                  <a:t> </a:t>
                </a:r>
              </a:p>
            </p:txBody>
          </p:sp>
        </mc:Fallback>
      </mc:AlternateContent>
      <p:sp>
        <p:nvSpPr>
          <p:cNvPr id="5" name="Text Box 5"/>
          <p:cNvSpPr txBox="1">
            <a:spLocks noChangeArrowheads="1"/>
          </p:cNvSpPr>
          <p:nvPr/>
        </p:nvSpPr>
        <p:spPr bwMode="auto">
          <a:xfrm>
            <a:off x="1271464" y="3151961"/>
            <a:ext cx="4464496"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GB" altLang="en-US" sz="2800" dirty="0">
                <a:latin typeface="Arial" panose="020B0604020202020204" pitchFamily="34" charset="0"/>
                <a:cs typeface="Arial" panose="020B0604020202020204" pitchFamily="34" charset="0"/>
              </a:rPr>
              <a:t>But how do you calculate the probability of matching </a:t>
            </a:r>
            <a:r>
              <a:rPr lang="en-GB" altLang="en-US" sz="2800" dirty="0" smtClean="0">
                <a:latin typeface="Arial" panose="020B0604020202020204" pitchFamily="34" charset="0"/>
                <a:cs typeface="Arial" panose="020B0604020202020204" pitchFamily="34" charset="0"/>
              </a:rPr>
              <a:t>6 balls </a:t>
            </a:r>
            <a:r>
              <a:rPr lang="en-GB" altLang="en-US" sz="2800" dirty="0">
                <a:latin typeface="Arial" panose="020B0604020202020204" pitchFamily="34" charset="0"/>
                <a:cs typeface="Arial" panose="020B0604020202020204" pitchFamily="34" charset="0"/>
              </a:rPr>
              <a:t>to win </a:t>
            </a:r>
            <a:r>
              <a:rPr lang="en-GB" altLang="en-US" sz="2800" dirty="0" smtClean="0">
                <a:latin typeface="Arial" panose="020B0604020202020204" pitchFamily="34" charset="0"/>
                <a:cs typeface="Arial" panose="020B0604020202020204" pitchFamily="34" charset="0"/>
              </a:rPr>
              <a:t>a game?</a:t>
            </a:r>
            <a:endParaRPr lang="en-GB" altLang="en-US" sz="2800" dirty="0">
              <a:latin typeface="Arial" panose="020B0604020202020204" pitchFamily="34" charset="0"/>
              <a:cs typeface="Arial" panose="020B0604020202020204" pitchFamily="34" charset="0"/>
            </a:endParaRPr>
          </a:p>
        </p:txBody>
      </p:sp>
      <p:sp>
        <p:nvSpPr>
          <p:cNvPr id="7" name="Explosion 2 6"/>
          <p:cNvSpPr>
            <a:spLocks noRot="1" noChangeAspect="1" noMove="1" noResize="1" noEditPoints="1" noAdjustHandles="1" noChangeArrowheads="1" noChangeShapeType="1" noTextEdit="1"/>
          </p:cNvSpPr>
          <p:nvPr/>
        </p:nvSpPr>
        <p:spPr>
          <a:xfrm>
            <a:off x="4619328" y="3151961"/>
            <a:ext cx="6048672" cy="3672408"/>
          </a:xfrm>
          <a:prstGeom prst="irregularSeal2">
            <a:avLst/>
          </a:prstGeom>
          <a:blipFill>
            <a:blip r:embed="rId3"/>
            <a:stretch>
              <a:fillRect/>
            </a:stretch>
          </a:blipFill>
        </p:spPr>
        <p:txBody>
          <a:bodyPr/>
          <a:lstStyle/>
          <a:p>
            <a:pPr>
              <a:defRPr/>
            </a:pPr>
            <a:r>
              <a:rPr lang="en-GB"/>
              <a:t> </a:t>
            </a:r>
          </a:p>
        </p:txBody>
      </p:sp>
    </p:spTree>
    <p:extLst>
      <p:ext uri="{BB962C8B-B14F-4D97-AF65-F5344CB8AC3E}">
        <p14:creationId xmlns:p14="http://schemas.microsoft.com/office/powerpoint/2010/main" val="1539373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Box 4"/>
          <p:cNvSpPr txBox="1">
            <a:spLocks noChangeArrowheads="1"/>
          </p:cNvSpPr>
          <p:nvPr/>
        </p:nvSpPr>
        <p:spPr bwMode="auto">
          <a:xfrm>
            <a:off x="1992314" y="4797425"/>
            <a:ext cx="8675687" cy="132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GB" altLang="en-US" sz="4000" b="1" dirty="0">
                <a:solidFill>
                  <a:srgbClr val="FF0000"/>
                </a:solidFill>
                <a:latin typeface="Arial" panose="020B0604020202020204" pitchFamily="34" charset="0"/>
                <a:cs typeface="Arial" panose="020B0604020202020204" pitchFamily="34" charset="0"/>
              </a:rPr>
              <a:t>WRITE DOWN YOUR FOUR NUMBERS !!!</a:t>
            </a:r>
          </a:p>
        </p:txBody>
      </p:sp>
      <p:sp>
        <p:nvSpPr>
          <p:cNvPr id="7171" name="Rectangle 1"/>
          <p:cNvSpPr>
            <a:spLocks noChangeArrowheads="1"/>
          </p:cNvSpPr>
          <p:nvPr/>
        </p:nvSpPr>
        <p:spPr bwMode="auto">
          <a:xfrm>
            <a:off x="335360" y="1412776"/>
            <a:ext cx="11521280"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GB" altLang="en-US" sz="2400" dirty="0">
                <a:latin typeface="Arial" panose="020B0604020202020204" pitchFamily="34" charset="0"/>
                <a:cs typeface="Arial" panose="020B0604020202020204" pitchFamily="34" charset="0"/>
              </a:rPr>
              <a:t>We are going to play our own version of the game</a:t>
            </a:r>
          </a:p>
          <a:p>
            <a:pPr algn="ctr">
              <a:spcBef>
                <a:spcPct val="0"/>
              </a:spcBef>
              <a:buFontTx/>
              <a:buNone/>
            </a:pPr>
            <a:r>
              <a:rPr lang="en-GB" altLang="en-US" sz="2400" dirty="0">
                <a:latin typeface="Arial" panose="020B0604020202020204" pitchFamily="34" charset="0"/>
                <a:cs typeface="Arial" panose="020B0604020202020204" pitchFamily="34" charset="0"/>
              </a:rPr>
              <a:t>To play you need to pick four </a:t>
            </a:r>
            <a:r>
              <a:rPr lang="en-GB" altLang="en-US" sz="2400" b="1" i="1" dirty="0">
                <a:latin typeface="Arial" panose="020B0604020202020204" pitchFamily="34" charset="0"/>
                <a:cs typeface="Arial" panose="020B0604020202020204" pitchFamily="34" charset="0"/>
              </a:rPr>
              <a:t>different</a:t>
            </a:r>
            <a:r>
              <a:rPr lang="en-GB" altLang="en-US" sz="2400" dirty="0">
                <a:latin typeface="Arial" panose="020B0604020202020204" pitchFamily="34" charset="0"/>
                <a:cs typeface="Arial" panose="020B0604020202020204" pitchFamily="34" charset="0"/>
              </a:rPr>
              <a:t> numbers between 1 and 12 Write them down in your book</a:t>
            </a:r>
          </a:p>
          <a:p>
            <a:pPr algn="ctr">
              <a:spcBef>
                <a:spcPct val="0"/>
              </a:spcBef>
              <a:buFontTx/>
              <a:buNone/>
            </a:pPr>
            <a:endParaRPr lang="en-GB" altLang="en-US" sz="2400" dirty="0">
              <a:latin typeface="Arial" panose="020B0604020202020204" pitchFamily="34" charset="0"/>
              <a:cs typeface="Arial" panose="020B0604020202020204" pitchFamily="34" charset="0"/>
            </a:endParaRPr>
          </a:p>
          <a:p>
            <a:pPr algn="ctr">
              <a:spcBef>
                <a:spcPct val="0"/>
              </a:spcBef>
              <a:buFontTx/>
              <a:buNone/>
            </a:pPr>
            <a:r>
              <a:rPr lang="en-GB" altLang="en-US" sz="2400" dirty="0">
                <a:latin typeface="Arial" panose="020B0604020202020204" pitchFamily="34" charset="0"/>
                <a:cs typeface="Arial" panose="020B0604020202020204" pitchFamily="34" charset="0"/>
              </a:rPr>
              <a:t>I am going to use the total score from two dice rolls to pick the numbers</a:t>
            </a:r>
          </a:p>
          <a:p>
            <a:pPr algn="ctr">
              <a:spcBef>
                <a:spcPct val="0"/>
              </a:spcBef>
              <a:buFontTx/>
              <a:buNone/>
            </a:pPr>
            <a:endParaRPr lang="en-GB" altLang="en-US" sz="2400" dirty="0">
              <a:latin typeface="Arial" panose="020B0604020202020204" pitchFamily="34" charset="0"/>
              <a:cs typeface="Arial" panose="020B0604020202020204" pitchFamily="34" charset="0"/>
            </a:endParaRPr>
          </a:p>
          <a:p>
            <a:pPr algn="ctr">
              <a:spcBef>
                <a:spcPct val="0"/>
              </a:spcBef>
              <a:buFontTx/>
              <a:buNone/>
            </a:pPr>
            <a:r>
              <a:rPr lang="en-GB" altLang="en-US" sz="2400" dirty="0">
                <a:latin typeface="Arial" panose="020B0604020202020204" pitchFamily="34" charset="0"/>
                <a:cs typeface="Arial" panose="020B0604020202020204" pitchFamily="34" charset="0"/>
              </a:rPr>
              <a:t>To win you need to be the first to cross off all 4 of your numbers.</a:t>
            </a:r>
          </a:p>
        </p:txBody>
      </p:sp>
      <p:sp>
        <p:nvSpPr>
          <p:cNvPr id="4" name="Rectangle 3"/>
          <p:cNvSpPr/>
          <p:nvPr/>
        </p:nvSpPr>
        <p:spPr>
          <a:xfrm>
            <a:off x="0" y="2"/>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a:latin typeface="Arial" panose="020B0604020202020204" pitchFamily="34" charset="0"/>
                <a:cs typeface="Arial" panose="020B0604020202020204" pitchFamily="34" charset="0"/>
              </a:rPr>
              <a:t>Lets play!</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TextBox 4"/>
          <p:cNvSpPr txBox="1">
            <a:spLocks noChangeArrowheads="1"/>
          </p:cNvSpPr>
          <p:nvPr/>
        </p:nvSpPr>
        <p:spPr bwMode="auto">
          <a:xfrm>
            <a:off x="1992314" y="4797425"/>
            <a:ext cx="8675687" cy="132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GB" altLang="en-US" sz="4000" b="1" dirty="0">
                <a:solidFill>
                  <a:srgbClr val="FF0000"/>
                </a:solidFill>
                <a:latin typeface="Arial" panose="020B0604020202020204" pitchFamily="34" charset="0"/>
                <a:cs typeface="Arial" panose="020B0604020202020204" pitchFamily="34" charset="0"/>
              </a:rPr>
              <a:t>WRITE DOWN YOUR FOUR NUMBERS !!!</a:t>
            </a:r>
          </a:p>
        </p:txBody>
      </p:sp>
      <p:sp>
        <p:nvSpPr>
          <p:cNvPr id="10243" name="Rectangle 1"/>
          <p:cNvSpPr>
            <a:spLocks noChangeArrowheads="1"/>
          </p:cNvSpPr>
          <p:nvPr/>
        </p:nvSpPr>
        <p:spPr bwMode="auto">
          <a:xfrm>
            <a:off x="335360" y="1381125"/>
            <a:ext cx="1152128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GB" altLang="en-US" sz="2400" dirty="0">
                <a:latin typeface="Arial" panose="020B0604020202020204" pitchFamily="34" charset="0"/>
                <a:cs typeface="Arial" panose="020B0604020202020204" pitchFamily="34" charset="0"/>
              </a:rPr>
              <a:t>We are going to play the game again</a:t>
            </a:r>
          </a:p>
          <a:p>
            <a:pPr algn="ctr">
              <a:spcBef>
                <a:spcPct val="0"/>
              </a:spcBef>
              <a:buFontTx/>
              <a:buNone/>
            </a:pPr>
            <a:endParaRPr lang="en-GB" altLang="en-US" sz="2400" dirty="0">
              <a:latin typeface="Arial" panose="020B0604020202020204" pitchFamily="34" charset="0"/>
              <a:cs typeface="Arial" panose="020B0604020202020204" pitchFamily="34" charset="0"/>
            </a:endParaRPr>
          </a:p>
          <a:p>
            <a:pPr algn="ctr">
              <a:spcBef>
                <a:spcPct val="0"/>
              </a:spcBef>
              <a:buFontTx/>
              <a:buNone/>
            </a:pPr>
            <a:r>
              <a:rPr lang="en-GB" altLang="en-US" sz="2400" dirty="0">
                <a:latin typeface="Arial" panose="020B0604020202020204" pitchFamily="34" charset="0"/>
                <a:cs typeface="Arial" panose="020B0604020202020204" pitchFamily="34" charset="0"/>
              </a:rPr>
              <a:t>What did you learn from the last game?</a:t>
            </a:r>
          </a:p>
          <a:p>
            <a:pPr algn="ctr">
              <a:spcBef>
                <a:spcPct val="0"/>
              </a:spcBef>
              <a:buFontTx/>
              <a:buNone/>
            </a:pPr>
            <a:r>
              <a:rPr lang="en-GB" altLang="en-US" sz="2400" dirty="0">
                <a:latin typeface="Arial" panose="020B0604020202020204" pitchFamily="34" charset="0"/>
                <a:cs typeface="Arial" panose="020B0604020202020204" pitchFamily="34" charset="0"/>
              </a:rPr>
              <a:t>How can you maximise your chances of winning?</a:t>
            </a:r>
          </a:p>
          <a:p>
            <a:pPr algn="ctr">
              <a:spcBef>
                <a:spcPct val="0"/>
              </a:spcBef>
              <a:buFontTx/>
              <a:buNone/>
            </a:pPr>
            <a:endParaRPr lang="en-GB" altLang="en-US" sz="2400" dirty="0">
              <a:latin typeface="Arial" panose="020B0604020202020204" pitchFamily="34" charset="0"/>
              <a:cs typeface="Arial" panose="020B0604020202020204" pitchFamily="34" charset="0"/>
            </a:endParaRPr>
          </a:p>
          <a:p>
            <a:pPr algn="ctr">
              <a:spcBef>
                <a:spcPct val="0"/>
              </a:spcBef>
              <a:buFontTx/>
              <a:buNone/>
            </a:pPr>
            <a:endParaRPr lang="en-GB" altLang="en-US" sz="2400" dirty="0">
              <a:latin typeface="Arial" panose="020B0604020202020204" pitchFamily="34" charset="0"/>
              <a:cs typeface="Arial" panose="020B0604020202020204" pitchFamily="34" charset="0"/>
            </a:endParaRPr>
          </a:p>
          <a:p>
            <a:pPr algn="ctr">
              <a:spcBef>
                <a:spcPct val="0"/>
              </a:spcBef>
              <a:buFontTx/>
              <a:buNone/>
            </a:pPr>
            <a:r>
              <a:rPr lang="en-GB" altLang="en-US" sz="2400" dirty="0">
                <a:latin typeface="Arial" panose="020B0604020202020204" pitchFamily="34" charset="0"/>
                <a:cs typeface="Arial" panose="020B0604020202020204" pitchFamily="34" charset="0"/>
              </a:rPr>
              <a:t>Remember to pick four </a:t>
            </a:r>
            <a:r>
              <a:rPr lang="en-GB" altLang="en-US" sz="2400" b="1" i="1" dirty="0">
                <a:latin typeface="Arial" panose="020B0604020202020204" pitchFamily="34" charset="0"/>
                <a:cs typeface="Arial" panose="020B0604020202020204" pitchFamily="34" charset="0"/>
              </a:rPr>
              <a:t>different</a:t>
            </a:r>
            <a:r>
              <a:rPr lang="en-GB" altLang="en-US" sz="2400" dirty="0">
                <a:latin typeface="Arial" panose="020B0604020202020204" pitchFamily="34" charset="0"/>
                <a:cs typeface="Arial" panose="020B0604020202020204" pitchFamily="34" charset="0"/>
              </a:rPr>
              <a:t> numbers between 1 and 12 </a:t>
            </a:r>
          </a:p>
          <a:p>
            <a:pPr algn="ctr">
              <a:spcBef>
                <a:spcPct val="0"/>
              </a:spcBef>
              <a:buFontTx/>
              <a:buNone/>
            </a:pPr>
            <a:endParaRPr lang="en-GB" altLang="en-US" sz="2400" dirty="0">
              <a:latin typeface="Arial" panose="020B0604020202020204" pitchFamily="34" charset="0"/>
              <a:cs typeface="Arial" panose="020B0604020202020204" pitchFamily="34" charset="0"/>
            </a:endParaRPr>
          </a:p>
          <a:p>
            <a:pPr algn="ctr">
              <a:spcBef>
                <a:spcPct val="0"/>
              </a:spcBef>
              <a:buFontTx/>
              <a:buNone/>
            </a:pPr>
            <a:r>
              <a:rPr lang="en-GB" altLang="en-US" sz="2400" dirty="0">
                <a:latin typeface="Arial" panose="020B0604020202020204" pitchFamily="34" charset="0"/>
                <a:cs typeface="Arial" panose="020B0604020202020204" pitchFamily="34" charset="0"/>
              </a:rPr>
              <a:t>To win you need to be the first to cross off all 4 of your numbers</a:t>
            </a:r>
          </a:p>
        </p:txBody>
      </p:sp>
      <p:sp>
        <p:nvSpPr>
          <p:cNvPr id="4" name="Rectangle 3"/>
          <p:cNvSpPr/>
          <p:nvPr/>
        </p:nvSpPr>
        <p:spPr>
          <a:xfrm>
            <a:off x="0" y="2"/>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a:latin typeface="Arial" panose="020B0604020202020204" pitchFamily="34" charset="0"/>
                <a:cs typeface="Arial" panose="020B0604020202020204" pitchFamily="34" charset="0"/>
              </a:rPr>
              <a:t>Lets play!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597026607"/>
              </p:ext>
            </p:extLst>
          </p:nvPr>
        </p:nvGraphicFramePr>
        <p:xfrm>
          <a:off x="4511824" y="1820530"/>
          <a:ext cx="4061890" cy="4038160"/>
        </p:xfrm>
        <a:graphic>
          <a:graphicData uri="http://schemas.openxmlformats.org/drawingml/2006/table">
            <a:tbl>
              <a:tblPr>
                <a:tableStyleId>{2D5ABB26-0587-4C30-8999-92F81FD0307C}</a:tableStyleId>
              </a:tblPr>
              <a:tblGrid>
                <a:gridCol w="580270">
                  <a:extLst>
                    <a:ext uri="{9D8B030D-6E8A-4147-A177-3AD203B41FA5}">
                      <a16:colId xmlns:a16="http://schemas.microsoft.com/office/drawing/2014/main" val="20000"/>
                    </a:ext>
                  </a:extLst>
                </a:gridCol>
                <a:gridCol w="580270">
                  <a:extLst>
                    <a:ext uri="{9D8B030D-6E8A-4147-A177-3AD203B41FA5}">
                      <a16:colId xmlns:a16="http://schemas.microsoft.com/office/drawing/2014/main" val="20001"/>
                    </a:ext>
                  </a:extLst>
                </a:gridCol>
                <a:gridCol w="580270">
                  <a:extLst>
                    <a:ext uri="{9D8B030D-6E8A-4147-A177-3AD203B41FA5}">
                      <a16:colId xmlns:a16="http://schemas.microsoft.com/office/drawing/2014/main" val="20002"/>
                    </a:ext>
                  </a:extLst>
                </a:gridCol>
                <a:gridCol w="580270">
                  <a:extLst>
                    <a:ext uri="{9D8B030D-6E8A-4147-A177-3AD203B41FA5}">
                      <a16:colId xmlns:a16="http://schemas.microsoft.com/office/drawing/2014/main" val="20003"/>
                    </a:ext>
                  </a:extLst>
                </a:gridCol>
                <a:gridCol w="580270">
                  <a:extLst>
                    <a:ext uri="{9D8B030D-6E8A-4147-A177-3AD203B41FA5}">
                      <a16:colId xmlns:a16="http://schemas.microsoft.com/office/drawing/2014/main" val="20004"/>
                    </a:ext>
                  </a:extLst>
                </a:gridCol>
                <a:gridCol w="580270">
                  <a:extLst>
                    <a:ext uri="{9D8B030D-6E8A-4147-A177-3AD203B41FA5}">
                      <a16:colId xmlns:a16="http://schemas.microsoft.com/office/drawing/2014/main" val="20005"/>
                    </a:ext>
                  </a:extLst>
                </a:gridCol>
                <a:gridCol w="580270">
                  <a:extLst>
                    <a:ext uri="{9D8B030D-6E8A-4147-A177-3AD203B41FA5}">
                      <a16:colId xmlns:a16="http://schemas.microsoft.com/office/drawing/2014/main" val="20006"/>
                    </a:ext>
                  </a:extLst>
                </a:gridCol>
              </a:tblGrid>
              <a:tr h="576880">
                <a:tc>
                  <a:txBody>
                    <a:bodyPr/>
                    <a:lstStyle/>
                    <a:p>
                      <a:pPr algn="ctr"/>
                      <a:endParaRPr lang="en-GB" sz="2400" dirty="0">
                        <a:latin typeface="Arial" panose="020B0604020202020204" pitchFamily="34" charset="0"/>
                        <a:cs typeface="Arial" panose="020B0604020202020204" pitchFamily="34" charset="0"/>
                      </a:endParaRPr>
                    </a:p>
                  </a:txBody>
                  <a:tcPr marL="91451" marR="91451" marT="45714" marB="45714"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GB" sz="2400" b="1" dirty="0">
                          <a:latin typeface="Arial" panose="020B0604020202020204" pitchFamily="34" charset="0"/>
                          <a:cs typeface="Arial" panose="020B0604020202020204" pitchFamily="34" charset="0"/>
                        </a:rPr>
                        <a:t>1</a:t>
                      </a: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GB" sz="2400" b="1" dirty="0">
                          <a:latin typeface="Arial" panose="020B0604020202020204" pitchFamily="34" charset="0"/>
                          <a:cs typeface="Arial" panose="020B0604020202020204" pitchFamily="34" charset="0"/>
                        </a:rPr>
                        <a:t>2</a:t>
                      </a: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GB" sz="2400" b="1" dirty="0">
                          <a:latin typeface="Arial" panose="020B0604020202020204" pitchFamily="34" charset="0"/>
                          <a:cs typeface="Arial" panose="020B0604020202020204" pitchFamily="34" charset="0"/>
                        </a:rPr>
                        <a:t>3</a:t>
                      </a: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GB" sz="2400" b="1" dirty="0">
                          <a:latin typeface="Arial" panose="020B0604020202020204" pitchFamily="34" charset="0"/>
                          <a:cs typeface="Arial" panose="020B0604020202020204" pitchFamily="34" charset="0"/>
                        </a:rPr>
                        <a:t>4</a:t>
                      </a: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GB" sz="2400" b="1" dirty="0">
                          <a:latin typeface="Arial" panose="020B0604020202020204" pitchFamily="34" charset="0"/>
                          <a:cs typeface="Arial" panose="020B0604020202020204" pitchFamily="34" charset="0"/>
                        </a:rPr>
                        <a:t>5</a:t>
                      </a: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GB" sz="2400" b="1" dirty="0">
                          <a:latin typeface="Arial" panose="020B0604020202020204" pitchFamily="34" charset="0"/>
                          <a:cs typeface="Arial" panose="020B0604020202020204" pitchFamily="34" charset="0"/>
                        </a:rPr>
                        <a:t>6</a:t>
                      </a: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576880">
                <a:tc>
                  <a:txBody>
                    <a:bodyPr/>
                    <a:lstStyle/>
                    <a:p>
                      <a:pPr algn="ctr"/>
                      <a:r>
                        <a:rPr lang="en-GB" sz="2400" b="1" dirty="0">
                          <a:latin typeface="Arial" panose="020B0604020202020204" pitchFamily="34" charset="0"/>
                          <a:cs typeface="Arial" panose="020B0604020202020204" pitchFamily="34" charset="0"/>
                        </a:rPr>
                        <a:t>1</a:t>
                      </a:r>
                    </a:p>
                  </a:txBody>
                  <a:tcPr marL="91451" marR="91451" marT="45714" marB="45714"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2400" b="1" dirty="0">
                        <a:solidFill>
                          <a:schemeClr val="tx1"/>
                        </a:solidFill>
                        <a:latin typeface="Arial" panose="020B0604020202020204" pitchFamily="34" charset="0"/>
                        <a:cs typeface="Arial" panose="020B0604020202020204" pitchFamily="34" charset="0"/>
                      </a:endParaRP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2400" b="1" dirty="0">
                        <a:solidFill>
                          <a:schemeClr val="tx1"/>
                        </a:solidFill>
                        <a:latin typeface="Arial" panose="020B0604020202020204" pitchFamily="34" charset="0"/>
                        <a:cs typeface="Arial" panose="020B0604020202020204" pitchFamily="34" charset="0"/>
                      </a:endParaRP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2400" b="1" dirty="0">
                        <a:solidFill>
                          <a:schemeClr val="tx1"/>
                        </a:solidFill>
                        <a:latin typeface="Arial" panose="020B0604020202020204" pitchFamily="34" charset="0"/>
                        <a:cs typeface="Arial" panose="020B0604020202020204" pitchFamily="34" charset="0"/>
                      </a:endParaRP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2400" b="1" dirty="0">
                        <a:solidFill>
                          <a:schemeClr val="tx1"/>
                        </a:solidFill>
                        <a:latin typeface="Arial" panose="020B0604020202020204" pitchFamily="34" charset="0"/>
                        <a:cs typeface="Arial" panose="020B0604020202020204" pitchFamily="34" charset="0"/>
                      </a:endParaRP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2400" b="1" dirty="0">
                        <a:solidFill>
                          <a:schemeClr val="tx1"/>
                        </a:solidFill>
                        <a:latin typeface="Arial" panose="020B0604020202020204" pitchFamily="34" charset="0"/>
                        <a:cs typeface="Arial" panose="020B0604020202020204" pitchFamily="34" charset="0"/>
                      </a:endParaRP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2400" b="1" dirty="0">
                        <a:solidFill>
                          <a:schemeClr val="tx1"/>
                        </a:solidFill>
                        <a:latin typeface="Arial" panose="020B0604020202020204" pitchFamily="34" charset="0"/>
                        <a:cs typeface="Arial" panose="020B0604020202020204" pitchFamily="34" charset="0"/>
                      </a:endParaRP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576880">
                <a:tc>
                  <a:txBody>
                    <a:bodyPr/>
                    <a:lstStyle/>
                    <a:p>
                      <a:pPr algn="ctr"/>
                      <a:r>
                        <a:rPr lang="en-GB" sz="2400" b="1" dirty="0">
                          <a:latin typeface="Arial" panose="020B0604020202020204" pitchFamily="34" charset="0"/>
                          <a:cs typeface="Arial" panose="020B0604020202020204" pitchFamily="34" charset="0"/>
                        </a:rPr>
                        <a:t>2</a:t>
                      </a:r>
                    </a:p>
                  </a:txBody>
                  <a:tcPr marL="91451" marR="91451" marT="45714" marB="45714"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2400" b="1" dirty="0">
                        <a:solidFill>
                          <a:schemeClr val="tx1"/>
                        </a:solidFill>
                        <a:latin typeface="Arial" panose="020B0604020202020204" pitchFamily="34" charset="0"/>
                        <a:cs typeface="Arial" panose="020B0604020202020204" pitchFamily="34" charset="0"/>
                      </a:endParaRP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2400" b="1" dirty="0">
                        <a:solidFill>
                          <a:schemeClr val="tx1"/>
                        </a:solidFill>
                        <a:latin typeface="Arial" panose="020B0604020202020204" pitchFamily="34" charset="0"/>
                        <a:cs typeface="Arial" panose="020B0604020202020204" pitchFamily="34" charset="0"/>
                      </a:endParaRP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2400" b="1" dirty="0">
                        <a:solidFill>
                          <a:schemeClr val="tx1"/>
                        </a:solidFill>
                        <a:latin typeface="Arial" panose="020B0604020202020204" pitchFamily="34" charset="0"/>
                        <a:cs typeface="Arial" panose="020B0604020202020204" pitchFamily="34" charset="0"/>
                      </a:endParaRP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2400" b="1" dirty="0">
                        <a:solidFill>
                          <a:schemeClr val="tx1"/>
                        </a:solidFill>
                        <a:latin typeface="Arial" panose="020B0604020202020204" pitchFamily="34" charset="0"/>
                        <a:cs typeface="Arial" panose="020B0604020202020204" pitchFamily="34" charset="0"/>
                      </a:endParaRP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2400" b="1" dirty="0">
                        <a:solidFill>
                          <a:schemeClr val="tx1"/>
                        </a:solidFill>
                        <a:latin typeface="Arial" panose="020B0604020202020204" pitchFamily="34" charset="0"/>
                        <a:cs typeface="Arial" panose="020B0604020202020204" pitchFamily="34" charset="0"/>
                      </a:endParaRP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2400" b="1" dirty="0">
                        <a:solidFill>
                          <a:schemeClr val="tx1"/>
                        </a:solidFill>
                        <a:latin typeface="Arial" panose="020B0604020202020204" pitchFamily="34" charset="0"/>
                        <a:cs typeface="Arial" panose="020B0604020202020204" pitchFamily="34" charset="0"/>
                      </a:endParaRP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576880">
                <a:tc>
                  <a:txBody>
                    <a:bodyPr/>
                    <a:lstStyle/>
                    <a:p>
                      <a:pPr algn="ctr"/>
                      <a:r>
                        <a:rPr lang="en-GB" sz="2400" b="1" dirty="0">
                          <a:latin typeface="Arial" panose="020B0604020202020204" pitchFamily="34" charset="0"/>
                          <a:cs typeface="Arial" panose="020B0604020202020204" pitchFamily="34" charset="0"/>
                        </a:rPr>
                        <a:t>3</a:t>
                      </a:r>
                    </a:p>
                  </a:txBody>
                  <a:tcPr marL="91451" marR="91451" marT="45714" marB="45714"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2400" b="1" dirty="0">
                        <a:solidFill>
                          <a:schemeClr val="tx1"/>
                        </a:solidFill>
                        <a:latin typeface="Arial" panose="020B0604020202020204" pitchFamily="34" charset="0"/>
                        <a:cs typeface="Arial" panose="020B0604020202020204" pitchFamily="34" charset="0"/>
                      </a:endParaRP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2400" b="1" dirty="0">
                        <a:solidFill>
                          <a:schemeClr val="tx1"/>
                        </a:solidFill>
                        <a:latin typeface="Arial" panose="020B0604020202020204" pitchFamily="34" charset="0"/>
                        <a:cs typeface="Arial" panose="020B0604020202020204" pitchFamily="34" charset="0"/>
                      </a:endParaRP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2400" b="1" dirty="0">
                        <a:solidFill>
                          <a:schemeClr val="tx1"/>
                        </a:solidFill>
                        <a:latin typeface="Arial" panose="020B0604020202020204" pitchFamily="34" charset="0"/>
                        <a:cs typeface="Arial" panose="020B0604020202020204" pitchFamily="34" charset="0"/>
                      </a:endParaRP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2400" b="1" dirty="0">
                        <a:solidFill>
                          <a:schemeClr val="tx1"/>
                        </a:solidFill>
                        <a:latin typeface="Arial" panose="020B0604020202020204" pitchFamily="34" charset="0"/>
                        <a:cs typeface="Arial" panose="020B0604020202020204" pitchFamily="34" charset="0"/>
                      </a:endParaRP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2400" b="1" dirty="0">
                        <a:solidFill>
                          <a:schemeClr val="tx1"/>
                        </a:solidFill>
                        <a:latin typeface="Arial" panose="020B0604020202020204" pitchFamily="34" charset="0"/>
                        <a:cs typeface="Arial" panose="020B0604020202020204" pitchFamily="34" charset="0"/>
                      </a:endParaRP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2400" b="1" dirty="0">
                        <a:solidFill>
                          <a:schemeClr val="tx1"/>
                        </a:solidFill>
                        <a:latin typeface="Arial" panose="020B0604020202020204" pitchFamily="34" charset="0"/>
                        <a:cs typeface="Arial" panose="020B0604020202020204" pitchFamily="34" charset="0"/>
                      </a:endParaRP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576880">
                <a:tc>
                  <a:txBody>
                    <a:bodyPr/>
                    <a:lstStyle/>
                    <a:p>
                      <a:pPr algn="ctr"/>
                      <a:r>
                        <a:rPr lang="en-GB" sz="2400" b="1" dirty="0">
                          <a:latin typeface="Arial" panose="020B0604020202020204" pitchFamily="34" charset="0"/>
                          <a:cs typeface="Arial" panose="020B0604020202020204" pitchFamily="34" charset="0"/>
                        </a:rPr>
                        <a:t>4</a:t>
                      </a:r>
                    </a:p>
                  </a:txBody>
                  <a:tcPr marL="91451" marR="91451" marT="45714" marB="45714"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2400" b="1" dirty="0">
                        <a:solidFill>
                          <a:schemeClr val="tx1"/>
                        </a:solidFill>
                        <a:latin typeface="Arial" panose="020B0604020202020204" pitchFamily="34" charset="0"/>
                        <a:cs typeface="Arial" panose="020B0604020202020204" pitchFamily="34" charset="0"/>
                      </a:endParaRP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2400" b="1" dirty="0">
                        <a:solidFill>
                          <a:schemeClr val="tx1"/>
                        </a:solidFill>
                        <a:latin typeface="Arial" panose="020B0604020202020204" pitchFamily="34" charset="0"/>
                        <a:cs typeface="Arial" panose="020B0604020202020204" pitchFamily="34" charset="0"/>
                      </a:endParaRP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2400" b="1" dirty="0">
                        <a:solidFill>
                          <a:schemeClr val="tx1"/>
                        </a:solidFill>
                        <a:latin typeface="Arial" panose="020B0604020202020204" pitchFamily="34" charset="0"/>
                        <a:cs typeface="Arial" panose="020B0604020202020204" pitchFamily="34" charset="0"/>
                      </a:endParaRP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2400" b="1" dirty="0">
                        <a:solidFill>
                          <a:schemeClr val="tx1"/>
                        </a:solidFill>
                        <a:latin typeface="Arial" panose="020B0604020202020204" pitchFamily="34" charset="0"/>
                        <a:cs typeface="Arial" panose="020B0604020202020204" pitchFamily="34" charset="0"/>
                      </a:endParaRP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2400" b="1" dirty="0">
                        <a:solidFill>
                          <a:schemeClr val="tx1"/>
                        </a:solidFill>
                        <a:latin typeface="Arial" panose="020B0604020202020204" pitchFamily="34" charset="0"/>
                        <a:cs typeface="Arial" panose="020B0604020202020204" pitchFamily="34" charset="0"/>
                      </a:endParaRP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2400" b="1" dirty="0">
                        <a:solidFill>
                          <a:schemeClr val="tx1"/>
                        </a:solidFill>
                        <a:latin typeface="Arial" panose="020B0604020202020204" pitchFamily="34" charset="0"/>
                        <a:cs typeface="Arial" panose="020B0604020202020204" pitchFamily="34" charset="0"/>
                      </a:endParaRP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576880">
                <a:tc>
                  <a:txBody>
                    <a:bodyPr/>
                    <a:lstStyle/>
                    <a:p>
                      <a:pPr algn="ctr"/>
                      <a:r>
                        <a:rPr lang="en-GB" sz="2400" b="1" dirty="0">
                          <a:latin typeface="Arial" panose="020B0604020202020204" pitchFamily="34" charset="0"/>
                          <a:cs typeface="Arial" panose="020B0604020202020204" pitchFamily="34" charset="0"/>
                        </a:rPr>
                        <a:t>5</a:t>
                      </a:r>
                    </a:p>
                  </a:txBody>
                  <a:tcPr marL="91451" marR="91451" marT="45714" marB="45714"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2400" b="1" dirty="0">
                        <a:solidFill>
                          <a:schemeClr val="tx1"/>
                        </a:solidFill>
                        <a:latin typeface="Arial" panose="020B0604020202020204" pitchFamily="34" charset="0"/>
                        <a:cs typeface="Arial" panose="020B0604020202020204" pitchFamily="34" charset="0"/>
                      </a:endParaRP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2400" b="1" dirty="0">
                        <a:solidFill>
                          <a:schemeClr val="tx1"/>
                        </a:solidFill>
                        <a:latin typeface="Arial" panose="020B0604020202020204" pitchFamily="34" charset="0"/>
                        <a:cs typeface="Arial" panose="020B0604020202020204" pitchFamily="34" charset="0"/>
                      </a:endParaRP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2400" b="1" dirty="0">
                        <a:solidFill>
                          <a:schemeClr val="tx1"/>
                        </a:solidFill>
                        <a:latin typeface="Arial" panose="020B0604020202020204" pitchFamily="34" charset="0"/>
                        <a:cs typeface="Arial" panose="020B0604020202020204" pitchFamily="34" charset="0"/>
                      </a:endParaRP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2400" b="1" dirty="0">
                        <a:solidFill>
                          <a:schemeClr val="tx1"/>
                        </a:solidFill>
                        <a:latin typeface="Arial" panose="020B0604020202020204" pitchFamily="34" charset="0"/>
                        <a:cs typeface="Arial" panose="020B0604020202020204" pitchFamily="34" charset="0"/>
                      </a:endParaRP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2400" b="1" dirty="0">
                        <a:solidFill>
                          <a:schemeClr val="tx1"/>
                        </a:solidFill>
                        <a:latin typeface="Arial" panose="020B0604020202020204" pitchFamily="34" charset="0"/>
                        <a:cs typeface="Arial" panose="020B0604020202020204" pitchFamily="34" charset="0"/>
                      </a:endParaRP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2400" b="1" dirty="0">
                        <a:solidFill>
                          <a:schemeClr val="tx1"/>
                        </a:solidFill>
                        <a:latin typeface="Arial" panose="020B0604020202020204" pitchFamily="34" charset="0"/>
                        <a:cs typeface="Arial" panose="020B0604020202020204" pitchFamily="34" charset="0"/>
                      </a:endParaRP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576880">
                <a:tc>
                  <a:txBody>
                    <a:bodyPr/>
                    <a:lstStyle/>
                    <a:p>
                      <a:pPr algn="ctr"/>
                      <a:r>
                        <a:rPr lang="en-GB" sz="2400" b="1" dirty="0">
                          <a:latin typeface="Arial" panose="020B0604020202020204" pitchFamily="34" charset="0"/>
                          <a:cs typeface="Arial" panose="020B0604020202020204" pitchFamily="34" charset="0"/>
                        </a:rPr>
                        <a:t>6</a:t>
                      </a:r>
                    </a:p>
                  </a:txBody>
                  <a:tcPr marL="91451" marR="91451" marT="45714" marB="45714"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2400" b="1" dirty="0">
                        <a:solidFill>
                          <a:schemeClr val="tx1"/>
                        </a:solidFill>
                        <a:latin typeface="Arial" panose="020B0604020202020204" pitchFamily="34" charset="0"/>
                        <a:cs typeface="Arial" panose="020B0604020202020204" pitchFamily="34" charset="0"/>
                      </a:endParaRP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2400" b="1" dirty="0">
                        <a:solidFill>
                          <a:schemeClr val="tx1"/>
                        </a:solidFill>
                        <a:latin typeface="Arial" panose="020B0604020202020204" pitchFamily="34" charset="0"/>
                        <a:cs typeface="Arial" panose="020B0604020202020204" pitchFamily="34" charset="0"/>
                      </a:endParaRP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2400" b="1" dirty="0">
                        <a:solidFill>
                          <a:schemeClr val="tx1"/>
                        </a:solidFill>
                        <a:latin typeface="Arial" panose="020B0604020202020204" pitchFamily="34" charset="0"/>
                        <a:cs typeface="Arial" panose="020B0604020202020204" pitchFamily="34" charset="0"/>
                      </a:endParaRP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2400" b="1" dirty="0">
                        <a:solidFill>
                          <a:schemeClr val="tx1"/>
                        </a:solidFill>
                        <a:latin typeface="Arial" panose="020B0604020202020204" pitchFamily="34" charset="0"/>
                        <a:cs typeface="Arial" panose="020B0604020202020204" pitchFamily="34" charset="0"/>
                      </a:endParaRP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2400" b="1" dirty="0">
                        <a:solidFill>
                          <a:schemeClr val="tx1"/>
                        </a:solidFill>
                        <a:latin typeface="Arial" panose="020B0604020202020204" pitchFamily="34" charset="0"/>
                        <a:cs typeface="Arial" panose="020B0604020202020204" pitchFamily="34" charset="0"/>
                      </a:endParaRP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2400" b="1" dirty="0">
                        <a:solidFill>
                          <a:schemeClr val="tx1"/>
                        </a:solidFill>
                        <a:latin typeface="Arial" panose="020B0604020202020204" pitchFamily="34" charset="0"/>
                        <a:cs typeface="Arial" panose="020B0604020202020204" pitchFamily="34" charset="0"/>
                      </a:endParaRP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12354" name="TextBox 25"/>
          <p:cNvSpPr txBox="1">
            <a:spLocks noChangeArrowheads="1"/>
          </p:cNvSpPr>
          <p:nvPr/>
        </p:nvSpPr>
        <p:spPr bwMode="auto">
          <a:xfrm>
            <a:off x="2351584" y="3549393"/>
            <a:ext cx="201622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GB" altLang="en-US" sz="2400" dirty="0">
                <a:latin typeface="Arial" panose="020B0604020202020204" pitchFamily="34" charset="0"/>
                <a:cs typeface="Arial" panose="020B0604020202020204" pitchFamily="34" charset="0"/>
              </a:rPr>
              <a:t>2</a:t>
            </a:r>
            <a:r>
              <a:rPr lang="en-GB" altLang="en-US" sz="2400" baseline="30000" dirty="0">
                <a:latin typeface="Arial" panose="020B0604020202020204" pitchFamily="34" charset="0"/>
                <a:cs typeface="Arial" panose="020B0604020202020204" pitchFamily="34" charset="0"/>
              </a:rPr>
              <a:t>nd</a:t>
            </a:r>
            <a:r>
              <a:rPr lang="en-GB" altLang="en-US" sz="2400" dirty="0">
                <a:latin typeface="Arial" panose="020B0604020202020204" pitchFamily="34" charset="0"/>
                <a:cs typeface="Arial" panose="020B0604020202020204" pitchFamily="34" charset="0"/>
              </a:rPr>
              <a:t> Dice Roll</a:t>
            </a:r>
          </a:p>
        </p:txBody>
      </p:sp>
      <p:sp>
        <p:nvSpPr>
          <p:cNvPr id="12355" name="TextBox 26"/>
          <p:cNvSpPr txBox="1">
            <a:spLocks noChangeArrowheads="1"/>
          </p:cNvSpPr>
          <p:nvPr/>
        </p:nvSpPr>
        <p:spPr bwMode="auto">
          <a:xfrm>
            <a:off x="5303911" y="1340768"/>
            <a:ext cx="186531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GB" altLang="en-US" sz="2400" dirty="0">
                <a:latin typeface="Arial" panose="020B0604020202020204" pitchFamily="34" charset="0"/>
                <a:cs typeface="Arial" panose="020B0604020202020204" pitchFamily="34" charset="0"/>
              </a:rPr>
              <a:t>1</a:t>
            </a:r>
            <a:r>
              <a:rPr lang="en-GB" altLang="en-US" sz="2400" baseline="30000" dirty="0">
                <a:latin typeface="Arial" panose="020B0604020202020204" pitchFamily="34" charset="0"/>
                <a:cs typeface="Arial" panose="020B0604020202020204" pitchFamily="34" charset="0"/>
              </a:rPr>
              <a:t>st</a:t>
            </a:r>
            <a:r>
              <a:rPr lang="en-GB" altLang="en-US" sz="2400" dirty="0">
                <a:latin typeface="Arial" panose="020B0604020202020204" pitchFamily="34" charset="0"/>
                <a:cs typeface="Arial" panose="020B0604020202020204" pitchFamily="34" charset="0"/>
              </a:rPr>
              <a:t> Dice Roll</a:t>
            </a:r>
          </a:p>
        </p:txBody>
      </p:sp>
      <p:sp>
        <p:nvSpPr>
          <p:cNvPr id="12356" name="TextBox 4"/>
          <p:cNvSpPr txBox="1">
            <a:spLocks noChangeArrowheads="1"/>
          </p:cNvSpPr>
          <p:nvPr/>
        </p:nvSpPr>
        <p:spPr bwMode="auto">
          <a:xfrm>
            <a:off x="1524000" y="6027004"/>
            <a:ext cx="903605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GB" altLang="en-US" sz="2400" dirty="0">
                <a:latin typeface="Arial" panose="020B0604020202020204" pitchFamily="34" charset="0"/>
                <a:cs typeface="Arial" panose="020B0604020202020204" pitchFamily="34" charset="0"/>
              </a:rPr>
              <a:t>We can see what outcomes are most common by drawing a </a:t>
            </a:r>
          </a:p>
          <a:p>
            <a:pPr algn="ctr">
              <a:spcBef>
                <a:spcPct val="0"/>
              </a:spcBef>
              <a:buFontTx/>
              <a:buNone/>
            </a:pPr>
            <a:r>
              <a:rPr lang="en-GB" altLang="en-US" sz="2400" b="1" i="1" dirty="0">
                <a:latin typeface="Arial" panose="020B0604020202020204" pitchFamily="34" charset="0"/>
                <a:cs typeface="Arial" panose="020B0604020202020204" pitchFamily="34" charset="0"/>
              </a:rPr>
              <a:t>Possibility Space Diagram.</a:t>
            </a:r>
          </a:p>
        </p:txBody>
      </p:sp>
      <p:sp>
        <p:nvSpPr>
          <p:cNvPr id="7" name="Rectangle 6"/>
          <p:cNvSpPr/>
          <p:nvPr/>
        </p:nvSpPr>
        <p:spPr>
          <a:xfrm>
            <a:off x="0" y="2"/>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a:latin typeface="Arial" panose="020B0604020202020204" pitchFamily="34" charset="0"/>
                <a:cs typeface="Arial" panose="020B0604020202020204" pitchFamily="34" charset="0"/>
              </a:rPr>
              <a:t>Lets play!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658193373"/>
              </p:ext>
            </p:extLst>
          </p:nvPr>
        </p:nvGraphicFramePr>
        <p:xfrm>
          <a:off x="4511824" y="1820530"/>
          <a:ext cx="4061890" cy="4038160"/>
        </p:xfrm>
        <a:graphic>
          <a:graphicData uri="http://schemas.openxmlformats.org/drawingml/2006/table">
            <a:tbl>
              <a:tblPr>
                <a:tableStyleId>{2D5ABB26-0587-4C30-8999-92F81FD0307C}</a:tableStyleId>
              </a:tblPr>
              <a:tblGrid>
                <a:gridCol w="580270">
                  <a:extLst>
                    <a:ext uri="{9D8B030D-6E8A-4147-A177-3AD203B41FA5}">
                      <a16:colId xmlns:a16="http://schemas.microsoft.com/office/drawing/2014/main" val="20000"/>
                    </a:ext>
                  </a:extLst>
                </a:gridCol>
                <a:gridCol w="580270">
                  <a:extLst>
                    <a:ext uri="{9D8B030D-6E8A-4147-A177-3AD203B41FA5}">
                      <a16:colId xmlns:a16="http://schemas.microsoft.com/office/drawing/2014/main" val="20001"/>
                    </a:ext>
                  </a:extLst>
                </a:gridCol>
                <a:gridCol w="580270">
                  <a:extLst>
                    <a:ext uri="{9D8B030D-6E8A-4147-A177-3AD203B41FA5}">
                      <a16:colId xmlns:a16="http://schemas.microsoft.com/office/drawing/2014/main" val="20002"/>
                    </a:ext>
                  </a:extLst>
                </a:gridCol>
                <a:gridCol w="580270">
                  <a:extLst>
                    <a:ext uri="{9D8B030D-6E8A-4147-A177-3AD203B41FA5}">
                      <a16:colId xmlns:a16="http://schemas.microsoft.com/office/drawing/2014/main" val="20003"/>
                    </a:ext>
                  </a:extLst>
                </a:gridCol>
                <a:gridCol w="580270">
                  <a:extLst>
                    <a:ext uri="{9D8B030D-6E8A-4147-A177-3AD203B41FA5}">
                      <a16:colId xmlns:a16="http://schemas.microsoft.com/office/drawing/2014/main" val="20004"/>
                    </a:ext>
                  </a:extLst>
                </a:gridCol>
                <a:gridCol w="580270">
                  <a:extLst>
                    <a:ext uri="{9D8B030D-6E8A-4147-A177-3AD203B41FA5}">
                      <a16:colId xmlns:a16="http://schemas.microsoft.com/office/drawing/2014/main" val="20005"/>
                    </a:ext>
                  </a:extLst>
                </a:gridCol>
                <a:gridCol w="580270">
                  <a:extLst>
                    <a:ext uri="{9D8B030D-6E8A-4147-A177-3AD203B41FA5}">
                      <a16:colId xmlns:a16="http://schemas.microsoft.com/office/drawing/2014/main" val="20006"/>
                    </a:ext>
                  </a:extLst>
                </a:gridCol>
              </a:tblGrid>
              <a:tr h="576880">
                <a:tc>
                  <a:txBody>
                    <a:bodyPr/>
                    <a:lstStyle/>
                    <a:p>
                      <a:pPr algn="ctr"/>
                      <a:endParaRPr lang="en-GB" sz="2400" dirty="0">
                        <a:latin typeface="Arial" panose="020B0604020202020204" pitchFamily="34" charset="0"/>
                        <a:cs typeface="Arial" panose="020B0604020202020204" pitchFamily="34" charset="0"/>
                      </a:endParaRPr>
                    </a:p>
                  </a:txBody>
                  <a:tcPr marL="91451" marR="91451" marT="45714" marB="45714"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GB" sz="2400" b="1" dirty="0">
                          <a:latin typeface="Arial" panose="020B0604020202020204" pitchFamily="34" charset="0"/>
                          <a:cs typeface="Arial" panose="020B0604020202020204" pitchFamily="34" charset="0"/>
                        </a:rPr>
                        <a:t>1</a:t>
                      </a: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GB" sz="2400" b="1" dirty="0">
                          <a:latin typeface="Arial" panose="020B0604020202020204" pitchFamily="34" charset="0"/>
                          <a:cs typeface="Arial" panose="020B0604020202020204" pitchFamily="34" charset="0"/>
                        </a:rPr>
                        <a:t>2</a:t>
                      </a: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GB" sz="2400" b="1" dirty="0">
                          <a:latin typeface="Arial" panose="020B0604020202020204" pitchFamily="34" charset="0"/>
                          <a:cs typeface="Arial" panose="020B0604020202020204" pitchFamily="34" charset="0"/>
                        </a:rPr>
                        <a:t>3</a:t>
                      </a: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GB" sz="2400" b="1" dirty="0">
                          <a:latin typeface="Arial" panose="020B0604020202020204" pitchFamily="34" charset="0"/>
                          <a:cs typeface="Arial" panose="020B0604020202020204" pitchFamily="34" charset="0"/>
                        </a:rPr>
                        <a:t>4</a:t>
                      </a: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GB" sz="2400" b="1" dirty="0">
                          <a:latin typeface="Arial" panose="020B0604020202020204" pitchFamily="34" charset="0"/>
                          <a:cs typeface="Arial" panose="020B0604020202020204" pitchFamily="34" charset="0"/>
                        </a:rPr>
                        <a:t>5</a:t>
                      </a: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GB" sz="2400" b="1" dirty="0">
                          <a:latin typeface="Arial" panose="020B0604020202020204" pitchFamily="34" charset="0"/>
                          <a:cs typeface="Arial" panose="020B0604020202020204" pitchFamily="34" charset="0"/>
                        </a:rPr>
                        <a:t>6</a:t>
                      </a: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576880">
                <a:tc>
                  <a:txBody>
                    <a:bodyPr/>
                    <a:lstStyle/>
                    <a:p>
                      <a:pPr algn="ctr"/>
                      <a:r>
                        <a:rPr lang="en-GB" sz="2400" b="1" dirty="0">
                          <a:latin typeface="Arial" panose="020B0604020202020204" pitchFamily="34" charset="0"/>
                          <a:cs typeface="Arial" panose="020B0604020202020204" pitchFamily="34" charset="0"/>
                        </a:rPr>
                        <a:t>1</a:t>
                      </a:r>
                    </a:p>
                  </a:txBody>
                  <a:tcPr marL="91451" marR="91451" marT="45714" marB="45714"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2400" b="1" dirty="0">
                          <a:solidFill>
                            <a:schemeClr val="tx1"/>
                          </a:solidFill>
                          <a:latin typeface="Arial" panose="020B0604020202020204" pitchFamily="34" charset="0"/>
                          <a:cs typeface="Arial" panose="020B0604020202020204" pitchFamily="34" charset="0"/>
                        </a:rPr>
                        <a:t>2</a:t>
                      </a: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2400" b="1" dirty="0">
                          <a:solidFill>
                            <a:schemeClr val="tx1"/>
                          </a:solidFill>
                          <a:latin typeface="Arial" panose="020B0604020202020204" pitchFamily="34" charset="0"/>
                          <a:cs typeface="Arial" panose="020B0604020202020204" pitchFamily="34" charset="0"/>
                        </a:rPr>
                        <a:t>3</a:t>
                      </a: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2400" b="1" dirty="0">
                          <a:solidFill>
                            <a:schemeClr val="tx1"/>
                          </a:solidFill>
                          <a:latin typeface="Arial" panose="020B0604020202020204" pitchFamily="34" charset="0"/>
                          <a:cs typeface="Arial" panose="020B0604020202020204" pitchFamily="34" charset="0"/>
                        </a:rPr>
                        <a:t>4</a:t>
                      </a: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2400" b="1" dirty="0">
                          <a:solidFill>
                            <a:schemeClr val="tx1"/>
                          </a:solidFill>
                          <a:latin typeface="Arial" panose="020B0604020202020204" pitchFamily="34" charset="0"/>
                          <a:cs typeface="Arial" panose="020B0604020202020204" pitchFamily="34" charset="0"/>
                        </a:rPr>
                        <a:t>5</a:t>
                      </a: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2400" b="1" dirty="0">
                          <a:solidFill>
                            <a:schemeClr val="tx1"/>
                          </a:solidFill>
                          <a:latin typeface="Arial" panose="020B0604020202020204" pitchFamily="34" charset="0"/>
                          <a:cs typeface="Arial" panose="020B0604020202020204" pitchFamily="34" charset="0"/>
                        </a:rPr>
                        <a:t>6</a:t>
                      </a: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2400" b="1" dirty="0">
                          <a:solidFill>
                            <a:schemeClr val="tx1"/>
                          </a:solidFill>
                          <a:latin typeface="Arial" panose="020B0604020202020204" pitchFamily="34" charset="0"/>
                          <a:cs typeface="Arial" panose="020B0604020202020204" pitchFamily="34" charset="0"/>
                        </a:rPr>
                        <a:t>7</a:t>
                      </a: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576880">
                <a:tc>
                  <a:txBody>
                    <a:bodyPr/>
                    <a:lstStyle/>
                    <a:p>
                      <a:pPr algn="ctr"/>
                      <a:r>
                        <a:rPr lang="en-GB" sz="2400" b="1" dirty="0">
                          <a:latin typeface="Arial" panose="020B0604020202020204" pitchFamily="34" charset="0"/>
                          <a:cs typeface="Arial" panose="020B0604020202020204" pitchFamily="34" charset="0"/>
                        </a:rPr>
                        <a:t>2</a:t>
                      </a:r>
                    </a:p>
                  </a:txBody>
                  <a:tcPr marL="91451" marR="91451" marT="45714" marB="45714"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2400" b="1" dirty="0">
                          <a:solidFill>
                            <a:schemeClr val="tx1"/>
                          </a:solidFill>
                          <a:latin typeface="Arial" panose="020B0604020202020204" pitchFamily="34" charset="0"/>
                          <a:cs typeface="Arial" panose="020B0604020202020204" pitchFamily="34" charset="0"/>
                        </a:rPr>
                        <a:t>3</a:t>
                      </a: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2400" b="1" dirty="0">
                          <a:solidFill>
                            <a:schemeClr val="tx1"/>
                          </a:solidFill>
                          <a:latin typeface="Arial" panose="020B0604020202020204" pitchFamily="34" charset="0"/>
                          <a:cs typeface="Arial" panose="020B0604020202020204" pitchFamily="34" charset="0"/>
                        </a:rPr>
                        <a:t>4</a:t>
                      </a: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2400" b="1" dirty="0">
                          <a:solidFill>
                            <a:schemeClr val="tx1"/>
                          </a:solidFill>
                          <a:latin typeface="Arial" panose="020B0604020202020204" pitchFamily="34" charset="0"/>
                          <a:cs typeface="Arial" panose="020B0604020202020204" pitchFamily="34" charset="0"/>
                        </a:rPr>
                        <a:t>5</a:t>
                      </a: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2400" b="1" dirty="0">
                          <a:solidFill>
                            <a:schemeClr val="tx1"/>
                          </a:solidFill>
                          <a:latin typeface="Arial" panose="020B0604020202020204" pitchFamily="34" charset="0"/>
                          <a:cs typeface="Arial" panose="020B0604020202020204" pitchFamily="34" charset="0"/>
                        </a:rPr>
                        <a:t>6</a:t>
                      </a: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2400" b="1" dirty="0">
                          <a:solidFill>
                            <a:schemeClr val="tx1"/>
                          </a:solidFill>
                          <a:latin typeface="Arial" panose="020B0604020202020204" pitchFamily="34" charset="0"/>
                          <a:cs typeface="Arial" panose="020B0604020202020204" pitchFamily="34" charset="0"/>
                        </a:rPr>
                        <a:t>7</a:t>
                      </a: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2400" b="1" dirty="0">
                          <a:solidFill>
                            <a:schemeClr val="tx1"/>
                          </a:solidFill>
                          <a:latin typeface="Arial" panose="020B0604020202020204" pitchFamily="34" charset="0"/>
                          <a:cs typeface="Arial" panose="020B0604020202020204" pitchFamily="34" charset="0"/>
                        </a:rPr>
                        <a:t>8</a:t>
                      </a: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576880">
                <a:tc>
                  <a:txBody>
                    <a:bodyPr/>
                    <a:lstStyle/>
                    <a:p>
                      <a:pPr algn="ctr"/>
                      <a:r>
                        <a:rPr lang="en-GB" sz="2400" b="1" dirty="0">
                          <a:latin typeface="Arial" panose="020B0604020202020204" pitchFamily="34" charset="0"/>
                          <a:cs typeface="Arial" panose="020B0604020202020204" pitchFamily="34" charset="0"/>
                        </a:rPr>
                        <a:t>3</a:t>
                      </a:r>
                    </a:p>
                  </a:txBody>
                  <a:tcPr marL="91451" marR="91451" marT="45714" marB="45714"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2400" b="1" dirty="0">
                          <a:solidFill>
                            <a:schemeClr val="tx1"/>
                          </a:solidFill>
                          <a:latin typeface="Arial" panose="020B0604020202020204" pitchFamily="34" charset="0"/>
                          <a:cs typeface="Arial" panose="020B0604020202020204" pitchFamily="34" charset="0"/>
                        </a:rPr>
                        <a:t>4</a:t>
                      </a: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2400" b="1" dirty="0">
                          <a:solidFill>
                            <a:schemeClr val="tx1"/>
                          </a:solidFill>
                          <a:latin typeface="Arial" panose="020B0604020202020204" pitchFamily="34" charset="0"/>
                          <a:cs typeface="Arial" panose="020B0604020202020204" pitchFamily="34" charset="0"/>
                        </a:rPr>
                        <a:t>5</a:t>
                      </a: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2400" b="1" dirty="0">
                          <a:solidFill>
                            <a:schemeClr val="tx1"/>
                          </a:solidFill>
                          <a:latin typeface="Arial" panose="020B0604020202020204" pitchFamily="34" charset="0"/>
                          <a:cs typeface="Arial" panose="020B0604020202020204" pitchFamily="34" charset="0"/>
                        </a:rPr>
                        <a:t>6</a:t>
                      </a: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2400" b="1" dirty="0">
                          <a:solidFill>
                            <a:schemeClr val="tx1"/>
                          </a:solidFill>
                          <a:latin typeface="Arial" panose="020B0604020202020204" pitchFamily="34" charset="0"/>
                          <a:cs typeface="Arial" panose="020B0604020202020204" pitchFamily="34" charset="0"/>
                        </a:rPr>
                        <a:t>7</a:t>
                      </a: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2400" b="1" dirty="0">
                          <a:solidFill>
                            <a:schemeClr val="tx1"/>
                          </a:solidFill>
                          <a:latin typeface="Arial" panose="020B0604020202020204" pitchFamily="34" charset="0"/>
                          <a:cs typeface="Arial" panose="020B0604020202020204" pitchFamily="34" charset="0"/>
                        </a:rPr>
                        <a:t>8</a:t>
                      </a: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2400" b="1" dirty="0">
                          <a:solidFill>
                            <a:schemeClr val="tx1"/>
                          </a:solidFill>
                          <a:latin typeface="Arial" panose="020B0604020202020204" pitchFamily="34" charset="0"/>
                          <a:cs typeface="Arial" panose="020B0604020202020204" pitchFamily="34" charset="0"/>
                        </a:rPr>
                        <a:t>9</a:t>
                      </a: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576880">
                <a:tc>
                  <a:txBody>
                    <a:bodyPr/>
                    <a:lstStyle/>
                    <a:p>
                      <a:pPr algn="ctr"/>
                      <a:r>
                        <a:rPr lang="en-GB" sz="2400" b="1" dirty="0">
                          <a:latin typeface="Arial" panose="020B0604020202020204" pitchFamily="34" charset="0"/>
                          <a:cs typeface="Arial" panose="020B0604020202020204" pitchFamily="34" charset="0"/>
                        </a:rPr>
                        <a:t>4</a:t>
                      </a:r>
                    </a:p>
                  </a:txBody>
                  <a:tcPr marL="91451" marR="91451" marT="45714" marB="45714"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2400" b="1" dirty="0">
                          <a:solidFill>
                            <a:schemeClr val="tx1"/>
                          </a:solidFill>
                          <a:latin typeface="Arial" panose="020B0604020202020204" pitchFamily="34" charset="0"/>
                          <a:cs typeface="Arial" panose="020B0604020202020204" pitchFamily="34" charset="0"/>
                        </a:rPr>
                        <a:t>5</a:t>
                      </a: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2400" b="1" dirty="0">
                          <a:solidFill>
                            <a:schemeClr val="tx1"/>
                          </a:solidFill>
                          <a:latin typeface="Arial" panose="020B0604020202020204" pitchFamily="34" charset="0"/>
                          <a:cs typeface="Arial" panose="020B0604020202020204" pitchFamily="34" charset="0"/>
                        </a:rPr>
                        <a:t>6</a:t>
                      </a: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2400" b="1" dirty="0">
                          <a:solidFill>
                            <a:schemeClr val="tx1"/>
                          </a:solidFill>
                          <a:latin typeface="Arial" panose="020B0604020202020204" pitchFamily="34" charset="0"/>
                          <a:cs typeface="Arial" panose="020B0604020202020204" pitchFamily="34" charset="0"/>
                        </a:rPr>
                        <a:t>7</a:t>
                      </a: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2400" b="1" dirty="0">
                          <a:solidFill>
                            <a:schemeClr val="tx1"/>
                          </a:solidFill>
                          <a:latin typeface="Arial" panose="020B0604020202020204" pitchFamily="34" charset="0"/>
                          <a:cs typeface="Arial" panose="020B0604020202020204" pitchFamily="34" charset="0"/>
                        </a:rPr>
                        <a:t>8</a:t>
                      </a: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2400" b="1" dirty="0">
                          <a:solidFill>
                            <a:schemeClr val="tx1"/>
                          </a:solidFill>
                          <a:latin typeface="Arial" panose="020B0604020202020204" pitchFamily="34" charset="0"/>
                          <a:cs typeface="Arial" panose="020B0604020202020204" pitchFamily="34" charset="0"/>
                        </a:rPr>
                        <a:t>9</a:t>
                      </a: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2400" b="1" dirty="0">
                          <a:solidFill>
                            <a:schemeClr val="tx1"/>
                          </a:solidFill>
                          <a:latin typeface="Arial" panose="020B0604020202020204" pitchFamily="34" charset="0"/>
                          <a:cs typeface="Arial" panose="020B0604020202020204" pitchFamily="34" charset="0"/>
                        </a:rPr>
                        <a:t>10</a:t>
                      </a: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576880">
                <a:tc>
                  <a:txBody>
                    <a:bodyPr/>
                    <a:lstStyle/>
                    <a:p>
                      <a:pPr algn="ctr"/>
                      <a:r>
                        <a:rPr lang="en-GB" sz="2400" b="1" dirty="0">
                          <a:latin typeface="Arial" panose="020B0604020202020204" pitchFamily="34" charset="0"/>
                          <a:cs typeface="Arial" panose="020B0604020202020204" pitchFamily="34" charset="0"/>
                        </a:rPr>
                        <a:t>5</a:t>
                      </a:r>
                    </a:p>
                  </a:txBody>
                  <a:tcPr marL="91451" marR="91451" marT="45714" marB="45714"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2400" b="1" dirty="0">
                          <a:solidFill>
                            <a:schemeClr val="tx1"/>
                          </a:solidFill>
                          <a:latin typeface="Arial" panose="020B0604020202020204" pitchFamily="34" charset="0"/>
                          <a:cs typeface="Arial" panose="020B0604020202020204" pitchFamily="34" charset="0"/>
                        </a:rPr>
                        <a:t>6</a:t>
                      </a: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2400" b="1" dirty="0">
                          <a:solidFill>
                            <a:schemeClr val="tx1"/>
                          </a:solidFill>
                          <a:latin typeface="Arial" panose="020B0604020202020204" pitchFamily="34" charset="0"/>
                          <a:cs typeface="Arial" panose="020B0604020202020204" pitchFamily="34" charset="0"/>
                        </a:rPr>
                        <a:t>7</a:t>
                      </a: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2400" b="1" dirty="0">
                          <a:solidFill>
                            <a:schemeClr val="tx1"/>
                          </a:solidFill>
                          <a:latin typeface="Arial" panose="020B0604020202020204" pitchFamily="34" charset="0"/>
                          <a:cs typeface="Arial" panose="020B0604020202020204" pitchFamily="34" charset="0"/>
                        </a:rPr>
                        <a:t>8</a:t>
                      </a: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2400" b="1" dirty="0">
                          <a:solidFill>
                            <a:schemeClr val="tx1"/>
                          </a:solidFill>
                          <a:latin typeface="Arial" panose="020B0604020202020204" pitchFamily="34" charset="0"/>
                          <a:cs typeface="Arial" panose="020B0604020202020204" pitchFamily="34" charset="0"/>
                        </a:rPr>
                        <a:t>9</a:t>
                      </a: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2400" b="1" dirty="0">
                          <a:solidFill>
                            <a:schemeClr val="tx1"/>
                          </a:solidFill>
                          <a:latin typeface="Arial" panose="020B0604020202020204" pitchFamily="34" charset="0"/>
                          <a:cs typeface="Arial" panose="020B0604020202020204" pitchFamily="34" charset="0"/>
                        </a:rPr>
                        <a:t>10</a:t>
                      </a: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2400" b="1" dirty="0">
                          <a:solidFill>
                            <a:schemeClr val="tx1"/>
                          </a:solidFill>
                          <a:latin typeface="Arial" panose="020B0604020202020204" pitchFamily="34" charset="0"/>
                          <a:cs typeface="Arial" panose="020B0604020202020204" pitchFamily="34" charset="0"/>
                        </a:rPr>
                        <a:t>11</a:t>
                      </a: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576880">
                <a:tc>
                  <a:txBody>
                    <a:bodyPr/>
                    <a:lstStyle/>
                    <a:p>
                      <a:pPr algn="ctr"/>
                      <a:r>
                        <a:rPr lang="en-GB" sz="2400" b="1" dirty="0">
                          <a:latin typeface="Arial" panose="020B0604020202020204" pitchFamily="34" charset="0"/>
                          <a:cs typeface="Arial" panose="020B0604020202020204" pitchFamily="34" charset="0"/>
                        </a:rPr>
                        <a:t>6</a:t>
                      </a:r>
                    </a:p>
                  </a:txBody>
                  <a:tcPr marL="91451" marR="91451" marT="45714" marB="45714"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2400" b="1" dirty="0">
                          <a:solidFill>
                            <a:schemeClr val="tx1"/>
                          </a:solidFill>
                          <a:latin typeface="Arial" panose="020B0604020202020204" pitchFamily="34" charset="0"/>
                          <a:cs typeface="Arial" panose="020B0604020202020204" pitchFamily="34" charset="0"/>
                        </a:rPr>
                        <a:t>7</a:t>
                      </a: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2400" b="1" dirty="0">
                          <a:solidFill>
                            <a:schemeClr val="tx1"/>
                          </a:solidFill>
                          <a:latin typeface="Arial" panose="020B0604020202020204" pitchFamily="34" charset="0"/>
                          <a:cs typeface="Arial" panose="020B0604020202020204" pitchFamily="34" charset="0"/>
                        </a:rPr>
                        <a:t>8</a:t>
                      </a: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2400" b="1" dirty="0">
                          <a:solidFill>
                            <a:schemeClr val="tx1"/>
                          </a:solidFill>
                          <a:latin typeface="Arial" panose="020B0604020202020204" pitchFamily="34" charset="0"/>
                          <a:cs typeface="Arial" panose="020B0604020202020204" pitchFamily="34" charset="0"/>
                        </a:rPr>
                        <a:t>9</a:t>
                      </a: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2400" b="1" dirty="0">
                          <a:solidFill>
                            <a:schemeClr val="tx1"/>
                          </a:solidFill>
                          <a:latin typeface="Arial" panose="020B0604020202020204" pitchFamily="34" charset="0"/>
                          <a:cs typeface="Arial" panose="020B0604020202020204" pitchFamily="34" charset="0"/>
                        </a:rPr>
                        <a:t>10</a:t>
                      </a: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2400" b="1" dirty="0">
                          <a:solidFill>
                            <a:schemeClr val="tx1"/>
                          </a:solidFill>
                          <a:latin typeface="Arial" panose="020B0604020202020204" pitchFamily="34" charset="0"/>
                          <a:cs typeface="Arial" panose="020B0604020202020204" pitchFamily="34" charset="0"/>
                        </a:rPr>
                        <a:t>11</a:t>
                      </a: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2400" b="1" dirty="0">
                          <a:solidFill>
                            <a:schemeClr val="tx1"/>
                          </a:solidFill>
                          <a:latin typeface="Arial" panose="020B0604020202020204" pitchFamily="34" charset="0"/>
                          <a:cs typeface="Arial" panose="020B0604020202020204" pitchFamily="34" charset="0"/>
                        </a:rPr>
                        <a:t>12</a:t>
                      </a:r>
                    </a:p>
                  </a:txBody>
                  <a:tcPr marL="91451" marR="91451" marT="45714" marB="457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12354" name="TextBox 25"/>
          <p:cNvSpPr txBox="1">
            <a:spLocks noChangeArrowheads="1"/>
          </p:cNvSpPr>
          <p:nvPr/>
        </p:nvSpPr>
        <p:spPr bwMode="auto">
          <a:xfrm>
            <a:off x="2351584" y="3549393"/>
            <a:ext cx="201622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GB" altLang="en-US" sz="2400" dirty="0">
                <a:latin typeface="Arial" panose="020B0604020202020204" pitchFamily="34" charset="0"/>
                <a:cs typeface="Arial" panose="020B0604020202020204" pitchFamily="34" charset="0"/>
              </a:rPr>
              <a:t>2</a:t>
            </a:r>
            <a:r>
              <a:rPr lang="en-GB" altLang="en-US" sz="2400" baseline="30000" dirty="0">
                <a:latin typeface="Arial" panose="020B0604020202020204" pitchFamily="34" charset="0"/>
                <a:cs typeface="Arial" panose="020B0604020202020204" pitchFamily="34" charset="0"/>
              </a:rPr>
              <a:t>nd</a:t>
            </a:r>
            <a:r>
              <a:rPr lang="en-GB" altLang="en-US" sz="2400" dirty="0">
                <a:latin typeface="Arial" panose="020B0604020202020204" pitchFamily="34" charset="0"/>
                <a:cs typeface="Arial" panose="020B0604020202020204" pitchFamily="34" charset="0"/>
              </a:rPr>
              <a:t> Dice Roll</a:t>
            </a:r>
          </a:p>
        </p:txBody>
      </p:sp>
      <p:sp>
        <p:nvSpPr>
          <p:cNvPr id="12355" name="TextBox 26"/>
          <p:cNvSpPr txBox="1">
            <a:spLocks noChangeArrowheads="1"/>
          </p:cNvSpPr>
          <p:nvPr/>
        </p:nvSpPr>
        <p:spPr bwMode="auto">
          <a:xfrm>
            <a:off x="5303911" y="1340768"/>
            <a:ext cx="186531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GB" altLang="en-US" sz="2400" dirty="0">
                <a:latin typeface="Arial" panose="020B0604020202020204" pitchFamily="34" charset="0"/>
                <a:cs typeface="Arial" panose="020B0604020202020204" pitchFamily="34" charset="0"/>
              </a:rPr>
              <a:t>1</a:t>
            </a:r>
            <a:r>
              <a:rPr lang="en-GB" altLang="en-US" sz="2400" baseline="30000" dirty="0">
                <a:latin typeface="Arial" panose="020B0604020202020204" pitchFamily="34" charset="0"/>
                <a:cs typeface="Arial" panose="020B0604020202020204" pitchFamily="34" charset="0"/>
              </a:rPr>
              <a:t>st</a:t>
            </a:r>
            <a:r>
              <a:rPr lang="en-GB" altLang="en-US" sz="2400" dirty="0">
                <a:latin typeface="Arial" panose="020B0604020202020204" pitchFamily="34" charset="0"/>
                <a:cs typeface="Arial" panose="020B0604020202020204" pitchFamily="34" charset="0"/>
              </a:rPr>
              <a:t> Dice Roll</a:t>
            </a:r>
          </a:p>
        </p:txBody>
      </p:sp>
      <p:sp>
        <p:nvSpPr>
          <p:cNvPr id="7" name="Rectangle 6"/>
          <p:cNvSpPr/>
          <p:nvPr/>
        </p:nvSpPr>
        <p:spPr>
          <a:xfrm>
            <a:off x="0" y="2"/>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a:latin typeface="Arial" panose="020B0604020202020204" pitchFamily="34" charset="0"/>
                <a:cs typeface="Arial" panose="020B0604020202020204" pitchFamily="34" charset="0"/>
              </a:rPr>
              <a:t>Lets play!</a:t>
            </a:r>
          </a:p>
        </p:txBody>
      </p:sp>
      <p:sp>
        <p:nvSpPr>
          <p:cNvPr id="8" name="TextBox 4"/>
          <p:cNvSpPr txBox="1">
            <a:spLocks noChangeArrowheads="1"/>
          </p:cNvSpPr>
          <p:nvPr/>
        </p:nvSpPr>
        <p:spPr bwMode="auto">
          <a:xfrm>
            <a:off x="1532280" y="5911106"/>
            <a:ext cx="913572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GB" altLang="en-US" sz="2400" dirty="0">
                <a:latin typeface="Arial" panose="020B0604020202020204" pitchFamily="34" charset="0"/>
                <a:cs typeface="Arial" panose="020B0604020202020204" pitchFamily="34" charset="0"/>
              </a:rPr>
              <a:t>When picking your 4 numbers which are the best to choose?</a:t>
            </a:r>
          </a:p>
          <a:p>
            <a:pPr algn="ctr">
              <a:spcBef>
                <a:spcPct val="0"/>
              </a:spcBef>
              <a:buFontTx/>
              <a:buNone/>
            </a:pPr>
            <a:r>
              <a:rPr lang="en-GB" altLang="en-US" sz="2400" dirty="0">
                <a:latin typeface="Arial" panose="020B0604020202020204" pitchFamily="34" charset="0"/>
                <a:cs typeface="Arial" panose="020B0604020202020204" pitchFamily="34" charset="0"/>
              </a:rPr>
              <a:t>How does the diagram help you to decide?</a:t>
            </a:r>
          </a:p>
        </p:txBody>
      </p:sp>
    </p:spTree>
    <p:extLst>
      <p:ext uri="{BB962C8B-B14F-4D97-AF65-F5344CB8AC3E}">
        <p14:creationId xmlns:p14="http://schemas.microsoft.com/office/powerpoint/2010/main" val="16445157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386" name="Group 1"/>
          <p:cNvGrpSpPr>
            <a:grpSpLocks/>
          </p:cNvGrpSpPr>
          <p:nvPr/>
        </p:nvGrpSpPr>
        <p:grpSpPr bwMode="auto">
          <a:xfrm>
            <a:off x="1664336" y="1865313"/>
            <a:ext cx="3639576" cy="3416320"/>
            <a:chOff x="457200" y="1371600"/>
            <a:chExt cx="4114800" cy="3886200"/>
          </a:xfrm>
        </p:grpSpPr>
        <p:sp>
          <p:nvSpPr>
            <p:cNvPr id="16388" name="Freeform 2"/>
            <p:cNvSpPr>
              <a:spLocks/>
            </p:cNvSpPr>
            <p:nvPr/>
          </p:nvSpPr>
          <p:spPr bwMode="auto">
            <a:xfrm>
              <a:off x="2438400" y="3352800"/>
              <a:ext cx="2057400" cy="1905000"/>
            </a:xfrm>
            <a:custGeom>
              <a:avLst/>
              <a:gdLst>
                <a:gd name="T0" fmla="*/ 0 w 1296"/>
                <a:gd name="T1" fmla="*/ 0 h 1200"/>
                <a:gd name="T2" fmla="*/ 2147483646 w 1296"/>
                <a:gd name="T3" fmla="*/ 2147483646 h 1200"/>
                <a:gd name="T4" fmla="*/ 2147483646 w 1296"/>
                <a:gd name="T5" fmla="*/ 2147483646 h 1200"/>
                <a:gd name="T6" fmla="*/ 0 w 1296"/>
                <a:gd name="T7" fmla="*/ 0 h 1200"/>
                <a:gd name="T8" fmla="*/ 0 60000 65536"/>
                <a:gd name="T9" fmla="*/ 0 60000 65536"/>
                <a:gd name="T10" fmla="*/ 0 60000 65536"/>
                <a:gd name="T11" fmla="*/ 0 60000 65536"/>
                <a:gd name="T12" fmla="*/ 0 w 1296"/>
                <a:gd name="T13" fmla="*/ 0 h 1200"/>
                <a:gd name="T14" fmla="*/ 1296 w 1296"/>
                <a:gd name="T15" fmla="*/ 1200 h 1200"/>
              </a:gdLst>
              <a:ahLst/>
              <a:cxnLst>
                <a:cxn ang="T8">
                  <a:pos x="T0" y="T1"/>
                </a:cxn>
                <a:cxn ang="T9">
                  <a:pos x="T2" y="T3"/>
                </a:cxn>
                <a:cxn ang="T10">
                  <a:pos x="T4" y="T5"/>
                </a:cxn>
                <a:cxn ang="T11">
                  <a:pos x="T6" y="T7"/>
                </a:cxn>
              </a:cxnLst>
              <a:rect l="T12" t="T13" r="T14" b="T15"/>
              <a:pathLst>
                <a:path w="1296" h="1200">
                  <a:moveTo>
                    <a:pt x="0" y="0"/>
                  </a:moveTo>
                  <a:lnTo>
                    <a:pt x="576" y="1200"/>
                  </a:lnTo>
                  <a:lnTo>
                    <a:pt x="1296" y="528"/>
                  </a:lnTo>
                  <a:lnTo>
                    <a:pt x="0" y="0"/>
                  </a:lnTo>
                  <a:close/>
                </a:path>
              </a:pathLst>
            </a:custGeom>
            <a:solidFill>
              <a:srgbClr val="FF0000"/>
            </a:solidFill>
            <a:ln w="9525">
              <a:solidFill>
                <a:schemeClr val="tx1"/>
              </a:solidFill>
              <a:round/>
              <a:headEnd/>
              <a:tailEnd/>
            </a:ln>
          </p:spPr>
          <p:txBody>
            <a:bodyPr/>
            <a:lstStyle/>
            <a:p>
              <a:endParaRPr lang="en-GB"/>
            </a:p>
          </p:txBody>
        </p:sp>
        <p:sp>
          <p:nvSpPr>
            <p:cNvPr id="16389" name="Freeform 3"/>
            <p:cNvSpPr>
              <a:spLocks/>
            </p:cNvSpPr>
            <p:nvPr/>
          </p:nvSpPr>
          <p:spPr bwMode="auto">
            <a:xfrm>
              <a:off x="2438400" y="2514600"/>
              <a:ext cx="2057400" cy="1676400"/>
            </a:xfrm>
            <a:custGeom>
              <a:avLst/>
              <a:gdLst>
                <a:gd name="T0" fmla="*/ 0 w 1296"/>
                <a:gd name="T1" fmla="*/ 2147483646 h 1056"/>
                <a:gd name="T2" fmla="*/ 2147483646 w 1296"/>
                <a:gd name="T3" fmla="*/ 0 h 1056"/>
                <a:gd name="T4" fmla="*/ 2147483646 w 1296"/>
                <a:gd name="T5" fmla="*/ 2147483646 h 1056"/>
                <a:gd name="T6" fmla="*/ 0 w 1296"/>
                <a:gd name="T7" fmla="*/ 2147483646 h 1056"/>
                <a:gd name="T8" fmla="*/ 0 60000 65536"/>
                <a:gd name="T9" fmla="*/ 0 60000 65536"/>
                <a:gd name="T10" fmla="*/ 0 60000 65536"/>
                <a:gd name="T11" fmla="*/ 0 60000 65536"/>
                <a:gd name="T12" fmla="*/ 0 w 1296"/>
                <a:gd name="T13" fmla="*/ 0 h 1056"/>
                <a:gd name="T14" fmla="*/ 1296 w 1296"/>
                <a:gd name="T15" fmla="*/ 1056 h 1056"/>
              </a:gdLst>
              <a:ahLst/>
              <a:cxnLst>
                <a:cxn ang="T8">
                  <a:pos x="T0" y="T1"/>
                </a:cxn>
                <a:cxn ang="T9">
                  <a:pos x="T2" y="T3"/>
                </a:cxn>
                <a:cxn ang="T10">
                  <a:pos x="T4" y="T5"/>
                </a:cxn>
                <a:cxn ang="T11">
                  <a:pos x="T6" y="T7"/>
                </a:cxn>
              </a:cxnLst>
              <a:rect l="T12" t="T13" r="T14" b="T15"/>
              <a:pathLst>
                <a:path w="1296" h="1056">
                  <a:moveTo>
                    <a:pt x="0" y="528"/>
                  </a:moveTo>
                  <a:lnTo>
                    <a:pt x="1296" y="0"/>
                  </a:lnTo>
                  <a:lnTo>
                    <a:pt x="1296" y="1056"/>
                  </a:lnTo>
                  <a:lnTo>
                    <a:pt x="0" y="528"/>
                  </a:lnTo>
                  <a:close/>
                </a:path>
              </a:pathLst>
            </a:custGeom>
            <a:solidFill>
              <a:srgbClr val="0000FF"/>
            </a:solidFill>
            <a:ln w="9525">
              <a:solidFill>
                <a:schemeClr val="tx1"/>
              </a:solidFill>
              <a:round/>
              <a:headEnd/>
              <a:tailEnd/>
            </a:ln>
          </p:spPr>
          <p:txBody>
            <a:bodyPr/>
            <a:lstStyle/>
            <a:p>
              <a:endParaRPr lang="en-GB"/>
            </a:p>
          </p:txBody>
        </p:sp>
        <p:sp>
          <p:nvSpPr>
            <p:cNvPr id="16390" name="Freeform 4"/>
            <p:cNvSpPr>
              <a:spLocks/>
            </p:cNvSpPr>
            <p:nvPr/>
          </p:nvSpPr>
          <p:spPr bwMode="auto">
            <a:xfrm>
              <a:off x="2438400" y="1371600"/>
              <a:ext cx="2057400" cy="1981200"/>
            </a:xfrm>
            <a:custGeom>
              <a:avLst/>
              <a:gdLst>
                <a:gd name="T0" fmla="*/ 2147483646 w 1296"/>
                <a:gd name="T1" fmla="*/ 0 h 1248"/>
                <a:gd name="T2" fmla="*/ 2147483646 w 1296"/>
                <a:gd name="T3" fmla="*/ 2147483646 h 1248"/>
                <a:gd name="T4" fmla="*/ 0 w 1296"/>
                <a:gd name="T5" fmla="*/ 2147483646 h 1248"/>
                <a:gd name="T6" fmla="*/ 2147483646 w 1296"/>
                <a:gd name="T7" fmla="*/ 0 h 1248"/>
                <a:gd name="T8" fmla="*/ 0 60000 65536"/>
                <a:gd name="T9" fmla="*/ 0 60000 65536"/>
                <a:gd name="T10" fmla="*/ 0 60000 65536"/>
                <a:gd name="T11" fmla="*/ 0 60000 65536"/>
                <a:gd name="T12" fmla="*/ 0 w 1296"/>
                <a:gd name="T13" fmla="*/ 0 h 1248"/>
                <a:gd name="T14" fmla="*/ 1296 w 1296"/>
                <a:gd name="T15" fmla="*/ 1248 h 1248"/>
              </a:gdLst>
              <a:ahLst/>
              <a:cxnLst>
                <a:cxn ang="T8">
                  <a:pos x="T0" y="T1"/>
                </a:cxn>
                <a:cxn ang="T9">
                  <a:pos x="T2" y="T3"/>
                </a:cxn>
                <a:cxn ang="T10">
                  <a:pos x="T4" y="T5"/>
                </a:cxn>
                <a:cxn ang="T11">
                  <a:pos x="T6" y="T7"/>
                </a:cxn>
              </a:cxnLst>
              <a:rect l="T12" t="T13" r="T14" b="T15"/>
              <a:pathLst>
                <a:path w="1296" h="1248">
                  <a:moveTo>
                    <a:pt x="576" y="0"/>
                  </a:moveTo>
                  <a:lnTo>
                    <a:pt x="1296" y="720"/>
                  </a:lnTo>
                  <a:lnTo>
                    <a:pt x="0" y="1248"/>
                  </a:lnTo>
                  <a:lnTo>
                    <a:pt x="576" y="0"/>
                  </a:lnTo>
                  <a:close/>
                </a:path>
              </a:pathLst>
            </a:custGeom>
            <a:solidFill>
              <a:srgbClr val="00FF00"/>
            </a:solidFill>
            <a:ln w="9525">
              <a:solidFill>
                <a:schemeClr val="tx1"/>
              </a:solidFill>
              <a:round/>
              <a:headEnd/>
              <a:tailEnd/>
            </a:ln>
          </p:spPr>
          <p:txBody>
            <a:bodyPr/>
            <a:lstStyle/>
            <a:p>
              <a:endParaRPr lang="en-GB"/>
            </a:p>
          </p:txBody>
        </p:sp>
        <p:sp>
          <p:nvSpPr>
            <p:cNvPr id="16391" name="Freeform 5"/>
            <p:cNvSpPr>
              <a:spLocks/>
            </p:cNvSpPr>
            <p:nvPr/>
          </p:nvSpPr>
          <p:spPr bwMode="auto">
            <a:xfrm>
              <a:off x="1524000" y="1371600"/>
              <a:ext cx="1828800" cy="1981200"/>
            </a:xfrm>
            <a:custGeom>
              <a:avLst/>
              <a:gdLst>
                <a:gd name="T0" fmla="*/ 0 w 1152"/>
                <a:gd name="T1" fmla="*/ 0 h 1248"/>
                <a:gd name="T2" fmla="*/ 2147483646 w 1152"/>
                <a:gd name="T3" fmla="*/ 2147483646 h 1248"/>
                <a:gd name="T4" fmla="*/ 2147483646 w 1152"/>
                <a:gd name="T5" fmla="*/ 0 h 1248"/>
                <a:gd name="T6" fmla="*/ 0 w 1152"/>
                <a:gd name="T7" fmla="*/ 0 h 1248"/>
                <a:gd name="T8" fmla="*/ 0 60000 65536"/>
                <a:gd name="T9" fmla="*/ 0 60000 65536"/>
                <a:gd name="T10" fmla="*/ 0 60000 65536"/>
                <a:gd name="T11" fmla="*/ 0 60000 65536"/>
                <a:gd name="T12" fmla="*/ 0 w 1152"/>
                <a:gd name="T13" fmla="*/ 0 h 1248"/>
                <a:gd name="T14" fmla="*/ 1152 w 1152"/>
                <a:gd name="T15" fmla="*/ 1248 h 1248"/>
              </a:gdLst>
              <a:ahLst/>
              <a:cxnLst>
                <a:cxn ang="T8">
                  <a:pos x="T0" y="T1"/>
                </a:cxn>
                <a:cxn ang="T9">
                  <a:pos x="T2" y="T3"/>
                </a:cxn>
                <a:cxn ang="T10">
                  <a:pos x="T4" y="T5"/>
                </a:cxn>
                <a:cxn ang="T11">
                  <a:pos x="T6" y="T7"/>
                </a:cxn>
              </a:cxnLst>
              <a:rect l="T12" t="T13" r="T14" b="T15"/>
              <a:pathLst>
                <a:path w="1152" h="1248">
                  <a:moveTo>
                    <a:pt x="0" y="0"/>
                  </a:moveTo>
                  <a:lnTo>
                    <a:pt x="576" y="1248"/>
                  </a:lnTo>
                  <a:lnTo>
                    <a:pt x="1152" y="0"/>
                  </a:lnTo>
                  <a:lnTo>
                    <a:pt x="0" y="0"/>
                  </a:lnTo>
                  <a:close/>
                </a:path>
              </a:pathLst>
            </a:custGeom>
            <a:solidFill>
              <a:srgbClr val="0000FF"/>
            </a:solidFill>
            <a:ln w="9525">
              <a:solidFill>
                <a:schemeClr val="tx1"/>
              </a:solidFill>
              <a:round/>
              <a:headEnd/>
              <a:tailEnd/>
            </a:ln>
          </p:spPr>
          <p:txBody>
            <a:bodyPr/>
            <a:lstStyle/>
            <a:p>
              <a:endParaRPr lang="en-GB"/>
            </a:p>
          </p:txBody>
        </p:sp>
        <p:sp>
          <p:nvSpPr>
            <p:cNvPr id="16392" name="Freeform 6"/>
            <p:cNvSpPr>
              <a:spLocks/>
            </p:cNvSpPr>
            <p:nvPr/>
          </p:nvSpPr>
          <p:spPr bwMode="auto">
            <a:xfrm>
              <a:off x="457200" y="1371600"/>
              <a:ext cx="1981200" cy="1981200"/>
            </a:xfrm>
            <a:custGeom>
              <a:avLst/>
              <a:gdLst>
                <a:gd name="T0" fmla="*/ 2147483646 w 1248"/>
                <a:gd name="T1" fmla="*/ 2147483646 h 1248"/>
                <a:gd name="T2" fmla="*/ 0 w 1248"/>
                <a:gd name="T3" fmla="*/ 2147483646 h 1248"/>
                <a:gd name="T4" fmla="*/ 2147483646 w 1248"/>
                <a:gd name="T5" fmla="*/ 0 h 1248"/>
                <a:gd name="T6" fmla="*/ 2147483646 w 1248"/>
                <a:gd name="T7" fmla="*/ 2147483646 h 1248"/>
                <a:gd name="T8" fmla="*/ 0 60000 65536"/>
                <a:gd name="T9" fmla="*/ 0 60000 65536"/>
                <a:gd name="T10" fmla="*/ 0 60000 65536"/>
                <a:gd name="T11" fmla="*/ 0 60000 65536"/>
                <a:gd name="T12" fmla="*/ 0 w 1248"/>
                <a:gd name="T13" fmla="*/ 0 h 1248"/>
                <a:gd name="T14" fmla="*/ 1248 w 1248"/>
                <a:gd name="T15" fmla="*/ 1248 h 1248"/>
              </a:gdLst>
              <a:ahLst/>
              <a:cxnLst>
                <a:cxn ang="T8">
                  <a:pos x="T0" y="T1"/>
                </a:cxn>
                <a:cxn ang="T9">
                  <a:pos x="T2" y="T3"/>
                </a:cxn>
                <a:cxn ang="T10">
                  <a:pos x="T4" y="T5"/>
                </a:cxn>
                <a:cxn ang="T11">
                  <a:pos x="T6" y="T7"/>
                </a:cxn>
              </a:cxnLst>
              <a:rect l="T12" t="T13" r="T14" b="T15"/>
              <a:pathLst>
                <a:path w="1248" h="1248">
                  <a:moveTo>
                    <a:pt x="1248" y="1248"/>
                  </a:moveTo>
                  <a:lnTo>
                    <a:pt x="0" y="768"/>
                  </a:lnTo>
                  <a:lnTo>
                    <a:pt x="672" y="0"/>
                  </a:lnTo>
                  <a:lnTo>
                    <a:pt x="1248" y="1248"/>
                  </a:lnTo>
                  <a:close/>
                </a:path>
              </a:pathLst>
            </a:custGeom>
            <a:solidFill>
              <a:srgbClr val="00FF00"/>
            </a:solidFill>
            <a:ln w="9525">
              <a:solidFill>
                <a:schemeClr val="tx1"/>
              </a:solidFill>
              <a:round/>
              <a:headEnd/>
              <a:tailEnd/>
            </a:ln>
          </p:spPr>
          <p:txBody>
            <a:bodyPr/>
            <a:lstStyle/>
            <a:p>
              <a:endParaRPr lang="en-GB"/>
            </a:p>
          </p:txBody>
        </p:sp>
        <p:sp>
          <p:nvSpPr>
            <p:cNvPr id="16393" name="Freeform 7"/>
            <p:cNvSpPr>
              <a:spLocks/>
            </p:cNvSpPr>
            <p:nvPr/>
          </p:nvSpPr>
          <p:spPr bwMode="auto">
            <a:xfrm>
              <a:off x="457200" y="2590800"/>
              <a:ext cx="1981200" cy="1600200"/>
            </a:xfrm>
            <a:custGeom>
              <a:avLst/>
              <a:gdLst>
                <a:gd name="T0" fmla="*/ 2147483646 w 1248"/>
                <a:gd name="T1" fmla="*/ 2147483646 h 1008"/>
                <a:gd name="T2" fmla="*/ 0 w 1248"/>
                <a:gd name="T3" fmla="*/ 2147483646 h 1008"/>
                <a:gd name="T4" fmla="*/ 0 w 1248"/>
                <a:gd name="T5" fmla="*/ 0 h 1008"/>
                <a:gd name="T6" fmla="*/ 2147483646 w 1248"/>
                <a:gd name="T7" fmla="*/ 2147483646 h 1008"/>
                <a:gd name="T8" fmla="*/ 0 60000 65536"/>
                <a:gd name="T9" fmla="*/ 0 60000 65536"/>
                <a:gd name="T10" fmla="*/ 0 60000 65536"/>
                <a:gd name="T11" fmla="*/ 0 60000 65536"/>
                <a:gd name="T12" fmla="*/ 0 w 1248"/>
                <a:gd name="T13" fmla="*/ 0 h 1008"/>
                <a:gd name="T14" fmla="*/ 1248 w 1248"/>
                <a:gd name="T15" fmla="*/ 1008 h 1008"/>
              </a:gdLst>
              <a:ahLst/>
              <a:cxnLst>
                <a:cxn ang="T8">
                  <a:pos x="T0" y="T1"/>
                </a:cxn>
                <a:cxn ang="T9">
                  <a:pos x="T2" y="T3"/>
                </a:cxn>
                <a:cxn ang="T10">
                  <a:pos x="T4" y="T5"/>
                </a:cxn>
                <a:cxn ang="T11">
                  <a:pos x="T6" y="T7"/>
                </a:cxn>
              </a:cxnLst>
              <a:rect l="T12" t="T13" r="T14" b="T15"/>
              <a:pathLst>
                <a:path w="1248" h="1008">
                  <a:moveTo>
                    <a:pt x="1248" y="480"/>
                  </a:moveTo>
                  <a:lnTo>
                    <a:pt x="0" y="1008"/>
                  </a:lnTo>
                  <a:lnTo>
                    <a:pt x="0" y="0"/>
                  </a:lnTo>
                  <a:lnTo>
                    <a:pt x="1248" y="480"/>
                  </a:lnTo>
                  <a:close/>
                </a:path>
              </a:pathLst>
            </a:custGeom>
            <a:solidFill>
              <a:srgbClr val="FF0000"/>
            </a:solidFill>
            <a:ln w="9525">
              <a:solidFill>
                <a:schemeClr val="tx1"/>
              </a:solidFill>
              <a:round/>
              <a:headEnd/>
              <a:tailEnd/>
            </a:ln>
          </p:spPr>
          <p:txBody>
            <a:bodyPr/>
            <a:lstStyle/>
            <a:p>
              <a:endParaRPr lang="en-GB"/>
            </a:p>
          </p:txBody>
        </p:sp>
        <p:sp>
          <p:nvSpPr>
            <p:cNvPr id="16394" name="Freeform 8"/>
            <p:cNvSpPr>
              <a:spLocks/>
            </p:cNvSpPr>
            <p:nvPr/>
          </p:nvSpPr>
          <p:spPr bwMode="auto">
            <a:xfrm>
              <a:off x="457200" y="3352800"/>
              <a:ext cx="1981200" cy="1905000"/>
            </a:xfrm>
            <a:custGeom>
              <a:avLst/>
              <a:gdLst>
                <a:gd name="T0" fmla="*/ 2147483646 w 1248"/>
                <a:gd name="T1" fmla="*/ 0 h 1200"/>
                <a:gd name="T2" fmla="*/ 2147483646 w 1248"/>
                <a:gd name="T3" fmla="*/ 2147483646 h 1200"/>
                <a:gd name="T4" fmla="*/ 0 w 1248"/>
                <a:gd name="T5" fmla="*/ 2147483646 h 1200"/>
                <a:gd name="T6" fmla="*/ 2147483646 w 1248"/>
                <a:gd name="T7" fmla="*/ 0 h 1200"/>
                <a:gd name="T8" fmla="*/ 0 60000 65536"/>
                <a:gd name="T9" fmla="*/ 0 60000 65536"/>
                <a:gd name="T10" fmla="*/ 0 60000 65536"/>
                <a:gd name="T11" fmla="*/ 0 60000 65536"/>
                <a:gd name="T12" fmla="*/ 0 w 1248"/>
                <a:gd name="T13" fmla="*/ 0 h 1200"/>
                <a:gd name="T14" fmla="*/ 1248 w 1248"/>
                <a:gd name="T15" fmla="*/ 1200 h 1200"/>
              </a:gdLst>
              <a:ahLst/>
              <a:cxnLst>
                <a:cxn ang="T8">
                  <a:pos x="T0" y="T1"/>
                </a:cxn>
                <a:cxn ang="T9">
                  <a:pos x="T2" y="T3"/>
                </a:cxn>
                <a:cxn ang="T10">
                  <a:pos x="T4" y="T5"/>
                </a:cxn>
                <a:cxn ang="T11">
                  <a:pos x="T6" y="T7"/>
                </a:cxn>
              </a:cxnLst>
              <a:rect l="T12" t="T13" r="T14" b="T15"/>
              <a:pathLst>
                <a:path w="1248" h="1200">
                  <a:moveTo>
                    <a:pt x="1248" y="0"/>
                  </a:moveTo>
                  <a:lnTo>
                    <a:pt x="672" y="1200"/>
                  </a:lnTo>
                  <a:lnTo>
                    <a:pt x="0" y="528"/>
                  </a:lnTo>
                  <a:lnTo>
                    <a:pt x="1248" y="0"/>
                  </a:lnTo>
                  <a:close/>
                </a:path>
              </a:pathLst>
            </a:custGeom>
            <a:solidFill>
              <a:srgbClr val="0000FF"/>
            </a:solidFill>
            <a:ln w="9525">
              <a:solidFill>
                <a:schemeClr val="tx1"/>
              </a:solidFill>
              <a:round/>
              <a:headEnd/>
              <a:tailEnd/>
            </a:ln>
          </p:spPr>
          <p:txBody>
            <a:bodyPr/>
            <a:lstStyle/>
            <a:p>
              <a:endParaRPr lang="en-GB"/>
            </a:p>
          </p:txBody>
        </p:sp>
        <p:sp>
          <p:nvSpPr>
            <p:cNvPr id="16395" name="Freeform 9"/>
            <p:cNvSpPr>
              <a:spLocks/>
            </p:cNvSpPr>
            <p:nvPr/>
          </p:nvSpPr>
          <p:spPr bwMode="auto">
            <a:xfrm>
              <a:off x="1524000" y="3352800"/>
              <a:ext cx="1828800" cy="1905000"/>
            </a:xfrm>
            <a:custGeom>
              <a:avLst/>
              <a:gdLst>
                <a:gd name="T0" fmla="*/ 2147483646 w 1152"/>
                <a:gd name="T1" fmla="*/ 0 h 1200"/>
                <a:gd name="T2" fmla="*/ 2147483646 w 1152"/>
                <a:gd name="T3" fmla="*/ 2147483646 h 1200"/>
                <a:gd name="T4" fmla="*/ 0 w 1152"/>
                <a:gd name="T5" fmla="*/ 2147483646 h 1200"/>
                <a:gd name="T6" fmla="*/ 2147483646 w 1152"/>
                <a:gd name="T7" fmla="*/ 0 h 1200"/>
                <a:gd name="T8" fmla="*/ 0 60000 65536"/>
                <a:gd name="T9" fmla="*/ 0 60000 65536"/>
                <a:gd name="T10" fmla="*/ 0 60000 65536"/>
                <a:gd name="T11" fmla="*/ 0 60000 65536"/>
                <a:gd name="T12" fmla="*/ 0 w 1152"/>
                <a:gd name="T13" fmla="*/ 0 h 1200"/>
                <a:gd name="T14" fmla="*/ 1152 w 1152"/>
                <a:gd name="T15" fmla="*/ 1200 h 1200"/>
              </a:gdLst>
              <a:ahLst/>
              <a:cxnLst>
                <a:cxn ang="T8">
                  <a:pos x="T0" y="T1"/>
                </a:cxn>
                <a:cxn ang="T9">
                  <a:pos x="T2" y="T3"/>
                </a:cxn>
                <a:cxn ang="T10">
                  <a:pos x="T4" y="T5"/>
                </a:cxn>
                <a:cxn ang="T11">
                  <a:pos x="T6" y="T7"/>
                </a:cxn>
              </a:cxnLst>
              <a:rect l="T12" t="T13" r="T14" b="T15"/>
              <a:pathLst>
                <a:path w="1152" h="1200">
                  <a:moveTo>
                    <a:pt x="576" y="0"/>
                  </a:moveTo>
                  <a:lnTo>
                    <a:pt x="1152" y="1200"/>
                  </a:lnTo>
                  <a:lnTo>
                    <a:pt x="0" y="1200"/>
                  </a:lnTo>
                  <a:lnTo>
                    <a:pt x="576" y="0"/>
                  </a:lnTo>
                  <a:close/>
                </a:path>
              </a:pathLst>
            </a:custGeom>
            <a:solidFill>
              <a:srgbClr val="0000FF"/>
            </a:solidFill>
            <a:ln w="9525">
              <a:solidFill>
                <a:schemeClr val="tx1"/>
              </a:solidFill>
              <a:round/>
              <a:headEnd/>
              <a:tailEnd/>
            </a:ln>
          </p:spPr>
          <p:txBody>
            <a:bodyPr/>
            <a:lstStyle/>
            <a:p>
              <a:endParaRPr lang="en-GB"/>
            </a:p>
          </p:txBody>
        </p:sp>
        <p:sp>
          <p:nvSpPr>
            <p:cNvPr id="16396" name="Text Box 10"/>
            <p:cNvSpPr txBox="1">
              <a:spLocks noChangeArrowheads="1"/>
            </p:cNvSpPr>
            <p:nvPr/>
          </p:nvSpPr>
          <p:spPr bwMode="auto">
            <a:xfrm>
              <a:off x="2209800" y="1600200"/>
              <a:ext cx="914400" cy="9721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US" altLang="en-US" sz="4400"/>
                <a:t>B</a:t>
              </a:r>
              <a:endParaRPr lang="en-GB" altLang="en-US" sz="4400"/>
            </a:p>
          </p:txBody>
        </p:sp>
        <p:sp>
          <p:nvSpPr>
            <p:cNvPr id="16397" name="Text Box 11"/>
            <p:cNvSpPr txBox="1">
              <a:spLocks noChangeArrowheads="1"/>
            </p:cNvSpPr>
            <p:nvPr/>
          </p:nvSpPr>
          <p:spPr bwMode="auto">
            <a:xfrm>
              <a:off x="3124200" y="2057400"/>
              <a:ext cx="914400" cy="9721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US" altLang="en-US" sz="4400"/>
                <a:t>G</a:t>
              </a:r>
              <a:endParaRPr lang="en-GB" altLang="en-US" sz="4400"/>
            </a:p>
          </p:txBody>
        </p:sp>
        <p:sp>
          <p:nvSpPr>
            <p:cNvPr id="16398" name="Text Box 12"/>
            <p:cNvSpPr txBox="1">
              <a:spLocks noChangeArrowheads="1"/>
            </p:cNvSpPr>
            <p:nvPr/>
          </p:nvSpPr>
          <p:spPr bwMode="auto">
            <a:xfrm>
              <a:off x="2209800" y="4267201"/>
              <a:ext cx="914400" cy="9721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US" altLang="en-US" sz="4400" dirty="0"/>
                <a:t>B</a:t>
              </a:r>
              <a:endParaRPr lang="en-GB" altLang="en-US" sz="4400" dirty="0"/>
            </a:p>
          </p:txBody>
        </p:sp>
        <p:sp>
          <p:nvSpPr>
            <p:cNvPr id="16399" name="Text Box 13"/>
            <p:cNvSpPr txBox="1">
              <a:spLocks noChangeArrowheads="1"/>
            </p:cNvSpPr>
            <p:nvPr/>
          </p:nvSpPr>
          <p:spPr bwMode="auto">
            <a:xfrm>
              <a:off x="762000" y="2971801"/>
              <a:ext cx="914400" cy="9721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US" altLang="en-US" sz="4400"/>
                <a:t>R</a:t>
              </a:r>
              <a:endParaRPr lang="en-GB" altLang="en-US" sz="4400"/>
            </a:p>
          </p:txBody>
        </p:sp>
        <p:sp>
          <p:nvSpPr>
            <p:cNvPr id="16400" name="Text Box 14"/>
            <p:cNvSpPr txBox="1">
              <a:spLocks noChangeArrowheads="1"/>
            </p:cNvSpPr>
            <p:nvPr/>
          </p:nvSpPr>
          <p:spPr bwMode="auto">
            <a:xfrm>
              <a:off x="3657600" y="3047999"/>
              <a:ext cx="914400" cy="9721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US" altLang="en-US" sz="4400"/>
                <a:t>B</a:t>
              </a:r>
              <a:endParaRPr lang="en-GB" altLang="en-US" sz="4400"/>
            </a:p>
          </p:txBody>
        </p:sp>
        <p:sp>
          <p:nvSpPr>
            <p:cNvPr id="16401" name="Text Box 15"/>
            <p:cNvSpPr txBox="1">
              <a:spLocks noChangeArrowheads="1"/>
            </p:cNvSpPr>
            <p:nvPr/>
          </p:nvSpPr>
          <p:spPr bwMode="auto">
            <a:xfrm>
              <a:off x="1143000" y="2057400"/>
              <a:ext cx="914400" cy="9721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US" altLang="en-US" sz="4400"/>
                <a:t>G</a:t>
              </a:r>
              <a:endParaRPr lang="en-GB" altLang="en-US" sz="4400"/>
            </a:p>
          </p:txBody>
        </p:sp>
        <p:sp>
          <p:nvSpPr>
            <p:cNvPr id="16402" name="Text Box 16"/>
            <p:cNvSpPr txBox="1">
              <a:spLocks noChangeArrowheads="1"/>
            </p:cNvSpPr>
            <p:nvPr/>
          </p:nvSpPr>
          <p:spPr bwMode="auto">
            <a:xfrm>
              <a:off x="3200400" y="3962400"/>
              <a:ext cx="914400" cy="9721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US" altLang="en-US" sz="4400"/>
                <a:t>R</a:t>
              </a:r>
              <a:endParaRPr lang="en-GB" altLang="en-US" sz="4400"/>
            </a:p>
          </p:txBody>
        </p:sp>
        <p:sp>
          <p:nvSpPr>
            <p:cNvPr id="16403" name="Text Box 17"/>
            <p:cNvSpPr txBox="1">
              <a:spLocks noChangeArrowheads="1"/>
            </p:cNvSpPr>
            <p:nvPr/>
          </p:nvSpPr>
          <p:spPr bwMode="auto">
            <a:xfrm>
              <a:off x="1143000" y="3962400"/>
              <a:ext cx="914400" cy="9721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US" altLang="en-US" sz="4400" dirty="0"/>
                <a:t>B</a:t>
              </a:r>
              <a:endParaRPr lang="en-GB" altLang="en-US" sz="4400" dirty="0"/>
            </a:p>
          </p:txBody>
        </p:sp>
        <p:grpSp>
          <p:nvGrpSpPr>
            <p:cNvPr id="16404" name="Group 22"/>
            <p:cNvGrpSpPr>
              <a:grpSpLocks/>
            </p:cNvGrpSpPr>
            <p:nvPr/>
          </p:nvGrpSpPr>
          <p:grpSpPr bwMode="auto">
            <a:xfrm>
              <a:off x="2286000" y="3200400"/>
              <a:ext cx="1143000" cy="304800"/>
              <a:chOff x="1440" y="2016"/>
              <a:chExt cx="720" cy="192"/>
            </a:xfrm>
          </p:grpSpPr>
          <p:sp>
            <p:nvSpPr>
              <p:cNvPr id="16405" name="Line 23"/>
              <p:cNvSpPr>
                <a:spLocks noChangeShapeType="1"/>
              </p:cNvSpPr>
              <p:nvPr/>
            </p:nvSpPr>
            <p:spPr bwMode="auto">
              <a:xfrm>
                <a:off x="1536" y="2112"/>
                <a:ext cx="624" cy="96"/>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16406" name="Oval 24"/>
              <p:cNvSpPr>
                <a:spLocks noChangeArrowheads="1"/>
              </p:cNvSpPr>
              <p:nvPr/>
            </p:nvSpPr>
            <p:spPr bwMode="auto">
              <a:xfrm>
                <a:off x="1440" y="2016"/>
                <a:ext cx="192" cy="192"/>
              </a:xfrm>
              <a:prstGeom prst="ellipse">
                <a:avLst/>
              </a:prstGeom>
              <a:solidFill>
                <a:schemeClr val="tx1"/>
              </a:solidFill>
              <a:ln w="9525">
                <a:solidFill>
                  <a:schemeClr val="tx1"/>
                </a:solidFill>
                <a:round/>
                <a:headEnd/>
                <a:tailEnd/>
              </a:ln>
            </p:spPr>
            <p:txBody>
              <a:bodyPr wrap="none" anchor="ct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endParaRPr lang="en-US" altLang="en-US" sz="2400"/>
              </a:p>
            </p:txBody>
          </p:sp>
        </p:grpSp>
      </p:grpSp>
      <p:sp>
        <p:nvSpPr>
          <p:cNvPr id="16387" name="TextBox 2"/>
          <p:cNvSpPr txBox="1">
            <a:spLocks noChangeArrowheads="1"/>
          </p:cNvSpPr>
          <p:nvPr/>
        </p:nvSpPr>
        <p:spPr bwMode="auto">
          <a:xfrm>
            <a:off x="6353036" y="1432461"/>
            <a:ext cx="4783524"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GB" altLang="en-US" sz="2400" dirty="0">
                <a:latin typeface="Arial" panose="020B0604020202020204" pitchFamily="34" charset="0"/>
                <a:cs typeface="Arial" panose="020B0604020202020204" pitchFamily="34" charset="0"/>
              </a:rPr>
              <a:t>I Spin the spinner twice and I only win if I get the exactly the same colour on both spins.</a:t>
            </a:r>
          </a:p>
          <a:p>
            <a:pPr algn="ctr" eaLnBrk="1" hangingPunct="1">
              <a:spcBef>
                <a:spcPct val="0"/>
              </a:spcBef>
              <a:buFontTx/>
              <a:buNone/>
            </a:pPr>
            <a:endParaRPr lang="en-GB" altLang="en-US" sz="2400" dirty="0">
              <a:latin typeface="Arial" panose="020B0604020202020204" pitchFamily="34" charset="0"/>
              <a:cs typeface="Arial" panose="020B0604020202020204" pitchFamily="34" charset="0"/>
            </a:endParaRPr>
          </a:p>
          <a:p>
            <a:pPr algn="ctr" eaLnBrk="1" hangingPunct="1">
              <a:spcBef>
                <a:spcPct val="0"/>
              </a:spcBef>
              <a:buFontTx/>
              <a:buNone/>
            </a:pPr>
            <a:r>
              <a:rPr lang="en-GB" altLang="en-US" sz="2400" dirty="0">
                <a:latin typeface="Arial" panose="020B0604020202020204" pitchFamily="34" charset="0"/>
                <a:cs typeface="Arial" panose="020B0604020202020204" pitchFamily="34" charset="0"/>
              </a:rPr>
              <a:t>Draw a Possibility Space Diagram.</a:t>
            </a:r>
          </a:p>
          <a:p>
            <a:pPr algn="ctr" eaLnBrk="1" hangingPunct="1">
              <a:spcBef>
                <a:spcPct val="0"/>
              </a:spcBef>
              <a:buFontTx/>
              <a:buNone/>
            </a:pPr>
            <a:endParaRPr lang="en-GB" altLang="en-US" sz="2400" dirty="0">
              <a:latin typeface="Arial" panose="020B0604020202020204" pitchFamily="34" charset="0"/>
              <a:cs typeface="Arial" panose="020B0604020202020204" pitchFamily="34" charset="0"/>
            </a:endParaRPr>
          </a:p>
          <a:p>
            <a:pPr algn="ctr" eaLnBrk="1" hangingPunct="1">
              <a:spcBef>
                <a:spcPct val="0"/>
              </a:spcBef>
              <a:buFontTx/>
              <a:buNone/>
            </a:pPr>
            <a:r>
              <a:rPr lang="en-GB" altLang="en-US" sz="2400" dirty="0">
                <a:latin typeface="Arial" panose="020B0604020202020204" pitchFamily="34" charset="0"/>
                <a:cs typeface="Arial" panose="020B0604020202020204" pitchFamily="34" charset="0"/>
              </a:rPr>
              <a:t>Use it to calculate the probability that I win.</a:t>
            </a:r>
          </a:p>
        </p:txBody>
      </p:sp>
      <p:sp>
        <p:nvSpPr>
          <p:cNvPr id="23" name="Rectangle 22"/>
          <p:cNvSpPr/>
          <p:nvPr/>
        </p:nvSpPr>
        <p:spPr>
          <a:xfrm>
            <a:off x="0" y="2"/>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a:latin typeface="Arial" panose="020B0604020202020204" pitchFamily="34" charset="0"/>
                <a:cs typeface="Arial" panose="020B0604020202020204" pitchFamily="34" charset="0"/>
              </a:rPr>
              <a:t>Try this!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458" name="Group 1"/>
          <p:cNvGrpSpPr>
            <a:grpSpLocks/>
          </p:cNvGrpSpPr>
          <p:nvPr/>
        </p:nvGrpSpPr>
        <p:grpSpPr bwMode="auto">
          <a:xfrm>
            <a:off x="2198077" y="1967265"/>
            <a:ext cx="2339975" cy="2209800"/>
            <a:chOff x="457200" y="1371600"/>
            <a:chExt cx="4114800" cy="3886200"/>
          </a:xfrm>
        </p:grpSpPr>
        <p:sp>
          <p:nvSpPr>
            <p:cNvPr id="19560" name="Freeform 2"/>
            <p:cNvSpPr>
              <a:spLocks/>
            </p:cNvSpPr>
            <p:nvPr/>
          </p:nvSpPr>
          <p:spPr bwMode="auto">
            <a:xfrm>
              <a:off x="2438400" y="3352800"/>
              <a:ext cx="2057400" cy="1905000"/>
            </a:xfrm>
            <a:custGeom>
              <a:avLst/>
              <a:gdLst>
                <a:gd name="T0" fmla="*/ 0 w 1296"/>
                <a:gd name="T1" fmla="*/ 0 h 1200"/>
                <a:gd name="T2" fmla="*/ 2147483646 w 1296"/>
                <a:gd name="T3" fmla="*/ 2147483646 h 1200"/>
                <a:gd name="T4" fmla="*/ 2147483646 w 1296"/>
                <a:gd name="T5" fmla="*/ 2147483646 h 1200"/>
                <a:gd name="T6" fmla="*/ 0 w 1296"/>
                <a:gd name="T7" fmla="*/ 0 h 1200"/>
                <a:gd name="T8" fmla="*/ 0 60000 65536"/>
                <a:gd name="T9" fmla="*/ 0 60000 65536"/>
                <a:gd name="T10" fmla="*/ 0 60000 65536"/>
                <a:gd name="T11" fmla="*/ 0 60000 65536"/>
                <a:gd name="T12" fmla="*/ 0 w 1296"/>
                <a:gd name="T13" fmla="*/ 0 h 1200"/>
                <a:gd name="T14" fmla="*/ 1296 w 1296"/>
                <a:gd name="T15" fmla="*/ 1200 h 1200"/>
              </a:gdLst>
              <a:ahLst/>
              <a:cxnLst>
                <a:cxn ang="T8">
                  <a:pos x="T0" y="T1"/>
                </a:cxn>
                <a:cxn ang="T9">
                  <a:pos x="T2" y="T3"/>
                </a:cxn>
                <a:cxn ang="T10">
                  <a:pos x="T4" y="T5"/>
                </a:cxn>
                <a:cxn ang="T11">
                  <a:pos x="T6" y="T7"/>
                </a:cxn>
              </a:cxnLst>
              <a:rect l="T12" t="T13" r="T14" b="T15"/>
              <a:pathLst>
                <a:path w="1296" h="1200">
                  <a:moveTo>
                    <a:pt x="0" y="0"/>
                  </a:moveTo>
                  <a:lnTo>
                    <a:pt x="576" y="1200"/>
                  </a:lnTo>
                  <a:lnTo>
                    <a:pt x="1296" y="528"/>
                  </a:lnTo>
                  <a:lnTo>
                    <a:pt x="0" y="0"/>
                  </a:lnTo>
                  <a:close/>
                </a:path>
              </a:pathLst>
            </a:custGeom>
            <a:solidFill>
              <a:srgbClr val="FF0000"/>
            </a:solidFill>
            <a:ln w="9525">
              <a:solidFill>
                <a:schemeClr val="tx1"/>
              </a:solidFill>
              <a:round/>
              <a:headEnd/>
              <a:tailEnd/>
            </a:ln>
          </p:spPr>
          <p:txBody>
            <a:bodyPr/>
            <a:lstStyle/>
            <a:p>
              <a:endParaRPr lang="en-GB"/>
            </a:p>
          </p:txBody>
        </p:sp>
        <p:sp>
          <p:nvSpPr>
            <p:cNvPr id="19561" name="Freeform 3"/>
            <p:cNvSpPr>
              <a:spLocks/>
            </p:cNvSpPr>
            <p:nvPr/>
          </p:nvSpPr>
          <p:spPr bwMode="auto">
            <a:xfrm>
              <a:off x="2438400" y="2514600"/>
              <a:ext cx="2057400" cy="1676400"/>
            </a:xfrm>
            <a:custGeom>
              <a:avLst/>
              <a:gdLst>
                <a:gd name="T0" fmla="*/ 0 w 1296"/>
                <a:gd name="T1" fmla="*/ 2147483646 h 1056"/>
                <a:gd name="T2" fmla="*/ 2147483646 w 1296"/>
                <a:gd name="T3" fmla="*/ 0 h 1056"/>
                <a:gd name="T4" fmla="*/ 2147483646 w 1296"/>
                <a:gd name="T5" fmla="*/ 2147483646 h 1056"/>
                <a:gd name="T6" fmla="*/ 0 w 1296"/>
                <a:gd name="T7" fmla="*/ 2147483646 h 1056"/>
                <a:gd name="T8" fmla="*/ 0 60000 65536"/>
                <a:gd name="T9" fmla="*/ 0 60000 65536"/>
                <a:gd name="T10" fmla="*/ 0 60000 65536"/>
                <a:gd name="T11" fmla="*/ 0 60000 65536"/>
                <a:gd name="T12" fmla="*/ 0 w 1296"/>
                <a:gd name="T13" fmla="*/ 0 h 1056"/>
                <a:gd name="T14" fmla="*/ 1296 w 1296"/>
                <a:gd name="T15" fmla="*/ 1056 h 1056"/>
              </a:gdLst>
              <a:ahLst/>
              <a:cxnLst>
                <a:cxn ang="T8">
                  <a:pos x="T0" y="T1"/>
                </a:cxn>
                <a:cxn ang="T9">
                  <a:pos x="T2" y="T3"/>
                </a:cxn>
                <a:cxn ang="T10">
                  <a:pos x="T4" y="T5"/>
                </a:cxn>
                <a:cxn ang="T11">
                  <a:pos x="T6" y="T7"/>
                </a:cxn>
              </a:cxnLst>
              <a:rect l="T12" t="T13" r="T14" b="T15"/>
              <a:pathLst>
                <a:path w="1296" h="1056">
                  <a:moveTo>
                    <a:pt x="0" y="528"/>
                  </a:moveTo>
                  <a:lnTo>
                    <a:pt x="1296" y="0"/>
                  </a:lnTo>
                  <a:lnTo>
                    <a:pt x="1296" y="1056"/>
                  </a:lnTo>
                  <a:lnTo>
                    <a:pt x="0" y="528"/>
                  </a:lnTo>
                  <a:close/>
                </a:path>
              </a:pathLst>
            </a:custGeom>
            <a:solidFill>
              <a:srgbClr val="0000FF"/>
            </a:solidFill>
            <a:ln w="9525">
              <a:solidFill>
                <a:schemeClr val="tx1"/>
              </a:solidFill>
              <a:round/>
              <a:headEnd/>
              <a:tailEnd/>
            </a:ln>
          </p:spPr>
          <p:txBody>
            <a:bodyPr/>
            <a:lstStyle/>
            <a:p>
              <a:endParaRPr lang="en-GB"/>
            </a:p>
          </p:txBody>
        </p:sp>
        <p:sp>
          <p:nvSpPr>
            <p:cNvPr id="19562" name="Freeform 4"/>
            <p:cNvSpPr>
              <a:spLocks/>
            </p:cNvSpPr>
            <p:nvPr/>
          </p:nvSpPr>
          <p:spPr bwMode="auto">
            <a:xfrm>
              <a:off x="2438400" y="1371600"/>
              <a:ext cx="2057400" cy="1981200"/>
            </a:xfrm>
            <a:custGeom>
              <a:avLst/>
              <a:gdLst>
                <a:gd name="T0" fmla="*/ 2147483646 w 1296"/>
                <a:gd name="T1" fmla="*/ 0 h 1248"/>
                <a:gd name="T2" fmla="*/ 2147483646 w 1296"/>
                <a:gd name="T3" fmla="*/ 2147483646 h 1248"/>
                <a:gd name="T4" fmla="*/ 0 w 1296"/>
                <a:gd name="T5" fmla="*/ 2147483646 h 1248"/>
                <a:gd name="T6" fmla="*/ 2147483646 w 1296"/>
                <a:gd name="T7" fmla="*/ 0 h 1248"/>
                <a:gd name="T8" fmla="*/ 0 60000 65536"/>
                <a:gd name="T9" fmla="*/ 0 60000 65536"/>
                <a:gd name="T10" fmla="*/ 0 60000 65536"/>
                <a:gd name="T11" fmla="*/ 0 60000 65536"/>
                <a:gd name="T12" fmla="*/ 0 w 1296"/>
                <a:gd name="T13" fmla="*/ 0 h 1248"/>
                <a:gd name="T14" fmla="*/ 1296 w 1296"/>
                <a:gd name="T15" fmla="*/ 1248 h 1248"/>
              </a:gdLst>
              <a:ahLst/>
              <a:cxnLst>
                <a:cxn ang="T8">
                  <a:pos x="T0" y="T1"/>
                </a:cxn>
                <a:cxn ang="T9">
                  <a:pos x="T2" y="T3"/>
                </a:cxn>
                <a:cxn ang="T10">
                  <a:pos x="T4" y="T5"/>
                </a:cxn>
                <a:cxn ang="T11">
                  <a:pos x="T6" y="T7"/>
                </a:cxn>
              </a:cxnLst>
              <a:rect l="T12" t="T13" r="T14" b="T15"/>
              <a:pathLst>
                <a:path w="1296" h="1248">
                  <a:moveTo>
                    <a:pt x="576" y="0"/>
                  </a:moveTo>
                  <a:lnTo>
                    <a:pt x="1296" y="720"/>
                  </a:lnTo>
                  <a:lnTo>
                    <a:pt x="0" y="1248"/>
                  </a:lnTo>
                  <a:lnTo>
                    <a:pt x="576" y="0"/>
                  </a:lnTo>
                  <a:close/>
                </a:path>
              </a:pathLst>
            </a:custGeom>
            <a:solidFill>
              <a:srgbClr val="00FF00"/>
            </a:solidFill>
            <a:ln w="9525">
              <a:solidFill>
                <a:schemeClr val="tx1"/>
              </a:solidFill>
              <a:round/>
              <a:headEnd/>
              <a:tailEnd/>
            </a:ln>
          </p:spPr>
          <p:txBody>
            <a:bodyPr/>
            <a:lstStyle/>
            <a:p>
              <a:endParaRPr lang="en-GB"/>
            </a:p>
          </p:txBody>
        </p:sp>
        <p:sp>
          <p:nvSpPr>
            <p:cNvPr id="19563" name="Freeform 5"/>
            <p:cNvSpPr>
              <a:spLocks/>
            </p:cNvSpPr>
            <p:nvPr/>
          </p:nvSpPr>
          <p:spPr bwMode="auto">
            <a:xfrm>
              <a:off x="1524000" y="1371600"/>
              <a:ext cx="1828800" cy="1981200"/>
            </a:xfrm>
            <a:custGeom>
              <a:avLst/>
              <a:gdLst>
                <a:gd name="T0" fmla="*/ 0 w 1152"/>
                <a:gd name="T1" fmla="*/ 0 h 1248"/>
                <a:gd name="T2" fmla="*/ 2147483646 w 1152"/>
                <a:gd name="T3" fmla="*/ 2147483646 h 1248"/>
                <a:gd name="T4" fmla="*/ 2147483646 w 1152"/>
                <a:gd name="T5" fmla="*/ 0 h 1248"/>
                <a:gd name="T6" fmla="*/ 0 w 1152"/>
                <a:gd name="T7" fmla="*/ 0 h 1248"/>
                <a:gd name="T8" fmla="*/ 0 60000 65536"/>
                <a:gd name="T9" fmla="*/ 0 60000 65536"/>
                <a:gd name="T10" fmla="*/ 0 60000 65536"/>
                <a:gd name="T11" fmla="*/ 0 60000 65536"/>
                <a:gd name="T12" fmla="*/ 0 w 1152"/>
                <a:gd name="T13" fmla="*/ 0 h 1248"/>
                <a:gd name="T14" fmla="*/ 1152 w 1152"/>
                <a:gd name="T15" fmla="*/ 1248 h 1248"/>
              </a:gdLst>
              <a:ahLst/>
              <a:cxnLst>
                <a:cxn ang="T8">
                  <a:pos x="T0" y="T1"/>
                </a:cxn>
                <a:cxn ang="T9">
                  <a:pos x="T2" y="T3"/>
                </a:cxn>
                <a:cxn ang="T10">
                  <a:pos x="T4" y="T5"/>
                </a:cxn>
                <a:cxn ang="T11">
                  <a:pos x="T6" y="T7"/>
                </a:cxn>
              </a:cxnLst>
              <a:rect l="T12" t="T13" r="T14" b="T15"/>
              <a:pathLst>
                <a:path w="1152" h="1248">
                  <a:moveTo>
                    <a:pt x="0" y="0"/>
                  </a:moveTo>
                  <a:lnTo>
                    <a:pt x="576" y="1248"/>
                  </a:lnTo>
                  <a:lnTo>
                    <a:pt x="1152" y="0"/>
                  </a:lnTo>
                  <a:lnTo>
                    <a:pt x="0" y="0"/>
                  </a:lnTo>
                  <a:close/>
                </a:path>
              </a:pathLst>
            </a:custGeom>
            <a:solidFill>
              <a:srgbClr val="0000FF"/>
            </a:solidFill>
            <a:ln w="9525">
              <a:solidFill>
                <a:schemeClr val="tx1"/>
              </a:solidFill>
              <a:round/>
              <a:headEnd/>
              <a:tailEnd/>
            </a:ln>
          </p:spPr>
          <p:txBody>
            <a:bodyPr/>
            <a:lstStyle/>
            <a:p>
              <a:endParaRPr lang="en-GB"/>
            </a:p>
          </p:txBody>
        </p:sp>
        <p:sp>
          <p:nvSpPr>
            <p:cNvPr id="19564" name="Freeform 6"/>
            <p:cNvSpPr>
              <a:spLocks/>
            </p:cNvSpPr>
            <p:nvPr/>
          </p:nvSpPr>
          <p:spPr bwMode="auto">
            <a:xfrm>
              <a:off x="457200" y="1371600"/>
              <a:ext cx="1981200" cy="1981200"/>
            </a:xfrm>
            <a:custGeom>
              <a:avLst/>
              <a:gdLst>
                <a:gd name="T0" fmla="*/ 2147483646 w 1248"/>
                <a:gd name="T1" fmla="*/ 2147483646 h 1248"/>
                <a:gd name="T2" fmla="*/ 0 w 1248"/>
                <a:gd name="T3" fmla="*/ 2147483646 h 1248"/>
                <a:gd name="T4" fmla="*/ 2147483646 w 1248"/>
                <a:gd name="T5" fmla="*/ 0 h 1248"/>
                <a:gd name="T6" fmla="*/ 2147483646 w 1248"/>
                <a:gd name="T7" fmla="*/ 2147483646 h 1248"/>
                <a:gd name="T8" fmla="*/ 0 60000 65536"/>
                <a:gd name="T9" fmla="*/ 0 60000 65536"/>
                <a:gd name="T10" fmla="*/ 0 60000 65536"/>
                <a:gd name="T11" fmla="*/ 0 60000 65536"/>
                <a:gd name="T12" fmla="*/ 0 w 1248"/>
                <a:gd name="T13" fmla="*/ 0 h 1248"/>
                <a:gd name="T14" fmla="*/ 1248 w 1248"/>
                <a:gd name="T15" fmla="*/ 1248 h 1248"/>
              </a:gdLst>
              <a:ahLst/>
              <a:cxnLst>
                <a:cxn ang="T8">
                  <a:pos x="T0" y="T1"/>
                </a:cxn>
                <a:cxn ang="T9">
                  <a:pos x="T2" y="T3"/>
                </a:cxn>
                <a:cxn ang="T10">
                  <a:pos x="T4" y="T5"/>
                </a:cxn>
                <a:cxn ang="T11">
                  <a:pos x="T6" y="T7"/>
                </a:cxn>
              </a:cxnLst>
              <a:rect l="T12" t="T13" r="T14" b="T15"/>
              <a:pathLst>
                <a:path w="1248" h="1248">
                  <a:moveTo>
                    <a:pt x="1248" y="1248"/>
                  </a:moveTo>
                  <a:lnTo>
                    <a:pt x="0" y="768"/>
                  </a:lnTo>
                  <a:lnTo>
                    <a:pt x="672" y="0"/>
                  </a:lnTo>
                  <a:lnTo>
                    <a:pt x="1248" y="1248"/>
                  </a:lnTo>
                  <a:close/>
                </a:path>
              </a:pathLst>
            </a:custGeom>
            <a:solidFill>
              <a:srgbClr val="00FF00"/>
            </a:solidFill>
            <a:ln w="9525">
              <a:solidFill>
                <a:schemeClr val="tx1"/>
              </a:solidFill>
              <a:round/>
              <a:headEnd/>
              <a:tailEnd/>
            </a:ln>
          </p:spPr>
          <p:txBody>
            <a:bodyPr/>
            <a:lstStyle/>
            <a:p>
              <a:endParaRPr lang="en-GB"/>
            </a:p>
          </p:txBody>
        </p:sp>
        <p:sp>
          <p:nvSpPr>
            <p:cNvPr id="19565" name="Freeform 7"/>
            <p:cNvSpPr>
              <a:spLocks/>
            </p:cNvSpPr>
            <p:nvPr/>
          </p:nvSpPr>
          <p:spPr bwMode="auto">
            <a:xfrm>
              <a:off x="457200" y="2590800"/>
              <a:ext cx="1981200" cy="1600200"/>
            </a:xfrm>
            <a:custGeom>
              <a:avLst/>
              <a:gdLst>
                <a:gd name="T0" fmla="*/ 2147483646 w 1248"/>
                <a:gd name="T1" fmla="*/ 2147483646 h 1008"/>
                <a:gd name="T2" fmla="*/ 0 w 1248"/>
                <a:gd name="T3" fmla="*/ 2147483646 h 1008"/>
                <a:gd name="T4" fmla="*/ 0 w 1248"/>
                <a:gd name="T5" fmla="*/ 0 h 1008"/>
                <a:gd name="T6" fmla="*/ 2147483646 w 1248"/>
                <a:gd name="T7" fmla="*/ 2147483646 h 1008"/>
                <a:gd name="T8" fmla="*/ 0 60000 65536"/>
                <a:gd name="T9" fmla="*/ 0 60000 65536"/>
                <a:gd name="T10" fmla="*/ 0 60000 65536"/>
                <a:gd name="T11" fmla="*/ 0 60000 65536"/>
                <a:gd name="T12" fmla="*/ 0 w 1248"/>
                <a:gd name="T13" fmla="*/ 0 h 1008"/>
                <a:gd name="T14" fmla="*/ 1248 w 1248"/>
                <a:gd name="T15" fmla="*/ 1008 h 1008"/>
              </a:gdLst>
              <a:ahLst/>
              <a:cxnLst>
                <a:cxn ang="T8">
                  <a:pos x="T0" y="T1"/>
                </a:cxn>
                <a:cxn ang="T9">
                  <a:pos x="T2" y="T3"/>
                </a:cxn>
                <a:cxn ang="T10">
                  <a:pos x="T4" y="T5"/>
                </a:cxn>
                <a:cxn ang="T11">
                  <a:pos x="T6" y="T7"/>
                </a:cxn>
              </a:cxnLst>
              <a:rect l="T12" t="T13" r="T14" b="T15"/>
              <a:pathLst>
                <a:path w="1248" h="1008">
                  <a:moveTo>
                    <a:pt x="1248" y="480"/>
                  </a:moveTo>
                  <a:lnTo>
                    <a:pt x="0" y="1008"/>
                  </a:lnTo>
                  <a:lnTo>
                    <a:pt x="0" y="0"/>
                  </a:lnTo>
                  <a:lnTo>
                    <a:pt x="1248" y="480"/>
                  </a:lnTo>
                  <a:close/>
                </a:path>
              </a:pathLst>
            </a:custGeom>
            <a:solidFill>
              <a:srgbClr val="FF0000"/>
            </a:solidFill>
            <a:ln w="9525">
              <a:solidFill>
                <a:schemeClr val="tx1"/>
              </a:solidFill>
              <a:round/>
              <a:headEnd/>
              <a:tailEnd/>
            </a:ln>
          </p:spPr>
          <p:txBody>
            <a:bodyPr/>
            <a:lstStyle/>
            <a:p>
              <a:endParaRPr lang="en-GB"/>
            </a:p>
          </p:txBody>
        </p:sp>
        <p:sp>
          <p:nvSpPr>
            <p:cNvPr id="19566" name="Freeform 8"/>
            <p:cNvSpPr>
              <a:spLocks/>
            </p:cNvSpPr>
            <p:nvPr/>
          </p:nvSpPr>
          <p:spPr bwMode="auto">
            <a:xfrm>
              <a:off x="457200" y="3352800"/>
              <a:ext cx="1981200" cy="1905000"/>
            </a:xfrm>
            <a:custGeom>
              <a:avLst/>
              <a:gdLst>
                <a:gd name="T0" fmla="*/ 2147483646 w 1248"/>
                <a:gd name="T1" fmla="*/ 0 h 1200"/>
                <a:gd name="T2" fmla="*/ 2147483646 w 1248"/>
                <a:gd name="T3" fmla="*/ 2147483646 h 1200"/>
                <a:gd name="T4" fmla="*/ 0 w 1248"/>
                <a:gd name="T5" fmla="*/ 2147483646 h 1200"/>
                <a:gd name="T6" fmla="*/ 2147483646 w 1248"/>
                <a:gd name="T7" fmla="*/ 0 h 1200"/>
                <a:gd name="T8" fmla="*/ 0 60000 65536"/>
                <a:gd name="T9" fmla="*/ 0 60000 65536"/>
                <a:gd name="T10" fmla="*/ 0 60000 65536"/>
                <a:gd name="T11" fmla="*/ 0 60000 65536"/>
                <a:gd name="T12" fmla="*/ 0 w 1248"/>
                <a:gd name="T13" fmla="*/ 0 h 1200"/>
                <a:gd name="T14" fmla="*/ 1248 w 1248"/>
                <a:gd name="T15" fmla="*/ 1200 h 1200"/>
              </a:gdLst>
              <a:ahLst/>
              <a:cxnLst>
                <a:cxn ang="T8">
                  <a:pos x="T0" y="T1"/>
                </a:cxn>
                <a:cxn ang="T9">
                  <a:pos x="T2" y="T3"/>
                </a:cxn>
                <a:cxn ang="T10">
                  <a:pos x="T4" y="T5"/>
                </a:cxn>
                <a:cxn ang="T11">
                  <a:pos x="T6" y="T7"/>
                </a:cxn>
              </a:cxnLst>
              <a:rect l="T12" t="T13" r="T14" b="T15"/>
              <a:pathLst>
                <a:path w="1248" h="1200">
                  <a:moveTo>
                    <a:pt x="1248" y="0"/>
                  </a:moveTo>
                  <a:lnTo>
                    <a:pt x="672" y="1200"/>
                  </a:lnTo>
                  <a:lnTo>
                    <a:pt x="0" y="528"/>
                  </a:lnTo>
                  <a:lnTo>
                    <a:pt x="1248" y="0"/>
                  </a:lnTo>
                  <a:close/>
                </a:path>
              </a:pathLst>
            </a:custGeom>
            <a:solidFill>
              <a:srgbClr val="0000FF"/>
            </a:solidFill>
            <a:ln w="9525">
              <a:solidFill>
                <a:schemeClr val="tx1"/>
              </a:solidFill>
              <a:round/>
              <a:headEnd/>
              <a:tailEnd/>
            </a:ln>
          </p:spPr>
          <p:txBody>
            <a:bodyPr/>
            <a:lstStyle/>
            <a:p>
              <a:endParaRPr lang="en-GB"/>
            </a:p>
          </p:txBody>
        </p:sp>
        <p:sp>
          <p:nvSpPr>
            <p:cNvPr id="19567" name="Freeform 9"/>
            <p:cNvSpPr>
              <a:spLocks/>
            </p:cNvSpPr>
            <p:nvPr/>
          </p:nvSpPr>
          <p:spPr bwMode="auto">
            <a:xfrm>
              <a:off x="1524000" y="3352800"/>
              <a:ext cx="1828800" cy="1905000"/>
            </a:xfrm>
            <a:custGeom>
              <a:avLst/>
              <a:gdLst>
                <a:gd name="T0" fmla="*/ 2147483646 w 1152"/>
                <a:gd name="T1" fmla="*/ 0 h 1200"/>
                <a:gd name="T2" fmla="*/ 2147483646 w 1152"/>
                <a:gd name="T3" fmla="*/ 2147483646 h 1200"/>
                <a:gd name="T4" fmla="*/ 0 w 1152"/>
                <a:gd name="T5" fmla="*/ 2147483646 h 1200"/>
                <a:gd name="T6" fmla="*/ 2147483646 w 1152"/>
                <a:gd name="T7" fmla="*/ 0 h 1200"/>
                <a:gd name="T8" fmla="*/ 0 60000 65536"/>
                <a:gd name="T9" fmla="*/ 0 60000 65536"/>
                <a:gd name="T10" fmla="*/ 0 60000 65536"/>
                <a:gd name="T11" fmla="*/ 0 60000 65536"/>
                <a:gd name="T12" fmla="*/ 0 w 1152"/>
                <a:gd name="T13" fmla="*/ 0 h 1200"/>
                <a:gd name="T14" fmla="*/ 1152 w 1152"/>
                <a:gd name="T15" fmla="*/ 1200 h 1200"/>
              </a:gdLst>
              <a:ahLst/>
              <a:cxnLst>
                <a:cxn ang="T8">
                  <a:pos x="T0" y="T1"/>
                </a:cxn>
                <a:cxn ang="T9">
                  <a:pos x="T2" y="T3"/>
                </a:cxn>
                <a:cxn ang="T10">
                  <a:pos x="T4" y="T5"/>
                </a:cxn>
                <a:cxn ang="T11">
                  <a:pos x="T6" y="T7"/>
                </a:cxn>
              </a:cxnLst>
              <a:rect l="T12" t="T13" r="T14" b="T15"/>
              <a:pathLst>
                <a:path w="1152" h="1200">
                  <a:moveTo>
                    <a:pt x="576" y="0"/>
                  </a:moveTo>
                  <a:lnTo>
                    <a:pt x="1152" y="1200"/>
                  </a:lnTo>
                  <a:lnTo>
                    <a:pt x="0" y="1200"/>
                  </a:lnTo>
                  <a:lnTo>
                    <a:pt x="576" y="0"/>
                  </a:lnTo>
                  <a:close/>
                </a:path>
              </a:pathLst>
            </a:custGeom>
            <a:solidFill>
              <a:srgbClr val="0000FF"/>
            </a:solidFill>
            <a:ln w="9525">
              <a:solidFill>
                <a:schemeClr val="tx1"/>
              </a:solidFill>
              <a:round/>
              <a:headEnd/>
              <a:tailEnd/>
            </a:ln>
          </p:spPr>
          <p:txBody>
            <a:bodyPr/>
            <a:lstStyle/>
            <a:p>
              <a:endParaRPr lang="en-GB"/>
            </a:p>
          </p:txBody>
        </p:sp>
        <p:sp>
          <p:nvSpPr>
            <p:cNvPr id="19568" name="Text Box 10"/>
            <p:cNvSpPr txBox="1">
              <a:spLocks noChangeArrowheads="1"/>
            </p:cNvSpPr>
            <p:nvPr/>
          </p:nvSpPr>
          <p:spPr bwMode="auto">
            <a:xfrm>
              <a:off x="2209799" y="1600200"/>
              <a:ext cx="914400" cy="920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US" altLang="en-US" sz="2800"/>
                <a:t>B</a:t>
              </a:r>
              <a:endParaRPr lang="en-GB" altLang="en-US" sz="2800"/>
            </a:p>
          </p:txBody>
        </p:sp>
        <p:sp>
          <p:nvSpPr>
            <p:cNvPr id="19569" name="Text Box 11"/>
            <p:cNvSpPr txBox="1">
              <a:spLocks noChangeArrowheads="1"/>
            </p:cNvSpPr>
            <p:nvPr/>
          </p:nvSpPr>
          <p:spPr bwMode="auto">
            <a:xfrm>
              <a:off x="3124200" y="2057401"/>
              <a:ext cx="914400" cy="920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US" altLang="en-US" sz="2800"/>
                <a:t>G</a:t>
              </a:r>
              <a:endParaRPr lang="en-GB" altLang="en-US" sz="2800"/>
            </a:p>
          </p:txBody>
        </p:sp>
        <p:sp>
          <p:nvSpPr>
            <p:cNvPr id="19570" name="Text Box 12"/>
            <p:cNvSpPr txBox="1">
              <a:spLocks noChangeArrowheads="1"/>
            </p:cNvSpPr>
            <p:nvPr/>
          </p:nvSpPr>
          <p:spPr bwMode="auto">
            <a:xfrm>
              <a:off x="2209799" y="4267201"/>
              <a:ext cx="914400" cy="920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US" altLang="en-US" sz="2800"/>
                <a:t>B</a:t>
              </a:r>
              <a:endParaRPr lang="en-GB" altLang="en-US" sz="2800"/>
            </a:p>
          </p:txBody>
        </p:sp>
        <p:sp>
          <p:nvSpPr>
            <p:cNvPr id="19571" name="Text Box 13"/>
            <p:cNvSpPr txBox="1">
              <a:spLocks noChangeArrowheads="1"/>
            </p:cNvSpPr>
            <p:nvPr/>
          </p:nvSpPr>
          <p:spPr bwMode="auto">
            <a:xfrm>
              <a:off x="762001" y="2971801"/>
              <a:ext cx="914400" cy="920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US" altLang="en-US" sz="2800" dirty="0"/>
                <a:t>R</a:t>
              </a:r>
              <a:endParaRPr lang="en-GB" altLang="en-US" sz="2800" dirty="0"/>
            </a:p>
          </p:txBody>
        </p:sp>
        <p:sp>
          <p:nvSpPr>
            <p:cNvPr id="19572" name="Text Box 14"/>
            <p:cNvSpPr txBox="1">
              <a:spLocks noChangeArrowheads="1"/>
            </p:cNvSpPr>
            <p:nvPr/>
          </p:nvSpPr>
          <p:spPr bwMode="auto">
            <a:xfrm>
              <a:off x="3657600" y="3048000"/>
              <a:ext cx="914400" cy="920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US" altLang="en-US" sz="2800"/>
                <a:t>B</a:t>
              </a:r>
              <a:endParaRPr lang="en-GB" altLang="en-US" sz="2800"/>
            </a:p>
          </p:txBody>
        </p:sp>
        <p:sp>
          <p:nvSpPr>
            <p:cNvPr id="19573" name="Text Box 15"/>
            <p:cNvSpPr txBox="1">
              <a:spLocks noChangeArrowheads="1"/>
            </p:cNvSpPr>
            <p:nvPr/>
          </p:nvSpPr>
          <p:spPr bwMode="auto">
            <a:xfrm>
              <a:off x="1143001" y="2057401"/>
              <a:ext cx="914400" cy="920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US" altLang="en-US" sz="2800"/>
                <a:t>G</a:t>
              </a:r>
              <a:endParaRPr lang="en-GB" altLang="en-US" sz="2800"/>
            </a:p>
          </p:txBody>
        </p:sp>
        <p:sp>
          <p:nvSpPr>
            <p:cNvPr id="19574" name="Text Box 16"/>
            <p:cNvSpPr txBox="1">
              <a:spLocks noChangeArrowheads="1"/>
            </p:cNvSpPr>
            <p:nvPr/>
          </p:nvSpPr>
          <p:spPr bwMode="auto">
            <a:xfrm>
              <a:off x="3200401" y="3962400"/>
              <a:ext cx="914400" cy="920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US" altLang="en-US" sz="2800"/>
                <a:t>R</a:t>
              </a:r>
              <a:endParaRPr lang="en-GB" altLang="en-US" sz="2800"/>
            </a:p>
          </p:txBody>
        </p:sp>
        <p:sp>
          <p:nvSpPr>
            <p:cNvPr id="19575" name="Text Box 17"/>
            <p:cNvSpPr txBox="1">
              <a:spLocks noChangeArrowheads="1"/>
            </p:cNvSpPr>
            <p:nvPr/>
          </p:nvSpPr>
          <p:spPr bwMode="auto">
            <a:xfrm>
              <a:off x="1143001" y="3962400"/>
              <a:ext cx="914400" cy="920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50000"/>
                </a:spcBef>
                <a:buFontTx/>
                <a:buNone/>
              </a:pPr>
              <a:r>
                <a:rPr lang="en-US" altLang="en-US" sz="2800"/>
                <a:t>B</a:t>
              </a:r>
              <a:endParaRPr lang="en-GB" altLang="en-US" sz="2800"/>
            </a:p>
          </p:txBody>
        </p:sp>
        <p:grpSp>
          <p:nvGrpSpPr>
            <p:cNvPr id="19576" name="Group 22"/>
            <p:cNvGrpSpPr>
              <a:grpSpLocks/>
            </p:cNvGrpSpPr>
            <p:nvPr/>
          </p:nvGrpSpPr>
          <p:grpSpPr bwMode="auto">
            <a:xfrm>
              <a:off x="2286000" y="3200400"/>
              <a:ext cx="1143000" cy="304800"/>
              <a:chOff x="1440" y="2016"/>
              <a:chExt cx="720" cy="192"/>
            </a:xfrm>
          </p:grpSpPr>
          <p:sp>
            <p:nvSpPr>
              <p:cNvPr id="19577" name="Line 23"/>
              <p:cNvSpPr>
                <a:spLocks noChangeShapeType="1"/>
              </p:cNvSpPr>
              <p:nvPr/>
            </p:nvSpPr>
            <p:spPr bwMode="auto">
              <a:xfrm>
                <a:off x="1536" y="2112"/>
                <a:ext cx="624" cy="96"/>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19578" name="Oval 24"/>
              <p:cNvSpPr>
                <a:spLocks noChangeArrowheads="1"/>
              </p:cNvSpPr>
              <p:nvPr/>
            </p:nvSpPr>
            <p:spPr bwMode="auto">
              <a:xfrm>
                <a:off x="1440" y="2016"/>
                <a:ext cx="192" cy="192"/>
              </a:xfrm>
              <a:prstGeom prst="ellipse">
                <a:avLst/>
              </a:prstGeom>
              <a:solidFill>
                <a:schemeClr val="tx1"/>
              </a:solidFill>
              <a:ln w="9525">
                <a:solidFill>
                  <a:schemeClr val="tx1"/>
                </a:solidFill>
                <a:round/>
                <a:headEnd/>
                <a:tailEnd/>
              </a:ln>
            </p:spPr>
            <p:txBody>
              <a:bodyPr wrap="none" anchor="ct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endParaRPr lang="en-US" altLang="en-US" sz="2400"/>
              </a:p>
            </p:txBody>
          </p:sp>
        </p:grpSp>
      </p:grpSp>
      <p:graphicFrame>
        <p:nvGraphicFramePr>
          <p:cNvPr id="22" name="Table 21"/>
          <p:cNvGraphicFramePr>
            <a:graphicFrameLocks noGrp="1"/>
          </p:cNvGraphicFramePr>
          <p:nvPr>
            <p:extLst>
              <p:ext uri="{D42A27DB-BD31-4B8C-83A1-F6EECF244321}">
                <p14:modId xmlns:p14="http://schemas.microsoft.com/office/powerpoint/2010/main" val="304901554"/>
              </p:ext>
            </p:extLst>
          </p:nvPr>
        </p:nvGraphicFramePr>
        <p:xfrm>
          <a:off x="5735962" y="1769015"/>
          <a:ext cx="4500234" cy="4816143"/>
        </p:xfrm>
        <a:graphic>
          <a:graphicData uri="http://schemas.openxmlformats.org/drawingml/2006/table">
            <a:tbl>
              <a:tblPr>
                <a:tableStyleId>{2D5ABB26-0587-4C30-8999-92F81FD0307C}</a:tableStyleId>
              </a:tblPr>
              <a:tblGrid>
                <a:gridCol w="500026">
                  <a:extLst>
                    <a:ext uri="{9D8B030D-6E8A-4147-A177-3AD203B41FA5}">
                      <a16:colId xmlns:a16="http://schemas.microsoft.com/office/drawing/2014/main" val="20000"/>
                    </a:ext>
                  </a:extLst>
                </a:gridCol>
                <a:gridCol w="500026">
                  <a:extLst>
                    <a:ext uri="{9D8B030D-6E8A-4147-A177-3AD203B41FA5}">
                      <a16:colId xmlns:a16="http://schemas.microsoft.com/office/drawing/2014/main" val="20001"/>
                    </a:ext>
                  </a:extLst>
                </a:gridCol>
                <a:gridCol w="500026">
                  <a:extLst>
                    <a:ext uri="{9D8B030D-6E8A-4147-A177-3AD203B41FA5}">
                      <a16:colId xmlns:a16="http://schemas.microsoft.com/office/drawing/2014/main" val="20002"/>
                    </a:ext>
                  </a:extLst>
                </a:gridCol>
                <a:gridCol w="500026">
                  <a:extLst>
                    <a:ext uri="{9D8B030D-6E8A-4147-A177-3AD203B41FA5}">
                      <a16:colId xmlns:a16="http://schemas.microsoft.com/office/drawing/2014/main" val="20003"/>
                    </a:ext>
                  </a:extLst>
                </a:gridCol>
                <a:gridCol w="500026">
                  <a:extLst>
                    <a:ext uri="{9D8B030D-6E8A-4147-A177-3AD203B41FA5}">
                      <a16:colId xmlns:a16="http://schemas.microsoft.com/office/drawing/2014/main" val="20004"/>
                    </a:ext>
                  </a:extLst>
                </a:gridCol>
                <a:gridCol w="500026">
                  <a:extLst>
                    <a:ext uri="{9D8B030D-6E8A-4147-A177-3AD203B41FA5}">
                      <a16:colId xmlns:a16="http://schemas.microsoft.com/office/drawing/2014/main" val="20005"/>
                    </a:ext>
                  </a:extLst>
                </a:gridCol>
                <a:gridCol w="500026">
                  <a:extLst>
                    <a:ext uri="{9D8B030D-6E8A-4147-A177-3AD203B41FA5}">
                      <a16:colId xmlns:a16="http://schemas.microsoft.com/office/drawing/2014/main" val="20006"/>
                    </a:ext>
                  </a:extLst>
                </a:gridCol>
                <a:gridCol w="500026">
                  <a:extLst>
                    <a:ext uri="{9D8B030D-6E8A-4147-A177-3AD203B41FA5}">
                      <a16:colId xmlns:a16="http://schemas.microsoft.com/office/drawing/2014/main" val="20007"/>
                    </a:ext>
                  </a:extLst>
                </a:gridCol>
                <a:gridCol w="500026">
                  <a:extLst>
                    <a:ext uri="{9D8B030D-6E8A-4147-A177-3AD203B41FA5}">
                      <a16:colId xmlns:a16="http://schemas.microsoft.com/office/drawing/2014/main" val="20008"/>
                    </a:ext>
                  </a:extLst>
                </a:gridCol>
              </a:tblGrid>
              <a:tr h="535127">
                <a:tc>
                  <a:txBody>
                    <a:bodyPr/>
                    <a:lstStyle/>
                    <a:p>
                      <a:pPr algn="ctr"/>
                      <a:endParaRPr lang="en-GB" sz="1400" dirty="0">
                        <a:latin typeface="Arial" panose="020B0604020202020204" pitchFamily="34" charset="0"/>
                        <a:cs typeface="Arial" panose="020B0604020202020204" pitchFamily="34" charset="0"/>
                      </a:endParaRPr>
                    </a:p>
                  </a:txBody>
                  <a:tcPr marT="45710" marB="4571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GB" sz="1400" b="1" dirty="0">
                          <a:latin typeface="Arial" panose="020B0604020202020204" pitchFamily="34" charset="0"/>
                          <a:cs typeface="Arial" panose="020B0604020202020204" pitchFamily="34" charset="0"/>
                        </a:rPr>
                        <a:t>R</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GB" sz="1400" b="1" dirty="0">
                          <a:latin typeface="Arial" panose="020B0604020202020204" pitchFamily="34" charset="0"/>
                          <a:cs typeface="Arial" panose="020B0604020202020204" pitchFamily="34" charset="0"/>
                        </a:rPr>
                        <a:t>R</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GB" sz="1400" b="1" dirty="0">
                          <a:latin typeface="Arial" panose="020B0604020202020204" pitchFamily="34" charset="0"/>
                          <a:cs typeface="Arial" panose="020B0604020202020204" pitchFamily="34" charset="0"/>
                        </a:rPr>
                        <a:t>G</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GB" sz="1400" b="1" dirty="0">
                          <a:latin typeface="Arial" panose="020B0604020202020204" pitchFamily="34" charset="0"/>
                          <a:cs typeface="Arial" panose="020B0604020202020204" pitchFamily="34" charset="0"/>
                        </a:rPr>
                        <a:t>G</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GB" sz="1400" b="1" dirty="0">
                          <a:latin typeface="Arial" panose="020B0604020202020204" pitchFamily="34" charset="0"/>
                          <a:cs typeface="Arial" panose="020B0604020202020204" pitchFamily="34" charset="0"/>
                        </a:rPr>
                        <a:t>B</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GB" sz="1400" b="1" dirty="0">
                          <a:latin typeface="Arial" panose="020B0604020202020204" pitchFamily="34" charset="0"/>
                          <a:cs typeface="Arial" panose="020B0604020202020204" pitchFamily="34" charset="0"/>
                        </a:rPr>
                        <a:t>B</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GB" sz="1400" b="1" dirty="0">
                          <a:latin typeface="Arial" panose="020B0604020202020204" pitchFamily="34" charset="0"/>
                          <a:cs typeface="Arial" panose="020B0604020202020204" pitchFamily="34" charset="0"/>
                        </a:rPr>
                        <a:t>B</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GB" sz="1400" b="1" dirty="0">
                          <a:latin typeface="Arial" panose="020B0604020202020204" pitchFamily="34" charset="0"/>
                          <a:cs typeface="Arial" panose="020B0604020202020204" pitchFamily="34" charset="0"/>
                        </a:rPr>
                        <a:t>B</a:t>
                      </a: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535127">
                <a:tc>
                  <a:txBody>
                    <a:bodyPr/>
                    <a:lstStyle/>
                    <a:p>
                      <a:pPr algn="ctr"/>
                      <a:r>
                        <a:rPr lang="en-GB" sz="1400" b="1" dirty="0">
                          <a:latin typeface="Arial" panose="020B0604020202020204" pitchFamily="34" charset="0"/>
                          <a:cs typeface="Arial" panose="020B0604020202020204" pitchFamily="34" charset="0"/>
                        </a:rPr>
                        <a:t>R</a:t>
                      </a:r>
                    </a:p>
                  </a:txBody>
                  <a:tcPr marT="45710" marB="4571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solidFill>
                          <a:srgbClr val="FF0000"/>
                        </a:solidFill>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solidFill>
                          <a:srgbClr val="FF0000"/>
                        </a:solidFill>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535127">
                <a:tc>
                  <a:txBody>
                    <a:bodyPr/>
                    <a:lstStyle/>
                    <a:p>
                      <a:pPr algn="ctr"/>
                      <a:r>
                        <a:rPr lang="en-GB" sz="1400" b="1" dirty="0">
                          <a:latin typeface="Arial" panose="020B0604020202020204" pitchFamily="34" charset="0"/>
                          <a:cs typeface="Arial" panose="020B0604020202020204" pitchFamily="34" charset="0"/>
                        </a:rPr>
                        <a:t>R</a:t>
                      </a:r>
                    </a:p>
                  </a:txBody>
                  <a:tcPr marT="45710" marB="4571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solidFill>
                          <a:srgbClr val="FF0000"/>
                        </a:solidFill>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solidFill>
                          <a:srgbClr val="FF0000"/>
                        </a:solidFill>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535127">
                <a:tc>
                  <a:txBody>
                    <a:bodyPr/>
                    <a:lstStyle/>
                    <a:p>
                      <a:pPr algn="ctr"/>
                      <a:r>
                        <a:rPr lang="en-GB" sz="1400" b="1" dirty="0">
                          <a:latin typeface="Arial" panose="020B0604020202020204" pitchFamily="34" charset="0"/>
                          <a:cs typeface="Arial" panose="020B0604020202020204" pitchFamily="34" charset="0"/>
                        </a:rPr>
                        <a:t>G</a:t>
                      </a:r>
                    </a:p>
                  </a:txBody>
                  <a:tcPr marT="45710" marB="4571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solidFill>
                          <a:srgbClr val="FF0000"/>
                        </a:solidFill>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solidFill>
                          <a:srgbClr val="FF0000"/>
                        </a:solidFill>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535127">
                <a:tc>
                  <a:txBody>
                    <a:bodyPr/>
                    <a:lstStyle/>
                    <a:p>
                      <a:pPr algn="ctr"/>
                      <a:r>
                        <a:rPr lang="en-GB" sz="1400" b="1" dirty="0">
                          <a:latin typeface="Arial" panose="020B0604020202020204" pitchFamily="34" charset="0"/>
                          <a:cs typeface="Arial" panose="020B0604020202020204" pitchFamily="34" charset="0"/>
                        </a:rPr>
                        <a:t>G</a:t>
                      </a:r>
                    </a:p>
                  </a:txBody>
                  <a:tcPr marT="45710" marB="4571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solidFill>
                          <a:srgbClr val="FF0000"/>
                        </a:solidFill>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solidFill>
                          <a:srgbClr val="FF0000"/>
                        </a:solidFill>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535127">
                <a:tc>
                  <a:txBody>
                    <a:bodyPr/>
                    <a:lstStyle/>
                    <a:p>
                      <a:pPr algn="ctr"/>
                      <a:r>
                        <a:rPr lang="en-GB" sz="1400" b="1" dirty="0">
                          <a:latin typeface="Arial" panose="020B0604020202020204" pitchFamily="34" charset="0"/>
                          <a:cs typeface="Arial" panose="020B0604020202020204" pitchFamily="34" charset="0"/>
                        </a:rPr>
                        <a:t>B</a:t>
                      </a:r>
                    </a:p>
                  </a:txBody>
                  <a:tcPr marT="45710" marB="4571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solidFill>
                          <a:srgbClr val="FF0000"/>
                        </a:solidFill>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solidFill>
                          <a:srgbClr val="FF0000"/>
                        </a:solidFill>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solidFill>
                          <a:srgbClr val="FF0000"/>
                        </a:solidFill>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solidFill>
                          <a:srgbClr val="FF0000"/>
                        </a:solidFill>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535127">
                <a:tc>
                  <a:txBody>
                    <a:bodyPr/>
                    <a:lstStyle/>
                    <a:p>
                      <a:pPr algn="ctr"/>
                      <a:r>
                        <a:rPr lang="en-GB" sz="1400" b="1" dirty="0">
                          <a:latin typeface="Arial" panose="020B0604020202020204" pitchFamily="34" charset="0"/>
                          <a:cs typeface="Arial" panose="020B0604020202020204" pitchFamily="34" charset="0"/>
                        </a:rPr>
                        <a:t>B</a:t>
                      </a:r>
                    </a:p>
                  </a:txBody>
                  <a:tcPr marT="45710" marB="4571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solidFill>
                          <a:srgbClr val="FF0000"/>
                        </a:solidFill>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solidFill>
                          <a:srgbClr val="FF0000"/>
                        </a:solidFill>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solidFill>
                          <a:srgbClr val="FF0000"/>
                        </a:solidFill>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solidFill>
                          <a:srgbClr val="FF0000"/>
                        </a:solidFill>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535127">
                <a:tc>
                  <a:txBody>
                    <a:bodyPr/>
                    <a:lstStyle/>
                    <a:p>
                      <a:pPr algn="ctr"/>
                      <a:r>
                        <a:rPr lang="en-GB" sz="1400" b="1" dirty="0">
                          <a:latin typeface="Arial" panose="020B0604020202020204" pitchFamily="34" charset="0"/>
                          <a:cs typeface="Arial" panose="020B0604020202020204" pitchFamily="34" charset="0"/>
                        </a:rPr>
                        <a:t>B</a:t>
                      </a:r>
                    </a:p>
                  </a:txBody>
                  <a:tcPr marT="45710" marB="4571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solidFill>
                          <a:srgbClr val="FF0000"/>
                        </a:solidFill>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solidFill>
                          <a:srgbClr val="FF0000"/>
                        </a:solidFill>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solidFill>
                          <a:srgbClr val="FF0000"/>
                        </a:solidFill>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400" dirty="0">
                        <a:solidFill>
                          <a:srgbClr val="FF0000"/>
                        </a:solidFill>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535127">
                <a:tc>
                  <a:txBody>
                    <a:bodyPr/>
                    <a:lstStyle/>
                    <a:p>
                      <a:pPr algn="ctr"/>
                      <a:r>
                        <a:rPr lang="en-GB" sz="1400" b="1" dirty="0">
                          <a:latin typeface="Arial" panose="020B0604020202020204" pitchFamily="34" charset="0"/>
                          <a:cs typeface="Arial" panose="020B0604020202020204" pitchFamily="34" charset="0"/>
                        </a:rPr>
                        <a:t>B</a:t>
                      </a:r>
                    </a:p>
                  </a:txBody>
                  <a:tcPr marT="45710" marB="4571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endParaRPr lang="en-GB" sz="1400" dirty="0">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endParaRPr lang="en-GB" sz="1400" dirty="0">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endParaRPr lang="en-GB" sz="1400" dirty="0">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endParaRPr lang="en-GB" sz="1400" dirty="0">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endParaRPr lang="en-GB" sz="1400" dirty="0">
                        <a:solidFill>
                          <a:srgbClr val="FF0000"/>
                        </a:solidFill>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endParaRPr lang="en-GB" sz="1400" dirty="0">
                        <a:solidFill>
                          <a:srgbClr val="FF0000"/>
                        </a:solidFill>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endParaRPr lang="en-GB" sz="1400" dirty="0">
                        <a:solidFill>
                          <a:srgbClr val="FF0000"/>
                        </a:solidFill>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endParaRPr lang="en-GB" sz="1400" dirty="0">
                        <a:solidFill>
                          <a:srgbClr val="FF0000"/>
                        </a:solidFill>
                        <a:latin typeface="Arial" panose="020B0604020202020204" pitchFamily="34" charset="0"/>
                        <a:cs typeface="Arial" panose="020B0604020202020204" pitchFamily="34" charset="0"/>
                      </a:endParaRPr>
                    </a:p>
                  </a:txBody>
                  <a:tcPr marT="45710" marB="4571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8"/>
                  </a:ext>
                </a:extLst>
              </a:tr>
            </a:tbl>
          </a:graphicData>
        </a:graphic>
      </p:graphicFrame>
      <p:sp>
        <p:nvSpPr>
          <p:cNvPr id="19558" name="TextBox 25"/>
          <p:cNvSpPr txBox="1">
            <a:spLocks noChangeArrowheads="1"/>
          </p:cNvSpPr>
          <p:nvPr/>
        </p:nvSpPr>
        <p:spPr bwMode="auto">
          <a:xfrm>
            <a:off x="4367809" y="3877313"/>
            <a:ext cx="124316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GB" altLang="en-US" sz="2400" dirty="0"/>
              <a:t>Spin 1</a:t>
            </a:r>
          </a:p>
        </p:txBody>
      </p:sp>
      <p:sp>
        <p:nvSpPr>
          <p:cNvPr id="19559" name="TextBox 26"/>
          <p:cNvSpPr txBox="1">
            <a:spLocks noChangeArrowheads="1"/>
          </p:cNvSpPr>
          <p:nvPr/>
        </p:nvSpPr>
        <p:spPr bwMode="auto">
          <a:xfrm>
            <a:off x="6872288" y="1177065"/>
            <a:ext cx="186531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GB" altLang="en-US" sz="2400"/>
              <a:t>Spin 2</a:t>
            </a:r>
          </a:p>
        </p:txBody>
      </p:sp>
      <p:sp>
        <p:nvSpPr>
          <p:cNvPr id="25" name="Rectangle 24"/>
          <p:cNvSpPr/>
          <p:nvPr/>
        </p:nvSpPr>
        <p:spPr>
          <a:xfrm>
            <a:off x="0" y="2"/>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a:latin typeface="Arial" panose="020B0604020202020204" pitchFamily="34" charset="0"/>
                <a:cs typeface="Arial" panose="020B0604020202020204" pitchFamily="34" charset="0"/>
              </a:rPr>
              <a:t>Try this!</a:t>
            </a:r>
            <a:endParaRPr lang="en-GB" sz="2800" b="1" dirty="0">
              <a:latin typeface="Arial" panose="020B0604020202020204" pitchFamily="34" charset="0"/>
              <a:cs typeface="Arial" panose="020B0604020202020204" pitchFamily="34" charset="0"/>
            </a:endParaRPr>
          </a:p>
        </p:txBody>
      </p:sp>
    </p:spTree>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3915</TotalTime>
  <Words>1069</Words>
  <Application>Microsoft Office PowerPoint</Application>
  <PresentationFormat>Widescreen</PresentationFormat>
  <Paragraphs>317</Paragraphs>
  <Slides>13</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Cambria Math</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Matthew Woodfine</dc:creator>
  <cp:lastModifiedBy>Liz Duncombe</cp:lastModifiedBy>
  <cp:revision>197</cp:revision>
  <cp:lastPrinted>2015-06-15T07:28:46Z</cp:lastPrinted>
  <dcterms:created xsi:type="dcterms:W3CDTF">2004-10-25T09:39:48Z</dcterms:created>
  <dcterms:modified xsi:type="dcterms:W3CDTF">2019-07-19T10:19:48Z</dcterms:modified>
</cp:coreProperties>
</file>