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15"/>
  </p:notesMasterIdLst>
  <p:handoutMasterIdLst>
    <p:handoutMasterId r:id="rId16"/>
  </p:handoutMasterIdLst>
  <p:sldIdLst>
    <p:sldId id="343" r:id="rId6"/>
    <p:sldId id="298" r:id="rId7"/>
    <p:sldId id="322" r:id="rId8"/>
    <p:sldId id="318" r:id="rId9"/>
    <p:sldId id="336" r:id="rId10"/>
    <p:sldId id="339" r:id="rId11"/>
    <p:sldId id="340" r:id="rId12"/>
    <p:sldId id="341" r:id="rId13"/>
    <p:sldId id="30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9DCD0B-3B59-E30F-25BE-077FB788FC5F}" name="Rebecca" initials="R" userId="S::beccy.rushton@cambridgeinternational.org::5da41865-7dbb-4b23-af4d-ef034ccc78b8" providerId="AD"/>
  <p188:author id="{5C4A6CEA-96A4-BBC8-4A4E-787900810344}" name="Beccy Rushton" initials="BR" userId="S::beccy.rushton@cambridgeinternational.org::238d138b-7b3e-44e9-851b-f70e09838bc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FDF5"/>
    <a:srgbClr val="FACB2E"/>
    <a:srgbClr val="CC59AA"/>
    <a:srgbClr val="00BDB6"/>
    <a:srgbClr val="5E0A4F"/>
    <a:srgbClr val="CC59B0"/>
    <a:srgbClr val="F9DC4E"/>
    <a:srgbClr val="C9C9C9"/>
    <a:srgbClr val="BABABA"/>
    <a:srgbClr val="ADA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23B0F4-89ED-45F8-A7DF-A6B82A6EB960}" v="1" dt="2026-04-08T10:51:44.5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20" y="10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olyn Feliciani" userId="4076af5d-4c02-40b8-bc9d-56f6c404e751" providerId="ADAL" clId="{099CAC30-79AE-4DCE-97A7-3B8E8A0057CB}"/>
    <pc:docChg chg="custSel addSld delSld modSld">
      <pc:chgData name="Karolyn Feliciani" userId="4076af5d-4c02-40b8-bc9d-56f6c404e751" providerId="ADAL" clId="{099CAC30-79AE-4DCE-97A7-3B8E8A0057CB}" dt="2026-04-08T10:54:27.535" v="99" actId="2711"/>
      <pc:docMkLst>
        <pc:docMk/>
      </pc:docMkLst>
      <pc:sldChg chg="modSp mod">
        <pc:chgData name="Karolyn Feliciani" userId="4076af5d-4c02-40b8-bc9d-56f6c404e751" providerId="ADAL" clId="{099CAC30-79AE-4DCE-97A7-3B8E8A0057CB}" dt="2026-04-08T10:52:35.077" v="38" actId="20577"/>
        <pc:sldMkLst>
          <pc:docMk/>
          <pc:sldMk cId="1677304970" sldId="298"/>
        </pc:sldMkLst>
        <pc:spChg chg="mod">
          <ac:chgData name="Karolyn Feliciani" userId="4076af5d-4c02-40b8-bc9d-56f6c404e751" providerId="ADAL" clId="{099CAC30-79AE-4DCE-97A7-3B8E8A0057CB}" dt="2026-04-08T10:52:35.077" v="38" actId="20577"/>
          <ac:spMkLst>
            <pc:docMk/>
            <pc:sldMk cId="1677304970" sldId="298"/>
            <ac:spMk id="4" creationId="{8A3FCDC3-543C-8905-8EB4-3AC0E32FFFFF}"/>
          </ac:spMkLst>
        </pc:spChg>
      </pc:sldChg>
      <pc:sldChg chg="modSp mod">
        <pc:chgData name="Karolyn Feliciani" userId="4076af5d-4c02-40b8-bc9d-56f6c404e751" providerId="ADAL" clId="{099CAC30-79AE-4DCE-97A7-3B8E8A0057CB}" dt="2026-04-08T10:54:27.535" v="99" actId="2711"/>
        <pc:sldMkLst>
          <pc:docMk/>
          <pc:sldMk cId="2771976208" sldId="307"/>
        </pc:sldMkLst>
        <pc:spChg chg="mod">
          <ac:chgData name="Karolyn Feliciani" userId="4076af5d-4c02-40b8-bc9d-56f6c404e751" providerId="ADAL" clId="{099CAC30-79AE-4DCE-97A7-3B8E8A0057CB}" dt="2026-04-08T10:54:27.535" v="99" actId="2711"/>
          <ac:spMkLst>
            <pc:docMk/>
            <pc:sldMk cId="2771976208" sldId="307"/>
            <ac:spMk id="2" creationId="{5E12151D-E29A-FDF0-294D-5091731AA87F}"/>
          </ac:spMkLst>
        </pc:spChg>
      </pc:sldChg>
      <pc:sldChg chg="modSp mod">
        <pc:chgData name="Karolyn Feliciani" userId="4076af5d-4c02-40b8-bc9d-56f6c404e751" providerId="ADAL" clId="{099CAC30-79AE-4DCE-97A7-3B8E8A0057CB}" dt="2026-04-08T10:52:45.794" v="45" actId="114"/>
        <pc:sldMkLst>
          <pc:docMk/>
          <pc:sldMk cId="2489020089" sldId="322"/>
        </pc:sldMkLst>
        <pc:spChg chg="mod">
          <ac:chgData name="Karolyn Feliciani" userId="4076af5d-4c02-40b8-bc9d-56f6c404e751" providerId="ADAL" clId="{099CAC30-79AE-4DCE-97A7-3B8E8A0057CB}" dt="2026-04-08T10:52:45.794" v="45" actId="114"/>
          <ac:spMkLst>
            <pc:docMk/>
            <pc:sldMk cId="2489020089" sldId="322"/>
            <ac:spMk id="4" creationId="{E1002C61-6357-87F2-E88C-5E97C35CEB53}"/>
          </ac:spMkLst>
        </pc:spChg>
      </pc:sldChg>
      <pc:sldChg chg="modSp mod">
        <pc:chgData name="Karolyn Feliciani" userId="4076af5d-4c02-40b8-bc9d-56f6c404e751" providerId="ADAL" clId="{099CAC30-79AE-4DCE-97A7-3B8E8A0057CB}" dt="2026-04-08T10:53:13.760" v="50" actId="113"/>
        <pc:sldMkLst>
          <pc:docMk/>
          <pc:sldMk cId="3061927069" sldId="336"/>
        </pc:sldMkLst>
        <pc:spChg chg="mod">
          <ac:chgData name="Karolyn Feliciani" userId="4076af5d-4c02-40b8-bc9d-56f6c404e751" providerId="ADAL" clId="{099CAC30-79AE-4DCE-97A7-3B8E8A0057CB}" dt="2026-04-08T10:53:13.760" v="50" actId="113"/>
          <ac:spMkLst>
            <pc:docMk/>
            <pc:sldMk cId="3061927069" sldId="336"/>
            <ac:spMk id="4" creationId="{8A3FCDC3-543C-8905-8EB4-3AC0E32FFFFF}"/>
          </ac:spMkLst>
        </pc:spChg>
      </pc:sldChg>
      <pc:sldChg chg="modSp del mod">
        <pc:chgData name="Karolyn Feliciani" userId="4076af5d-4c02-40b8-bc9d-56f6c404e751" providerId="ADAL" clId="{099CAC30-79AE-4DCE-97A7-3B8E8A0057CB}" dt="2026-04-08T10:52:25.270" v="19" actId="2696"/>
        <pc:sldMkLst>
          <pc:docMk/>
          <pc:sldMk cId="2185037172" sldId="338"/>
        </pc:sldMkLst>
        <pc:spChg chg="mod">
          <ac:chgData name="Karolyn Feliciani" userId="4076af5d-4c02-40b8-bc9d-56f6c404e751" providerId="ADAL" clId="{099CAC30-79AE-4DCE-97A7-3B8E8A0057CB}" dt="2026-03-30T13:57:31.556" v="3" actId="20577"/>
          <ac:spMkLst>
            <pc:docMk/>
            <pc:sldMk cId="2185037172" sldId="338"/>
            <ac:spMk id="3" creationId="{F309D4D4-9F86-BBA8-0786-7D77D861BB5E}"/>
          </ac:spMkLst>
        </pc:spChg>
      </pc:sldChg>
      <pc:sldChg chg="modSp mod">
        <pc:chgData name="Karolyn Feliciani" userId="4076af5d-4c02-40b8-bc9d-56f6c404e751" providerId="ADAL" clId="{099CAC30-79AE-4DCE-97A7-3B8E8A0057CB}" dt="2026-04-08T10:53:36.819" v="69" actId="20577"/>
        <pc:sldMkLst>
          <pc:docMk/>
          <pc:sldMk cId="1933233095" sldId="340"/>
        </pc:sldMkLst>
        <pc:spChg chg="mod">
          <ac:chgData name="Karolyn Feliciani" userId="4076af5d-4c02-40b8-bc9d-56f6c404e751" providerId="ADAL" clId="{099CAC30-79AE-4DCE-97A7-3B8E8A0057CB}" dt="2026-04-08T10:53:36.819" v="69" actId="20577"/>
          <ac:spMkLst>
            <pc:docMk/>
            <pc:sldMk cId="1933233095" sldId="340"/>
            <ac:spMk id="4" creationId="{90DC7DE3-8FA0-133D-6FC2-D2B28288600F}"/>
          </ac:spMkLst>
        </pc:spChg>
      </pc:sldChg>
      <pc:sldChg chg="modSp mod">
        <pc:chgData name="Karolyn Feliciani" userId="4076af5d-4c02-40b8-bc9d-56f6c404e751" providerId="ADAL" clId="{099CAC30-79AE-4DCE-97A7-3B8E8A0057CB}" dt="2026-04-08T10:53:54.853" v="97" actId="20577"/>
        <pc:sldMkLst>
          <pc:docMk/>
          <pc:sldMk cId="2820255277" sldId="341"/>
        </pc:sldMkLst>
        <pc:spChg chg="mod">
          <ac:chgData name="Karolyn Feliciani" userId="4076af5d-4c02-40b8-bc9d-56f6c404e751" providerId="ADAL" clId="{099CAC30-79AE-4DCE-97A7-3B8E8A0057CB}" dt="2026-04-08T10:53:48.377" v="83" actId="20577"/>
          <ac:spMkLst>
            <pc:docMk/>
            <pc:sldMk cId="2820255277" sldId="341"/>
            <ac:spMk id="5" creationId="{8F585692-C91E-09A6-3CDD-6AA4CABE6D67}"/>
          </ac:spMkLst>
        </pc:spChg>
        <pc:graphicFrameChg chg="modGraphic">
          <ac:chgData name="Karolyn Feliciani" userId="4076af5d-4c02-40b8-bc9d-56f6c404e751" providerId="ADAL" clId="{099CAC30-79AE-4DCE-97A7-3B8E8A0057CB}" dt="2026-04-08T10:53:54.853" v="97" actId="20577"/>
          <ac:graphicFrameMkLst>
            <pc:docMk/>
            <pc:sldMk cId="2820255277" sldId="341"/>
            <ac:graphicFrameMk id="2" creationId="{D321626C-898A-74D6-41CA-90BD838A6FCA}"/>
          </ac:graphicFrameMkLst>
        </pc:graphicFrameChg>
      </pc:sldChg>
      <pc:sldChg chg="modSp add mod">
        <pc:chgData name="Karolyn Feliciani" userId="4076af5d-4c02-40b8-bc9d-56f6c404e751" providerId="ADAL" clId="{099CAC30-79AE-4DCE-97A7-3B8E8A0057CB}" dt="2026-04-08T10:52:18.267" v="18" actId="20577"/>
        <pc:sldMkLst>
          <pc:docMk/>
          <pc:sldMk cId="1130971648" sldId="343"/>
        </pc:sldMkLst>
        <pc:spChg chg="mod">
          <ac:chgData name="Karolyn Feliciani" userId="4076af5d-4c02-40b8-bc9d-56f6c404e751" providerId="ADAL" clId="{099CAC30-79AE-4DCE-97A7-3B8E8A0057CB}" dt="2026-04-08T10:52:18.267" v="18" actId="20577"/>
          <ac:spMkLst>
            <pc:docMk/>
            <pc:sldMk cId="1130971648" sldId="343"/>
            <ac:spMk id="4" creationId="{8A3FCDC3-543C-8905-8EB4-3AC0E32FFFF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dc7c36a1b1a647d/Desktop/CAIE%200266%20IGCSE%20Lesson%20plan%20and%20slides/Research%20Methods%202/Research%20methods%202%20bar%20charts%20and%20data%20tab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/>
              <a:t>Effect of sleep on reaction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Sleep Deprived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Sheet2!$A$2:$A$5</c:f>
              <c:strCache>
                <c:ptCount val="4"/>
                <c:pt idx="0">
                  <c:v>250–299</c:v>
                </c:pt>
                <c:pt idx="1">
                  <c:v>300–349</c:v>
                </c:pt>
                <c:pt idx="2">
                  <c:v>350–399</c:v>
                </c:pt>
                <c:pt idx="3">
                  <c:v>400+</c:v>
                </c:pt>
              </c:strCache>
            </c:strRef>
          </c:cat>
          <c:val>
            <c:numRef>
              <c:f>Sheet2!$B$2:$B$5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36-4557-8BF5-547E65589D58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Rested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Sheet2!$A$2:$A$5</c:f>
              <c:strCache>
                <c:ptCount val="4"/>
                <c:pt idx="0">
                  <c:v>250–299</c:v>
                </c:pt>
                <c:pt idx="1">
                  <c:v>300–349</c:v>
                </c:pt>
                <c:pt idx="2">
                  <c:v>350–399</c:v>
                </c:pt>
                <c:pt idx="3">
                  <c:v>400+</c:v>
                </c:pt>
              </c:strCache>
            </c:strRef>
          </c:cat>
          <c:val>
            <c:numRef>
              <c:f>Sheet2!$C$2:$C$5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36-4557-8BF5-547E65589D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1216975"/>
        <c:axId val="1091217455"/>
      </c:barChart>
      <c:catAx>
        <c:axId val="109121697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Reaction 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217455"/>
        <c:crosses val="autoZero"/>
        <c:auto val="1"/>
        <c:lblAlgn val="ctr"/>
        <c:lblOffset val="100"/>
        <c:noMultiLvlLbl val="0"/>
      </c:catAx>
      <c:valAx>
        <c:axId val="1091217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Number of participants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216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31943F-366C-BEB2-2C52-8F64B2853E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FBAD5-7266-3D71-B3A2-4040E2DCC4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4087D-43F5-4D42-8A0D-096C4E3404F5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603EA-DFEE-1FB1-1320-A771EF15F5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F6D0C-CE98-608C-598F-D4C356146E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D1036-B28D-47C7-9610-4DFDDC3DF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36802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D41B3-343F-4A6E-BAF9-243AAB662254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CB86A-011C-4C12-AFCC-82D41CAC3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67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2BC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white pattern&#10;&#10;Description automatically generated">
            <a:extLst>
              <a:ext uri="{FF2B5EF4-FFF2-40B4-BE49-F238E27FC236}">
                <a16:creationId xmlns:a16="http://schemas.microsoft.com/office/drawing/2014/main" id="{018120A3-668C-095D-1426-B512FDA47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00" r="62962" b="12998"/>
          <a:stretch/>
        </p:blipFill>
        <p:spPr>
          <a:xfrm>
            <a:off x="2957910" y="-1"/>
            <a:ext cx="923409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F9B0B1-B66F-754F-A910-9AEA1624D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999" y="2747387"/>
            <a:ext cx="10835331" cy="949325"/>
          </a:xfrm>
        </p:spPr>
        <p:txBody>
          <a:bodyPr anchor="ctr">
            <a:no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5CC5DC-AB42-AA4B-BD3D-34AC0C3478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999" y="4833809"/>
            <a:ext cx="6515441" cy="46326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00F3067-A12A-4444-9753-8B80889849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999" y="5441675"/>
            <a:ext cx="6515441" cy="3869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Date and time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83D55F9-E821-2477-5F6A-144B6B87C8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6" y="352042"/>
            <a:ext cx="2567475" cy="43387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D53E61-DADF-4C37-DC49-D9762C6D1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999" y="3694239"/>
            <a:ext cx="10836275" cy="94932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Presentation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503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5" name="Table Placeholder 3">
            <a:extLst>
              <a:ext uri="{FF2B5EF4-FFF2-40B4-BE49-F238E27FC236}">
                <a16:creationId xmlns:a16="http://schemas.microsoft.com/office/drawing/2014/main" id="{E0D15282-C7CF-0F4D-66E0-049C7DAAF6B1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74625" y="1836000"/>
            <a:ext cx="11627998" cy="4669575"/>
          </a:xfrm>
        </p:spPr>
        <p:txBody>
          <a:bodyPr/>
          <a:lstStyle/>
          <a:p>
            <a:r>
              <a:rPr lang="en-US"/>
              <a:t>Click icon to add table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5557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41D65A0-2A11-2921-2AA5-945E262B5C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4625" y="1836000"/>
            <a:ext cx="11627998" cy="4669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617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90B388-A550-634A-84BC-3CEA6D1537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0999" y="4623343"/>
            <a:ext cx="8942659" cy="30361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42E05-0C51-0A44-AB9F-2DCB7087B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1000" y="4978305"/>
            <a:ext cx="8942659" cy="3036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Role /Affiliation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0E85FA5-42C8-4F4B-949F-1E8E38681A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0" y="1889760"/>
            <a:ext cx="8942659" cy="26822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69E631E3-1609-DC3E-EDC6-6BAD1CD33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3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Cambridg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42276-A09B-6E43-B4B5-428D6DAAD2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1000" y="1889760"/>
            <a:ext cx="8942659" cy="26822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90B388-A550-634A-84BC-3CEA6D1537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1000" y="4630024"/>
            <a:ext cx="8942659" cy="30361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42E05-0C51-0A44-AB9F-2DCB7087B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1000" y="4991666"/>
            <a:ext cx="8942659" cy="3036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Role /Affiliation</a:t>
            </a:r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2F058A49-A1B5-3335-F433-3A149CAE12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93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- Cambridge light blue">
    <p:bg>
      <p:bgPr>
        <a:solidFill>
          <a:srgbClr val="D7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42276-A09B-6E43-B4B5-428D6DAAD2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1000" y="1889760"/>
            <a:ext cx="8942659" cy="26822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“Quote”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90B388-A550-634A-84BC-3CEA6D1537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1000" y="4630024"/>
            <a:ext cx="8942659" cy="30361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42E05-0C51-0A44-AB9F-2DCB7087B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1000" y="4991666"/>
            <a:ext cx="8942659" cy="30361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latin typeface="+mn-lt"/>
              </a:defRPr>
            </a:lvl2pPr>
            <a:lvl3pPr marL="914400" indent="0" algn="ctr">
              <a:buNone/>
              <a:defRPr>
                <a:latin typeface="+mn-lt"/>
              </a:defRPr>
            </a:lvl3pPr>
            <a:lvl4pPr marL="1371600" indent="0" algn="ctr">
              <a:buNone/>
              <a:defRPr>
                <a:latin typeface="+mj-lt"/>
              </a:defRPr>
            </a:lvl4pPr>
            <a:lvl5pPr marL="182880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GB"/>
              <a:t>Role /Affiliation</a:t>
            </a:r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2F058A49-A1B5-3335-F433-3A149CAE12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F553E2-6D6F-F646-B515-DA553A76F708}"/>
              </a:ext>
            </a:extLst>
          </p:cNvPr>
          <p:cNvSpPr/>
          <p:nvPr userDrawn="1"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20" y="1108800"/>
            <a:ext cx="5580000" cy="720000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20" y="1913861"/>
            <a:ext cx="5580000" cy="456614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1D989D-A10D-324A-934D-565816DBA2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6320" y="1828800"/>
            <a:ext cx="6075680" cy="2550160"/>
          </a:xfrm>
        </p:spPr>
        <p:txBody>
          <a:bodyPr>
            <a:noAutofit/>
          </a:bodyPr>
          <a:lstStyle>
            <a:lvl1pPr marL="0" indent="0" algn="ctr">
              <a:buNone/>
              <a:defRPr sz="19900" b="1">
                <a:solidFill>
                  <a:schemeClr val="tx2"/>
                </a:solidFill>
              </a:defRPr>
            </a:lvl1pPr>
            <a:lvl2pPr>
              <a:defRPr b="1">
                <a:solidFill>
                  <a:srgbClr val="53CEC6"/>
                </a:solidFill>
              </a:defRPr>
            </a:lvl2pPr>
            <a:lvl3pPr>
              <a:defRPr b="1">
                <a:solidFill>
                  <a:srgbClr val="53CEC6"/>
                </a:solidFill>
              </a:defRPr>
            </a:lvl3pPr>
            <a:lvl4pPr>
              <a:defRPr b="1">
                <a:solidFill>
                  <a:srgbClr val="53CEC6"/>
                </a:solidFill>
              </a:defRPr>
            </a:lvl4pPr>
            <a:lvl5pPr>
              <a:defRPr b="1">
                <a:solidFill>
                  <a:srgbClr val="53CEC6"/>
                </a:solidFill>
              </a:defRPr>
            </a:lvl5pPr>
          </a:lstStyle>
          <a:p>
            <a:pPr lvl="0"/>
            <a:r>
              <a:rPr lang="en-GB"/>
              <a:t>6%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080EB9B-83F0-0546-9900-8DD72A2953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6160" y="4734560"/>
            <a:ext cx="6085840" cy="13312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Explanation here</a:t>
            </a:r>
          </a:p>
        </p:txBody>
      </p:sp>
      <p:pic>
        <p:nvPicPr>
          <p:cNvPr id="9" name="Picture 8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2B5C8BA-6928-4944-A568-5C2EB2847A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94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fact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F553E2-6D6F-F646-B515-DA553A76F708}"/>
              </a:ext>
            </a:extLst>
          </p:cNvPr>
          <p:cNvSpPr/>
          <p:nvPr userDrawn="1"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rgbClr val="D7FDF5"/>
          </a:solidFill>
          <a:ln>
            <a:solidFill>
              <a:srgbClr val="D7FD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420" y="1108800"/>
            <a:ext cx="5580000" cy="720000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20" y="1913861"/>
            <a:ext cx="5580000" cy="456614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1D989D-A10D-324A-934D-565816DBA2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6320" y="1828800"/>
            <a:ext cx="6075680" cy="2550160"/>
          </a:xfrm>
        </p:spPr>
        <p:txBody>
          <a:bodyPr>
            <a:noAutofit/>
          </a:bodyPr>
          <a:lstStyle>
            <a:lvl1pPr marL="0" indent="0" algn="ctr">
              <a:buNone/>
              <a:defRPr sz="19900" b="1">
                <a:solidFill>
                  <a:schemeClr val="tx2"/>
                </a:solidFill>
              </a:defRPr>
            </a:lvl1pPr>
            <a:lvl2pPr>
              <a:defRPr b="1">
                <a:solidFill>
                  <a:srgbClr val="53CEC6"/>
                </a:solidFill>
              </a:defRPr>
            </a:lvl2pPr>
            <a:lvl3pPr>
              <a:defRPr b="1">
                <a:solidFill>
                  <a:srgbClr val="53CEC6"/>
                </a:solidFill>
              </a:defRPr>
            </a:lvl3pPr>
            <a:lvl4pPr>
              <a:defRPr b="1">
                <a:solidFill>
                  <a:srgbClr val="53CEC6"/>
                </a:solidFill>
              </a:defRPr>
            </a:lvl4pPr>
            <a:lvl5pPr>
              <a:defRPr b="1">
                <a:solidFill>
                  <a:srgbClr val="53CEC6"/>
                </a:solidFill>
              </a:defRPr>
            </a:lvl5pPr>
          </a:lstStyle>
          <a:p>
            <a:pPr lvl="0"/>
            <a:r>
              <a:rPr lang="en-GB"/>
              <a:t>6%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080EB9B-83F0-0546-9900-8DD72A2953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6160" y="4734560"/>
            <a:ext cx="6085840" cy="13312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Explanation here</a:t>
            </a:r>
          </a:p>
        </p:txBody>
      </p:sp>
      <p:pic>
        <p:nvPicPr>
          <p:cNvPr id="9" name="Picture 8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2B5C8BA-6928-4944-A568-5C2EB2847A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F79E0-C571-A1BF-FABE-3F40A62A7548}"/>
              </a:ext>
            </a:extLst>
          </p:cNvPr>
          <p:cNvSpPr/>
          <p:nvPr userDrawn="1"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rgbClr val="CC58B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1108800"/>
            <a:ext cx="5580000" cy="7200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967023"/>
            <a:ext cx="5580000" cy="451297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51FE7B-1898-0A4F-845A-9F2EE3037F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06160" y="4734560"/>
            <a:ext cx="6085840" cy="13312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Explanation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8465430-1AA1-8943-A7A5-1DE1399001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6320" y="1828800"/>
            <a:ext cx="6075680" cy="2550160"/>
          </a:xfrm>
        </p:spPr>
        <p:txBody>
          <a:bodyPr>
            <a:noAutofit/>
          </a:bodyPr>
          <a:lstStyle>
            <a:lvl1pPr marL="0" indent="0" algn="ctr">
              <a:buNone/>
              <a:defRPr sz="19900" b="1">
                <a:solidFill>
                  <a:schemeClr val="bg1"/>
                </a:solidFill>
              </a:defRPr>
            </a:lvl1pPr>
            <a:lvl2pPr>
              <a:defRPr b="1">
                <a:solidFill>
                  <a:srgbClr val="53CEC6"/>
                </a:solidFill>
              </a:defRPr>
            </a:lvl2pPr>
            <a:lvl3pPr>
              <a:defRPr b="1">
                <a:solidFill>
                  <a:srgbClr val="53CEC6"/>
                </a:solidFill>
              </a:defRPr>
            </a:lvl3pPr>
            <a:lvl4pPr>
              <a:defRPr b="1">
                <a:solidFill>
                  <a:srgbClr val="53CEC6"/>
                </a:solidFill>
              </a:defRPr>
            </a:lvl4pPr>
            <a:lvl5pPr>
              <a:defRPr b="1">
                <a:solidFill>
                  <a:srgbClr val="53CEC6"/>
                </a:solidFill>
              </a:defRPr>
            </a:lvl5pPr>
          </a:lstStyle>
          <a:p>
            <a:pPr lvl="0"/>
            <a:r>
              <a:rPr lang="en-GB"/>
              <a:t>6%</a:t>
            </a:r>
            <a:endParaRPr lang="en-US"/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8923985-2DAE-4FC0-9C52-2FA080C85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0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D9DCDF0C-11DC-8163-A3E9-5024EDC0B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A13AEEC-1620-3596-113E-6C8511C48A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E995D2-C7C8-D332-04BE-1E0B119BA8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1108800"/>
            <a:ext cx="5580000" cy="7200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E9C12C-2F83-ADAA-88E2-B51F3CC4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967023"/>
            <a:ext cx="5580000" cy="451297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46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 - blue">
    <p:bg>
      <p:bgPr>
        <a:solidFill>
          <a:srgbClr val="D7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D9DCDF0C-11DC-8163-A3E9-5024EDC0B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A13AEEC-1620-3596-113E-6C8511C48A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E995D2-C7C8-D332-04BE-1E0B119BA8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1108800"/>
            <a:ext cx="5580000" cy="7200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E9C12C-2F83-ADAA-88E2-B51F3CC4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967023"/>
            <a:ext cx="5580000" cy="451297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614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rgbClr val="D7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C500FB-08E3-061D-631E-707B0CE107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3088" b="49993"/>
          <a:stretch/>
        </p:blipFill>
        <p:spPr>
          <a:xfrm>
            <a:off x="3190707" y="-1"/>
            <a:ext cx="9001293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F9B0B1-B66F-754F-A910-9AEA1624D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999" y="2747387"/>
            <a:ext cx="10835331" cy="949325"/>
          </a:xfrm>
        </p:spPr>
        <p:txBody>
          <a:bodyPr anchor="ctr">
            <a:no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5CC5DC-AB42-AA4B-BD3D-34AC0C3478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999" y="4833809"/>
            <a:ext cx="6515441" cy="46326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00F3067-A12A-4444-9753-8B80889849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999" y="5441675"/>
            <a:ext cx="6515441" cy="3869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Date and time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83D55F9-E821-2477-5F6A-144B6B87C8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6" y="352042"/>
            <a:ext cx="2567475" cy="43387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D53E61-DADF-4C37-DC49-D9762C6D1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999" y="3694239"/>
            <a:ext cx="10836275" cy="949325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 dirty="0"/>
              <a:t>Presentation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540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99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78BE5-F058-41EC-94FF-CF1CA3639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000" y="1836000"/>
            <a:ext cx="5760000" cy="43200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7281A7-AB29-7246-B88E-7FA31840EC6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20000" y="1836000"/>
            <a:ext cx="5760000" cy="43200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C7EC4C0-55B2-80EC-39E4-E5A921FCC3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98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3E3D5F2-5B79-B60B-1C96-C64465B9B9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836000"/>
            <a:ext cx="5712000" cy="4668052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B92624B-7C48-D2E4-3039-B6C1B374A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11948"/>
            <a:ext cx="5712000" cy="469210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42B10B4-977B-DAF1-B4D7-3C97D40E6B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5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5711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3E3D5F2-5B79-B60B-1C96-C64465B9B9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5999" cy="685800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B92624B-7C48-D2E4-3039-B6C1B374A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11948"/>
            <a:ext cx="5712000" cy="469210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42B10B4-977B-DAF1-B4D7-3C97D40E6B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67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Smart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4" name="SmartArt Placeholder 12">
            <a:extLst>
              <a:ext uri="{FF2B5EF4-FFF2-40B4-BE49-F238E27FC236}">
                <a16:creationId xmlns:a16="http://schemas.microsoft.com/office/drawing/2014/main" id="{71F5A3A2-A67C-EBF7-F716-D37021B15192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175042" y="1836000"/>
            <a:ext cx="11627999" cy="4667988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D6D027C-FD4F-9EE3-01A0-7214FE8DBE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80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F34FFB12-D402-B602-E9BD-516E61127F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9898" y="2897205"/>
            <a:ext cx="3106268" cy="2684030"/>
          </a:xfrm>
          <a:prstGeom prst="roundRect">
            <a:avLst>
              <a:gd name="adj" fmla="val 15360"/>
            </a:avLst>
          </a:prstGeom>
          <a:solidFill>
            <a:schemeClr val="accent1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6CBCDFD9-67C4-D418-09B8-76739DA7B5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7080" y="370692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3FDBCC27-8D08-802A-F7C5-F857ECB915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7080" y="315545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D9ECCF5D-66C4-1FD9-CCE7-76C99D1641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2866" y="2897634"/>
            <a:ext cx="3106268" cy="2684030"/>
          </a:xfrm>
          <a:prstGeom prst="roundRect">
            <a:avLst>
              <a:gd name="adj" fmla="val 14627"/>
            </a:avLst>
          </a:prstGeom>
          <a:solidFill>
            <a:schemeClr val="accent2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29C23ADE-D631-F5B5-A8F4-4FDF7BD332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00048" y="3707357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8E7A9802-81DD-7913-68AC-8A9D69E152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0048" y="3155887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79AC59AB-FCA4-2A2A-1298-D1D0409E1E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5834" y="2897205"/>
            <a:ext cx="3106268" cy="2684030"/>
          </a:xfrm>
          <a:prstGeom prst="roundRect">
            <a:avLst>
              <a:gd name="adj" fmla="val 15360"/>
            </a:avLst>
          </a:prstGeom>
          <a:solidFill>
            <a:schemeClr val="accent3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99050C6C-1E23-8B5A-0462-E2356C0AF8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83016" y="370692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7E85BFF8-C5CE-02C0-880A-2221EE861C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83016" y="3155458"/>
            <a:ext cx="2396176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D638C3-E432-2C47-B0DE-7158800A03A1}"/>
              </a:ext>
            </a:extLst>
          </p:cNvPr>
          <p:cNvSpPr/>
          <p:nvPr userDrawn="1"/>
        </p:nvSpPr>
        <p:spPr>
          <a:xfrm>
            <a:off x="4430971" y="4106251"/>
            <a:ext cx="563217" cy="520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Picture 9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A0138279-8E58-F965-426B-B4E9AC639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7B789C-5FC4-2A23-27AC-FD6564C881B6}"/>
              </a:ext>
            </a:extLst>
          </p:cNvPr>
          <p:cNvCxnSpPr/>
          <p:nvPr userDrawn="1"/>
        </p:nvCxnSpPr>
        <p:spPr>
          <a:xfrm>
            <a:off x="4051005" y="4222779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2FF038-EA5C-8C82-C240-97BC1F7B51D2}"/>
              </a:ext>
            </a:extLst>
          </p:cNvPr>
          <p:cNvCxnSpPr/>
          <p:nvPr userDrawn="1"/>
        </p:nvCxnSpPr>
        <p:spPr>
          <a:xfrm>
            <a:off x="7744047" y="4245698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06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118AC8ED-6D17-BFAB-3E0F-A74F81EC6A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2160" y="2480946"/>
            <a:ext cx="2592023" cy="3110568"/>
          </a:xfrm>
          <a:prstGeom prst="roundRect">
            <a:avLst>
              <a:gd name="adj" fmla="val 15360"/>
            </a:avLst>
          </a:prstGeom>
          <a:solidFill>
            <a:schemeClr val="accent1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AE83ACA3-6CCB-D2C5-7995-6ABA9AEDFD0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8889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668379EA-653A-1EDB-755D-371D923970C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8889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8A769013-87D1-F198-BEBB-77661457B0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29494" y="2480946"/>
            <a:ext cx="2592023" cy="3110568"/>
          </a:xfrm>
          <a:prstGeom prst="roundRect">
            <a:avLst>
              <a:gd name="adj" fmla="val 14627"/>
            </a:avLst>
          </a:prstGeom>
          <a:solidFill>
            <a:schemeClr val="accent2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05EB2E67-0F72-28A2-0975-5793296D0C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76223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928F24B8-51E6-2C03-A51D-6CEFB8B8F2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76223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D3324153-7FE1-5268-EAB2-9E306D9462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15030" y="2480946"/>
            <a:ext cx="2592023" cy="3110568"/>
          </a:xfrm>
          <a:prstGeom prst="roundRect">
            <a:avLst>
              <a:gd name="adj" fmla="val 15360"/>
            </a:avLst>
          </a:prstGeom>
          <a:solidFill>
            <a:schemeClr val="accent3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977B8BA4-7CB0-09F1-49D6-D29CC72F818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61759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7984CCB1-BB8C-00EF-21D5-DFB622937E1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61759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3</a:t>
            </a:r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2E1F7364-9FC0-ADC9-ABE8-9ED4EC8071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00566" y="2480946"/>
            <a:ext cx="2592023" cy="3110568"/>
          </a:xfrm>
          <a:prstGeom prst="roundRect">
            <a:avLst>
              <a:gd name="adj" fmla="val 15360"/>
            </a:avLst>
          </a:prstGeom>
          <a:solidFill>
            <a:schemeClr val="accent4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</a:t>
            </a:r>
            <a:br>
              <a:rPr lang="en-GB"/>
            </a:br>
            <a:r>
              <a:rPr lang="en-GB"/>
              <a:t>this text box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BA2C0A27-AC57-AD35-255D-76F7B19785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647295" y="328003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E3CFF061-EC86-9E24-0039-63C10B26059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47295" y="2728566"/>
            <a:ext cx="2149294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4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1742DDF3-9277-8BF9-A517-6FE36E5DA0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61F60ED-1297-BBE4-12CA-5366847E5AE0}"/>
              </a:ext>
            </a:extLst>
          </p:cNvPr>
          <p:cNvCxnSpPr/>
          <p:nvPr userDrawn="1"/>
        </p:nvCxnSpPr>
        <p:spPr>
          <a:xfrm>
            <a:off x="2828262" y="4063291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7A0B7B6-C80E-3463-272B-F8BD1C272ECA}"/>
              </a:ext>
            </a:extLst>
          </p:cNvPr>
          <p:cNvCxnSpPr/>
          <p:nvPr userDrawn="1"/>
        </p:nvCxnSpPr>
        <p:spPr>
          <a:xfrm>
            <a:off x="5906017" y="4087864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619A46-3BBD-9ECD-DA71-B340570F2E51}"/>
              </a:ext>
            </a:extLst>
          </p:cNvPr>
          <p:cNvCxnSpPr/>
          <p:nvPr userDrawn="1"/>
        </p:nvCxnSpPr>
        <p:spPr>
          <a:xfrm>
            <a:off x="8973099" y="4087864"/>
            <a:ext cx="3799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558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C92C8D0C-576A-B7EB-6BD1-52AECCD869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518" y="2667128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1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266A89F6-B32D-30C4-D795-9D3D522E1F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352" y="346621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676AB7A6-D774-AE84-FF90-5372D003AE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352" y="291474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5BB0A32-9C69-4B53-8484-12347BFF8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09992" y="2626116"/>
            <a:ext cx="2086202" cy="2928286"/>
          </a:xfrm>
          <a:prstGeom prst="roundRect">
            <a:avLst>
              <a:gd name="adj" fmla="val 14627"/>
            </a:avLst>
          </a:prstGeom>
          <a:solidFill>
            <a:schemeClr val="accent2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15E93DB4-400D-72DE-68A1-050DA2B11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1739" y="3425206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07C1925C-AED8-235A-55B6-BC428420DE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71739" y="2873736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DED34D83-6B7C-88B4-382A-247608E365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2899" y="2649187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3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90BBA13-8886-16CA-DF31-1449A89506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15996" y="344827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CA3AB104-264D-1E82-6C99-4FFD7E5CB1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15996" y="289680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47" name="Text Placeholder 25">
            <a:extLst>
              <a:ext uri="{FF2B5EF4-FFF2-40B4-BE49-F238E27FC236}">
                <a16:creationId xmlns:a16="http://schemas.microsoft.com/office/drawing/2014/main" id="{08A6DE17-38EB-6B12-2D77-EC7DB040E6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5806" y="2649187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4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55E89FDA-A8AA-B0E2-4C27-D0539E275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52112" y="344827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46E4DEED-9B74-6445-349D-7A064BEF7C2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52112" y="2896807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50" name="Text Placeholder 25">
            <a:extLst>
              <a:ext uri="{FF2B5EF4-FFF2-40B4-BE49-F238E27FC236}">
                <a16:creationId xmlns:a16="http://schemas.microsoft.com/office/drawing/2014/main" id="{B14D26D1-8C4E-99C4-A6E0-BB1B23254B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24280" y="2667128"/>
            <a:ext cx="2086202" cy="2928286"/>
          </a:xfrm>
          <a:prstGeom prst="roundRect">
            <a:avLst>
              <a:gd name="adj" fmla="val 15360"/>
            </a:avLst>
          </a:prstGeom>
          <a:solidFill>
            <a:schemeClr val="accent5"/>
          </a:solidFill>
        </p:spPr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/>
              <a:t>Insert your text in this text box</a:t>
            </a:r>
          </a:p>
        </p:txBody>
      </p:sp>
      <p:sp>
        <p:nvSpPr>
          <p:cNvPr id="51" name="Text Placeholder 25">
            <a:extLst>
              <a:ext uri="{FF2B5EF4-FFF2-40B4-BE49-F238E27FC236}">
                <a16:creationId xmlns:a16="http://schemas.microsoft.com/office/drawing/2014/main" id="{710D7438-CB4E-3A8E-6DA5-95865B231E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79114" y="346621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bg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52" name="Text Placeholder 25">
            <a:extLst>
              <a:ext uri="{FF2B5EF4-FFF2-40B4-BE49-F238E27FC236}">
                <a16:creationId xmlns:a16="http://schemas.microsoft.com/office/drawing/2014/main" id="{161CD7BA-CC51-1DEC-0BE7-A8FE539EC1A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79114" y="291474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bg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5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B965DCD-B186-7953-9444-10EC8617D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13138E8-1D12-4E29-A60E-B926A3849855}"/>
              </a:ext>
            </a:extLst>
          </p:cNvPr>
          <p:cNvCxnSpPr>
            <a:cxnSpLocks/>
          </p:cNvCxnSpPr>
          <p:nvPr userDrawn="1"/>
        </p:nvCxnSpPr>
        <p:spPr>
          <a:xfrm>
            <a:off x="2299619" y="4076524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4ABF04-505B-366A-06D6-21C43B7824C2}"/>
              </a:ext>
            </a:extLst>
          </p:cNvPr>
          <p:cNvCxnSpPr>
            <a:cxnSpLocks/>
          </p:cNvCxnSpPr>
          <p:nvPr userDrawn="1"/>
        </p:nvCxnSpPr>
        <p:spPr>
          <a:xfrm>
            <a:off x="4724784" y="4063057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7885A1-F0CF-9E9E-522A-6DDA7BE962FD}"/>
              </a:ext>
            </a:extLst>
          </p:cNvPr>
          <p:cNvCxnSpPr>
            <a:cxnSpLocks/>
          </p:cNvCxnSpPr>
          <p:nvPr userDrawn="1"/>
        </p:nvCxnSpPr>
        <p:spPr>
          <a:xfrm>
            <a:off x="7167691" y="4081488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AF4756-8FED-D79D-EAF4-59D5927CF1BB}"/>
              </a:ext>
            </a:extLst>
          </p:cNvPr>
          <p:cNvCxnSpPr>
            <a:cxnSpLocks/>
          </p:cNvCxnSpPr>
          <p:nvPr userDrawn="1"/>
        </p:nvCxnSpPr>
        <p:spPr>
          <a:xfrm>
            <a:off x="9596165" y="4076524"/>
            <a:ext cx="3281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519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C92C8D0C-576A-B7EB-6BD1-52AECCD86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632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266A89F6-B32D-30C4-D795-9D3D522E1F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466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676AB7A6-D774-AE84-FF90-5372D003AE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466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15E93DB4-400D-72DE-68A1-050DA2B11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78850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07C1925C-AED8-235A-55B6-BC428420DE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78850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290BBA13-8886-16CA-DF31-1449A89506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56671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6" name="Text Placeholder 25">
            <a:extLst>
              <a:ext uri="{FF2B5EF4-FFF2-40B4-BE49-F238E27FC236}">
                <a16:creationId xmlns:a16="http://schemas.microsoft.com/office/drawing/2014/main" id="{CA3AB104-264D-1E82-6C99-4FFD7E5CB1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56671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55E89FDA-A8AA-B0E2-4C27-D0539E275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6351" y="260029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49" name="Text Placeholder 25">
            <a:extLst>
              <a:ext uri="{FF2B5EF4-FFF2-40B4-BE49-F238E27FC236}">
                <a16:creationId xmlns:a16="http://schemas.microsoft.com/office/drawing/2014/main" id="{46E4DEED-9B74-6445-349D-7A064BEF7C2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26351" y="2048828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4</a:t>
            </a:r>
          </a:p>
        </p:txBody>
      </p:sp>
      <p:sp>
        <p:nvSpPr>
          <p:cNvPr id="51" name="Text Placeholder 25">
            <a:extLst>
              <a:ext uri="{FF2B5EF4-FFF2-40B4-BE49-F238E27FC236}">
                <a16:creationId xmlns:a16="http://schemas.microsoft.com/office/drawing/2014/main" id="{710D7438-CB4E-3A8E-6DA5-95865B231E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01351" y="2613745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52" name="Text Placeholder 25">
            <a:extLst>
              <a:ext uri="{FF2B5EF4-FFF2-40B4-BE49-F238E27FC236}">
                <a16:creationId xmlns:a16="http://schemas.microsoft.com/office/drawing/2014/main" id="{161CD7BA-CC51-1DEC-0BE7-A8FE539EC1A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01351" y="2062275"/>
            <a:ext cx="1771212" cy="398894"/>
          </a:xfrm>
          <a:prstGeom prst="roundRect">
            <a:avLst>
              <a:gd name="adj" fmla="val 8025"/>
            </a:avLst>
          </a:prstGeom>
          <a:noFill/>
        </p:spPr>
        <p:txBody>
          <a:bodyPr lIns="72000" tIns="0" rIns="72000" bIns="0" anchor="ctr"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5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B965DCD-B186-7953-9444-10EC8617D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042FF256-04AC-3165-4CF8-8C797F92E53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729070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82C34FC5-9BD4-9039-B9E3-4747580C54B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117508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B6C8C80E-275F-E4EE-2309-7E16F954089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468856" y="3199591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C123207E-2ADE-2ECE-9E60-2A491D32535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838536" y="3159020"/>
            <a:ext cx="2086202" cy="3392595"/>
          </a:xfrm>
          <a:prstGeom prst="roundRect">
            <a:avLst>
              <a:gd name="adj" fmla="val 1536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0" tIns="1260000" rIns="7200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124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EEA-07D4-4259-A2A7-CE7678B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2894BEC-B17A-5D0E-72EF-2FB9B6B42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89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t in touch - blue + 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ue and green shield&#10;&#10;Description automatically generated">
            <a:extLst>
              <a:ext uri="{FF2B5EF4-FFF2-40B4-BE49-F238E27FC236}">
                <a16:creationId xmlns:a16="http://schemas.microsoft.com/office/drawing/2014/main" id="{B49049B6-F303-7662-D4B2-35A5C2479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8" r="24911"/>
          <a:stretch/>
        </p:blipFill>
        <p:spPr>
          <a:xfrm flipH="1"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9F341A-62C1-A748-9D47-BFD59497689E}"/>
              </a:ext>
            </a:extLst>
          </p:cNvPr>
          <p:cNvSpPr txBox="1"/>
          <p:nvPr userDrawn="1"/>
        </p:nvSpPr>
        <p:spPr>
          <a:xfrm>
            <a:off x="5606530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© Cambridge University Press &amp; Assessment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EFADCE-89D4-D443-9610-1BF12134A589}"/>
              </a:ext>
            </a:extLst>
          </p:cNvPr>
          <p:cNvSpPr txBox="1"/>
          <p:nvPr userDrawn="1"/>
        </p:nvSpPr>
        <p:spPr>
          <a:xfrm>
            <a:off x="446048" y="6289288"/>
            <a:ext cx="36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</a:rPr>
              <a:t>cambridge.org/</a:t>
            </a:r>
            <a:r>
              <a:rPr lang="en-GB" sz="1400" err="1">
                <a:solidFill>
                  <a:schemeClr val="bg1"/>
                </a:solidFill>
              </a:rPr>
              <a:t>internationaleducation</a:t>
            </a:r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3F053-8378-016E-AF5E-1DC0F7DF9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889" y="1783081"/>
            <a:ext cx="5342311" cy="195664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Insert CTA in here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37418F9-39B6-1690-2CBA-FC67B7CA66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915" y="4339078"/>
            <a:ext cx="5169614" cy="416832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Phone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D8EA4EE-5B3A-69EE-D554-61BF6C80CC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8915" y="4885167"/>
            <a:ext cx="5169614" cy="416832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Email here</a:t>
            </a:r>
          </a:p>
        </p:txBody>
      </p:sp>
      <p:pic>
        <p:nvPicPr>
          <p:cNvPr id="20" name="Picture 19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CA43B2A4-B284-2E0F-F3C4-8DFDF1F5F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5" y="440820"/>
            <a:ext cx="3326004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66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use when prin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181760-2B31-270A-8FC6-60D571F4E0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480" b="49222"/>
          <a:stretch/>
        </p:blipFill>
        <p:spPr>
          <a:xfrm>
            <a:off x="3181350" y="1"/>
            <a:ext cx="9010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F9B0B1-B66F-754F-A910-9AEA1624D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999" y="2747387"/>
            <a:ext cx="10835331" cy="949325"/>
          </a:xfrm>
        </p:spPr>
        <p:txBody>
          <a:bodyPr anchor="ctr">
            <a:noAutofit/>
          </a:bodyPr>
          <a:lstStyle>
            <a:lvl1pPr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65CC5DC-AB42-AA4B-BD3D-34AC0C3478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999" y="4833809"/>
            <a:ext cx="6515441" cy="46326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00F3067-A12A-4444-9753-8B80889849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999" y="5441675"/>
            <a:ext cx="6515441" cy="3869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Date and time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83D55F9-E821-2477-5F6A-144B6B87C8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6" y="352042"/>
            <a:ext cx="2567475" cy="43387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D53E61-DADF-4C37-DC49-D9762C6D14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999" y="3694239"/>
            <a:ext cx="10836275" cy="949325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 dirty="0"/>
              <a:t>Presentation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903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/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9F341A-62C1-A748-9D47-BFD59497689E}"/>
              </a:ext>
            </a:extLst>
          </p:cNvPr>
          <p:cNvSpPr txBox="1"/>
          <p:nvPr userDrawn="1"/>
        </p:nvSpPr>
        <p:spPr>
          <a:xfrm>
            <a:off x="8352264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/>
              <a:t>© Cambridge University Press &amp; Assessment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3F053-8378-016E-AF5E-1DC0F7DF9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658" y="2747857"/>
            <a:ext cx="5342311" cy="136228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4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Any questions?</a:t>
            </a:r>
          </a:p>
        </p:txBody>
      </p:sp>
      <p:pic>
        <p:nvPicPr>
          <p:cNvPr id="5" name="Picture 4" descr="A blue and white shield&#10;&#10;Description automatically generated">
            <a:extLst>
              <a:ext uri="{FF2B5EF4-FFF2-40B4-BE49-F238E27FC236}">
                <a16:creationId xmlns:a16="http://schemas.microsoft.com/office/drawing/2014/main" id="{09F31AAB-6658-E8B1-A952-8EC29708A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6" r="25373"/>
          <a:stretch/>
        </p:blipFill>
        <p:spPr>
          <a:xfrm flipH="1">
            <a:off x="6095999" y="-1"/>
            <a:ext cx="6095999" cy="6858000"/>
          </a:xfrm>
          <a:prstGeom prst="rect">
            <a:avLst/>
          </a:prstGeom>
        </p:spPr>
      </p:pic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C011B81-6320-2606-08C2-FE42689EE0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5" y="440820"/>
            <a:ext cx="3326004" cy="562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498714-1C35-0566-CF95-9760B3688DC7}"/>
              </a:ext>
            </a:extLst>
          </p:cNvPr>
          <p:cNvSpPr txBox="1"/>
          <p:nvPr userDrawn="1"/>
        </p:nvSpPr>
        <p:spPr>
          <a:xfrm>
            <a:off x="5606530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© Cambridge University Press &amp; Assessment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1BA2BF-B33E-1084-50D3-AB97C0A3B959}"/>
              </a:ext>
            </a:extLst>
          </p:cNvPr>
          <p:cNvSpPr txBox="1"/>
          <p:nvPr userDrawn="1"/>
        </p:nvSpPr>
        <p:spPr>
          <a:xfrm>
            <a:off x="446048" y="6289288"/>
            <a:ext cx="36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</a:rPr>
              <a:t>cambridge.org/</a:t>
            </a:r>
            <a:r>
              <a:rPr lang="en-GB" sz="1400" err="1">
                <a:solidFill>
                  <a:schemeClr val="bg1"/>
                </a:solidFill>
              </a:rPr>
              <a:t>internationaleducation</a:t>
            </a:r>
            <a:endParaRPr lang="en-GB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7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/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9F341A-62C1-A748-9D47-BFD59497689E}"/>
              </a:ext>
            </a:extLst>
          </p:cNvPr>
          <p:cNvSpPr txBox="1"/>
          <p:nvPr userDrawn="1"/>
        </p:nvSpPr>
        <p:spPr>
          <a:xfrm>
            <a:off x="8352264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/>
              <a:t>© Cambridge University Press &amp; Assessment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3F053-8378-016E-AF5E-1DC0F7DF9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658" y="2747857"/>
            <a:ext cx="5342311" cy="136228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4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Thank you!</a:t>
            </a:r>
          </a:p>
        </p:txBody>
      </p:sp>
      <p:pic>
        <p:nvPicPr>
          <p:cNvPr id="5" name="Picture 4" descr="A blue and white shield&#10;&#10;Description automatically generated">
            <a:extLst>
              <a:ext uri="{FF2B5EF4-FFF2-40B4-BE49-F238E27FC236}">
                <a16:creationId xmlns:a16="http://schemas.microsoft.com/office/drawing/2014/main" id="{09F31AAB-6658-E8B1-A952-8EC29708A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6" r="25373"/>
          <a:stretch/>
        </p:blipFill>
        <p:spPr>
          <a:xfrm flipH="1">
            <a:off x="6095999" y="-1"/>
            <a:ext cx="6095999" cy="6858000"/>
          </a:xfrm>
          <a:prstGeom prst="rect">
            <a:avLst/>
          </a:prstGeom>
        </p:spPr>
      </p:pic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C011B81-6320-2606-08C2-FE42689EE0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5" y="440820"/>
            <a:ext cx="3326004" cy="562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498714-1C35-0566-CF95-9760B3688DC7}"/>
              </a:ext>
            </a:extLst>
          </p:cNvPr>
          <p:cNvSpPr txBox="1"/>
          <p:nvPr userDrawn="1"/>
        </p:nvSpPr>
        <p:spPr>
          <a:xfrm>
            <a:off x="5606530" y="638964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</a:rPr>
              <a:t>© Cambridge University Press &amp; Assessment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1BA2BF-B33E-1084-50D3-AB97C0A3B959}"/>
              </a:ext>
            </a:extLst>
          </p:cNvPr>
          <p:cNvSpPr txBox="1"/>
          <p:nvPr userDrawn="1"/>
        </p:nvSpPr>
        <p:spPr>
          <a:xfrm>
            <a:off x="446048" y="6289288"/>
            <a:ext cx="36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>
                <a:solidFill>
                  <a:schemeClr val="bg1"/>
                </a:solidFill>
              </a:rPr>
              <a:t>cambridge.org/</a:t>
            </a:r>
            <a:r>
              <a:rPr lang="en-GB" sz="1400" err="1">
                <a:solidFill>
                  <a:schemeClr val="bg1"/>
                </a:solidFill>
              </a:rPr>
              <a:t>internationaleducation</a:t>
            </a:r>
            <a:endParaRPr lang="en-GB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28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- light and dark blue">
    <p:bg>
      <p:bgPr>
        <a:solidFill>
          <a:srgbClr val="1A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green shield&#10;&#10;Description automatically generated">
            <a:extLst>
              <a:ext uri="{FF2B5EF4-FFF2-40B4-BE49-F238E27FC236}">
                <a16:creationId xmlns:a16="http://schemas.microsoft.com/office/drawing/2014/main" id="{12A763C2-8F64-3879-197D-FED7B6FC9B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167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C23E1A-460A-4142-8E76-4738CA01CE5F}"/>
              </a:ext>
            </a:extLst>
          </p:cNvPr>
          <p:cNvSpPr txBox="1"/>
          <p:nvPr userDrawn="1"/>
        </p:nvSpPr>
        <p:spPr>
          <a:xfrm>
            <a:off x="8352264" y="6339469"/>
            <a:ext cx="3490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</a:rPr>
              <a:t>© Cambridge University Press &amp; Assessment 2025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7BA4EC-055B-B440-8AF0-B408AC454BCE}"/>
              </a:ext>
            </a:extLst>
          </p:cNvPr>
          <p:cNvSpPr txBox="1"/>
          <p:nvPr userDrawn="1"/>
        </p:nvSpPr>
        <p:spPr>
          <a:xfrm>
            <a:off x="446048" y="6293302"/>
            <a:ext cx="3540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</a:rPr>
              <a:t>cambridge.org/internationaleducation</a:t>
            </a: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9D9E60E-B76F-6764-43E9-BF1F25765C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8" y="3149600"/>
            <a:ext cx="3303434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65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A684-9A68-4EBE-AA4A-247AD419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836000"/>
            <a:ext cx="11623040" cy="4650589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0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8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6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9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lue">
    <p:bg>
      <p:bgPr>
        <a:solidFill>
          <a:srgbClr val="3C1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pattern&#10;&#10;Description automatically generated">
            <a:extLst>
              <a:ext uri="{FF2B5EF4-FFF2-40B4-BE49-F238E27FC236}">
                <a16:creationId xmlns:a16="http://schemas.microsoft.com/office/drawing/2014/main" id="{6FB74B52-DB87-5F33-33EC-C222623793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5" t="23615" r="23615" b="23615"/>
          <a:stretch/>
        </p:blipFill>
        <p:spPr>
          <a:xfrm>
            <a:off x="0" y="-92"/>
            <a:ext cx="12192000" cy="68581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C9485469-31C3-A712-0653-5EBFD2CCF2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55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ink">
    <p:bg>
      <p:bgPr>
        <a:solidFill>
          <a:srgbClr val="3C1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white pattern&#10;&#10;Description automatically generated">
            <a:extLst>
              <a:ext uri="{FF2B5EF4-FFF2-40B4-BE49-F238E27FC236}">
                <a16:creationId xmlns:a16="http://schemas.microsoft.com/office/drawing/2014/main" id="{FA516C7D-35D1-8B47-F37C-0355B951B4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5" t="23685" r="23685" b="23685"/>
          <a:stretch/>
        </p:blipFill>
        <p:spPr>
          <a:xfrm>
            <a:off x="162" y="0"/>
            <a:ext cx="121916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CDA5EC72-6CC3-6002-92E5-81B34FD013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27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light blue">
    <p:bg>
      <p:bgPr>
        <a:solidFill>
          <a:srgbClr val="1A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pattern&#10;&#10;Description automatically generated">
            <a:extLst>
              <a:ext uri="{FF2B5EF4-FFF2-40B4-BE49-F238E27FC236}">
                <a16:creationId xmlns:a16="http://schemas.microsoft.com/office/drawing/2014/main" id="{DAF966B6-A9FF-8A13-FC9C-AB214487C9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6" t="20186" r="20186" b="20186"/>
          <a:stretch/>
        </p:blipFill>
        <p:spPr>
          <a:xfrm>
            <a:off x="0" y="-92"/>
            <a:ext cx="12192000" cy="68581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7BB20BA-627C-E81B-3933-FD8A73B159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99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white blue (please use if printing)">
    <p:bg>
      <p:bgPr>
        <a:solidFill>
          <a:srgbClr val="1A3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2022AE-3739-72F3-EE5A-402168C7BF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621" t="19724" r="19730" b="1961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9A1FF-FC9A-984D-A4AF-64FF4C817B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743200"/>
            <a:ext cx="12192000" cy="12266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7BB20BA-627C-E81B-3933-FD8A73B159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75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0E33-BAAC-438B-B601-781C03B30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1" y="1008000"/>
            <a:ext cx="11627999" cy="720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pic>
        <p:nvPicPr>
          <p:cNvPr id="6" name="Picture 5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F3F44B2E-08E6-A082-6909-23CCB6ADB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2" y="352042"/>
            <a:ext cx="1497987" cy="253141"/>
          </a:xfrm>
          <a:prstGeom prst="rect">
            <a:avLst/>
          </a:prstGeom>
        </p:spPr>
      </p:pic>
      <p:sp>
        <p:nvSpPr>
          <p:cNvPr id="7" name="Chart Placeholder 4">
            <a:extLst>
              <a:ext uri="{FF2B5EF4-FFF2-40B4-BE49-F238E27FC236}">
                <a16:creationId xmlns:a16="http://schemas.microsoft.com/office/drawing/2014/main" id="{2C360B31-6EBE-4CC9-395B-9DC5A901DED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75066" y="1836000"/>
            <a:ext cx="11627998" cy="4669575"/>
          </a:xfrm>
        </p:spPr>
        <p:txBody>
          <a:bodyPr/>
          <a:lstStyle/>
          <a:p>
            <a:r>
              <a:rPr lang="en-US"/>
              <a:t>Click icon to add chart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1354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64ADD2-3EEA-45D7-9095-C5CEC5BF5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F8AEB-5E6A-4DD9-8AAE-DF9C6CB7C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F8152-7316-4348-AB6E-33F35D3E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0B96C-853A-4F26-91B4-F0764DB546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56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8" r:id="rId2"/>
    <p:sldLayoutId id="2147483719" r:id="rId3"/>
    <p:sldLayoutId id="2147483650" r:id="rId4"/>
    <p:sldLayoutId id="2147483686" r:id="rId5"/>
    <p:sldLayoutId id="2147483708" r:id="rId6"/>
    <p:sldLayoutId id="2147483685" r:id="rId7"/>
    <p:sldLayoutId id="2147483720" r:id="rId8"/>
    <p:sldLayoutId id="2147483709" r:id="rId9"/>
    <p:sldLayoutId id="2147483710" r:id="rId10"/>
    <p:sldLayoutId id="2147483711" r:id="rId11"/>
    <p:sldLayoutId id="2147483691" r:id="rId12"/>
    <p:sldLayoutId id="2147483689" r:id="rId13"/>
    <p:sldLayoutId id="2147483716" r:id="rId14"/>
    <p:sldLayoutId id="2147483690" r:id="rId15"/>
    <p:sldLayoutId id="2147483715" r:id="rId16"/>
    <p:sldLayoutId id="2147483692" r:id="rId17"/>
    <p:sldLayoutId id="2147483675" r:id="rId18"/>
    <p:sldLayoutId id="2147483717" r:id="rId19"/>
    <p:sldLayoutId id="2147483652" r:id="rId20"/>
    <p:sldLayoutId id="2147483697" r:id="rId21"/>
    <p:sldLayoutId id="2147483714" r:id="rId22"/>
    <p:sldLayoutId id="2147483695" r:id="rId23"/>
    <p:sldLayoutId id="2147483698" r:id="rId24"/>
    <p:sldLayoutId id="2147483699" r:id="rId25"/>
    <p:sldLayoutId id="2147483700" r:id="rId26"/>
    <p:sldLayoutId id="2147483713" r:id="rId27"/>
    <p:sldLayoutId id="2147483703" r:id="rId28"/>
    <p:sldLayoutId id="2147483701" r:id="rId29"/>
    <p:sldLayoutId id="2147483707" r:id="rId30"/>
    <p:sldLayoutId id="2147483712" r:id="rId31"/>
    <p:sldLayoutId id="2147483684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6EC199B4-AE9E-D193-1ABE-CD3150FFC3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5" b="8095"/>
          <a:stretch/>
        </p:blipFill>
        <p:spPr>
          <a:xfrm>
            <a:off x="-33513" y="1"/>
            <a:ext cx="12259026" cy="68579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FCDC3-543C-8905-8EB4-3AC0E32FF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72" y="4608214"/>
            <a:ext cx="11117656" cy="2163777"/>
          </a:xfrm>
          <a:solidFill>
            <a:srgbClr val="D7FDF5">
              <a:alpha val="89804"/>
            </a:srgbClr>
          </a:solidFill>
          <a:ln>
            <a:solidFill>
              <a:srgbClr val="D7FDF5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Lesson Objectives:</a:t>
            </a:r>
          </a:p>
          <a:p>
            <a:r>
              <a:rPr lang="en-GB" dirty="0"/>
              <a:t>Define what is meant by conclusion</a:t>
            </a:r>
          </a:p>
          <a:p>
            <a:r>
              <a:rPr lang="en-GB" dirty="0"/>
              <a:t>Explain the difference between results and conclusions</a:t>
            </a:r>
          </a:p>
          <a:p>
            <a:r>
              <a:rPr lang="en-GB" dirty="0"/>
              <a:t>Interpret conclusions from bar charts</a:t>
            </a:r>
          </a:p>
          <a:p>
            <a:r>
              <a:rPr lang="en-GB" dirty="0"/>
              <a:t>Interpret conclusions from data tables </a:t>
            </a:r>
          </a:p>
        </p:txBody>
      </p:sp>
    </p:spTree>
    <p:extLst>
      <p:ext uri="{BB962C8B-B14F-4D97-AF65-F5344CB8AC3E}">
        <p14:creationId xmlns:p14="http://schemas.microsoft.com/office/powerpoint/2010/main" val="113097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5" descr="A group of kids sitting at desks&#10;&#10;Description automatically generated">
            <a:extLst>
              <a:ext uri="{FF2B5EF4-FFF2-40B4-BE49-F238E27FC236}">
                <a16:creationId xmlns:a16="http://schemas.microsoft.com/office/drawing/2014/main" id="{6EC199B4-AE9E-D193-1ABE-CD3150FFC3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485" t="9566" r="597" b="7463"/>
          <a:stretch/>
        </p:blipFill>
        <p:spPr>
          <a:xfrm>
            <a:off x="-33513" y="1"/>
            <a:ext cx="12259026" cy="68579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FCDC3-543C-8905-8EB4-3AC0E32FF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74" y="4770781"/>
            <a:ext cx="11364052" cy="1753147"/>
          </a:xfrm>
          <a:solidFill>
            <a:srgbClr val="FACB2E">
              <a:alpha val="89804"/>
            </a:srgbClr>
          </a:solidFill>
          <a:ln>
            <a:solidFill>
              <a:schemeClr val="accent3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Remind yourself of the difference between results and conclusions. Explain this to the person sat next to you.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7304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2052-FB06-EB29-235D-D895AFE80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GB" dirty="0" err="1"/>
              <a:t>ey</a:t>
            </a:r>
            <a:r>
              <a:rPr lang="en-GB" dirty="0"/>
              <a:t> term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947D61F-F551-5C9B-C9A2-7E06F86EFCD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6" r="4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002C61-6357-87F2-E88C-5E97C35CE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/>
              <a:t>A</a:t>
            </a:r>
            <a:r>
              <a:rPr lang="en-GB" sz="3200" dirty="0"/>
              <a:t> </a:t>
            </a:r>
            <a:r>
              <a:rPr lang="en-GB" sz="3200" b="1" dirty="0"/>
              <a:t>conclusion</a:t>
            </a:r>
            <a:r>
              <a:rPr lang="en-GB" sz="3200" dirty="0"/>
              <a:t> is:</a:t>
            </a:r>
          </a:p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/>
              <a:t>‘an interpretation of the patterns in data to make a reasoned decision about whether the results support the research aim’</a:t>
            </a:r>
          </a:p>
        </p:txBody>
      </p:sp>
    </p:spTree>
    <p:extLst>
      <p:ext uri="{BB962C8B-B14F-4D97-AF65-F5344CB8AC3E}">
        <p14:creationId xmlns:p14="http://schemas.microsoft.com/office/powerpoint/2010/main" val="2489020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F2BF5-092F-1975-C7A7-4732BBDE1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GB" dirty="0" err="1"/>
              <a:t>esults</a:t>
            </a:r>
            <a:r>
              <a:rPr lang="en-GB" dirty="0"/>
              <a:t> or conclusion?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1CFD4-2904-39C3-6B35-83381E239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000" y="1836000"/>
            <a:ext cx="11542608" cy="432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Write R (result) or C (conclusion) next to each statement:</a:t>
            </a:r>
          </a:p>
          <a:p>
            <a:pPr marL="0" indent="0">
              <a:buNone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Participants recalled a mean average of 7 words.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The study found that rehearsal improves memory.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The range of recalled words was 4.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Multiple sessions of rehearsal are most effective.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One participant in the experimental condition scored all 10 words.</a:t>
            </a: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512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6EC199B4-AE9E-D193-1ABE-CD3150FFC3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5" b="8095"/>
          <a:stretch/>
        </p:blipFill>
        <p:spPr>
          <a:xfrm>
            <a:off x="-33513" y="1"/>
            <a:ext cx="12259026" cy="68579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FCDC3-543C-8905-8EB4-3AC0E32FF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78" y="4731026"/>
            <a:ext cx="11463443" cy="1792903"/>
          </a:xfrm>
          <a:solidFill>
            <a:srgbClr val="CC59AA">
              <a:alpha val="89804"/>
            </a:srgb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GB" b="1" dirty="0">
                <a:latin typeface="Arial"/>
                <a:cs typeface="Arial"/>
              </a:rPr>
              <a:t>Group task</a:t>
            </a:r>
          </a:p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A researcher aimed to investigate whether sleep affects reaction time. From the bar chart, identify </a:t>
            </a:r>
            <a:r>
              <a:rPr lang="en-GB" b="1" dirty="0">
                <a:latin typeface="Arial"/>
                <a:cs typeface="Arial"/>
              </a:rPr>
              <a:t>one</a:t>
            </a:r>
            <a:r>
              <a:rPr lang="en-GB" dirty="0">
                <a:latin typeface="Arial"/>
                <a:cs typeface="Arial"/>
              </a:rPr>
              <a:t> result and </a:t>
            </a:r>
            <a:r>
              <a:rPr lang="en-GB" b="1" dirty="0">
                <a:latin typeface="Arial"/>
                <a:cs typeface="Arial"/>
              </a:rPr>
              <a:t>one</a:t>
            </a:r>
            <a:r>
              <a:rPr lang="en-GB" dirty="0">
                <a:latin typeface="Arial"/>
                <a:cs typeface="Arial"/>
              </a:rPr>
              <a:t> conclusion.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927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32D34-C4F5-274D-13FF-7EC827830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EFECDE2-8C8F-F296-E6BB-B600F994D7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284226"/>
              </p:ext>
            </p:extLst>
          </p:nvPr>
        </p:nvGraphicFramePr>
        <p:xfrm>
          <a:off x="438912" y="896112"/>
          <a:ext cx="11375136" cy="5541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86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1D4E1-E41F-6A68-A72F-E69361BD0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5" descr="A group of kids sitting at desks&#10;&#10;Description automatically generated">
            <a:extLst>
              <a:ext uri="{FF2B5EF4-FFF2-40B4-BE49-F238E27FC236}">
                <a16:creationId xmlns:a16="http://schemas.microsoft.com/office/drawing/2014/main" id="{A6C0DEBF-C23F-AFCB-3E29-6538042FC6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485" t="9566" r="597" b="7463"/>
          <a:stretch/>
        </p:blipFill>
        <p:spPr>
          <a:xfrm>
            <a:off x="-33513" y="1"/>
            <a:ext cx="12259026" cy="685799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DC7DE3-8FA0-133D-6FC2-D2B282886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74" y="4770781"/>
            <a:ext cx="11364052" cy="1753147"/>
          </a:xfrm>
          <a:solidFill>
            <a:srgbClr val="FACB2E">
              <a:alpha val="89804"/>
            </a:srgbClr>
          </a:solidFill>
          <a:ln>
            <a:solidFill>
              <a:schemeClr val="accent3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GB" b="1" dirty="0">
                <a:latin typeface="Arial"/>
                <a:cs typeface="Arial"/>
              </a:rPr>
              <a:t>Group task</a:t>
            </a:r>
          </a:p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A teacher used a questionnaire to find out whether learners prefer art or science subjects. From the data table, identify </a:t>
            </a:r>
            <a:r>
              <a:rPr lang="en-GB" b="1" dirty="0">
                <a:latin typeface="Arial"/>
                <a:cs typeface="Arial"/>
              </a:rPr>
              <a:t>one</a:t>
            </a:r>
            <a:r>
              <a:rPr lang="en-GB" dirty="0">
                <a:latin typeface="Arial"/>
                <a:cs typeface="Arial"/>
              </a:rPr>
              <a:t> result and </a:t>
            </a:r>
            <a:r>
              <a:rPr lang="en-GB" b="1" dirty="0">
                <a:latin typeface="Arial"/>
                <a:cs typeface="Arial"/>
              </a:rPr>
              <a:t>one</a:t>
            </a:r>
            <a:r>
              <a:rPr lang="en-GB" dirty="0">
                <a:latin typeface="Arial"/>
                <a:cs typeface="Arial"/>
              </a:rPr>
              <a:t> conclusion.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233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D49F4-0B80-D5B3-B477-9DA837587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21626C-898A-74D6-41CA-90BD838A6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462859"/>
              </p:ext>
            </p:extLst>
          </p:nvPr>
        </p:nvGraphicFramePr>
        <p:xfrm>
          <a:off x="856488" y="1170659"/>
          <a:ext cx="10500360" cy="5230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0180">
                  <a:extLst>
                    <a:ext uri="{9D8B030D-6E8A-4147-A177-3AD203B41FA5}">
                      <a16:colId xmlns:a16="http://schemas.microsoft.com/office/drawing/2014/main" val="4210067716"/>
                    </a:ext>
                  </a:extLst>
                </a:gridCol>
                <a:gridCol w="5250180">
                  <a:extLst>
                    <a:ext uri="{9D8B030D-6E8A-4147-A177-3AD203B41FA5}">
                      <a16:colId xmlns:a16="http://schemas.microsoft.com/office/drawing/2014/main" val="1154754964"/>
                    </a:ext>
                  </a:extLst>
                </a:gridCol>
              </a:tblGrid>
              <a:tr h="747163">
                <a:tc>
                  <a:txBody>
                    <a:bodyPr/>
                    <a:lstStyle/>
                    <a:p>
                      <a:r>
                        <a:rPr lang="en-US" sz="2800" dirty="0"/>
                        <a:t>Subject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Number of learners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471395"/>
                  </a:ext>
                </a:extLst>
              </a:tr>
              <a:tr h="747163">
                <a:tc>
                  <a:txBody>
                    <a:bodyPr/>
                    <a:lstStyle/>
                    <a:p>
                      <a:r>
                        <a:rPr lang="en-US" sz="2800" dirty="0"/>
                        <a:t>Art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781400"/>
                  </a:ext>
                </a:extLst>
              </a:tr>
              <a:tr h="747163">
                <a:tc>
                  <a:txBody>
                    <a:bodyPr/>
                    <a:lstStyle/>
                    <a:p>
                      <a:r>
                        <a:rPr lang="en-US" sz="2800" dirty="0"/>
                        <a:t>Music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477608"/>
                  </a:ext>
                </a:extLst>
              </a:tr>
              <a:tr h="747163">
                <a:tc>
                  <a:txBody>
                    <a:bodyPr/>
                    <a:lstStyle/>
                    <a:p>
                      <a:r>
                        <a:rPr lang="en-US" sz="2800" dirty="0"/>
                        <a:t>Drama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5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347335"/>
                  </a:ext>
                </a:extLst>
              </a:tr>
              <a:tr h="747163">
                <a:tc>
                  <a:txBody>
                    <a:bodyPr/>
                    <a:lstStyle/>
                    <a:p>
                      <a:r>
                        <a:rPr lang="en-US" sz="2800" dirty="0"/>
                        <a:t>Biology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425584"/>
                  </a:ext>
                </a:extLst>
              </a:tr>
              <a:tr h="747163">
                <a:tc>
                  <a:txBody>
                    <a:bodyPr/>
                    <a:lstStyle/>
                    <a:p>
                      <a:r>
                        <a:rPr lang="en-US" sz="2800" dirty="0"/>
                        <a:t>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152512"/>
                  </a:ext>
                </a:extLst>
              </a:tr>
              <a:tr h="747163">
                <a:tc>
                  <a:txBody>
                    <a:bodyPr/>
                    <a:lstStyle/>
                    <a:p>
                      <a:r>
                        <a:rPr lang="en-US" sz="2800" dirty="0"/>
                        <a:t>Chemistry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10737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F585692-C91E-09A6-3CDD-6AA4CABE6D67}"/>
              </a:ext>
            </a:extLst>
          </p:cNvPr>
          <p:cNvSpPr txBox="1"/>
          <p:nvPr/>
        </p:nvSpPr>
        <p:spPr>
          <a:xfrm>
            <a:off x="3046476" y="647438"/>
            <a:ext cx="6099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2400" b="0" i="0" u="none" strike="noStrike" kern="1200" spc="0" baseline="0">
                <a:solidFill>
                  <a:srgbClr val="25252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2800" b="1" dirty="0"/>
              <a:t>Learners’ favourite subjects</a:t>
            </a:r>
          </a:p>
        </p:txBody>
      </p:sp>
    </p:spTree>
    <p:extLst>
      <p:ext uri="{BB962C8B-B14F-4D97-AF65-F5344CB8AC3E}">
        <p14:creationId xmlns:p14="http://schemas.microsoft.com/office/powerpoint/2010/main" val="2820255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12151D-E29A-FDF0-294D-5091731AA8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80" y="1005840"/>
            <a:ext cx="11009376" cy="5193792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Check your understanding</a:t>
            </a:r>
          </a:p>
          <a:p>
            <a:pPr algn="l"/>
            <a:r>
              <a:rPr lang="en-GB" dirty="0">
                <a:latin typeface="+mn-lt"/>
              </a:rPr>
              <a:t>Swap your responses to the tasks with</a:t>
            </a:r>
          </a:p>
          <a:p>
            <a:pPr algn="l"/>
            <a:r>
              <a:rPr lang="en-GB" dirty="0">
                <a:latin typeface="+mn-lt"/>
              </a:rPr>
              <a:t> another group and feedback on the following:</a:t>
            </a:r>
          </a:p>
          <a:p>
            <a:pPr marL="742950" indent="-742950" algn="l">
              <a:buAutoNum type="arabicPeriod"/>
            </a:pPr>
            <a:r>
              <a:rPr lang="en-US" dirty="0">
                <a:latin typeface="+mn-lt"/>
              </a:rPr>
              <a:t>Does the conclusion use data (averages, range, number from the chart or table)?</a:t>
            </a:r>
          </a:p>
          <a:p>
            <a:pPr marL="742950" indent="-742950" algn="l">
              <a:buAutoNum type="arabicPeriod"/>
            </a:pPr>
            <a:r>
              <a:rPr lang="en-US" dirty="0">
                <a:latin typeface="+mn-lt"/>
              </a:rPr>
              <a:t>Is the conclusion supported by the data ?</a:t>
            </a:r>
            <a:endParaRPr lang="en-GB" dirty="0">
              <a:latin typeface="+mn-lt"/>
            </a:endParaRPr>
          </a:p>
          <a:p>
            <a:pPr marL="742950" indent="-7429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976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rgbClr val="252525"/>
      </a:dk1>
      <a:lt1>
        <a:srgbClr val="FFFFFF"/>
      </a:lt1>
      <a:dk2>
        <a:srgbClr val="133844"/>
      </a:dk2>
      <a:lt2>
        <a:srgbClr val="FFFFFF"/>
      </a:lt2>
      <a:accent1>
        <a:srgbClr val="00BDB6"/>
      </a:accent1>
      <a:accent2>
        <a:srgbClr val="CC59AA"/>
      </a:accent2>
      <a:accent3>
        <a:srgbClr val="FACB2E"/>
      </a:accent3>
      <a:accent4>
        <a:srgbClr val="8EE8D8"/>
      </a:accent4>
      <a:accent5>
        <a:srgbClr val="5E0A4F"/>
      </a:accent5>
      <a:accent6>
        <a:srgbClr val="F9DC4E"/>
      </a:accent6>
      <a:hlink>
        <a:srgbClr val="5E0A4F"/>
      </a:hlink>
      <a:folHlink>
        <a:srgbClr val="5E0A4F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s V4" id="{E2A36DA1-4A29-43B8-B8F1-C255D5AABE09}" vid="{2A5C11B6-9CD9-45FF-9CD6-984CCCC0BA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ad1216b-cdc1-40e2-a0c2-94597fd44697">7VPTP7ZE6X33-2020743336-617</_dlc_DocId>
    <_dlc_DocIdUrl xmlns="9ad1216b-cdc1-40e2-a0c2-94597fd44697">
      <Url>https://cambridgeorg.sharepoint.com/sites/cie/education/pd/Curriculum_Support/_layouts/15/DocIdRedir.aspx?ID=7VPTP7ZE6X33-2020743336-617</Url>
      <Description>7VPTP7ZE6X33-2020743336-617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5BD9047056454F94B4694108F9A1FF" ma:contentTypeVersion="3" ma:contentTypeDescription="Create a new document." ma:contentTypeScope="" ma:versionID="5c0011047895b59a897429f5e4ec5dcc">
  <xsd:schema xmlns:xsd="http://www.w3.org/2001/XMLSchema" xmlns:xs="http://www.w3.org/2001/XMLSchema" xmlns:p="http://schemas.microsoft.com/office/2006/metadata/properties" xmlns:ns2="9ad1216b-cdc1-40e2-a0c2-94597fd44697" xmlns:ns3="f1f25e64-7226-490b-ade3-8cf84afff5d2" targetNamespace="http://schemas.microsoft.com/office/2006/metadata/properties" ma:root="true" ma:fieldsID="5b649ae69bc45de80afe7d6c0f200904" ns2:_="" ns3:_="">
    <xsd:import namespace="9ad1216b-cdc1-40e2-a0c2-94597fd44697"/>
    <xsd:import namespace="f1f25e64-7226-490b-ade3-8cf84afff5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1216b-cdc1-40e2-a0c2-94597fd4469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f25e64-7226-490b-ade3-8cf84afff5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36F522-99CC-44C6-897D-F8F89591E08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E51AF88-C67F-4A38-BADD-B70D8B316A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30E657-8217-4B2F-96A4-D1EE5A57D44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9ad1216b-cdc1-40e2-a0c2-94597fd44697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758348C2-580A-4691-9EDF-028011B0DF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d1216b-cdc1-40e2-a0c2-94597fd44697"/>
    <ds:schemaRef ds:uri="f1f25e64-7226-490b-ade3-8cf84afff5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5d6cc78-71b9-42e6-aa2a-b9889a0f080f}" enabled="0" method="" siteId="{75d6cc78-71b9-42e6-aa2a-b9889a0f080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Schools v4 POT</Template>
  <TotalTime>398</TotalTime>
  <Words>272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Key term</vt:lpstr>
      <vt:lpstr>Results or conclusion?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Rebecca</dc:creator>
  <cp:lastModifiedBy>Karolyn Feliciani</cp:lastModifiedBy>
  <cp:revision>18</cp:revision>
  <dcterms:created xsi:type="dcterms:W3CDTF">2023-10-09T12:44:25Z</dcterms:created>
  <dcterms:modified xsi:type="dcterms:W3CDTF">2026-04-08T10:54:36Z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0x010100E45BD9047056454F94B4694108F9A1FF</vt:lpwstr>
  </property>
  <property fmtid="{D5CDD505-2E9C-101B-9397-08002B2CF9AE}" pid="3" name="MediaServiceImageTags">
    <vt:lpwstr/>
  </property>
  <property fmtid="{D5CDD505-2E9C-101B-9397-08002B2CF9AE}" pid="4" name="_dlc_DocIdItemGuid">
    <vt:lpwstr>123856c3-df20-4817-b97a-3cc1898677b0</vt:lpwstr>
  </property>
</Properties>
</file>