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3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96" r:id="rId2"/>
    <p:sldId id="271" r:id="rId3"/>
    <p:sldId id="305" r:id="rId4"/>
    <p:sldId id="304" r:id="rId5"/>
    <p:sldId id="324" r:id="rId6"/>
    <p:sldId id="335" r:id="rId7"/>
    <p:sldId id="336"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3" r:id="rId25"/>
    <p:sldId id="354" r:id="rId26"/>
    <p:sldId id="356" r:id="rId27"/>
    <p:sldId id="302" r:id="rId28"/>
    <p:sldId id="301" r:id="rId29"/>
    <p:sldId id="355" r:id="rId30"/>
    <p:sldId id="332" r:id="rId31"/>
    <p:sldId id="331" r:id="rId32"/>
    <p:sldId id="333" r:id="rId33"/>
    <p:sldId id="330" r:id="rId34"/>
    <p:sldId id="360" r:id="rId35"/>
    <p:sldId id="361" r:id="rId36"/>
    <p:sldId id="363" r:id="rId37"/>
    <p:sldId id="329" r:id="rId38"/>
    <p:sldId id="334" r:id="rId39"/>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71"/>
    <a:srgbClr val="EA5B0C"/>
    <a:srgbClr val="F99E9A"/>
    <a:srgbClr val="0033CC"/>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67023" autoAdjust="0"/>
  </p:normalViewPr>
  <p:slideViewPr>
    <p:cSldViewPr snapToGrid="0">
      <p:cViewPr varScale="1">
        <p:scale>
          <a:sx n="71" d="100"/>
          <a:sy n="71" d="100"/>
        </p:scale>
        <p:origin x="84"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oleObject" Target="Book6"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6"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7"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Book7"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Book7"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Book7"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7"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spPr>
            <a:solidFill>
              <a:srgbClr val="EA5B0C"/>
            </a:solidFill>
            <a:ln>
              <a:solidFill>
                <a:srgbClr val="EA5B0C"/>
              </a:solidFill>
            </a:ln>
            <a:effectLst/>
          </c:spPr>
          <c:invertIfNegative val="0"/>
          <c:cat>
            <c:numRef>
              <c:f>Sheet1!$C$2:$C$6</c:f>
              <c:numCache>
                <c:formatCode>@</c:formatCode>
                <c:ptCount val="5"/>
                <c:pt idx="0">
                  <c:v>9</c:v>
                </c:pt>
                <c:pt idx="1">
                  <c:v>1</c:v>
                </c:pt>
                <c:pt idx="2">
                  <c:v>5</c:v>
                </c:pt>
                <c:pt idx="3">
                  <c:v>5</c:v>
                </c:pt>
                <c:pt idx="4">
                  <c:v>7</c:v>
                </c:pt>
              </c:numCache>
            </c:numRef>
          </c:cat>
          <c:val>
            <c:numRef>
              <c:f>Sheet1!$B$2:$B$6</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0-D3CF-4BA6-A60A-BA29F83FE865}"/>
            </c:ext>
          </c:extLst>
        </c:ser>
        <c:dLbls>
          <c:showLegendKey val="0"/>
          <c:showVal val="0"/>
          <c:showCatName val="0"/>
          <c:showSerName val="0"/>
          <c:showPercent val="0"/>
          <c:showBubbleSize val="0"/>
        </c:dLbls>
        <c:gapWidth val="219"/>
        <c:overlap val="-27"/>
        <c:axId val="556231608"/>
        <c:axId val="556231280"/>
      </c:barChart>
      <c:catAx>
        <c:axId val="556231608"/>
        <c:scaling>
          <c:orientation val="minMax"/>
        </c:scaling>
        <c:delete val="0"/>
        <c:axPos val="b"/>
        <c:numFmt formatCode="@"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56231280"/>
        <c:crosses val="autoZero"/>
        <c:auto val="1"/>
        <c:lblAlgn val="ctr"/>
        <c:lblOffset val="100"/>
        <c:noMultiLvlLbl val="0"/>
      </c:catAx>
      <c:valAx>
        <c:axId val="5562312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56231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EA5B0C"/>
            </a:solidFill>
            <a:ln>
              <a:solidFill>
                <a:srgbClr val="EA5B0C"/>
              </a:solidFill>
            </a:ln>
            <a:effectLst/>
          </c:spPr>
          <c:invertIfNegative val="0"/>
          <c:val>
            <c:numRef>
              <c:f>Sheet1!$B$9:$B$10</c:f>
              <c:numCache>
                <c:formatCode>General</c:formatCode>
                <c:ptCount val="2"/>
                <c:pt idx="0">
                  <c:v>2</c:v>
                </c:pt>
                <c:pt idx="1">
                  <c:v>3</c:v>
                </c:pt>
              </c:numCache>
            </c:numRef>
          </c:val>
          <c:extLst>
            <c:ext xmlns:c16="http://schemas.microsoft.com/office/drawing/2014/chart" uri="{C3380CC4-5D6E-409C-BE32-E72D297353CC}">
              <c16:uniqueId val="{00000000-1920-4AD9-AA93-CC440CFC59E8}"/>
            </c:ext>
          </c:extLst>
        </c:ser>
        <c:dLbls>
          <c:showLegendKey val="0"/>
          <c:showVal val="0"/>
          <c:showCatName val="0"/>
          <c:showSerName val="0"/>
          <c:showPercent val="0"/>
          <c:showBubbleSize val="0"/>
        </c:dLbls>
        <c:gapWidth val="219"/>
        <c:axId val="643213376"/>
        <c:axId val="643213704"/>
        <c:extLst>
          <c:ext xmlns:c15="http://schemas.microsoft.com/office/drawing/2012/chart" uri="{02D57815-91ED-43cb-92C2-25804820EDAC}">
            <c15:filteredBarSeries>
              <c15:ser>
                <c:idx val="1"/>
                <c:order val="1"/>
                <c:spPr>
                  <a:solidFill>
                    <a:schemeClr val="accent2"/>
                  </a:solidFill>
                  <a:ln>
                    <a:noFill/>
                  </a:ln>
                  <a:effectLst/>
                </c:spPr>
                <c:invertIfNegative val="0"/>
                <c:val>
                  <c:numRef>
                    <c:extLst>
                      <c:ext uri="{02D57815-91ED-43cb-92C2-25804820EDAC}">
                        <c15:formulaRef>
                          <c15:sqref>Sheet1!$C$9:$C$10</c15:sqref>
                        </c15:formulaRef>
                      </c:ext>
                    </c:extLst>
                    <c:numCache>
                      <c:formatCode>@</c:formatCode>
                      <c:ptCount val="2"/>
                      <c:pt idx="0">
                        <c:v>3</c:v>
                      </c:pt>
                      <c:pt idx="1">
                        <c:v>5</c:v>
                      </c:pt>
                    </c:numCache>
                  </c:numRef>
                </c:val>
                <c:extLst>
                  <c:ext xmlns:c16="http://schemas.microsoft.com/office/drawing/2014/chart" uri="{C3380CC4-5D6E-409C-BE32-E72D297353CC}">
                    <c16:uniqueId val="{00000001-1920-4AD9-AA93-CC440CFC59E8}"/>
                  </c:ext>
                </c:extLst>
              </c15:ser>
            </c15:filteredBarSeries>
          </c:ext>
        </c:extLst>
      </c:barChart>
      <c:catAx>
        <c:axId val="643213376"/>
        <c:scaling>
          <c:orientation val="minMax"/>
        </c:scaling>
        <c:delete val="1"/>
        <c:axPos val="b"/>
        <c:numFmt formatCode="@" sourceLinked="0"/>
        <c:majorTickMark val="none"/>
        <c:minorTickMark val="none"/>
        <c:tickLblPos val="nextTo"/>
        <c:crossAx val="643213704"/>
        <c:crosses val="autoZero"/>
        <c:auto val="1"/>
        <c:lblAlgn val="ctr"/>
        <c:lblOffset val="100"/>
        <c:noMultiLvlLbl val="0"/>
      </c:catAx>
      <c:valAx>
        <c:axId val="6432137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4321337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800"/>
              <a:t>Weights of dogs</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spPr>
            <a:solidFill>
              <a:srgbClr val="FFC071"/>
            </a:solidFill>
            <a:ln w="28575">
              <a:solidFill>
                <a:srgbClr val="EA5B0C"/>
              </a:solidFill>
            </a:ln>
            <a:effectLst/>
          </c:spPr>
          <c:invertIfNegative val="0"/>
          <c:cat>
            <c:strRef>
              <c:f>Sheet1!$A$1:$A$7</c:f>
              <c:strCache>
                <c:ptCount val="7"/>
                <c:pt idx="0">
                  <c:v>0-9</c:v>
                </c:pt>
                <c:pt idx="1">
                  <c:v>10-19</c:v>
                </c:pt>
                <c:pt idx="2">
                  <c:v>20-29</c:v>
                </c:pt>
                <c:pt idx="3">
                  <c:v>30-39</c:v>
                </c:pt>
                <c:pt idx="4">
                  <c:v>40-49</c:v>
                </c:pt>
                <c:pt idx="5">
                  <c:v>50-59</c:v>
                </c:pt>
                <c:pt idx="6">
                  <c:v>60-69</c:v>
                </c:pt>
              </c:strCache>
            </c:strRef>
          </c:cat>
          <c:val>
            <c:numRef>
              <c:f>Sheet1!$B$1:$B$7</c:f>
              <c:numCache>
                <c:formatCode>General</c:formatCode>
                <c:ptCount val="7"/>
                <c:pt idx="0">
                  <c:v>5</c:v>
                </c:pt>
                <c:pt idx="1">
                  <c:v>15</c:v>
                </c:pt>
                <c:pt idx="2">
                  <c:v>24</c:v>
                </c:pt>
                <c:pt idx="3">
                  <c:v>35</c:v>
                </c:pt>
                <c:pt idx="4">
                  <c:v>16</c:v>
                </c:pt>
                <c:pt idx="5">
                  <c:v>6</c:v>
                </c:pt>
                <c:pt idx="6">
                  <c:v>4</c:v>
                </c:pt>
              </c:numCache>
            </c:numRef>
          </c:val>
          <c:extLst>
            <c:ext xmlns:c16="http://schemas.microsoft.com/office/drawing/2014/chart" uri="{C3380CC4-5D6E-409C-BE32-E72D297353CC}">
              <c16:uniqueId val="{00000000-5185-44F5-9810-08C658EB9931}"/>
            </c:ext>
          </c:extLst>
        </c:ser>
        <c:dLbls>
          <c:showLegendKey val="0"/>
          <c:showVal val="0"/>
          <c:showCatName val="0"/>
          <c:showSerName val="0"/>
          <c:showPercent val="0"/>
          <c:showBubbleSize val="0"/>
        </c:dLbls>
        <c:gapWidth val="0"/>
        <c:axId val="545053624"/>
        <c:axId val="545053952"/>
      </c:barChart>
      <c:catAx>
        <c:axId val="545053624"/>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t>Weight (kg)</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45053952"/>
        <c:crosses val="autoZero"/>
        <c:auto val="1"/>
        <c:lblAlgn val="ctr"/>
        <c:lblOffset val="100"/>
        <c:noMultiLvlLbl val="0"/>
      </c:catAx>
      <c:valAx>
        <c:axId val="5450539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a:t>Number of dogs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45053624"/>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Arial" panose="020B0604020202020204" pitchFamily="34" charset="0"/>
          <a:cs typeface="Arial" panose="020B06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600"/>
              <a:t>Ages of the population</a:t>
            </a: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spPr>
            <a:solidFill>
              <a:srgbClr val="FFC071"/>
            </a:solidFill>
            <a:ln w="28575">
              <a:solidFill>
                <a:srgbClr val="EA5B0C"/>
              </a:solidFill>
            </a:ln>
            <a:effectLst/>
          </c:spPr>
          <c:invertIfNegative val="0"/>
          <c:cat>
            <c:strRef>
              <c:f>Sheet1!$A$9:$A$16</c:f>
              <c:strCache>
                <c:ptCount val="8"/>
                <c:pt idx="0">
                  <c:v>20-29</c:v>
                </c:pt>
                <c:pt idx="1">
                  <c:v>30-39</c:v>
                </c:pt>
                <c:pt idx="2">
                  <c:v>40-49</c:v>
                </c:pt>
                <c:pt idx="3">
                  <c:v>50-59</c:v>
                </c:pt>
                <c:pt idx="4">
                  <c:v>60-69</c:v>
                </c:pt>
                <c:pt idx="5">
                  <c:v>70-79</c:v>
                </c:pt>
                <c:pt idx="6">
                  <c:v>80-89</c:v>
                </c:pt>
                <c:pt idx="7">
                  <c:v>90-99</c:v>
                </c:pt>
              </c:strCache>
            </c:strRef>
          </c:cat>
          <c:val>
            <c:numRef>
              <c:f>Sheet1!$B$9:$B$16</c:f>
              <c:numCache>
                <c:formatCode>General</c:formatCode>
                <c:ptCount val="8"/>
                <c:pt idx="0">
                  <c:v>2</c:v>
                </c:pt>
                <c:pt idx="1">
                  <c:v>4</c:v>
                </c:pt>
                <c:pt idx="2">
                  <c:v>4</c:v>
                </c:pt>
                <c:pt idx="3">
                  <c:v>5</c:v>
                </c:pt>
                <c:pt idx="4">
                  <c:v>3</c:v>
                </c:pt>
                <c:pt idx="5">
                  <c:v>1</c:v>
                </c:pt>
                <c:pt idx="6">
                  <c:v>0</c:v>
                </c:pt>
                <c:pt idx="7">
                  <c:v>1</c:v>
                </c:pt>
              </c:numCache>
            </c:numRef>
          </c:val>
          <c:extLst>
            <c:ext xmlns:c16="http://schemas.microsoft.com/office/drawing/2014/chart" uri="{C3380CC4-5D6E-409C-BE32-E72D297353CC}">
              <c16:uniqueId val="{00000000-D0B5-4213-925F-62922A62AC0F}"/>
            </c:ext>
          </c:extLst>
        </c:ser>
        <c:dLbls>
          <c:showLegendKey val="0"/>
          <c:showVal val="0"/>
          <c:showCatName val="0"/>
          <c:showSerName val="0"/>
          <c:showPercent val="0"/>
          <c:showBubbleSize val="0"/>
        </c:dLbls>
        <c:gapWidth val="0"/>
        <c:overlap val="-27"/>
        <c:axId val="631124200"/>
        <c:axId val="547464784"/>
      </c:barChart>
      <c:catAx>
        <c:axId val="631124200"/>
        <c:scaling>
          <c:orientation val="minMax"/>
        </c:scaling>
        <c:delete val="0"/>
        <c:axPos val="b"/>
        <c:title>
          <c:tx>
            <c:rich>
              <a:bodyPr rot="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Age</a:t>
                </a:r>
              </a:p>
            </c:rich>
          </c:tx>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547464784"/>
        <c:crosses val="autoZero"/>
        <c:auto val="1"/>
        <c:lblAlgn val="ctr"/>
        <c:lblOffset val="100"/>
        <c:noMultiLvlLbl val="0"/>
      </c:catAx>
      <c:valAx>
        <c:axId val="547464784"/>
        <c:scaling>
          <c:orientation val="minMax"/>
          <c:max val="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Frequency</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1124200"/>
        <c:crosses val="autoZero"/>
        <c:crossBetween val="between"/>
      </c:valAx>
      <c:spPr>
        <a:noFill/>
        <a:ln>
          <a:noFill/>
        </a:ln>
        <a:effectLst/>
      </c:spPr>
    </c:plotArea>
    <c:plotVisOnly val="1"/>
    <c:dispBlanksAs val="gap"/>
    <c:showDLblsOverMax val="0"/>
  </c:chart>
  <c:spPr>
    <a:noFill/>
    <a:ln>
      <a:noFill/>
    </a:ln>
    <a:effectLst/>
  </c:spPr>
  <c:txPr>
    <a:bodyPr/>
    <a:lstStyle/>
    <a:p>
      <a:pPr>
        <a:defRPr sz="1100">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Excuses for being late</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bar"/>
        <c:grouping val="clustered"/>
        <c:varyColors val="0"/>
        <c:ser>
          <c:idx val="0"/>
          <c:order val="0"/>
          <c:spPr>
            <a:solidFill>
              <a:srgbClr val="FFC071"/>
            </a:solidFill>
            <a:ln w="28575">
              <a:solidFill>
                <a:srgbClr val="EA5B0C"/>
              </a:solidFill>
            </a:ln>
            <a:effectLst/>
          </c:spPr>
          <c:invertIfNegative val="0"/>
          <c:cat>
            <c:strRef>
              <c:f>Sheet1!$A$18:$A$22</c:f>
              <c:strCache>
                <c:ptCount val="5"/>
                <c:pt idx="0">
                  <c:v>I got stuck in traffic</c:v>
                </c:pt>
                <c:pt idx="1">
                  <c:v>I overslept</c:v>
                </c:pt>
                <c:pt idx="2">
                  <c:v>I forgot to set my alarm</c:v>
                </c:pt>
                <c:pt idx="3">
                  <c:v>I thought it was Saturday</c:v>
                </c:pt>
                <c:pt idx="4">
                  <c:v>I had no clean clothes</c:v>
                </c:pt>
              </c:strCache>
            </c:strRef>
          </c:cat>
          <c:val>
            <c:numRef>
              <c:f>Sheet1!$B$18:$B$22</c:f>
              <c:numCache>
                <c:formatCode>General</c:formatCode>
                <c:ptCount val="5"/>
                <c:pt idx="0">
                  <c:v>14</c:v>
                </c:pt>
                <c:pt idx="1">
                  <c:v>5</c:v>
                </c:pt>
                <c:pt idx="2">
                  <c:v>26</c:v>
                </c:pt>
                <c:pt idx="3">
                  <c:v>8</c:v>
                </c:pt>
                <c:pt idx="4">
                  <c:v>12</c:v>
                </c:pt>
              </c:numCache>
            </c:numRef>
          </c:val>
          <c:extLst>
            <c:ext xmlns:c16="http://schemas.microsoft.com/office/drawing/2014/chart" uri="{C3380CC4-5D6E-409C-BE32-E72D297353CC}">
              <c16:uniqueId val="{00000000-05B7-4407-A295-7FD3FF921371}"/>
            </c:ext>
          </c:extLst>
        </c:ser>
        <c:dLbls>
          <c:showLegendKey val="0"/>
          <c:showVal val="0"/>
          <c:showCatName val="0"/>
          <c:showSerName val="0"/>
          <c:showPercent val="0"/>
          <c:showBubbleSize val="0"/>
        </c:dLbls>
        <c:gapWidth val="182"/>
        <c:axId val="636010264"/>
        <c:axId val="636016496"/>
      </c:barChart>
      <c:catAx>
        <c:axId val="6360102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6016496"/>
        <c:crosses val="autoZero"/>
        <c:auto val="1"/>
        <c:lblAlgn val="ctr"/>
        <c:lblOffset val="100"/>
        <c:noMultiLvlLbl val="0"/>
      </c:catAx>
      <c:valAx>
        <c:axId val="636016496"/>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Frequency</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6010264"/>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Number of animals in zoos</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barChart>
        <c:barDir val="col"/>
        <c:grouping val="clustered"/>
        <c:varyColors val="0"/>
        <c:ser>
          <c:idx val="0"/>
          <c:order val="0"/>
          <c:tx>
            <c:strRef>
              <c:f>Sheet1!$B$24</c:f>
              <c:strCache>
                <c:ptCount val="1"/>
                <c:pt idx="0">
                  <c:v>SF Zoo</c:v>
                </c:pt>
              </c:strCache>
            </c:strRef>
          </c:tx>
          <c:spPr>
            <a:solidFill>
              <a:srgbClr val="FFC071"/>
            </a:solidFill>
            <a:ln w="28575">
              <a:solidFill>
                <a:srgbClr val="EA5B0C"/>
              </a:solidFill>
            </a:ln>
            <a:effectLst/>
          </c:spPr>
          <c:invertIfNegative val="0"/>
          <c:cat>
            <c:strRef>
              <c:f>Sheet1!$A$25:$A$27</c:f>
              <c:strCache>
                <c:ptCount val="3"/>
                <c:pt idx="0">
                  <c:v>Giraffes</c:v>
                </c:pt>
                <c:pt idx="1">
                  <c:v>Orangutans</c:v>
                </c:pt>
                <c:pt idx="2">
                  <c:v>Monkeys</c:v>
                </c:pt>
              </c:strCache>
            </c:strRef>
          </c:cat>
          <c:val>
            <c:numRef>
              <c:f>Sheet1!$B$25:$B$27</c:f>
              <c:numCache>
                <c:formatCode>General</c:formatCode>
                <c:ptCount val="3"/>
                <c:pt idx="0">
                  <c:v>20</c:v>
                </c:pt>
                <c:pt idx="1">
                  <c:v>14</c:v>
                </c:pt>
                <c:pt idx="2">
                  <c:v>13</c:v>
                </c:pt>
              </c:numCache>
            </c:numRef>
          </c:val>
          <c:extLst>
            <c:ext xmlns:c16="http://schemas.microsoft.com/office/drawing/2014/chart" uri="{C3380CC4-5D6E-409C-BE32-E72D297353CC}">
              <c16:uniqueId val="{00000000-6FBD-46A6-A853-2421628F5298}"/>
            </c:ext>
          </c:extLst>
        </c:ser>
        <c:ser>
          <c:idx val="1"/>
          <c:order val="1"/>
          <c:tx>
            <c:strRef>
              <c:f>Sheet1!$C$24</c:f>
              <c:strCache>
                <c:ptCount val="1"/>
                <c:pt idx="0">
                  <c:v>LA Zoo</c:v>
                </c:pt>
              </c:strCache>
            </c:strRef>
          </c:tx>
          <c:spPr>
            <a:solidFill>
              <a:srgbClr val="EA5B0C"/>
            </a:solidFill>
            <a:ln>
              <a:noFill/>
            </a:ln>
            <a:effectLst/>
          </c:spPr>
          <c:invertIfNegative val="0"/>
          <c:cat>
            <c:strRef>
              <c:f>Sheet1!$A$25:$A$27</c:f>
              <c:strCache>
                <c:ptCount val="3"/>
                <c:pt idx="0">
                  <c:v>Giraffes</c:v>
                </c:pt>
                <c:pt idx="1">
                  <c:v>Orangutans</c:v>
                </c:pt>
                <c:pt idx="2">
                  <c:v>Monkeys</c:v>
                </c:pt>
              </c:strCache>
            </c:strRef>
          </c:cat>
          <c:val>
            <c:numRef>
              <c:f>Sheet1!$C$25:$C$27</c:f>
              <c:numCache>
                <c:formatCode>General</c:formatCode>
                <c:ptCount val="3"/>
                <c:pt idx="0">
                  <c:v>12</c:v>
                </c:pt>
                <c:pt idx="1">
                  <c:v>17</c:v>
                </c:pt>
                <c:pt idx="2">
                  <c:v>28</c:v>
                </c:pt>
              </c:numCache>
            </c:numRef>
          </c:val>
          <c:extLst>
            <c:ext xmlns:c16="http://schemas.microsoft.com/office/drawing/2014/chart" uri="{C3380CC4-5D6E-409C-BE32-E72D297353CC}">
              <c16:uniqueId val="{00000001-6FBD-46A6-A853-2421628F5298}"/>
            </c:ext>
          </c:extLst>
        </c:ser>
        <c:dLbls>
          <c:showLegendKey val="0"/>
          <c:showVal val="0"/>
          <c:showCatName val="0"/>
          <c:showSerName val="0"/>
          <c:showPercent val="0"/>
          <c:showBubbleSize val="0"/>
        </c:dLbls>
        <c:gapWidth val="150"/>
        <c:axId val="636783376"/>
        <c:axId val="636783704"/>
      </c:barChart>
      <c:catAx>
        <c:axId val="636783376"/>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Animals</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6783704"/>
        <c:crosses val="autoZero"/>
        <c:auto val="1"/>
        <c:lblAlgn val="ctr"/>
        <c:lblOffset val="100"/>
        <c:noMultiLvlLbl val="0"/>
      </c:catAx>
      <c:valAx>
        <c:axId val="6367837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Count</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678337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FFC071"/>
            </a:solidFill>
            <a:ln w="28575">
              <a:solidFill>
                <a:srgbClr val="EA5B0C"/>
              </a:solidFill>
            </a:ln>
            <a:effectLst/>
          </c:spPr>
          <c:invertIfNegative val="0"/>
          <c:cat>
            <c:strRef>
              <c:f>Sheet1!$A$29:$A$33</c:f>
              <c:strCache>
                <c:ptCount val="5"/>
                <c:pt idx="0">
                  <c:v>Katie</c:v>
                </c:pt>
                <c:pt idx="1">
                  <c:v>Sophia</c:v>
                </c:pt>
                <c:pt idx="2">
                  <c:v>Saanvi</c:v>
                </c:pt>
                <c:pt idx="3">
                  <c:v>Nor</c:v>
                </c:pt>
                <c:pt idx="4">
                  <c:v>Emma</c:v>
                </c:pt>
              </c:strCache>
            </c:strRef>
          </c:cat>
          <c:val>
            <c:numRef>
              <c:f>Sheet1!$B$29:$B$33</c:f>
              <c:numCache>
                <c:formatCode>General</c:formatCode>
                <c:ptCount val="5"/>
                <c:pt idx="0">
                  <c:v>120</c:v>
                </c:pt>
                <c:pt idx="1">
                  <c:v>135</c:v>
                </c:pt>
                <c:pt idx="2">
                  <c:v>110</c:v>
                </c:pt>
                <c:pt idx="3">
                  <c:v>140</c:v>
                </c:pt>
                <c:pt idx="4">
                  <c:v>115</c:v>
                </c:pt>
              </c:numCache>
            </c:numRef>
          </c:val>
          <c:extLst>
            <c:ext xmlns:c16="http://schemas.microsoft.com/office/drawing/2014/chart" uri="{C3380CC4-5D6E-409C-BE32-E72D297353CC}">
              <c16:uniqueId val="{00000000-3576-4428-ADCC-4D9A12ADECDC}"/>
            </c:ext>
          </c:extLst>
        </c:ser>
        <c:dLbls>
          <c:showLegendKey val="0"/>
          <c:showVal val="0"/>
          <c:showCatName val="0"/>
          <c:showSerName val="0"/>
          <c:showPercent val="0"/>
          <c:showBubbleSize val="0"/>
        </c:dLbls>
        <c:gapWidth val="0"/>
        <c:overlap val="-27"/>
        <c:axId val="635471168"/>
        <c:axId val="635471496"/>
      </c:barChart>
      <c:catAx>
        <c:axId val="63547116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Names of children</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5471496"/>
        <c:crosses val="autoZero"/>
        <c:auto val="1"/>
        <c:lblAlgn val="ctr"/>
        <c:lblOffset val="100"/>
        <c:noMultiLvlLbl val="0"/>
      </c:catAx>
      <c:valAx>
        <c:axId val="6354714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a:t>Height in cm</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635471168"/>
        <c:crosses val="autoZero"/>
        <c:crossBetween val="between"/>
      </c:valAx>
      <c:spPr>
        <a:noFill/>
        <a:ln>
          <a:noFill/>
        </a:ln>
        <a:effectLst/>
      </c:spPr>
    </c:plotArea>
    <c:plotVisOnly val="1"/>
    <c:dispBlanksAs val="gap"/>
    <c:showDLblsOverMax val="0"/>
  </c:chart>
  <c:spPr>
    <a:noFill/>
    <a:ln>
      <a:noFill/>
    </a:ln>
    <a:effectLst/>
  </c:spPr>
  <c:txPr>
    <a:bodyPr/>
    <a:lstStyle/>
    <a:p>
      <a:pPr>
        <a:defRPr sz="1400">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withinLinearReversed" id="23">
  <a:schemeClr val="accent3"/>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FD1F4E-280E-4423-86C8-FC01ADA20528}" type="doc">
      <dgm:prSet loTypeId="urn:microsoft.com/office/officeart/2005/8/layout/radial1" loCatId="relationship" qsTypeId="urn:microsoft.com/office/officeart/2005/8/quickstyle/simple1" qsCatId="simple" csTypeId="urn:microsoft.com/office/officeart/2005/8/colors/accent1_2" csCatId="accent1" phldr="1"/>
      <dgm:spPr/>
      <dgm:t>
        <a:bodyPr/>
        <a:lstStyle/>
        <a:p>
          <a:endParaRPr lang="en-US"/>
        </a:p>
      </dgm:t>
    </dgm:pt>
    <dgm:pt modelId="{2CBF491D-0CDD-45D5-9A98-CFB5D3D830C8}">
      <dgm:prSet phldrT="[Text]" custT="1"/>
      <dgm:spPr>
        <a:solidFill>
          <a:schemeClr val="bg1"/>
        </a:solidFill>
        <a:ln w="38100">
          <a:solidFill>
            <a:srgbClr val="EA5B0C"/>
          </a:solidFill>
        </a:ln>
      </dgm:spPr>
      <dgm:t>
        <a:bodyPr/>
        <a:lstStyle/>
        <a:p>
          <a:r>
            <a:rPr lang="en-US" sz="1400" b="1" dirty="0" smtClean="0">
              <a:solidFill>
                <a:srgbClr val="EA5B0C"/>
              </a:solidFill>
              <a:latin typeface="Arial" panose="020B0604020202020204" pitchFamily="34" charset="0"/>
              <a:cs typeface="Arial" panose="020B0604020202020204" pitchFamily="34" charset="0"/>
            </a:rPr>
            <a:t>MMMR</a:t>
          </a:r>
          <a:endParaRPr lang="en-US" sz="1400" b="1" dirty="0">
            <a:solidFill>
              <a:srgbClr val="EA5B0C"/>
            </a:solidFill>
            <a:latin typeface="Arial" panose="020B0604020202020204" pitchFamily="34" charset="0"/>
            <a:cs typeface="Arial" panose="020B0604020202020204" pitchFamily="34" charset="0"/>
          </a:endParaRPr>
        </a:p>
      </dgm:t>
    </dgm:pt>
    <dgm:pt modelId="{284416E6-83FB-4F11-9064-85D3F064EB55}" type="parTrans" cxnId="{C629E539-54A2-4AF3-8223-DCAE8DA1F962}">
      <dgm:prSet/>
      <dgm:spPr/>
      <dgm:t>
        <a:bodyPr/>
        <a:lstStyle/>
        <a:p>
          <a:endParaRPr lang="en-US"/>
        </a:p>
      </dgm:t>
    </dgm:pt>
    <dgm:pt modelId="{73EFF178-45CE-44F7-977D-FFB53AF1DD27}" type="sibTrans" cxnId="{C629E539-54A2-4AF3-8223-DCAE8DA1F962}">
      <dgm:prSet/>
      <dgm:spPr/>
      <dgm:t>
        <a:bodyPr/>
        <a:lstStyle/>
        <a:p>
          <a:endParaRPr lang="en-US"/>
        </a:p>
      </dgm:t>
    </dgm:pt>
    <dgm:pt modelId="{D8243ECA-5060-400F-BFBF-D21974B0B7D1}">
      <dgm:prSet phldrT="[Text]" custT="1"/>
      <dgm:spPr>
        <a:noFill/>
        <a:ln w="38100">
          <a:noFill/>
        </a:ln>
      </dgm:spPr>
      <dgm:t>
        <a:bodyPr/>
        <a:lstStyle/>
        <a:p>
          <a:r>
            <a:rPr lang="en-US" sz="1600" dirty="0" smtClean="0">
              <a:latin typeface="Arial" panose="020B0604020202020204" pitchFamily="34" charset="0"/>
              <a:cs typeface="Arial" panose="020B0604020202020204" pitchFamily="34" charset="0"/>
            </a:rPr>
            <a:t>Median</a:t>
          </a:r>
          <a:endParaRPr lang="en-US" sz="1600" dirty="0">
            <a:latin typeface="Arial" panose="020B0604020202020204" pitchFamily="34" charset="0"/>
            <a:cs typeface="Arial" panose="020B0604020202020204" pitchFamily="34" charset="0"/>
          </a:endParaRPr>
        </a:p>
      </dgm:t>
    </dgm:pt>
    <dgm:pt modelId="{329E9236-FE72-44EB-BCE3-0C14CA03C8F0}" type="parTrans" cxnId="{DFA7FFA9-45FA-4724-B0A9-6A6272BD6DA3}">
      <dgm:prSet/>
      <dgm:spPr>
        <a:noFill/>
        <a:ln w="38100">
          <a:noFill/>
          <a:prstDash val="sysDot"/>
        </a:ln>
      </dgm:spPr>
      <dgm:t>
        <a:bodyPr/>
        <a:lstStyle/>
        <a:p>
          <a:endParaRPr lang="en-US"/>
        </a:p>
      </dgm:t>
    </dgm:pt>
    <dgm:pt modelId="{9360C8F6-3341-480D-B7D7-929308513F69}" type="sibTrans" cxnId="{DFA7FFA9-45FA-4724-B0A9-6A6272BD6DA3}">
      <dgm:prSet/>
      <dgm:spPr/>
      <dgm:t>
        <a:bodyPr/>
        <a:lstStyle/>
        <a:p>
          <a:endParaRPr lang="en-US"/>
        </a:p>
      </dgm:t>
    </dgm:pt>
    <dgm:pt modelId="{04B8E8AE-2374-48F0-8EA9-A8E9498BAAED}">
      <dgm:prSet phldrT="[Text]" custT="1"/>
      <dgm:spPr>
        <a:solidFill>
          <a:srgbClr val="EA5B0C"/>
        </a:solidFill>
        <a:ln>
          <a:solidFill>
            <a:srgbClr val="EA5B0C"/>
          </a:solidFill>
        </a:ln>
      </dgm:spPr>
      <dgm:t>
        <a:bodyPr/>
        <a:lstStyle/>
        <a:p>
          <a:r>
            <a:rPr lang="en-US" sz="2000" dirty="0" smtClean="0">
              <a:latin typeface="Arial" panose="020B0604020202020204" pitchFamily="34" charset="0"/>
              <a:cs typeface="Arial" panose="020B0604020202020204" pitchFamily="34" charset="0"/>
            </a:rPr>
            <a:t>Mean</a:t>
          </a:r>
          <a:endParaRPr lang="en-US" sz="2000" dirty="0">
            <a:latin typeface="Arial" panose="020B0604020202020204" pitchFamily="34" charset="0"/>
            <a:cs typeface="Arial" panose="020B0604020202020204" pitchFamily="34" charset="0"/>
          </a:endParaRPr>
        </a:p>
      </dgm:t>
    </dgm:pt>
    <dgm:pt modelId="{DC58413B-1534-4421-87A8-21B8DA916C30}" type="parTrans" cxnId="{5A1ADE3F-3662-4C06-AD54-77CF24E2AF5C}">
      <dgm:prSet/>
      <dgm:spPr>
        <a:ln w="38100">
          <a:solidFill>
            <a:srgbClr val="EA5B0C"/>
          </a:solidFill>
          <a:prstDash val="sysDot"/>
        </a:ln>
      </dgm:spPr>
      <dgm:t>
        <a:bodyPr/>
        <a:lstStyle/>
        <a:p>
          <a:endParaRPr lang="en-US"/>
        </a:p>
      </dgm:t>
    </dgm:pt>
    <dgm:pt modelId="{B9033135-6C84-4153-9C15-ECA89CE8B76E}" type="sibTrans" cxnId="{5A1ADE3F-3662-4C06-AD54-77CF24E2AF5C}">
      <dgm:prSet/>
      <dgm:spPr/>
      <dgm:t>
        <a:bodyPr/>
        <a:lstStyle/>
        <a:p>
          <a:endParaRPr lang="en-US"/>
        </a:p>
      </dgm:t>
    </dgm:pt>
    <dgm:pt modelId="{9644BCF6-C496-4119-B061-D56F8AC574CB}">
      <dgm:prSet custT="1"/>
      <dgm:spPr>
        <a:noFill/>
        <a:ln w="38100">
          <a:noFill/>
        </a:ln>
      </dgm:spPr>
      <dgm:t>
        <a:bodyPr/>
        <a:lstStyle/>
        <a:p>
          <a:r>
            <a:rPr lang="en-US" sz="1600" dirty="0" smtClean="0">
              <a:latin typeface="Arial" panose="020B0604020202020204" pitchFamily="34" charset="0"/>
              <a:cs typeface="Arial" panose="020B0604020202020204" pitchFamily="34" charset="0"/>
            </a:rPr>
            <a:t>Range</a:t>
          </a:r>
          <a:endParaRPr lang="en-US" sz="1600" dirty="0">
            <a:latin typeface="Arial" panose="020B0604020202020204" pitchFamily="34" charset="0"/>
            <a:cs typeface="Arial" panose="020B0604020202020204" pitchFamily="34" charset="0"/>
          </a:endParaRPr>
        </a:p>
      </dgm:t>
    </dgm:pt>
    <dgm:pt modelId="{5D4BFAFD-8B8F-4A95-8B84-A105A7C18B00}" type="parTrans" cxnId="{3E63593D-A0A5-4C44-8EF9-2D0C465DAF1F}">
      <dgm:prSet/>
      <dgm:spPr>
        <a:noFill/>
        <a:ln w="38100">
          <a:noFill/>
          <a:prstDash val="sysDot"/>
        </a:ln>
      </dgm:spPr>
      <dgm:t>
        <a:bodyPr/>
        <a:lstStyle/>
        <a:p>
          <a:endParaRPr lang="en-US"/>
        </a:p>
      </dgm:t>
    </dgm:pt>
    <dgm:pt modelId="{65CF3520-666B-4AEB-9A4C-17471CCF6D91}" type="sibTrans" cxnId="{3E63593D-A0A5-4C44-8EF9-2D0C465DAF1F}">
      <dgm:prSet/>
      <dgm:spPr/>
      <dgm:t>
        <a:bodyPr/>
        <a:lstStyle/>
        <a:p>
          <a:endParaRPr lang="en-US"/>
        </a:p>
      </dgm:t>
    </dgm:pt>
    <dgm:pt modelId="{77039AFE-CB1A-44F4-A458-2C31143636D4}">
      <dgm:prSet phldrT="[Text]" custT="1"/>
      <dgm:spPr>
        <a:noFill/>
        <a:ln w="38100">
          <a:noFill/>
        </a:ln>
      </dgm:spPr>
      <dgm:t>
        <a:bodyPr/>
        <a:lstStyle/>
        <a:p>
          <a:r>
            <a:rPr lang="en-US" sz="1600" dirty="0" smtClean="0">
              <a:latin typeface="Arial" panose="020B0604020202020204" pitchFamily="34" charset="0"/>
              <a:cs typeface="Arial" panose="020B0604020202020204" pitchFamily="34" charset="0"/>
            </a:rPr>
            <a:t>Mean</a:t>
          </a:r>
          <a:endParaRPr lang="en-US" sz="1600" dirty="0">
            <a:latin typeface="Arial" panose="020B0604020202020204" pitchFamily="34" charset="0"/>
            <a:cs typeface="Arial" panose="020B0604020202020204" pitchFamily="34" charset="0"/>
          </a:endParaRPr>
        </a:p>
      </dgm:t>
    </dgm:pt>
    <dgm:pt modelId="{596390E2-969A-402F-A2D5-CAD4DA7628E7}" type="sibTrans" cxnId="{7F3B2900-672F-4D19-9A44-6EB0E21BAB51}">
      <dgm:prSet/>
      <dgm:spPr/>
      <dgm:t>
        <a:bodyPr/>
        <a:lstStyle/>
        <a:p>
          <a:endParaRPr lang="en-US"/>
        </a:p>
      </dgm:t>
    </dgm:pt>
    <dgm:pt modelId="{C1237AB0-F6C3-42A7-93C6-150079BCD269}" type="parTrans" cxnId="{7F3B2900-672F-4D19-9A44-6EB0E21BAB51}">
      <dgm:prSet/>
      <dgm:spPr>
        <a:noFill/>
        <a:ln w="38100">
          <a:noFill/>
          <a:prstDash val="sysDot"/>
        </a:ln>
      </dgm:spPr>
      <dgm:t>
        <a:bodyPr/>
        <a:lstStyle/>
        <a:p>
          <a:endParaRPr lang="en-US"/>
        </a:p>
      </dgm:t>
    </dgm:pt>
    <dgm:pt modelId="{D8F19551-C870-4290-A434-561D524E73E3}">
      <dgm:prSet phldrT="[Text]"/>
      <dgm:spPr>
        <a:noFill/>
        <a:ln w="38100">
          <a:noFill/>
        </a:ln>
      </dgm:spPr>
      <dgm:t>
        <a:bodyPr/>
        <a:lstStyle/>
        <a:p>
          <a:r>
            <a:rPr lang="en-US" dirty="0" smtClean="0">
              <a:latin typeface="Arial" panose="020B0604020202020204" pitchFamily="34" charset="0"/>
              <a:cs typeface="Arial" panose="020B0604020202020204" pitchFamily="34" charset="0"/>
            </a:rPr>
            <a:t>Median</a:t>
          </a:r>
          <a:endParaRPr lang="en-US" dirty="0">
            <a:latin typeface="Arial" panose="020B0604020202020204" pitchFamily="34" charset="0"/>
            <a:cs typeface="Arial" panose="020B0604020202020204" pitchFamily="34" charset="0"/>
          </a:endParaRPr>
        </a:p>
      </dgm:t>
    </dgm:pt>
    <dgm:pt modelId="{0034F4AB-5C69-49B3-A284-AD7A952D29B3}" type="parTrans" cxnId="{CEDC81C7-AFDB-4D1E-9860-111DD54623CC}">
      <dgm:prSet/>
      <dgm:spPr>
        <a:noFill/>
        <a:ln w="38100">
          <a:noFill/>
          <a:prstDash val="sysDot"/>
        </a:ln>
      </dgm:spPr>
      <dgm:t>
        <a:bodyPr/>
        <a:lstStyle/>
        <a:p>
          <a:endParaRPr lang="en-US"/>
        </a:p>
      </dgm:t>
    </dgm:pt>
    <dgm:pt modelId="{2FB25A6D-D633-4240-8A6E-8FE1550742EB}" type="sibTrans" cxnId="{CEDC81C7-AFDB-4D1E-9860-111DD54623CC}">
      <dgm:prSet/>
      <dgm:spPr/>
      <dgm:t>
        <a:bodyPr/>
        <a:lstStyle/>
        <a:p>
          <a:endParaRPr lang="en-US"/>
        </a:p>
      </dgm:t>
    </dgm:pt>
    <dgm:pt modelId="{00B86551-9658-48F6-89BD-367867C6B579}">
      <dgm:prSet phldrT="[Text]"/>
      <dgm:spPr>
        <a:solidFill>
          <a:srgbClr val="EA5B0C"/>
        </a:solidFill>
        <a:ln>
          <a:solidFill>
            <a:srgbClr val="EA5B0C"/>
          </a:solidFill>
        </a:ln>
      </dgm:spPr>
      <dgm:t>
        <a:bodyPr/>
        <a:lstStyle/>
        <a:p>
          <a:endParaRPr lang="en-US"/>
        </a:p>
      </dgm:t>
    </dgm:pt>
    <dgm:pt modelId="{8FD23954-648F-4AB5-8443-DB0C4A0D9EDD}" type="parTrans" cxnId="{E90EE294-C2DC-4891-BFB6-DFB4023BE1E1}">
      <dgm:prSet/>
      <dgm:spPr>
        <a:ln w="38100">
          <a:solidFill>
            <a:srgbClr val="EA5B0C"/>
          </a:solidFill>
          <a:prstDash val="sysDot"/>
        </a:ln>
      </dgm:spPr>
      <dgm:t>
        <a:bodyPr/>
        <a:lstStyle/>
        <a:p>
          <a:endParaRPr lang="en-US"/>
        </a:p>
      </dgm:t>
    </dgm:pt>
    <dgm:pt modelId="{FD577435-861E-4094-B395-F51E39248033}" type="sibTrans" cxnId="{E90EE294-C2DC-4891-BFB6-DFB4023BE1E1}">
      <dgm:prSet/>
      <dgm:spPr/>
      <dgm:t>
        <a:bodyPr/>
        <a:lstStyle/>
        <a:p>
          <a:endParaRPr lang="en-US"/>
        </a:p>
      </dgm:t>
    </dgm:pt>
    <dgm:pt modelId="{02588C67-EF9C-4C88-AD9D-9B6768600BCD}">
      <dgm:prSet phldrT="[Text]"/>
      <dgm:spPr>
        <a:solidFill>
          <a:srgbClr val="EA5B0C"/>
        </a:solidFill>
        <a:ln>
          <a:solidFill>
            <a:srgbClr val="EA5B0C"/>
          </a:solidFill>
        </a:ln>
      </dgm:spPr>
      <dgm:t>
        <a:bodyPr/>
        <a:lstStyle/>
        <a:p>
          <a:r>
            <a:rPr lang="en-US" dirty="0" smtClean="0">
              <a:latin typeface="Arial" panose="020B0604020202020204" pitchFamily="34" charset="0"/>
              <a:cs typeface="Arial" panose="020B0604020202020204" pitchFamily="34" charset="0"/>
            </a:rPr>
            <a:t>Median</a:t>
          </a:r>
          <a:endParaRPr lang="en-US" dirty="0">
            <a:latin typeface="Arial" panose="020B0604020202020204" pitchFamily="34" charset="0"/>
            <a:cs typeface="Arial" panose="020B0604020202020204" pitchFamily="34" charset="0"/>
          </a:endParaRPr>
        </a:p>
      </dgm:t>
    </dgm:pt>
    <dgm:pt modelId="{57F80BBF-4D12-4A56-ADDD-E683461D3DA0}" type="parTrans" cxnId="{6DA85DA7-5E75-4036-AE1F-7C978B65F5F0}">
      <dgm:prSet/>
      <dgm:spPr>
        <a:ln w="38100">
          <a:solidFill>
            <a:srgbClr val="EA5B0C"/>
          </a:solidFill>
          <a:prstDash val="sysDot"/>
        </a:ln>
      </dgm:spPr>
      <dgm:t>
        <a:bodyPr/>
        <a:lstStyle/>
        <a:p>
          <a:endParaRPr lang="en-US"/>
        </a:p>
      </dgm:t>
    </dgm:pt>
    <dgm:pt modelId="{EE96AE9B-72C6-4577-808D-46DD19EF8F4E}" type="sibTrans" cxnId="{6DA85DA7-5E75-4036-AE1F-7C978B65F5F0}">
      <dgm:prSet/>
      <dgm:spPr/>
      <dgm:t>
        <a:bodyPr/>
        <a:lstStyle/>
        <a:p>
          <a:endParaRPr lang="en-US"/>
        </a:p>
      </dgm:t>
    </dgm:pt>
    <dgm:pt modelId="{0B92302B-46F0-4FB7-886C-08C4D353D1B0}">
      <dgm:prSet phldrT="[Text]"/>
      <dgm:spPr>
        <a:solidFill>
          <a:srgbClr val="EA5B0C"/>
        </a:solidFill>
        <a:ln>
          <a:solidFill>
            <a:srgbClr val="EA5B0C"/>
          </a:solidFill>
        </a:ln>
      </dgm:spPr>
      <dgm:t>
        <a:bodyPr/>
        <a:lstStyle/>
        <a:p>
          <a:r>
            <a:rPr lang="en-US" dirty="0" smtClean="0">
              <a:latin typeface="Arial" panose="020B0604020202020204" pitchFamily="34" charset="0"/>
              <a:cs typeface="Arial" panose="020B0604020202020204" pitchFamily="34" charset="0"/>
            </a:rPr>
            <a:t>Range</a:t>
          </a:r>
          <a:endParaRPr lang="en-US" dirty="0">
            <a:latin typeface="Arial" panose="020B0604020202020204" pitchFamily="34" charset="0"/>
            <a:cs typeface="Arial" panose="020B0604020202020204" pitchFamily="34" charset="0"/>
          </a:endParaRPr>
        </a:p>
      </dgm:t>
    </dgm:pt>
    <dgm:pt modelId="{E59593F4-C8D1-408D-8B1B-7DA5025128ED}" type="parTrans" cxnId="{F73574B3-3879-452A-B1EE-ADAFEEC40509}">
      <dgm:prSet/>
      <dgm:spPr>
        <a:ln w="38100">
          <a:solidFill>
            <a:srgbClr val="EA5B0C"/>
          </a:solidFill>
          <a:prstDash val="sysDot"/>
        </a:ln>
      </dgm:spPr>
      <dgm:t>
        <a:bodyPr/>
        <a:lstStyle/>
        <a:p>
          <a:endParaRPr lang="en-US"/>
        </a:p>
      </dgm:t>
    </dgm:pt>
    <dgm:pt modelId="{0B426D79-13D3-42CC-B96A-AC96023EB2B4}" type="sibTrans" cxnId="{F73574B3-3879-452A-B1EE-ADAFEEC40509}">
      <dgm:prSet/>
      <dgm:spPr/>
      <dgm:t>
        <a:bodyPr/>
        <a:lstStyle/>
        <a:p>
          <a:endParaRPr lang="en-US"/>
        </a:p>
      </dgm:t>
    </dgm:pt>
    <dgm:pt modelId="{1AB99784-F630-4E6F-B00B-3317FA26C269}">
      <dgm:prSet phldrT="[Text]"/>
      <dgm:spPr>
        <a:solidFill>
          <a:srgbClr val="EA5B0C"/>
        </a:solidFill>
        <a:ln>
          <a:solidFill>
            <a:srgbClr val="EA5B0C"/>
          </a:solidFill>
        </a:ln>
      </dgm:spPr>
      <dgm:t>
        <a:bodyPr/>
        <a:lstStyle/>
        <a:p>
          <a:r>
            <a:rPr lang="en-US" dirty="0" smtClean="0">
              <a:latin typeface="Arial" panose="020B0604020202020204" pitchFamily="34" charset="0"/>
              <a:cs typeface="Arial" panose="020B0604020202020204" pitchFamily="34" charset="0"/>
            </a:rPr>
            <a:t>Mode</a:t>
          </a:r>
          <a:endParaRPr lang="en-US" dirty="0">
            <a:latin typeface="Arial" panose="020B0604020202020204" pitchFamily="34" charset="0"/>
            <a:cs typeface="Arial" panose="020B0604020202020204" pitchFamily="34" charset="0"/>
          </a:endParaRPr>
        </a:p>
      </dgm:t>
    </dgm:pt>
    <dgm:pt modelId="{95DD1AEE-0CEB-4DB8-A5A7-DE72DF4B54AA}" type="parTrans" cxnId="{A941F20D-8A86-4CBF-9731-553E3F03F2D1}">
      <dgm:prSet/>
      <dgm:spPr>
        <a:ln w="38100">
          <a:solidFill>
            <a:srgbClr val="EA5B0C"/>
          </a:solidFill>
          <a:prstDash val="sysDot"/>
        </a:ln>
      </dgm:spPr>
      <dgm:t>
        <a:bodyPr/>
        <a:lstStyle/>
        <a:p>
          <a:endParaRPr lang="en-US"/>
        </a:p>
      </dgm:t>
    </dgm:pt>
    <dgm:pt modelId="{10C535E8-6F52-4E41-B91B-BE18B67837D4}" type="sibTrans" cxnId="{A941F20D-8A86-4CBF-9731-553E3F03F2D1}">
      <dgm:prSet/>
      <dgm:spPr/>
      <dgm:t>
        <a:bodyPr/>
        <a:lstStyle/>
        <a:p>
          <a:endParaRPr lang="en-US"/>
        </a:p>
      </dgm:t>
    </dgm:pt>
    <dgm:pt modelId="{181D47AB-B434-46A5-8E7E-8039D7A4088A}" type="pres">
      <dgm:prSet presAssocID="{B8FD1F4E-280E-4423-86C8-FC01ADA20528}" presName="cycle" presStyleCnt="0">
        <dgm:presLayoutVars>
          <dgm:chMax val="1"/>
          <dgm:dir/>
          <dgm:animLvl val="ctr"/>
          <dgm:resizeHandles val="exact"/>
        </dgm:presLayoutVars>
      </dgm:prSet>
      <dgm:spPr/>
      <dgm:t>
        <a:bodyPr/>
        <a:lstStyle/>
        <a:p>
          <a:endParaRPr lang="en-US"/>
        </a:p>
      </dgm:t>
    </dgm:pt>
    <dgm:pt modelId="{0B46EF5F-84D6-4A18-B605-F90D62CD27EC}" type="pres">
      <dgm:prSet presAssocID="{2CBF491D-0CDD-45D5-9A98-CFB5D3D830C8}" presName="centerShape" presStyleLbl="node0" presStyleIdx="0" presStyleCnt="1" custScaleX="125703"/>
      <dgm:spPr/>
      <dgm:t>
        <a:bodyPr/>
        <a:lstStyle/>
        <a:p>
          <a:endParaRPr lang="en-US"/>
        </a:p>
      </dgm:t>
    </dgm:pt>
    <dgm:pt modelId="{E9F43E83-F8C3-494C-95CB-906EF07003BA}" type="pres">
      <dgm:prSet presAssocID="{329E9236-FE72-44EB-BCE3-0C14CA03C8F0}" presName="Name9" presStyleLbl="parChTrans1D2" presStyleIdx="0" presStyleCnt="8"/>
      <dgm:spPr/>
      <dgm:t>
        <a:bodyPr/>
        <a:lstStyle/>
        <a:p>
          <a:endParaRPr lang="en-US"/>
        </a:p>
      </dgm:t>
    </dgm:pt>
    <dgm:pt modelId="{1FA1C976-DDA1-491E-961E-4614D3FA7B63}" type="pres">
      <dgm:prSet presAssocID="{329E9236-FE72-44EB-BCE3-0C14CA03C8F0}" presName="connTx" presStyleLbl="parChTrans1D2" presStyleIdx="0" presStyleCnt="8"/>
      <dgm:spPr/>
      <dgm:t>
        <a:bodyPr/>
        <a:lstStyle/>
        <a:p>
          <a:endParaRPr lang="en-US"/>
        </a:p>
      </dgm:t>
    </dgm:pt>
    <dgm:pt modelId="{F16D51A7-59C4-4C96-ACF7-586C9975A791}" type="pres">
      <dgm:prSet presAssocID="{D8243ECA-5060-400F-BFBF-D21974B0B7D1}" presName="node" presStyleLbl="node1" presStyleIdx="0" presStyleCnt="8">
        <dgm:presLayoutVars>
          <dgm:bulletEnabled val="1"/>
        </dgm:presLayoutVars>
      </dgm:prSet>
      <dgm:spPr/>
      <dgm:t>
        <a:bodyPr/>
        <a:lstStyle/>
        <a:p>
          <a:endParaRPr lang="en-US"/>
        </a:p>
      </dgm:t>
    </dgm:pt>
    <dgm:pt modelId="{CD9E81EF-6874-401A-B091-D10CF7366070}" type="pres">
      <dgm:prSet presAssocID="{DC58413B-1534-4421-87A8-21B8DA916C30}" presName="Name9" presStyleLbl="parChTrans1D2" presStyleIdx="1" presStyleCnt="8"/>
      <dgm:spPr/>
      <dgm:t>
        <a:bodyPr/>
        <a:lstStyle/>
        <a:p>
          <a:endParaRPr lang="en-US"/>
        </a:p>
      </dgm:t>
    </dgm:pt>
    <dgm:pt modelId="{758D5AEC-681B-4144-A243-EB71CABC3575}" type="pres">
      <dgm:prSet presAssocID="{DC58413B-1534-4421-87A8-21B8DA916C30}" presName="connTx" presStyleLbl="parChTrans1D2" presStyleIdx="1" presStyleCnt="8"/>
      <dgm:spPr/>
      <dgm:t>
        <a:bodyPr/>
        <a:lstStyle/>
        <a:p>
          <a:endParaRPr lang="en-US"/>
        </a:p>
      </dgm:t>
    </dgm:pt>
    <dgm:pt modelId="{10764C39-C22A-4D14-B90A-83C42BD4E547}" type="pres">
      <dgm:prSet presAssocID="{04B8E8AE-2374-48F0-8EA9-A8E9498BAAED}" presName="node" presStyleLbl="node1" presStyleIdx="1" presStyleCnt="8">
        <dgm:presLayoutVars>
          <dgm:bulletEnabled val="1"/>
        </dgm:presLayoutVars>
      </dgm:prSet>
      <dgm:spPr/>
      <dgm:t>
        <a:bodyPr/>
        <a:lstStyle/>
        <a:p>
          <a:endParaRPr lang="en-US"/>
        </a:p>
      </dgm:t>
    </dgm:pt>
    <dgm:pt modelId="{F94E0E31-23E4-4DE8-B6B8-B4429C04B55F}" type="pres">
      <dgm:prSet presAssocID="{C1237AB0-F6C3-42A7-93C6-150079BCD269}" presName="Name9" presStyleLbl="parChTrans1D2" presStyleIdx="2" presStyleCnt="8"/>
      <dgm:spPr/>
      <dgm:t>
        <a:bodyPr/>
        <a:lstStyle/>
        <a:p>
          <a:endParaRPr lang="en-US"/>
        </a:p>
      </dgm:t>
    </dgm:pt>
    <dgm:pt modelId="{C79D873F-3C5E-4D15-A88B-F683295F9122}" type="pres">
      <dgm:prSet presAssocID="{C1237AB0-F6C3-42A7-93C6-150079BCD269}" presName="connTx" presStyleLbl="parChTrans1D2" presStyleIdx="2" presStyleCnt="8"/>
      <dgm:spPr/>
      <dgm:t>
        <a:bodyPr/>
        <a:lstStyle/>
        <a:p>
          <a:endParaRPr lang="en-US"/>
        </a:p>
      </dgm:t>
    </dgm:pt>
    <dgm:pt modelId="{E8465671-6CF7-4B0D-8C55-86FE989DF53C}" type="pres">
      <dgm:prSet presAssocID="{77039AFE-CB1A-44F4-A458-2C31143636D4}" presName="node" presStyleLbl="node1" presStyleIdx="2" presStyleCnt="8">
        <dgm:presLayoutVars>
          <dgm:bulletEnabled val="1"/>
        </dgm:presLayoutVars>
      </dgm:prSet>
      <dgm:spPr/>
      <dgm:t>
        <a:bodyPr/>
        <a:lstStyle/>
        <a:p>
          <a:endParaRPr lang="en-US"/>
        </a:p>
      </dgm:t>
    </dgm:pt>
    <dgm:pt modelId="{B8AC7757-6AAE-4B17-80AB-4964E6F15B11}" type="pres">
      <dgm:prSet presAssocID="{57F80BBF-4D12-4A56-ADDD-E683461D3DA0}" presName="Name9" presStyleLbl="parChTrans1D2" presStyleIdx="3" presStyleCnt="8"/>
      <dgm:spPr/>
      <dgm:t>
        <a:bodyPr/>
        <a:lstStyle/>
        <a:p>
          <a:endParaRPr lang="en-US"/>
        </a:p>
      </dgm:t>
    </dgm:pt>
    <dgm:pt modelId="{23D5525A-2949-4709-B2CB-6EBF76F9744B}" type="pres">
      <dgm:prSet presAssocID="{57F80BBF-4D12-4A56-ADDD-E683461D3DA0}" presName="connTx" presStyleLbl="parChTrans1D2" presStyleIdx="3" presStyleCnt="8"/>
      <dgm:spPr/>
      <dgm:t>
        <a:bodyPr/>
        <a:lstStyle/>
        <a:p>
          <a:endParaRPr lang="en-US"/>
        </a:p>
      </dgm:t>
    </dgm:pt>
    <dgm:pt modelId="{D25FFAC1-3B9B-416D-827A-358C7B804159}" type="pres">
      <dgm:prSet presAssocID="{02588C67-EF9C-4C88-AD9D-9B6768600BCD}" presName="node" presStyleLbl="node1" presStyleIdx="3" presStyleCnt="8">
        <dgm:presLayoutVars>
          <dgm:bulletEnabled val="1"/>
        </dgm:presLayoutVars>
      </dgm:prSet>
      <dgm:spPr/>
      <dgm:t>
        <a:bodyPr/>
        <a:lstStyle/>
        <a:p>
          <a:endParaRPr lang="en-US"/>
        </a:p>
      </dgm:t>
    </dgm:pt>
    <dgm:pt modelId="{5C296C34-2205-4046-9A82-A33C5526852A}" type="pres">
      <dgm:prSet presAssocID="{5D4BFAFD-8B8F-4A95-8B84-A105A7C18B00}" presName="Name9" presStyleLbl="parChTrans1D2" presStyleIdx="4" presStyleCnt="8"/>
      <dgm:spPr/>
      <dgm:t>
        <a:bodyPr/>
        <a:lstStyle/>
        <a:p>
          <a:endParaRPr lang="en-US"/>
        </a:p>
      </dgm:t>
    </dgm:pt>
    <dgm:pt modelId="{2FD797B2-93AF-499C-B464-BE5F8C952A1F}" type="pres">
      <dgm:prSet presAssocID="{5D4BFAFD-8B8F-4A95-8B84-A105A7C18B00}" presName="connTx" presStyleLbl="parChTrans1D2" presStyleIdx="4" presStyleCnt="8"/>
      <dgm:spPr/>
      <dgm:t>
        <a:bodyPr/>
        <a:lstStyle/>
        <a:p>
          <a:endParaRPr lang="en-US"/>
        </a:p>
      </dgm:t>
    </dgm:pt>
    <dgm:pt modelId="{C248AF81-0324-4D51-BC88-710AF1BA7E0A}" type="pres">
      <dgm:prSet presAssocID="{9644BCF6-C496-4119-B061-D56F8AC574CB}" presName="node" presStyleLbl="node1" presStyleIdx="4" presStyleCnt="8">
        <dgm:presLayoutVars>
          <dgm:bulletEnabled val="1"/>
        </dgm:presLayoutVars>
      </dgm:prSet>
      <dgm:spPr/>
      <dgm:t>
        <a:bodyPr/>
        <a:lstStyle/>
        <a:p>
          <a:endParaRPr lang="en-US"/>
        </a:p>
      </dgm:t>
    </dgm:pt>
    <dgm:pt modelId="{56A1C838-291C-4805-B587-C57E4D807100}" type="pres">
      <dgm:prSet presAssocID="{E59593F4-C8D1-408D-8B1B-7DA5025128ED}" presName="Name9" presStyleLbl="parChTrans1D2" presStyleIdx="5" presStyleCnt="8"/>
      <dgm:spPr/>
      <dgm:t>
        <a:bodyPr/>
        <a:lstStyle/>
        <a:p>
          <a:endParaRPr lang="en-US"/>
        </a:p>
      </dgm:t>
    </dgm:pt>
    <dgm:pt modelId="{A9E3C237-C6D4-49BF-A211-D11ECD09BA6C}" type="pres">
      <dgm:prSet presAssocID="{E59593F4-C8D1-408D-8B1B-7DA5025128ED}" presName="connTx" presStyleLbl="parChTrans1D2" presStyleIdx="5" presStyleCnt="8"/>
      <dgm:spPr/>
      <dgm:t>
        <a:bodyPr/>
        <a:lstStyle/>
        <a:p>
          <a:endParaRPr lang="en-US"/>
        </a:p>
      </dgm:t>
    </dgm:pt>
    <dgm:pt modelId="{E347182C-F9D0-4B71-BBFB-D13DF0A467F2}" type="pres">
      <dgm:prSet presAssocID="{0B92302B-46F0-4FB7-886C-08C4D353D1B0}" presName="node" presStyleLbl="node1" presStyleIdx="5" presStyleCnt="8">
        <dgm:presLayoutVars>
          <dgm:bulletEnabled val="1"/>
        </dgm:presLayoutVars>
      </dgm:prSet>
      <dgm:spPr/>
      <dgm:t>
        <a:bodyPr/>
        <a:lstStyle/>
        <a:p>
          <a:endParaRPr lang="en-US"/>
        </a:p>
      </dgm:t>
    </dgm:pt>
    <dgm:pt modelId="{1A8240F9-0381-49E1-8858-82AB01304B2A}" type="pres">
      <dgm:prSet presAssocID="{0034F4AB-5C69-49B3-A284-AD7A952D29B3}" presName="Name9" presStyleLbl="parChTrans1D2" presStyleIdx="6" presStyleCnt="8"/>
      <dgm:spPr/>
      <dgm:t>
        <a:bodyPr/>
        <a:lstStyle/>
        <a:p>
          <a:endParaRPr lang="en-US"/>
        </a:p>
      </dgm:t>
    </dgm:pt>
    <dgm:pt modelId="{12D04D7A-541D-4ECF-81E3-409A2EEF4D27}" type="pres">
      <dgm:prSet presAssocID="{0034F4AB-5C69-49B3-A284-AD7A952D29B3}" presName="connTx" presStyleLbl="parChTrans1D2" presStyleIdx="6" presStyleCnt="8"/>
      <dgm:spPr/>
      <dgm:t>
        <a:bodyPr/>
        <a:lstStyle/>
        <a:p>
          <a:endParaRPr lang="en-US"/>
        </a:p>
      </dgm:t>
    </dgm:pt>
    <dgm:pt modelId="{443F90C0-348C-4E27-B915-E2A166F00362}" type="pres">
      <dgm:prSet presAssocID="{D8F19551-C870-4290-A434-561D524E73E3}" presName="node" presStyleLbl="node1" presStyleIdx="6" presStyleCnt="8">
        <dgm:presLayoutVars>
          <dgm:bulletEnabled val="1"/>
        </dgm:presLayoutVars>
      </dgm:prSet>
      <dgm:spPr/>
      <dgm:t>
        <a:bodyPr/>
        <a:lstStyle/>
        <a:p>
          <a:endParaRPr lang="en-US"/>
        </a:p>
      </dgm:t>
    </dgm:pt>
    <dgm:pt modelId="{761AF350-B398-4749-A4D2-8562EE28580E}" type="pres">
      <dgm:prSet presAssocID="{95DD1AEE-0CEB-4DB8-A5A7-DE72DF4B54AA}" presName="Name9" presStyleLbl="parChTrans1D2" presStyleIdx="7" presStyleCnt="8"/>
      <dgm:spPr/>
      <dgm:t>
        <a:bodyPr/>
        <a:lstStyle/>
        <a:p>
          <a:endParaRPr lang="en-US"/>
        </a:p>
      </dgm:t>
    </dgm:pt>
    <dgm:pt modelId="{9178B281-6150-4CA4-8713-C507517D87FD}" type="pres">
      <dgm:prSet presAssocID="{95DD1AEE-0CEB-4DB8-A5A7-DE72DF4B54AA}" presName="connTx" presStyleLbl="parChTrans1D2" presStyleIdx="7" presStyleCnt="8"/>
      <dgm:spPr/>
      <dgm:t>
        <a:bodyPr/>
        <a:lstStyle/>
        <a:p>
          <a:endParaRPr lang="en-US"/>
        </a:p>
      </dgm:t>
    </dgm:pt>
    <dgm:pt modelId="{BEEC5A71-0A91-407C-B470-8BF2C07B9706}" type="pres">
      <dgm:prSet presAssocID="{1AB99784-F630-4E6F-B00B-3317FA26C269}" presName="node" presStyleLbl="node1" presStyleIdx="7" presStyleCnt="8">
        <dgm:presLayoutVars>
          <dgm:bulletEnabled val="1"/>
        </dgm:presLayoutVars>
      </dgm:prSet>
      <dgm:spPr/>
      <dgm:t>
        <a:bodyPr/>
        <a:lstStyle/>
        <a:p>
          <a:endParaRPr lang="en-US"/>
        </a:p>
      </dgm:t>
    </dgm:pt>
  </dgm:ptLst>
  <dgm:cxnLst>
    <dgm:cxn modelId="{18D9253B-4DBD-4263-BF2F-FE3D2132F5C7}" type="presOf" srcId="{5D4BFAFD-8B8F-4A95-8B84-A105A7C18B00}" destId="{2FD797B2-93AF-499C-B464-BE5F8C952A1F}" srcOrd="1" destOrd="0" presId="urn:microsoft.com/office/officeart/2005/8/layout/radial1"/>
    <dgm:cxn modelId="{15981730-9B80-4738-A577-2726E07AAFE4}" type="presOf" srcId="{2CBF491D-0CDD-45D5-9A98-CFB5D3D830C8}" destId="{0B46EF5F-84D6-4A18-B605-F90D62CD27EC}" srcOrd="0" destOrd="0" presId="urn:microsoft.com/office/officeart/2005/8/layout/radial1"/>
    <dgm:cxn modelId="{065853EC-69DC-4998-8EB6-4CE01627A37E}" type="presOf" srcId="{95DD1AEE-0CEB-4DB8-A5A7-DE72DF4B54AA}" destId="{761AF350-B398-4749-A4D2-8562EE28580E}" srcOrd="0" destOrd="0" presId="urn:microsoft.com/office/officeart/2005/8/layout/radial1"/>
    <dgm:cxn modelId="{7C808CC0-F95E-4B26-8BEC-A2A5B9D80CA8}" type="presOf" srcId="{9644BCF6-C496-4119-B061-D56F8AC574CB}" destId="{C248AF81-0324-4D51-BC88-710AF1BA7E0A}" srcOrd="0" destOrd="0" presId="urn:microsoft.com/office/officeart/2005/8/layout/radial1"/>
    <dgm:cxn modelId="{5A1ADE3F-3662-4C06-AD54-77CF24E2AF5C}" srcId="{2CBF491D-0CDD-45D5-9A98-CFB5D3D830C8}" destId="{04B8E8AE-2374-48F0-8EA9-A8E9498BAAED}" srcOrd="1" destOrd="0" parTransId="{DC58413B-1534-4421-87A8-21B8DA916C30}" sibTransId="{B9033135-6C84-4153-9C15-ECA89CE8B76E}"/>
    <dgm:cxn modelId="{C629E539-54A2-4AF3-8223-DCAE8DA1F962}" srcId="{B8FD1F4E-280E-4423-86C8-FC01ADA20528}" destId="{2CBF491D-0CDD-45D5-9A98-CFB5D3D830C8}" srcOrd="0" destOrd="0" parTransId="{284416E6-83FB-4F11-9064-85D3F064EB55}" sibTransId="{73EFF178-45CE-44F7-977D-FFB53AF1DD27}"/>
    <dgm:cxn modelId="{624C2FE1-04F1-406E-BBAF-29D6C8626BA5}" type="presOf" srcId="{C1237AB0-F6C3-42A7-93C6-150079BCD269}" destId="{F94E0E31-23E4-4DE8-B6B8-B4429C04B55F}" srcOrd="0" destOrd="0" presId="urn:microsoft.com/office/officeart/2005/8/layout/radial1"/>
    <dgm:cxn modelId="{DFA7FFA9-45FA-4724-B0A9-6A6272BD6DA3}" srcId="{2CBF491D-0CDD-45D5-9A98-CFB5D3D830C8}" destId="{D8243ECA-5060-400F-BFBF-D21974B0B7D1}" srcOrd="0" destOrd="0" parTransId="{329E9236-FE72-44EB-BCE3-0C14CA03C8F0}" sibTransId="{9360C8F6-3341-480D-B7D7-929308513F69}"/>
    <dgm:cxn modelId="{30C56C21-472A-481C-81E6-BA3B803DCAFD}" type="presOf" srcId="{1AB99784-F630-4E6F-B00B-3317FA26C269}" destId="{BEEC5A71-0A91-407C-B470-8BF2C07B9706}" srcOrd="0" destOrd="0" presId="urn:microsoft.com/office/officeart/2005/8/layout/radial1"/>
    <dgm:cxn modelId="{1DC01C5B-E5E9-489D-9405-2CC4640AA22F}" type="presOf" srcId="{DC58413B-1534-4421-87A8-21B8DA916C30}" destId="{CD9E81EF-6874-401A-B091-D10CF7366070}" srcOrd="0" destOrd="0" presId="urn:microsoft.com/office/officeart/2005/8/layout/radial1"/>
    <dgm:cxn modelId="{BA475CCF-C145-420E-95F9-10D162A287F3}" type="presOf" srcId="{95DD1AEE-0CEB-4DB8-A5A7-DE72DF4B54AA}" destId="{9178B281-6150-4CA4-8713-C507517D87FD}" srcOrd="1" destOrd="0" presId="urn:microsoft.com/office/officeart/2005/8/layout/radial1"/>
    <dgm:cxn modelId="{6550AF28-C8C8-4AE1-919B-4919887DFB6F}" type="presOf" srcId="{DC58413B-1534-4421-87A8-21B8DA916C30}" destId="{758D5AEC-681B-4144-A243-EB71CABC3575}" srcOrd="1" destOrd="0" presId="urn:microsoft.com/office/officeart/2005/8/layout/radial1"/>
    <dgm:cxn modelId="{14A100A9-B23D-45BD-BA0D-B8D0E70D4FF2}" type="presOf" srcId="{04B8E8AE-2374-48F0-8EA9-A8E9498BAAED}" destId="{10764C39-C22A-4D14-B90A-83C42BD4E547}" srcOrd="0" destOrd="0" presId="urn:microsoft.com/office/officeart/2005/8/layout/radial1"/>
    <dgm:cxn modelId="{410F4712-CA44-42EE-A8BD-48744737583B}" type="presOf" srcId="{77039AFE-CB1A-44F4-A458-2C31143636D4}" destId="{E8465671-6CF7-4B0D-8C55-86FE989DF53C}" srcOrd="0" destOrd="0" presId="urn:microsoft.com/office/officeart/2005/8/layout/radial1"/>
    <dgm:cxn modelId="{CDA8854D-D484-48FB-8AFB-2ED31A12CE03}" type="presOf" srcId="{329E9236-FE72-44EB-BCE3-0C14CA03C8F0}" destId="{1FA1C976-DDA1-491E-961E-4614D3FA7B63}" srcOrd="1" destOrd="0" presId="urn:microsoft.com/office/officeart/2005/8/layout/radial1"/>
    <dgm:cxn modelId="{CEDC81C7-AFDB-4D1E-9860-111DD54623CC}" srcId="{2CBF491D-0CDD-45D5-9A98-CFB5D3D830C8}" destId="{D8F19551-C870-4290-A434-561D524E73E3}" srcOrd="6" destOrd="0" parTransId="{0034F4AB-5C69-49B3-A284-AD7A952D29B3}" sibTransId="{2FB25A6D-D633-4240-8A6E-8FE1550742EB}"/>
    <dgm:cxn modelId="{55977D6B-DFA3-409D-8825-2358F0EEC49B}" type="presOf" srcId="{329E9236-FE72-44EB-BCE3-0C14CA03C8F0}" destId="{E9F43E83-F8C3-494C-95CB-906EF07003BA}" srcOrd="0" destOrd="0" presId="urn:microsoft.com/office/officeart/2005/8/layout/radial1"/>
    <dgm:cxn modelId="{995D9F1B-0D93-49E7-B6CE-70C88F188BE3}" type="presOf" srcId="{D8243ECA-5060-400F-BFBF-D21974B0B7D1}" destId="{F16D51A7-59C4-4C96-ACF7-586C9975A791}" srcOrd="0" destOrd="0" presId="urn:microsoft.com/office/officeart/2005/8/layout/radial1"/>
    <dgm:cxn modelId="{A941F20D-8A86-4CBF-9731-553E3F03F2D1}" srcId="{2CBF491D-0CDD-45D5-9A98-CFB5D3D830C8}" destId="{1AB99784-F630-4E6F-B00B-3317FA26C269}" srcOrd="7" destOrd="0" parTransId="{95DD1AEE-0CEB-4DB8-A5A7-DE72DF4B54AA}" sibTransId="{10C535E8-6F52-4E41-B91B-BE18B67837D4}"/>
    <dgm:cxn modelId="{D04DD7D8-F6A0-407C-BA82-414896DF4FA3}" type="presOf" srcId="{57F80BBF-4D12-4A56-ADDD-E683461D3DA0}" destId="{23D5525A-2949-4709-B2CB-6EBF76F9744B}" srcOrd="1" destOrd="0" presId="urn:microsoft.com/office/officeart/2005/8/layout/radial1"/>
    <dgm:cxn modelId="{B14CBFD2-BECE-4295-AC90-52F9AC544643}" type="presOf" srcId="{57F80BBF-4D12-4A56-ADDD-E683461D3DA0}" destId="{B8AC7757-6AAE-4B17-80AB-4964E6F15B11}" srcOrd="0" destOrd="0" presId="urn:microsoft.com/office/officeart/2005/8/layout/radial1"/>
    <dgm:cxn modelId="{B3556840-14EB-40B3-AB77-8B8F45D98189}" type="presOf" srcId="{E59593F4-C8D1-408D-8B1B-7DA5025128ED}" destId="{A9E3C237-C6D4-49BF-A211-D11ECD09BA6C}" srcOrd="1" destOrd="0" presId="urn:microsoft.com/office/officeart/2005/8/layout/radial1"/>
    <dgm:cxn modelId="{F73574B3-3879-452A-B1EE-ADAFEEC40509}" srcId="{2CBF491D-0CDD-45D5-9A98-CFB5D3D830C8}" destId="{0B92302B-46F0-4FB7-886C-08C4D353D1B0}" srcOrd="5" destOrd="0" parTransId="{E59593F4-C8D1-408D-8B1B-7DA5025128ED}" sibTransId="{0B426D79-13D3-42CC-B96A-AC96023EB2B4}"/>
    <dgm:cxn modelId="{3E63593D-A0A5-4C44-8EF9-2D0C465DAF1F}" srcId="{2CBF491D-0CDD-45D5-9A98-CFB5D3D830C8}" destId="{9644BCF6-C496-4119-B061-D56F8AC574CB}" srcOrd="4" destOrd="0" parTransId="{5D4BFAFD-8B8F-4A95-8B84-A105A7C18B00}" sibTransId="{65CF3520-666B-4AEB-9A4C-17471CCF6D91}"/>
    <dgm:cxn modelId="{9E366F67-543B-4FDD-8D0E-EBE811E5D144}" type="presOf" srcId="{C1237AB0-F6C3-42A7-93C6-150079BCD269}" destId="{C79D873F-3C5E-4D15-A88B-F683295F9122}" srcOrd="1" destOrd="0" presId="urn:microsoft.com/office/officeart/2005/8/layout/radial1"/>
    <dgm:cxn modelId="{9D895F37-CD79-4485-B196-13198C653560}" type="presOf" srcId="{5D4BFAFD-8B8F-4A95-8B84-A105A7C18B00}" destId="{5C296C34-2205-4046-9A82-A33C5526852A}" srcOrd="0" destOrd="0" presId="urn:microsoft.com/office/officeart/2005/8/layout/radial1"/>
    <dgm:cxn modelId="{5BFDA155-86BB-4CBA-8822-AE930E309D24}" type="presOf" srcId="{E59593F4-C8D1-408D-8B1B-7DA5025128ED}" destId="{56A1C838-291C-4805-B587-C57E4D807100}" srcOrd="0" destOrd="0" presId="urn:microsoft.com/office/officeart/2005/8/layout/radial1"/>
    <dgm:cxn modelId="{429D8B31-0A83-49A5-B43F-BB7E928A0AFE}" type="presOf" srcId="{0B92302B-46F0-4FB7-886C-08C4D353D1B0}" destId="{E347182C-F9D0-4B71-BBFB-D13DF0A467F2}" srcOrd="0" destOrd="0" presId="urn:microsoft.com/office/officeart/2005/8/layout/radial1"/>
    <dgm:cxn modelId="{B84133FA-BA98-4E16-AD5D-1F68A45FFA54}" type="presOf" srcId="{02588C67-EF9C-4C88-AD9D-9B6768600BCD}" destId="{D25FFAC1-3B9B-416D-827A-358C7B804159}" srcOrd="0" destOrd="0" presId="urn:microsoft.com/office/officeart/2005/8/layout/radial1"/>
    <dgm:cxn modelId="{6DA85DA7-5E75-4036-AE1F-7C978B65F5F0}" srcId="{2CBF491D-0CDD-45D5-9A98-CFB5D3D830C8}" destId="{02588C67-EF9C-4C88-AD9D-9B6768600BCD}" srcOrd="3" destOrd="0" parTransId="{57F80BBF-4D12-4A56-ADDD-E683461D3DA0}" sibTransId="{EE96AE9B-72C6-4577-808D-46DD19EF8F4E}"/>
    <dgm:cxn modelId="{E90EE294-C2DC-4891-BFB6-DFB4023BE1E1}" srcId="{B8FD1F4E-280E-4423-86C8-FC01ADA20528}" destId="{00B86551-9658-48F6-89BD-367867C6B579}" srcOrd="1" destOrd="0" parTransId="{8FD23954-648F-4AB5-8443-DB0C4A0D9EDD}" sibTransId="{FD577435-861E-4094-B395-F51E39248033}"/>
    <dgm:cxn modelId="{3780EEC8-DC75-4573-9052-B18582735B78}" type="presOf" srcId="{D8F19551-C870-4290-A434-561D524E73E3}" destId="{443F90C0-348C-4E27-B915-E2A166F00362}" srcOrd="0" destOrd="0" presId="urn:microsoft.com/office/officeart/2005/8/layout/radial1"/>
    <dgm:cxn modelId="{2A0F2A89-FB66-4DD6-A4D2-530EEC9065E3}" type="presOf" srcId="{0034F4AB-5C69-49B3-A284-AD7A952D29B3}" destId="{12D04D7A-541D-4ECF-81E3-409A2EEF4D27}" srcOrd="1" destOrd="0" presId="urn:microsoft.com/office/officeart/2005/8/layout/radial1"/>
    <dgm:cxn modelId="{588BC63B-F16C-4536-8CCD-31E980C4D93F}" type="presOf" srcId="{0034F4AB-5C69-49B3-A284-AD7A952D29B3}" destId="{1A8240F9-0381-49E1-8858-82AB01304B2A}" srcOrd="0" destOrd="0" presId="urn:microsoft.com/office/officeart/2005/8/layout/radial1"/>
    <dgm:cxn modelId="{7F3B2900-672F-4D19-9A44-6EB0E21BAB51}" srcId="{2CBF491D-0CDD-45D5-9A98-CFB5D3D830C8}" destId="{77039AFE-CB1A-44F4-A458-2C31143636D4}" srcOrd="2" destOrd="0" parTransId="{C1237AB0-F6C3-42A7-93C6-150079BCD269}" sibTransId="{596390E2-969A-402F-A2D5-CAD4DA7628E7}"/>
    <dgm:cxn modelId="{0AF3182B-8764-4EDB-9766-C45A65EF6D81}" type="presOf" srcId="{B8FD1F4E-280E-4423-86C8-FC01ADA20528}" destId="{181D47AB-B434-46A5-8E7E-8039D7A4088A}" srcOrd="0" destOrd="0" presId="urn:microsoft.com/office/officeart/2005/8/layout/radial1"/>
    <dgm:cxn modelId="{B9F951CF-04F5-4A39-BD40-4DB2247E285A}" type="presParOf" srcId="{181D47AB-B434-46A5-8E7E-8039D7A4088A}" destId="{0B46EF5F-84D6-4A18-B605-F90D62CD27EC}" srcOrd="0" destOrd="0" presId="urn:microsoft.com/office/officeart/2005/8/layout/radial1"/>
    <dgm:cxn modelId="{71B98BFD-811F-43EB-83BC-55533BC16D90}" type="presParOf" srcId="{181D47AB-B434-46A5-8E7E-8039D7A4088A}" destId="{E9F43E83-F8C3-494C-95CB-906EF07003BA}" srcOrd="1" destOrd="0" presId="urn:microsoft.com/office/officeart/2005/8/layout/radial1"/>
    <dgm:cxn modelId="{8368A1BB-696C-42C4-BDAD-7493AA9F50C2}" type="presParOf" srcId="{E9F43E83-F8C3-494C-95CB-906EF07003BA}" destId="{1FA1C976-DDA1-491E-961E-4614D3FA7B63}" srcOrd="0" destOrd="0" presId="urn:microsoft.com/office/officeart/2005/8/layout/radial1"/>
    <dgm:cxn modelId="{D561CAB9-1F11-401E-831B-5AED14ADE24D}" type="presParOf" srcId="{181D47AB-B434-46A5-8E7E-8039D7A4088A}" destId="{F16D51A7-59C4-4C96-ACF7-586C9975A791}" srcOrd="2" destOrd="0" presId="urn:microsoft.com/office/officeart/2005/8/layout/radial1"/>
    <dgm:cxn modelId="{B7CCDD30-23C9-4342-9464-A260E8E35ED7}" type="presParOf" srcId="{181D47AB-B434-46A5-8E7E-8039D7A4088A}" destId="{CD9E81EF-6874-401A-B091-D10CF7366070}" srcOrd="3" destOrd="0" presId="urn:microsoft.com/office/officeart/2005/8/layout/radial1"/>
    <dgm:cxn modelId="{9123CB39-4E07-471B-82FF-8BBB1E0B2731}" type="presParOf" srcId="{CD9E81EF-6874-401A-B091-D10CF7366070}" destId="{758D5AEC-681B-4144-A243-EB71CABC3575}" srcOrd="0" destOrd="0" presId="urn:microsoft.com/office/officeart/2005/8/layout/radial1"/>
    <dgm:cxn modelId="{7AD03552-06A7-437D-8C1E-FB87E39DD0E3}" type="presParOf" srcId="{181D47AB-B434-46A5-8E7E-8039D7A4088A}" destId="{10764C39-C22A-4D14-B90A-83C42BD4E547}" srcOrd="4" destOrd="0" presId="urn:microsoft.com/office/officeart/2005/8/layout/radial1"/>
    <dgm:cxn modelId="{B718C420-046A-42DC-968F-6728353242DC}" type="presParOf" srcId="{181D47AB-B434-46A5-8E7E-8039D7A4088A}" destId="{F94E0E31-23E4-4DE8-B6B8-B4429C04B55F}" srcOrd="5" destOrd="0" presId="urn:microsoft.com/office/officeart/2005/8/layout/radial1"/>
    <dgm:cxn modelId="{096B7ACB-C710-4E6A-AE3D-63A638415F3D}" type="presParOf" srcId="{F94E0E31-23E4-4DE8-B6B8-B4429C04B55F}" destId="{C79D873F-3C5E-4D15-A88B-F683295F9122}" srcOrd="0" destOrd="0" presId="urn:microsoft.com/office/officeart/2005/8/layout/radial1"/>
    <dgm:cxn modelId="{22CEB684-6E71-4C5D-815B-5B953C0E98C8}" type="presParOf" srcId="{181D47AB-B434-46A5-8E7E-8039D7A4088A}" destId="{E8465671-6CF7-4B0D-8C55-86FE989DF53C}" srcOrd="6" destOrd="0" presId="urn:microsoft.com/office/officeart/2005/8/layout/radial1"/>
    <dgm:cxn modelId="{CED4344E-ECCB-425F-BFA0-39CC2B2BCA00}" type="presParOf" srcId="{181D47AB-B434-46A5-8E7E-8039D7A4088A}" destId="{B8AC7757-6AAE-4B17-80AB-4964E6F15B11}" srcOrd="7" destOrd="0" presId="urn:microsoft.com/office/officeart/2005/8/layout/radial1"/>
    <dgm:cxn modelId="{8C2241ED-80D6-4C09-AC92-F8F973916925}" type="presParOf" srcId="{B8AC7757-6AAE-4B17-80AB-4964E6F15B11}" destId="{23D5525A-2949-4709-B2CB-6EBF76F9744B}" srcOrd="0" destOrd="0" presId="urn:microsoft.com/office/officeart/2005/8/layout/radial1"/>
    <dgm:cxn modelId="{1107C173-B1CD-40B5-A1F0-4AC787E009DE}" type="presParOf" srcId="{181D47AB-B434-46A5-8E7E-8039D7A4088A}" destId="{D25FFAC1-3B9B-416D-827A-358C7B804159}" srcOrd="8" destOrd="0" presId="urn:microsoft.com/office/officeart/2005/8/layout/radial1"/>
    <dgm:cxn modelId="{9960A11A-0D94-49BD-B74A-E81A59A05B08}" type="presParOf" srcId="{181D47AB-B434-46A5-8E7E-8039D7A4088A}" destId="{5C296C34-2205-4046-9A82-A33C5526852A}" srcOrd="9" destOrd="0" presId="urn:microsoft.com/office/officeart/2005/8/layout/radial1"/>
    <dgm:cxn modelId="{10CE525F-EE3D-4579-AA5F-F1D3973C8C56}" type="presParOf" srcId="{5C296C34-2205-4046-9A82-A33C5526852A}" destId="{2FD797B2-93AF-499C-B464-BE5F8C952A1F}" srcOrd="0" destOrd="0" presId="urn:microsoft.com/office/officeart/2005/8/layout/radial1"/>
    <dgm:cxn modelId="{E2BE2085-D74C-4807-85E0-860D61F0F643}" type="presParOf" srcId="{181D47AB-B434-46A5-8E7E-8039D7A4088A}" destId="{C248AF81-0324-4D51-BC88-710AF1BA7E0A}" srcOrd="10" destOrd="0" presId="urn:microsoft.com/office/officeart/2005/8/layout/radial1"/>
    <dgm:cxn modelId="{B84C4AEE-9883-4389-8D4E-3EB9DF0AC268}" type="presParOf" srcId="{181D47AB-B434-46A5-8E7E-8039D7A4088A}" destId="{56A1C838-291C-4805-B587-C57E4D807100}" srcOrd="11" destOrd="0" presId="urn:microsoft.com/office/officeart/2005/8/layout/radial1"/>
    <dgm:cxn modelId="{8B4AC597-5221-4AD3-AD2C-60B96D92B777}" type="presParOf" srcId="{56A1C838-291C-4805-B587-C57E4D807100}" destId="{A9E3C237-C6D4-49BF-A211-D11ECD09BA6C}" srcOrd="0" destOrd="0" presId="urn:microsoft.com/office/officeart/2005/8/layout/radial1"/>
    <dgm:cxn modelId="{0808B94F-876A-468C-8C94-0E6C239DA429}" type="presParOf" srcId="{181D47AB-B434-46A5-8E7E-8039D7A4088A}" destId="{E347182C-F9D0-4B71-BBFB-D13DF0A467F2}" srcOrd="12" destOrd="0" presId="urn:microsoft.com/office/officeart/2005/8/layout/radial1"/>
    <dgm:cxn modelId="{79221217-702E-4317-B9F9-94F4DF137516}" type="presParOf" srcId="{181D47AB-B434-46A5-8E7E-8039D7A4088A}" destId="{1A8240F9-0381-49E1-8858-82AB01304B2A}" srcOrd="13" destOrd="0" presId="urn:microsoft.com/office/officeart/2005/8/layout/radial1"/>
    <dgm:cxn modelId="{7DE5B75B-2AF3-45CA-812C-5BAD72CF1E89}" type="presParOf" srcId="{1A8240F9-0381-49E1-8858-82AB01304B2A}" destId="{12D04D7A-541D-4ECF-81E3-409A2EEF4D27}" srcOrd="0" destOrd="0" presId="urn:microsoft.com/office/officeart/2005/8/layout/radial1"/>
    <dgm:cxn modelId="{B9B5C7E4-0A04-48C1-9D01-14BE9A4ED1A7}" type="presParOf" srcId="{181D47AB-B434-46A5-8E7E-8039D7A4088A}" destId="{443F90C0-348C-4E27-B915-E2A166F00362}" srcOrd="14" destOrd="0" presId="urn:microsoft.com/office/officeart/2005/8/layout/radial1"/>
    <dgm:cxn modelId="{39F17921-D1B5-4463-9306-D055F819C680}" type="presParOf" srcId="{181D47AB-B434-46A5-8E7E-8039D7A4088A}" destId="{761AF350-B398-4749-A4D2-8562EE28580E}" srcOrd="15" destOrd="0" presId="urn:microsoft.com/office/officeart/2005/8/layout/radial1"/>
    <dgm:cxn modelId="{72D60090-A019-4591-B521-009519216BE0}" type="presParOf" srcId="{761AF350-B398-4749-A4D2-8562EE28580E}" destId="{9178B281-6150-4CA4-8713-C507517D87FD}" srcOrd="0" destOrd="0" presId="urn:microsoft.com/office/officeart/2005/8/layout/radial1"/>
    <dgm:cxn modelId="{E8797100-9985-4C88-8ED6-B460D991940D}" type="presParOf" srcId="{181D47AB-B434-46A5-8E7E-8039D7A4088A}" destId="{BEEC5A71-0A91-407C-B470-8BF2C07B9706}" srcOrd="16" destOrd="0" presId="urn:microsoft.com/office/officeart/2005/8/layout/radial1"/>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46EF5F-84D6-4A18-B605-F90D62CD27EC}">
      <dsp:nvSpPr>
        <dsp:cNvPr id="0" name=""/>
        <dsp:cNvSpPr/>
      </dsp:nvSpPr>
      <dsp:spPr>
        <a:xfrm>
          <a:off x="3290730" y="2094177"/>
          <a:ext cx="1546539" cy="1230312"/>
        </a:xfrm>
        <a:prstGeom prst="ellipse">
          <a:avLst/>
        </a:prstGeom>
        <a:solidFill>
          <a:schemeClr val="bg1"/>
        </a:solidFill>
        <a:ln w="38100" cap="flat" cmpd="sng" algn="ctr">
          <a:solidFill>
            <a:srgbClr val="EA5B0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EA5B0C"/>
              </a:solidFill>
              <a:latin typeface="Arial" panose="020B0604020202020204" pitchFamily="34" charset="0"/>
              <a:cs typeface="Arial" panose="020B0604020202020204" pitchFamily="34" charset="0"/>
            </a:rPr>
            <a:t>MMMR</a:t>
          </a:r>
          <a:endParaRPr lang="en-US" sz="1400" b="1" kern="1200" dirty="0">
            <a:solidFill>
              <a:srgbClr val="EA5B0C"/>
            </a:solidFill>
            <a:latin typeface="Arial" panose="020B0604020202020204" pitchFamily="34" charset="0"/>
            <a:cs typeface="Arial" panose="020B0604020202020204" pitchFamily="34" charset="0"/>
          </a:endParaRPr>
        </a:p>
      </dsp:txBody>
      <dsp:txXfrm>
        <a:off x="3517215" y="2274352"/>
        <a:ext cx="1093569" cy="869962"/>
      </dsp:txXfrm>
    </dsp:sp>
    <dsp:sp modelId="{E9F43E83-F8C3-494C-95CB-906EF07003BA}">
      <dsp:nvSpPr>
        <dsp:cNvPr id="0" name=""/>
        <dsp:cNvSpPr/>
      </dsp:nvSpPr>
      <dsp:spPr>
        <a:xfrm rot="16200000">
          <a:off x="3633568" y="1650123"/>
          <a:ext cx="860862" cy="27246"/>
        </a:xfrm>
        <a:custGeom>
          <a:avLst/>
          <a:gdLst/>
          <a:ahLst/>
          <a:cxnLst/>
          <a:rect l="0" t="0" r="0" b="0"/>
          <a:pathLst>
            <a:path>
              <a:moveTo>
                <a:pt x="0" y="13623"/>
              </a:moveTo>
              <a:lnTo>
                <a:pt x="860862" y="13623"/>
              </a:lnTo>
            </a:path>
          </a:pathLst>
        </a:custGeom>
        <a:noFill/>
        <a:ln w="38100" cap="flat" cmpd="sng" algn="ctr">
          <a:no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42478" y="1642224"/>
        <a:ext cx="43043" cy="43043"/>
      </dsp:txXfrm>
    </dsp:sp>
    <dsp:sp modelId="{F16D51A7-59C4-4C96-ACF7-586C9975A791}">
      <dsp:nvSpPr>
        <dsp:cNvPr id="0" name=""/>
        <dsp:cNvSpPr/>
      </dsp:nvSpPr>
      <dsp:spPr>
        <a:xfrm>
          <a:off x="3448843" y="3002"/>
          <a:ext cx="1230312" cy="1230312"/>
        </a:xfrm>
        <a:prstGeom prst="ellipse">
          <a:avLst/>
        </a:prstGeom>
        <a:noFill/>
        <a:ln w="381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Median</a:t>
          </a:r>
          <a:endParaRPr lang="en-US" sz="1600" kern="1200" dirty="0">
            <a:latin typeface="Arial" panose="020B0604020202020204" pitchFamily="34" charset="0"/>
            <a:cs typeface="Arial" panose="020B0604020202020204" pitchFamily="34" charset="0"/>
          </a:endParaRPr>
        </a:p>
      </dsp:txBody>
      <dsp:txXfrm>
        <a:off x="3629018" y="183177"/>
        <a:ext cx="869962" cy="869962"/>
      </dsp:txXfrm>
    </dsp:sp>
    <dsp:sp modelId="{CD9E81EF-6874-401A-B091-D10CF7366070}">
      <dsp:nvSpPr>
        <dsp:cNvPr id="0" name=""/>
        <dsp:cNvSpPr/>
      </dsp:nvSpPr>
      <dsp:spPr>
        <a:xfrm rot="18900000">
          <a:off x="4428949" y="1933156"/>
          <a:ext cx="795208" cy="27246"/>
        </a:xfrm>
        <a:custGeom>
          <a:avLst/>
          <a:gdLst/>
          <a:ahLst/>
          <a:cxnLst/>
          <a:rect l="0" t="0" r="0" b="0"/>
          <a:pathLst>
            <a:path>
              <a:moveTo>
                <a:pt x="0" y="13623"/>
              </a:moveTo>
              <a:lnTo>
                <a:pt x="795208" y="13623"/>
              </a:lnTo>
            </a:path>
          </a:pathLst>
        </a:custGeom>
        <a:noFill/>
        <a:ln w="38100" cap="flat" cmpd="sng" algn="ctr">
          <a:solidFill>
            <a:srgbClr val="EA5B0C"/>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806673" y="1926899"/>
        <a:ext cx="39760" cy="39760"/>
      </dsp:txXfrm>
    </dsp:sp>
    <dsp:sp modelId="{10764C39-C22A-4D14-B90A-83C42BD4E547}">
      <dsp:nvSpPr>
        <dsp:cNvPr id="0" name=""/>
        <dsp:cNvSpPr/>
      </dsp:nvSpPr>
      <dsp:spPr>
        <a:xfrm>
          <a:off x="4927527" y="615493"/>
          <a:ext cx="1230312" cy="1230312"/>
        </a:xfrm>
        <a:prstGeom prst="ellipse">
          <a:avLst/>
        </a:prstGeom>
        <a:solidFill>
          <a:srgbClr val="EA5B0C"/>
        </a:solidFill>
        <a:ln w="12700" cap="flat" cmpd="sng" algn="ctr">
          <a:solidFill>
            <a:srgbClr val="EA5B0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rial" panose="020B0604020202020204" pitchFamily="34" charset="0"/>
              <a:cs typeface="Arial" panose="020B0604020202020204" pitchFamily="34" charset="0"/>
            </a:rPr>
            <a:t>Mean</a:t>
          </a:r>
          <a:endParaRPr lang="en-US" sz="2000" kern="1200" dirty="0">
            <a:latin typeface="Arial" panose="020B0604020202020204" pitchFamily="34" charset="0"/>
            <a:cs typeface="Arial" panose="020B0604020202020204" pitchFamily="34" charset="0"/>
          </a:endParaRPr>
        </a:p>
      </dsp:txBody>
      <dsp:txXfrm>
        <a:off x="5107702" y="795668"/>
        <a:ext cx="869962" cy="869962"/>
      </dsp:txXfrm>
    </dsp:sp>
    <dsp:sp modelId="{F94E0E31-23E4-4DE8-B6B8-B4429C04B55F}">
      <dsp:nvSpPr>
        <dsp:cNvPr id="0" name=""/>
        <dsp:cNvSpPr/>
      </dsp:nvSpPr>
      <dsp:spPr>
        <a:xfrm>
          <a:off x="4837269" y="2695710"/>
          <a:ext cx="702748" cy="27246"/>
        </a:xfrm>
        <a:custGeom>
          <a:avLst/>
          <a:gdLst/>
          <a:ahLst/>
          <a:cxnLst/>
          <a:rect l="0" t="0" r="0" b="0"/>
          <a:pathLst>
            <a:path>
              <a:moveTo>
                <a:pt x="0" y="13623"/>
              </a:moveTo>
              <a:lnTo>
                <a:pt x="702748" y="13623"/>
              </a:lnTo>
            </a:path>
          </a:pathLst>
        </a:custGeom>
        <a:noFill/>
        <a:ln w="38100" cap="flat" cmpd="sng" algn="ctr">
          <a:no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171075" y="2691764"/>
        <a:ext cx="35137" cy="35137"/>
      </dsp:txXfrm>
    </dsp:sp>
    <dsp:sp modelId="{E8465671-6CF7-4B0D-8C55-86FE989DF53C}">
      <dsp:nvSpPr>
        <dsp:cNvPr id="0" name=""/>
        <dsp:cNvSpPr/>
      </dsp:nvSpPr>
      <dsp:spPr>
        <a:xfrm>
          <a:off x="5540018" y="2094177"/>
          <a:ext cx="1230312" cy="1230312"/>
        </a:xfrm>
        <a:prstGeom prst="ellipse">
          <a:avLst/>
        </a:prstGeom>
        <a:noFill/>
        <a:ln w="381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Mean</a:t>
          </a:r>
          <a:endParaRPr lang="en-US" sz="1600" kern="1200" dirty="0">
            <a:latin typeface="Arial" panose="020B0604020202020204" pitchFamily="34" charset="0"/>
            <a:cs typeface="Arial" panose="020B0604020202020204" pitchFamily="34" charset="0"/>
          </a:endParaRPr>
        </a:p>
      </dsp:txBody>
      <dsp:txXfrm>
        <a:off x="5720193" y="2274352"/>
        <a:ext cx="869962" cy="869962"/>
      </dsp:txXfrm>
    </dsp:sp>
    <dsp:sp modelId="{B8AC7757-6AAE-4B17-80AB-4964E6F15B11}">
      <dsp:nvSpPr>
        <dsp:cNvPr id="0" name=""/>
        <dsp:cNvSpPr/>
      </dsp:nvSpPr>
      <dsp:spPr>
        <a:xfrm rot="2700000">
          <a:off x="4428949" y="3458264"/>
          <a:ext cx="795208" cy="27246"/>
        </a:xfrm>
        <a:custGeom>
          <a:avLst/>
          <a:gdLst/>
          <a:ahLst/>
          <a:cxnLst/>
          <a:rect l="0" t="0" r="0" b="0"/>
          <a:pathLst>
            <a:path>
              <a:moveTo>
                <a:pt x="0" y="13623"/>
              </a:moveTo>
              <a:lnTo>
                <a:pt x="795208" y="13623"/>
              </a:lnTo>
            </a:path>
          </a:pathLst>
        </a:custGeom>
        <a:noFill/>
        <a:ln w="38100" cap="flat" cmpd="sng" algn="ctr">
          <a:solidFill>
            <a:srgbClr val="EA5B0C"/>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806673" y="3452007"/>
        <a:ext cx="39760" cy="39760"/>
      </dsp:txXfrm>
    </dsp:sp>
    <dsp:sp modelId="{D25FFAC1-3B9B-416D-827A-358C7B804159}">
      <dsp:nvSpPr>
        <dsp:cNvPr id="0" name=""/>
        <dsp:cNvSpPr/>
      </dsp:nvSpPr>
      <dsp:spPr>
        <a:xfrm>
          <a:off x="4927527" y="3572861"/>
          <a:ext cx="1230312" cy="1230312"/>
        </a:xfrm>
        <a:prstGeom prst="ellipse">
          <a:avLst/>
        </a:prstGeom>
        <a:solidFill>
          <a:srgbClr val="EA5B0C"/>
        </a:solidFill>
        <a:ln w="12700" cap="flat" cmpd="sng" algn="ctr">
          <a:solidFill>
            <a:srgbClr val="EA5B0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rial" panose="020B0604020202020204" pitchFamily="34" charset="0"/>
              <a:cs typeface="Arial" panose="020B0604020202020204" pitchFamily="34" charset="0"/>
            </a:rPr>
            <a:t>Median</a:t>
          </a:r>
          <a:endParaRPr lang="en-US" sz="2000" kern="1200" dirty="0">
            <a:latin typeface="Arial" panose="020B0604020202020204" pitchFamily="34" charset="0"/>
            <a:cs typeface="Arial" panose="020B0604020202020204" pitchFamily="34" charset="0"/>
          </a:endParaRPr>
        </a:p>
      </dsp:txBody>
      <dsp:txXfrm>
        <a:off x="5107702" y="3753036"/>
        <a:ext cx="869962" cy="869962"/>
      </dsp:txXfrm>
    </dsp:sp>
    <dsp:sp modelId="{5C296C34-2205-4046-9A82-A33C5526852A}">
      <dsp:nvSpPr>
        <dsp:cNvPr id="0" name=""/>
        <dsp:cNvSpPr/>
      </dsp:nvSpPr>
      <dsp:spPr>
        <a:xfrm rot="5400000">
          <a:off x="3633568" y="3741297"/>
          <a:ext cx="860862" cy="27246"/>
        </a:xfrm>
        <a:custGeom>
          <a:avLst/>
          <a:gdLst/>
          <a:ahLst/>
          <a:cxnLst/>
          <a:rect l="0" t="0" r="0" b="0"/>
          <a:pathLst>
            <a:path>
              <a:moveTo>
                <a:pt x="0" y="13623"/>
              </a:moveTo>
              <a:lnTo>
                <a:pt x="860862" y="13623"/>
              </a:lnTo>
            </a:path>
          </a:pathLst>
        </a:custGeom>
        <a:noFill/>
        <a:ln w="38100" cap="flat" cmpd="sng" algn="ctr">
          <a:no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042478" y="3733399"/>
        <a:ext cx="43043" cy="43043"/>
      </dsp:txXfrm>
    </dsp:sp>
    <dsp:sp modelId="{C248AF81-0324-4D51-BC88-710AF1BA7E0A}">
      <dsp:nvSpPr>
        <dsp:cNvPr id="0" name=""/>
        <dsp:cNvSpPr/>
      </dsp:nvSpPr>
      <dsp:spPr>
        <a:xfrm>
          <a:off x="3448843" y="4185351"/>
          <a:ext cx="1230312" cy="1230312"/>
        </a:xfrm>
        <a:prstGeom prst="ellipse">
          <a:avLst/>
        </a:prstGeom>
        <a:noFill/>
        <a:ln w="381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latin typeface="Arial" panose="020B0604020202020204" pitchFamily="34" charset="0"/>
              <a:cs typeface="Arial" panose="020B0604020202020204" pitchFamily="34" charset="0"/>
            </a:rPr>
            <a:t>Range</a:t>
          </a:r>
          <a:endParaRPr lang="en-US" sz="1600" kern="1200" dirty="0">
            <a:latin typeface="Arial" panose="020B0604020202020204" pitchFamily="34" charset="0"/>
            <a:cs typeface="Arial" panose="020B0604020202020204" pitchFamily="34" charset="0"/>
          </a:endParaRPr>
        </a:p>
      </dsp:txBody>
      <dsp:txXfrm>
        <a:off x="3629018" y="4365526"/>
        <a:ext cx="869962" cy="869962"/>
      </dsp:txXfrm>
    </dsp:sp>
    <dsp:sp modelId="{56A1C838-291C-4805-B587-C57E4D807100}">
      <dsp:nvSpPr>
        <dsp:cNvPr id="0" name=""/>
        <dsp:cNvSpPr/>
      </dsp:nvSpPr>
      <dsp:spPr>
        <a:xfrm rot="8100000">
          <a:off x="2903841" y="3458264"/>
          <a:ext cx="795208" cy="27246"/>
        </a:xfrm>
        <a:custGeom>
          <a:avLst/>
          <a:gdLst/>
          <a:ahLst/>
          <a:cxnLst/>
          <a:rect l="0" t="0" r="0" b="0"/>
          <a:pathLst>
            <a:path>
              <a:moveTo>
                <a:pt x="0" y="13623"/>
              </a:moveTo>
              <a:lnTo>
                <a:pt x="795208" y="13623"/>
              </a:lnTo>
            </a:path>
          </a:pathLst>
        </a:custGeom>
        <a:noFill/>
        <a:ln w="38100" cap="flat" cmpd="sng" algn="ctr">
          <a:solidFill>
            <a:srgbClr val="EA5B0C"/>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81565" y="3452007"/>
        <a:ext cx="39760" cy="39760"/>
      </dsp:txXfrm>
    </dsp:sp>
    <dsp:sp modelId="{E347182C-F9D0-4B71-BBFB-D13DF0A467F2}">
      <dsp:nvSpPr>
        <dsp:cNvPr id="0" name=""/>
        <dsp:cNvSpPr/>
      </dsp:nvSpPr>
      <dsp:spPr>
        <a:xfrm>
          <a:off x="1970159" y="3572861"/>
          <a:ext cx="1230312" cy="1230312"/>
        </a:xfrm>
        <a:prstGeom prst="ellipse">
          <a:avLst/>
        </a:prstGeom>
        <a:solidFill>
          <a:srgbClr val="EA5B0C"/>
        </a:solidFill>
        <a:ln w="12700" cap="flat" cmpd="sng" algn="ctr">
          <a:solidFill>
            <a:srgbClr val="EA5B0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rial" panose="020B0604020202020204" pitchFamily="34" charset="0"/>
              <a:cs typeface="Arial" panose="020B0604020202020204" pitchFamily="34" charset="0"/>
            </a:rPr>
            <a:t>Range</a:t>
          </a:r>
          <a:endParaRPr lang="en-US" sz="2000" kern="1200" dirty="0">
            <a:latin typeface="Arial" panose="020B0604020202020204" pitchFamily="34" charset="0"/>
            <a:cs typeface="Arial" panose="020B0604020202020204" pitchFamily="34" charset="0"/>
          </a:endParaRPr>
        </a:p>
      </dsp:txBody>
      <dsp:txXfrm>
        <a:off x="2150334" y="3753036"/>
        <a:ext cx="869962" cy="869962"/>
      </dsp:txXfrm>
    </dsp:sp>
    <dsp:sp modelId="{1A8240F9-0381-49E1-8858-82AB01304B2A}">
      <dsp:nvSpPr>
        <dsp:cNvPr id="0" name=""/>
        <dsp:cNvSpPr/>
      </dsp:nvSpPr>
      <dsp:spPr>
        <a:xfrm rot="10800000">
          <a:off x="2587981" y="2695710"/>
          <a:ext cx="702748" cy="27246"/>
        </a:xfrm>
        <a:custGeom>
          <a:avLst/>
          <a:gdLst/>
          <a:ahLst/>
          <a:cxnLst/>
          <a:rect l="0" t="0" r="0" b="0"/>
          <a:pathLst>
            <a:path>
              <a:moveTo>
                <a:pt x="0" y="13623"/>
              </a:moveTo>
              <a:lnTo>
                <a:pt x="702748" y="13623"/>
              </a:lnTo>
            </a:path>
          </a:pathLst>
        </a:custGeom>
        <a:noFill/>
        <a:ln w="38100" cap="flat" cmpd="sng" algn="ctr">
          <a:no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921787" y="2691764"/>
        <a:ext cx="35137" cy="35137"/>
      </dsp:txXfrm>
    </dsp:sp>
    <dsp:sp modelId="{443F90C0-348C-4E27-B915-E2A166F00362}">
      <dsp:nvSpPr>
        <dsp:cNvPr id="0" name=""/>
        <dsp:cNvSpPr/>
      </dsp:nvSpPr>
      <dsp:spPr>
        <a:xfrm>
          <a:off x="1357669" y="2094177"/>
          <a:ext cx="1230312" cy="1230312"/>
        </a:xfrm>
        <a:prstGeom prst="ellipse">
          <a:avLst/>
        </a:prstGeom>
        <a:noFill/>
        <a:ln w="381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rial" panose="020B0604020202020204" pitchFamily="34" charset="0"/>
              <a:cs typeface="Arial" panose="020B0604020202020204" pitchFamily="34" charset="0"/>
            </a:rPr>
            <a:t>Median</a:t>
          </a:r>
          <a:endParaRPr lang="en-US" sz="2000" kern="1200" dirty="0">
            <a:latin typeface="Arial" panose="020B0604020202020204" pitchFamily="34" charset="0"/>
            <a:cs typeface="Arial" panose="020B0604020202020204" pitchFamily="34" charset="0"/>
          </a:endParaRPr>
        </a:p>
      </dsp:txBody>
      <dsp:txXfrm>
        <a:off x="1537844" y="2274352"/>
        <a:ext cx="869962" cy="869962"/>
      </dsp:txXfrm>
    </dsp:sp>
    <dsp:sp modelId="{761AF350-B398-4749-A4D2-8562EE28580E}">
      <dsp:nvSpPr>
        <dsp:cNvPr id="0" name=""/>
        <dsp:cNvSpPr/>
      </dsp:nvSpPr>
      <dsp:spPr>
        <a:xfrm rot="13500000">
          <a:off x="2903841" y="1933156"/>
          <a:ext cx="795208" cy="27246"/>
        </a:xfrm>
        <a:custGeom>
          <a:avLst/>
          <a:gdLst/>
          <a:ahLst/>
          <a:cxnLst/>
          <a:rect l="0" t="0" r="0" b="0"/>
          <a:pathLst>
            <a:path>
              <a:moveTo>
                <a:pt x="0" y="13623"/>
              </a:moveTo>
              <a:lnTo>
                <a:pt x="795208" y="13623"/>
              </a:lnTo>
            </a:path>
          </a:pathLst>
        </a:custGeom>
        <a:noFill/>
        <a:ln w="38100" cap="flat" cmpd="sng" algn="ctr">
          <a:solidFill>
            <a:srgbClr val="EA5B0C"/>
          </a:solidFill>
          <a:prstDash val="sysDot"/>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281565" y="1926899"/>
        <a:ext cx="39760" cy="39760"/>
      </dsp:txXfrm>
    </dsp:sp>
    <dsp:sp modelId="{BEEC5A71-0A91-407C-B470-8BF2C07B9706}">
      <dsp:nvSpPr>
        <dsp:cNvPr id="0" name=""/>
        <dsp:cNvSpPr/>
      </dsp:nvSpPr>
      <dsp:spPr>
        <a:xfrm>
          <a:off x="1970159" y="615493"/>
          <a:ext cx="1230312" cy="1230312"/>
        </a:xfrm>
        <a:prstGeom prst="ellipse">
          <a:avLst/>
        </a:prstGeom>
        <a:solidFill>
          <a:srgbClr val="EA5B0C"/>
        </a:solidFill>
        <a:ln w="12700" cap="flat" cmpd="sng" algn="ctr">
          <a:solidFill>
            <a:srgbClr val="EA5B0C"/>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latin typeface="Arial" panose="020B0604020202020204" pitchFamily="34" charset="0"/>
              <a:cs typeface="Arial" panose="020B0604020202020204" pitchFamily="34" charset="0"/>
            </a:rPr>
            <a:t>Mode</a:t>
          </a:r>
          <a:endParaRPr lang="en-US" sz="2000" kern="1200" dirty="0">
            <a:latin typeface="Arial" panose="020B0604020202020204" pitchFamily="34" charset="0"/>
            <a:cs typeface="Arial" panose="020B0604020202020204" pitchFamily="34" charset="0"/>
          </a:endParaRPr>
        </a:p>
      </dsp:txBody>
      <dsp:txXfrm>
        <a:off x="2150334" y="795668"/>
        <a:ext cx="869962" cy="86996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827DCA7-FB45-497B-BF29-C3794C8D5EBF}" type="datetimeFigureOut">
              <a:rPr lang="en-IE" smtClean="0"/>
              <a:t>19/07/2019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AE78BA7E-90EF-4292-AFAD-872B99D35A43}" type="slidenum">
              <a:rPr lang="en-IE" smtClean="0"/>
              <a:t>‹#›</a:t>
            </a:fld>
            <a:endParaRPr lang="en-IE"/>
          </a:p>
        </p:txBody>
      </p:sp>
    </p:spTree>
    <p:extLst>
      <p:ext uri="{BB962C8B-B14F-4D97-AF65-F5344CB8AC3E}">
        <p14:creationId xmlns:p14="http://schemas.microsoft.com/office/powerpoint/2010/main" val="3229571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Depending on the group, </a:t>
            </a:r>
            <a:r>
              <a:rPr lang="en-IE" dirty="0" smtClean="0"/>
              <a:t>learners </a:t>
            </a:r>
            <a:r>
              <a:rPr lang="en-IE" dirty="0"/>
              <a:t>could be given a demographic of the people they can interview and this homework could be completed as groupwork if appropriate.</a:t>
            </a:r>
          </a:p>
        </p:txBody>
      </p:sp>
      <p:sp>
        <p:nvSpPr>
          <p:cNvPr id="4" name="Slide Number Placeholder 3"/>
          <p:cNvSpPr>
            <a:spLocks noGrp="1"/>
          </p:cNvSpPr>
          <p:nvPr>
            <p:ph type="sldNum" sz="quarter" idx="10"/>
          </p:nvPr>
        </p:nvSpPr>
        <p:spPr/>
        <p:txBody>
          <a:bodyPr/>
          <a:lstStyle/>
          <a:p>
            <a:fld id="{AE78BA7E-90EF-4292-AFAD-872B99D35A43}" type="slidenum">
              <a:rPr lang="en-IE" smtClean="0"/>
              <a:t>3</a:t>
            </a:fld>
            <a:endParaRPr lang="en-IE"/>
          </a:p>
        </p:txBody>
      </p:sp>
    </p:spTree>
    <p:extLst>
      <p:ext uri="{BB962C8B-B14F-4D97-AF65-F5344CB8AC3E}">
        <p14:creationId xmlns:p14="http://schemas.microsoft.com/office/powerpoint/2010/main" val="11332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How the axis relate to each other</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6123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data representation using axis, data is plotted with points or crosses</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8066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 difference between the upper quartile and the lower quartile of the data</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021038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Results/options that are not numbers</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12211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data representation where rectangles of different heights are used. It has gaps between the rectangles. Typically used for qualitative data.</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56744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 most popular/frequent number</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66815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Something without unfair advantage</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00100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 entire group which could be surveyed</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16415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piece of data that differs to the norm</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1264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200" b="0" i="0" u="none" strike="noStrike" kern="1200" cap="none" spc="0" normalizeH="0" baseline="0" noProof="0" dirty="0" smtClean="0">
                <a:ln>
                  <a:noFill/>
                </a:ln>
                <a:solidFill>
                  <a:prstClr val="black"/>
                </a:solidFill>
                <a:effectLst/>
                <a:uLnTx/>
                <a:uFillTx/>
                <a:latin typeface="+mn-lt"/>
                <a:ea typeface="+mn-ea"/>
                <a:cs typeface="+mn-cs"/>
              </a:rPr>
              <a:t>Results/options that are numbers</a:t>
            </a:r>
            <a:endParaRPr kumimoji="0" lang="en-IE"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5990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If appropriate, ask the </a:t>
            </a:r>
            <a:r>
              <a:rPr lang="en-IE" dirty="0" smtClean="0"/>
              <a:t>learners </a:t>
            </a:r>
            <a:r>
              <a:rPr lang="en-IE" dirty="0"/>
              <a:t>to take notes during the game of any definitions they are unsure of</a:t>
            </a:r>
          </a:p>
        </p:txBody>
      </p:sp>
      <p:sp>
        <p:nvSpPr>
          <p:cNvPr id="4" name="Slide Number Placeholder 3"/>
          <p:cNvSpPr>
            <a:spLocks noGrp="1"/>
          </p:cNvSpPr>
          <p:nvPr>
            <p:ph type="sldNum" sz="quarter" idx="10"/>
          </p:nvPr>
        </p:nvSpPr>
        <p:spPr/>
        <p:txBody>
          <a:bodyPr/>
          <a:lstStyle/>
          <a:p>
            <a:fld id="{AE78BA7E-90EF-4292-AFAD-872B99D35A43}" type="slidenum">
              <a:rPr lang="en-IE" smtClean="0"/>
              <a:t>4</a:t>
            </a:fld>
            <a:endParaRPr lang="en-IE"/>
          </a:p>
        </p:txBody>
      </p:sp>
    </p:spTree>
    <p:extLst>
      <p:ext uri="{BB962C8B-B14F-4D97-AF65-F5344CB8AC3E}">
        <p14:creationId xmlns:p14="http://schemas.microsoft.com/office/powerpoint/2010/main" val="7831740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data representation using a rectangle where the widths indicate the lower and upper quartiles. The line in the middle of this rectangle is the median and the lines either side of it are the outliers of the data.</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49790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200" b="0" i="0" u="none" strike="noStrike" kern="1200" cap="none" spc="0" normalizeH="0" baseline="0" noProof="0" dirty="0" smtClean="0">
                <a:ln>
                  <a:noFill/>
                </a:ln>
                <a:solidFill>
                  <a:prstClr val="black"/>
                </a:solidFill>
                <a:effectLst/>
                <a:uLnTx/>
                <a:uFillTx/>
                <a:latin typeface="+mn-lt"/>
                <a:ea typeface="+mn-ea"/>
                <a:cs typeface="+mn-cs"/>
              </a:rPr>
              <a:t>Something with unfair advantage</a:t>
            </a:r>
            <a:endParaRPr kumimoji="0" lang="en-IE"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410812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E" sz="1200" b="0" i="0" u="none" strike="noStrike" kern="1200" cap="none" spc="0" normalizeH="0" baseline="0" noProof="0" dirty="0" smtClean="0">
                <a:ln>
                  <a:noFill/>
                </a:ln>
                <a:solidFill>
                  <a:prstClr val="black"/>
                </a:solidFill>
                <a:effectLst/>
                <a:uLnTx/>
                <a:uFillTx/>
                <a:latin typeface="+mn-lt"/>
                <a:ea typeface="+mn-ea"/>
                <a:cs typeface="+mn-cs"/>
              </a:rPr>
              <a:t>A data representation where rectangles of different heights are used. It has no gaps between the rectangles. Typically used for quantitative data. </a:t>
            </a:r>
            <a:r>
              <a:rPr lang="en-IE" dirty="0" smtClean="0"/>
              <a:t>X-axis does not have to begin at 0.</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50130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Data split by place value with a key.</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34497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Fill in definitions to these words with your class and ask them how they remember them</a:t>
            </a:r>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26</a:t>
            </a:fld>
            <a:endParaRPr lang="en-IE"/>
          </a:p>
        </p:txBody>
      </p:sp>
    </p:spTree>
    <p:extLst>
      <p:ext uri="{BB962C8B-B14F-4D97-AF65-F5344CB8AC3E}">
        <p14:creationId xmlns:p14="http://schemas.microsoft.com/office/powerpoint/2010/main" val="39533468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This question should be explored as a class, some solutions are:</a:t>
            </a:r>
          </a:p>
          <a:p>
            <a:pPr marL="0" indent="0">
              <a:buNone/>
            </a:pPr>
            <a:r>
              <a:rPr lang="en-IE" sz="1200" b="0" i="0" kern="1200" dirty="0" smtClean="0">
                <a:solidFill>
                  <a:schemeClr val="tx1"/>
                </a:solidFill>
                <a:effectLst/>
                <a:latin typeface="+mn-lt"/>
                <a:ea typeface="+mn-ea"/>
                <a:cs typeface="+mn-cs"/>
              </a:rPr>
              <a:t>1) </a:t>
            </a:r>
            <a:r>
              <a:rPr lang="en-IE" sz="1200" b="0" i="0" kern="1200" dirty="0">
                <a:solidFill>
                  <a:schemeClr val="tx1"/>
                </a:solidFill>
                <a:effectLst/>
                <a:latin typeface="+mn-lt"/>
                <a:ea typeface="+mn-ea"/>
                <a:cs typeface="+mn-cs"/>
              </a:rPr>
              <a:t>1, 2, 3, 3, 11</a:t>
            </a:r>
            <a:r>
              <a:rPr lang="en-IE" dirty="0"/>
              <a:t/>
            </a:r>
            <a:br>
              <a:rPr lang="en-IE" dirty="0"/>
            </a:br>
            <a:r>
              <a:rPr lang="en-IE" dirty="0" smtClean="0"/>
              <a:t>2) </a:t>
            </a:r>
            <a:r>
              <a:rPr lang="en-IE" sz="1200" b="0" i="0" kern="1200" dirty="0">
                <a:solidFill>
                  <a:schemeClr val="tx1"/>
                </a:solidFill>
                <a:effectLst/>
                <a:latin typeface="+mn-lt"/>
                <a:ea typeface="+mn-ea"/>
                <a:cs typeface="+mn-cs"/>
              </a:rPr>
              <a:t>1, 3, 3, 5, 8</a:t>
            </a:r>
            <a:r>
              <a:rPr lang="en-IE" dirty="0"/>
              <a:t/>
            </a:r>
            <a:br>
              <a:rPr lang="en-IE" dirty="0"/>
            </a:br>
            <a:r>
              <a:rPr lang="en-IE" dirty="0" smtClean="0"/>
              <a:t>3) </a:t>
            </a:r>
            <a:r>
              <a:rPr lang="en-IE" sz="1200" b="0" i="0" kern="1200" dirty="0">
                <a:solidFill>
                  <a:schemeClr val="tx1"/>
                </a:solidFill>
                <a:effectLst/>
                <a:latin typeface="+mn-lt"/>
                <a:ea typeface="+mn-ea"/>
                <a:cs typeface="+mn-cs"/>
              </a:rPr>
              <a:t>2, 3, 3, 3, 9</a:t>
            </a:r>
            <a:r>
              <a:rPr lang="en-IE" dirty="0"/>
              <a:t/>
            </a:r>
            <a:br>
              <a:rPr lang="en-IE" dirty="0"/>
            </a:br>
            <a:r>
              <a:rPr lang="en-IE" dirty="0" smtClean="0"/>
              <a:t>You</a:t>
            </a:r>
            <a:r>
              <a:rPr lang="en-IE" baseline="0" dirty="0" smtClean="0"/>
              <a:t> c</a:t>
            </a:r>
            <a:r>
              <a:rPr lang="en-IE" dirty="0" smtClean="0"/>
              <a:t>ould </a:t>
            </a:r>
            <a:r>
              <a:rPr lang="en-IE" dirty="0"/>
              <a:t>ask the class if there are any rules that can be followed to help solve this problem. (For example, the third number will always be 3 with smaller and larger numbers either side as it is the median)</a:t>
            </a:r>
          </a:p>
          <a:p>
            <a:pPr marL="0" indent="0">
              <a:buNone/>
            </a:pPr>
            <a:r>
              <a:rPr lang="en-IE" dirty="0"/>
              <a:t>As an extension </a:t>
            </a:r>
            <a:r>
              <a:rPr lang="en-IE" dirty="0" smtClean="0"/>
              <a:t>you could </a:t>
            </a:r>
            <a:r>
              <a:rPr lang="en-IE" dirty="0"/>
              <a:t>ask the class how the question would change if the range was added in (for example, a range of 7)</a:t>
            </a:r>
          </a:p>
        </p:txBody>
      </p:sp>
      <p:sp>
        <p:nvSpPr>
          <p:cNvPr id="4" name="Slide Number Placeholder 3"/>
          <p:cNvSpPr>
            <a:spLocks noGrp="1"/>
          </p:cNvSpPr>
          <p:nvPr>
            <p:ph type="sldNum" sz="quarter" idx="10"/>
          </p:nvPr>
        </p:nvSpPr>
        <p:spPr/>
        <p:txBody>
          <a:bodyPr/>
          <a:lstStyle/>
          <a:p>
            <a:fld id="{AE78BA7E-90EF-4292-AFAD-872B99D35A43}" type="slidenum">
              <a:rPr lang="en-IE" smtClean="0"/>
              <a:t>27</a:t>
            </a:fld>
            <a:endParaRPr lang="en-IE"/>
          </a:p>
        </p:txBody>
      </p:sp>
    </p:spTree>
    <p:extLst>
      <p:ext uri="{BB962C8B-B14F-4D97-AF65-F5344CB8AC3E}">
        <p14:creationId xmlns:p14="http://schemas.microsoft.com/office/powerpoint/2010/main" val="1666588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AE78BA7E-90EF-4292-AFAD-872B99D35A43}" type="slidenum">
              <a:rPr lang="en-IE" smtClean="0"/>
              <a:t>28</a:t>
            </a:fld>
            <a:endParaRPr lang="en-IE"/>
          </a:p>
        </p:txBody>
      </p:sp>
    </p:spTree>
    <p:extLst>
      <p:ext uri="{BB962C8B-B14F-4D97-AF65-F5344CB8AC3E}">
        <p14:creationId xmlns:p14="http://schemas.microsoft.com/office/powerpoint/2010/main" val="37747024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Learners </a:t>
            </a:r>
            <a:r>
              <a:rPr lang="en-IE" dirty="0"/>
              <a:t>should not be reminded how to do a bar chart. This extension task is a diagnostic question to ensure that </a:t>
            </a:r>
            <a:r>
              <a:rPr lang="en-IE" dirty="0" smtClean="0"/>
              <a:t>learners </a:t>
            </a:r>
            <a:r>
              <a:rPr lang="en-IE" dirty="0"/>
              <a:t>understand the difference between a bar chart and a histogram (hopefully they’ll remember from the game earlier!)</a:t>
            </a:r>
          </a:p>
        </p:txBody>
      </p:sp>
      <p:sp>
        <p:nvSpPr>
          <p:cNvPr id="4" name="Slide Number Placeholder 3"/>
          <p:cNvSpPr>
            <a:spLocks noGrp="1"/>
          </p:cNvSpPr>
          <p:nvPr>
            <p:ph type="sldNum" sz="quarter" idx="10"/>
          </p:nvPr>
        </p:nvSpPr>
        <p:spPr/>
        <p:txBody>
          <a:bodyPr/>
          <a:lstStyle/>
          <a:p>
            <a:fld id="{AE78BA7E-90EF-4292-AFAD-872B99D35A43}" type="slidenum">
              <a:rPr lang="en-IE" smtClean="0"/>
              <a:t>29</a:t>
            </a:fld>
            <a:endParaRPr lang="en-IE"/>
          </a:p>
        </p:txBody>
      </p:sp>
    </p:spTree>
    <p:extLst>
      <p:ext uri="{BB962C8B-B14F-4D97-AF65-F5344CB8AC3E}">
        <p14:creationId xmlns:p14="http://schemas.microsoft.com/office/powerpoint/2010/main" val="22967555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the group if they know why they should leave gaps and change slide as the discussion unfolds</a:t>
            </a:r>
          </a:p>
        </p:txBody>
      </p:sp>
      <p:sp>
        <p:nvSpPr>
          <p:cNvPr id="4" name="Slide Number Placeholder 3"/>
          <p:cNvSpPr>
            <a:spLocks noGrp="1"/>
          </p:cNvSpPr>
          <p:nvPr>
            <p:ph type="sldNum" sz="quarter" idx="10"/>
          </p:nvPr>
        </p:nvSpPr>
        <p:spPr/>
        <p:txBody>
          <a:bodyPr/>
          <a:lstStyle/>
          <a:p>
            <a:fld id="{AE78BA7E-90EF-4292-AFAD-872B99D35A43}" type="slidenum">
              <a:rPr lang="en-IE" smtClean="0"/>
              <a:t>31</a:t>
            </a:fld>
            <a:endParaRPr lang="en-IE"/>
          </a:p>
        </p:txBody>
      </p:sp>
    </p:spTree>
    <p:extLst>
      <p:ext uri="{BB962C8B-B14F-4D97-AF65-F5344CB8AC3E}">
        <p14:creationId xmlns:p14="http://schemas.microsoft.com/office/powerpoint/2010/main" val="267772017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Get ideas from the class before giving them the information. The obvious differences are that bar charts have spaces with equally wide bars and are usually used for qualitative data; and histograms do not have spaces, may have unequal bars and are usually used for quantitative data.</a:t>
            </a:r>
          </a:p>
          <a:p>
            <a:r>
              <a:rPr lang="en-IE" dirty="0"/>
              <a:t>The main idea the teacher should make sure that the class leave with is that histograms can display continuous data, or numbers between intervals.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44B6BB2-EF4E-464E-92C1-9DD4A900C5D5}"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91017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 set of questions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95311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different </a:t>
            </a:r>
            <a:r>
              <a:rPr lang="en-IE" dirty="0" smtClean="0"/>
              <a:t>learners </a:t>
            </a:r>
            <a:r>
              <a:rPr lang="en-IE" dirty="0"/>
              <a:t>whether the charts are bar charts or histograms.</a:t>
            </a:r>
          </a:p>
          <a:p>
            <a:r>
              <a:rPr lang="en-IE" dirty="0" smtClean="0"/>
              <a:t>This</a:t>
            </a:r>
            <a:r>
              <a:rPr lang="en-IE" baseline="0" dirty="0" smtClean="0"/>
              <a:t> is a h</a:t>
            </a:r>
            <a:r>
              <a:rPr lang="en-IE" dirty="0" smtClean="0"/>
              <a:t>istogram</a:t>
            </a:r>
            <a:endParaRPr lang="en-IE" dirty="0"/>
          </a:p>
        </p:txBody>
      </p:sp>
      <p:sp>
        <p:nvSpPr>
          <p:cNvPr id="4" name="Slide Number Placeholder 3"/>
          <p:cNvSpPr>
            <a:spLocks noGrp="1"/>
          </p:cNvSpPr>
          <p:nvPr>
            <p:ph type="sldNum" sz="quarter" idx="10"/>
          </p:nvPr>
        </p:nvSpPr>
        <p:spPr/>
        <p:txBody>
          <a:bodyPr/>
          <a:lstStyle/>
          <a:p>
            <a:fld id="{AE78BA7E-90EF-4292-AFAD-872B99D35A43}" type="slidenum">
              <a:rPr lang="en-IE" smtClean="0"/>
              <a:t>33</a:t>
            </a:fld>
            <a:endParaRPr lang="en-IE"/>
          </a:p>
        </p:txBody>
      </p:sp>
    </p:spTree>
    <p:extLst>
      <p:ext uri="{BB962C8B-B14F-4D97-AF65-F5344CB8AC3E}">
        <p14:creationId xmlns:p14="http://schemas.microsoft.com/office/powerpoint/2010/main" val="20073606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different </a:t>
            </a:r>
            <a:r>
              <a:rPr lang="en-IE" dirty="0" smtClean="0"/>
              <a:t>learners </a:t>
            </a:r>
            <a:r>
              <a:rPr lang="en-IE" dirty="0"/>
              <a:t>whether the charts are bar charts or histograms.</a:t>
            </a:r>
          </a:p>
          <a:p>
            <a:r>
              <a:rPr lang="en-IE" dirty="0" smtClean="0"/>
              <a:t>This</a:t>
            </a:r>
            <a:r>
              <a:rPr lang="en-IE" baseline="0" dirty="0" smtClean="0"/>
              <a:t> is a h</a:t>
            </a:r>
            <a:r>
              <a:rPr lang="en-IE" dirty="0" smtClean="0"/>
              <a:t>istogram</a:t>
            </a:r>
            <a:endParaRPr lang="en-IE" dirty="0"/>
          </a:p>
        </p:txBody>
      </p:sp>
      <p:sp>
        <p:nvSpPr>
          <p:cNvPr id="4" name="Slide Number Placeholder 3"/>
          <p:cNvSpPr>
            <a:spLocks noGrp="1"/>
          </p:cNvSpPr>
          <p:nvPr>
            <p:ph type="sldNum" sz="quarter" idx="10"/>
          </p:nvPr>
        </p:nvSpPr>
        <p:spPr/>
        <p:txBody>
          <a:bodyPr/>
          <a:lstStyle/>
          <a:p>
            <a:fld id="{AE78BA7E-90EF-4292-AFAD-872B99D35A43}" type="slidenum">
              <a:rPr lang="en-IE" smtClean="0"/>
              <a:t>34</a:t>
            </a:fld>
            <a:endParaRPr lang="en-IE"/>
          </a:p>
        </p:txBody>
      </p:sp>
    </p:spTree>
    <p:extLst>
      <p:ext uri="{BB962C8B-B14F-4D97-AF65-F5344CB8AC3E}">
        <p14:creationId xmlns:p14="http://schemas.microsoft.com/office/powerpoint/2010/main" val="39140305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different </a:t>
            </a:r>
            <a:r>
              <a:rPr lang="en-IE" dirty="0" smtClean="0"/>
              <a:t>learners </a:t>
            </a:r>
            <a:r>
              <a:rPr lang="en-IE" dirty="0"/>
              <a:t>whether the charts are bar charts or histograms.</a:t>
            </a:r>
          </a:p>
          <a:p>
            <a:r>
              <a:rPr lang="en-IE" dirty="0" smtClean="0"/>
              <a:t>This</a:t>
            </a:r>
            <a:r>
              <a:rPr lang="en-IE" baseline="0" dirty="0" smtClean="0"/>
              <a:t> is a bar chart</a:t>
            </a:r>
            <a:endParaRPr lang="en-IE" dirty="0"/>
          </a:p>
        </p:txBody>
      </p:sp>
      <p:sp>
        <p:nvSpPr>
          <p:cNvPr id="4" name="Slide Number Placeholder 3"/>
          <p:cNvSpPr>
            <a:spLocks noGrp="1"/>
          </p:cNvSpPr>
          <p:nvPr>
            <p:ph type="sldNum" sz="quarter" idx="10"/>
          </p:nvPr>
        </p:nvSpPr>
        <p:spPr/>
        <p:txBody>
          <a:bodyPr/>
          <a:lstStyle/>
          <a:p>
            <a:fld id="{AE78BA7E-90EF-4292-AFAD-872B99D35A43}" type="slidenum">
              <a:rPr lang="en-IE" smtClean="0"/>
              <a:t>35</a:t>
            </a:fld>
            <a:endParaRPr lang="en-IE"/>
          </a:p>
        </p:txBody>
      </p:sp>
    </p:spTree>
    <p:extLst>
      <p:ext uri="{BB962C8B-B14F-4D97-AF65-F5344CB8AC3E}">
        <p14:creationId xmlns:p14="http://schemas.microsoft.com/office/powerpoint/2010/main" val="32065532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a:t>Ask different </a:t>
            </a:r>
            <a:r>
              <a:rPr lang="en-IE" dirty="0" smtClean="0"/>
              <a:t>learners </a:t>
            </a:r>
            <a:r>
              <a:rPr lang="en-IE" dirty="0"/>
              <a:t>whether the charts are bar charts or histograms.</a:t>
            </a:r>
          </a:p>
          <a:p>
            <a:r>
              <a:rPr lang="en-IE" dirty="0" smtClean="0"/>
              <a:t>This</a:t>
            </a:r>
            <a:r>
              <a:rPr lang="en-IE" baseline="0" dirty="0" smtClean="0"/>
              <a:t> is a bar chart</a:t>
            </a:r>
            <a:endParaRPr lang="en-IE" dirty="0"/>
          </a:p>
        </p:txBody>
      </p:sp>
      <p:sp>
        <p:nvSpPr>
          <p:cNvPr id="4" name="Slide Number Placeholder 3"/>
          <p:cNvSpPr>
            <a:spLocks noGrp="1"/>
          </p:cNvSpPr>
          <p:nvPr>
            <p:ph type="sldNum" sz="quarter" idx="10"/>
          </p:nvPr>
        </p:nvSpPr>
        <p:spPr/>
        <p:txBody>
          <a:bodyPr/>
          <a:lstStyle/>
          <a:p>
            <a:fld id="{AE78BA7E-90EF-4292-AFAD-872B99D35A43}" type="slidenum">
              <a:rPr lang="en-IE" smtClean="0"/>
              <a:t>36</a:t>
            </a:fld>
            <a:endParaRPr lang="en-IE"/>
          </a:p>
        </p:txBody>
      </p:sp>
    </p:spTree>
    <p:extLst>
      <p:ext uri="{BB962C8B-B14F-4D97-AF65-F5344CB8AC3E}">
        <p14:creationId xmlns:p14="http://schemas.microsoft.com/office/powerpoint/2010/main" val="171954805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As the graph is showing discrete</a:t>
            </a:r>
            <a:r>
              <a:rPr lang="en-IE" baseline="0" dirty="0" smtClean="0"/>
              <a:t> data, a bar chart should be used.</a:t>
            </a:r>
          </a:p>
          <a:p>
            <a:r>
              <a:rPr lang="en-IE" baseline="0" dirty="0" smtClean="0"/>
              <a:t>This is set up like a histogram with no spaces between </a:t>
            </a:r>
            <a:r>
              <a:rPr lang="en-IE" baseline="0" smtClean="0"/>
              <a:t>the bars.</a:t>
            </a:r>
          </a:p>
        </p:txBody>
      </p:sp>
      <p:sp>
        <p:nvSpPr>
          <p:cNvPr id="4" name="Slide Number Placeholder 3"/>
          <p:cNvSpPr>
            <a:spLocks noGrp="1"/>
          </p:cNvSpPr>
          <p:nvPr>
            <p:ph type="sldNum" sz="quarter" idx="10"/>
          </p:nvPr>
        </p:nvSpPr>
        <p:spPr/>
        <p:txBody>
          <a:bodyPr/>
          <a:lstStyle/>
          <a:p>
            <a:fld id="{AE78BA7E-90EF-4292-AFAD-872B99D35A43}" type="slidenum">
              <a:rPr lang="en-IE" smtClean="0"/>
              <a:t>37</a:t>
            </a:fld>
            <a:endParaRPr lang="en-IE"/>
          </a:p>
        </p:txBody>
      </p:sp>
    </p:spTree>
    <p:extLst>
      <p:ext uri="{BB962C8B-B14F-4D97-AF65-F5344CB8AC3E}">
        <p14:creationId xmlns:p14="http://schemas.microsoft.com/office/powerpoint/2010/main" val="387780690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AE78BA7E-90EF-4292-AFAD-872B99D35A43}" type="slidenum">
              <a:rPr lang="en-IE" smtClean="0"/>
              <a:t>38</a:t>
            </a:fld>
            <a:endParaRPr lang="en-IE"/>
          </a:p>
        </p:txBody>
      </p:sp>
    </p:spTree>
    <p:extLst>
      <p:ext uri="{BB962C8B-B14F-4D97-AF65-F5344CB8AC3E}">
        <p14:creationId xmlns:p14="http://schemas.microsoft.com/office/powerpoint/2010/main" val="2820903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Add all the numbers together and divide by the total amount</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93156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Circular in shape where each section is divided into a proportion of 360°</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1243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 difference between the largest and the smallest values in a set of data</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848013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Something to predict future trends on a scatter diagram</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56625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The middle of ordered data</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9033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A data representation using small images to represent amounts</a:t>
            </a:r>
            <a:endParaRPr lang="en-I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E78BA7E-90EF-4292-AFAD-872B99D35A43}" type="slidenum">
              <a:rPr kumimoji="0" lang="en-I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I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34939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19/07/2019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19/07/2019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4.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chart" Target="../charts/char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 </a:t>
            </a:r>
            <a:r>
              <a:rPr lang="en-GB" sz="2600" b="1" dirty="0">
                <a:latin typeface="Arial" panose="020B0604020202020204" pitchFamily="34" charset="0"/>
                <a:cs typeface="Arial" panose="020B0604020202020204" pitchFamily="34" charset="0"/>
              </a:rPr>
              <a:t>Pack – Statistics</a:t>
            </a:r>
          </a:p>
          <a:p>
            <a:r>
              <a:rPr lang="en-GB" sz="2600" dirty="0">
                <a:latin typeface="Arial" panose="020B0604020202020204" pitchFamily="34" charset="0"/>
                <a:cs typeface="Arial" panose="020B0604020202020204" pitchFamily="34" charset="0"/>
              </a:rPr>
              <a:t>Lesson 2: Bar Charts </a:t>
            </a:r>
            <a:r>
              <a:rPr lang="en-GB" sz="2600" dirty="0" smtClean="0">
                <a:latin typeface="Arial" panose="020B0604020202020204" pitchFamily="34" charset="0"/>
                <a:cs typeface="Arial" panose="020B0604020202020204" pitchFamily="34" charset="0"/>
              </a:rPr>
              <a:t>and </a:t>
            </a:r>
            <a:r>
              <a:rPr lang="en-GB" sz="2600" dirty="0">
                <a:latin typeface="Arial" panose="020B0604020202020204" pitchFamily="34" charset="0"/>
                <a:cs typeface="Arial" panose="020B0604020202020204" pitchFamily="34" charset="0"/>
              </a:rPr>
              <a:t>Histograms</a:t>
            </a:r>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a:t>
            </a:r>
            <a:r>
              <a:rPr lang="en-GB" sz="2600" b="1" dirty="0" smtClean="0">
                <a:solidFill>
                  <a:srgbClr val="EA5B0C"/>
                </a:solidFill>
                <a:latin typeface="Arial" panose="020B0604020202020204" pitchFamily="34" charset="0"/>
                <a:cs typeface="Arial" panose="020B0604020202020204" pitchFamily="34" charset="0"/>
              </a:rPr>
              <a:t>IGCSE</a:t>
            </a:r>
            <a:r>
              <a:rPr lang="en-GB" sz="2600" b="1" baseline="30000" dirty="0" smtClean="0">
                <a:solidFill>
                  <a:srgbClr val="EA5B0C"/>
                </a:solidFill>
                <a:latin typeface="Arial" panose="020B0604020202020204" pitchFamily="34" charset="0"/>
                <a:cs typeface="Arial" panose="020B0604020202020204" pitchFamily="34" charset="0"/>
              </a:rPr>
              <a:t>TM</a:t>
            </a:r>
            <a:endParaRPr lang="en-GB" sz="2600" b="1" baseline="30000" dirty="0">
              <a:solidFill>
                <a:srgbClr val="EA5B0C"/>
              </a:solidFill>
              <a:latin typeface="Arial" panose="020B0604020202020204" pitchFamily="34" charset="0"/>
              <a:cs typeface="Arial" panose="020B0604020202020204" pitchFamily="34" charset="0"/>
            </a:endParaRPr>
          </a:p>
          <a:p>
            <a:r>
              <a:rPr lang="en-GB" sz="2600" dirty="0">
                <a:solidFill>
                  <a:srgbClr val="EA5B0C"/>
                </a:solidFill>
                <a:latin typeface="Arial" panose="020B0604020202020204" pitchFamily="34" charset="0"/>
                <a:cs typeface="Arial" panose="020B0604020202020204" pitchFamily="34" charset="0"/>
              </a:rPr>
              <a:t>Mathematics 0580</a:t>
            </a:r>
          </a:p>
        </p:txBody>
      </p:sp>
      <p:pic>
        <p:nvPicPr>
          <p:cNvPr id="4" name="Picture 3"/>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a:t>
            </a:r>
            <a:r>
              <a:rPr lang="en-GB" sz="1400" smtClean="0">
                <a:latin typeface="Arial" panose="020B0604020202020204" pitchFamily="34" charset="0"/>
                <a:cs typeface="Arial" panose="020B0604020202020204" pitchFamily="34" charset="0"/>
              </a:rPr>
              <a:t>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hq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8004474" y="3033287"/>
            <a:ext cx="3659262"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Median</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106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Pictogram</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46927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Correlation</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59646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Scatter graph</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30260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Interquartile range</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99263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Qualitative data</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1061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Bar chart</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19573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Mode</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75461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Fair</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79510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Population</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132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Feedback from Homework</a:t>
            </a:r>
          </a:p>
        </p:txBody>
      </p:sp>
      <p:sp>
        <p:nvSpPr>
          <p:cNvPr id="2" name="TextBox 1"/>
          <p:cNvSpPr txBox="1"/>
          <p:nvPr/>
        </p:nvSpPr>
        <p:spPr>
          <a:xfrm>
            <a:off x="443753" y="1546412"/>
            <a:ext cx="11524129" cy="4832092"/>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In pairs, ask each other the questions from your questionnaires.</a:t>
            </a:r>
          </a:p>
          <a:p>
            <a:endParaRPr lang="en-GB" sz="2800" dirty="0">
              <a:latin typeface="Arial" panose="020B0604020202020204" pitchFamily="34" charset="0"/>
              <a:cs typeface="Arial" panose="020B0604020202020204" pitchFamily="34" charset="0"/>
            </a:endParaRPr>
          </a:p>
          <a:p>
            <a:r>
              <a:rPr lang="en-GB" sz="2800" dirty="0" smtClean="0">
                <a:latin typeface="Arial" panose="020B0604020202020204" pitchFamily="34" charset="0"/>
                <a:cs typeface="Arial" panose="020B0604020202020204" pitchFamily="34" charset="0"/>
              </a:rPr>
              <a:t>Make sure you </a:t>
            </a:r>
            <a:r>
              <a:rPr lang="en-GB" sz="2800" b="1" dirty="0" smtClean="0">
                <a:latin typeface="Arial" panose="020B0604020202020204" pitchFamily="34" charset="0"/>
                <a:cs typeface="Arial" panose="020B0604020202020204" pitchFamily="34" charset="0"/>
              </a:rPr>
              <a:t>don’t</a:t>
            </a:r>
            <a:r>
              <a:rPr lang="en-GB" sz="2800" dirty="0" smtClean="0">
                <a:latin typeface="Arial" panose="020B0604020202020204" pitchFamily="34" charset="0"/>
                <a:cs typeface="Arial" panose="020B0604020202020204" pitchFamily="34" charset="0"/>
              </a:rPr>
              <a:t> reveal which is </a:t>
            </a:r>
            <a:r>
              <a:rPr lang="en-GB" sz="2800" dirty="0">
                <a:latin typeface="Arial" panose="020B0604020202020204" pitchFamily="34" charset="0"/>
                <a:cs typeface="Arial" panose="020B0604020202020204" pitchFamily="34" charset="0"/>
              </a:rPr>
              <a:t>the biased questionnaire.</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Note down which one you think is biased, and any other notes you may have on your partner’s work.</a:t>
            </a:r>
          </a:p>
          <a:p>
            <a:endParaRPr lang="en-GB" sz="2800" dirty="0">
              <a:latin typeface="Arial" panose="020B0604020202020204" pitchFamily="34" charset="0"/>
              <a:cs typeface="Arial" panose="020B0604020202020204" pitchFamily="34" charset="0"/>
            </a:endParaRPr>
          </a:p>
          <a:p>
            <a:pPr algn="ctr"/>
            <a:r>
              <a:rPr lang="en-GB" sz="2800" i="1" dirty="0">
                <a:latin typeface="Arial" panose="020B0604020202020204" pitchFamily="34" charset="0"/>
                <a:cs typeface="Arial" panose="020B0604020202020204" pitchFamily="34" charset="0"/>
              </a:rPr>
              <a:t>Critique don’t criticise!</a:t>
            </a:r>
          </a:p>
          <a:p>
            <a:pPr algn="ctr"/>
            <a:endParaRPr lang="en-GB" sz="2800" i="1" dirty="0">
              <a:latin typeface="Arial" panose="020B0604020202020204" pitchFamily="34" charset="0"/>
              <a:cs typeface="Arial" panose="020B0604020202020204" pitchFamily="34" charset="0"/>
            </a:endParaRPr>
          </a:p>
          <a:p>
            <a:pPr lvl="0"/>
            <a:r>
              <a:rPr lang="en-GB" sz="2800" dirty="0" smtClean="0">
                <a:solidFill>
                  <a:prstClr val="black"/>
                </a:solidFill>
                <a:latin typeface="Arial" panose="020B0604020202020204" pitchFamily="34" charset="0"/>
                <a:cs typeface="Arial" panose="020B0604020202020204" pitchFamily="34" charset="0"/>
              </a:rPr>
              <a:t>Now spend some time improving your unbiased </a:t>
            </a:r>
            <a:r>
              <a:rPr lang="en-GB" sz="2800" dirty="0">
                <a:solidFill>
                  <a:prstClr val="black"/>
                </a:solidFill>
                <a:latin typeface="Arial" panose="020B0604020202020204" pitchFamily="34" charset="0"/>
                <a:cs typeface="Arial" panose="020B0604020202020204" pitchFamily="34" charset="0"/>
              </a:rPr>
              <a:t>questionnaire using </a:t>
            </a:r>
            <a:r>
              <a:rPr lang="en-GB" sz="2800" dirty="0" smtClean="0">
                <a:solidFill>
                  <a:prstClr val="black"/>
                </a:solidFill>
                <a:latin typeface="Arial" panose="020B0604020202020204" pitchFamily="34" charset="0"/>
                <a:cs typeface="Arial" panose="020B0604020202020204" pitchFamily="34" charset="0"/>
              </a:rPr>
              <a:t>the feedback from your partner.</a:t>
            </a:r>
            <a:endParaRPr lang="en-GB" sz="2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133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additive="base">
                                        <p:cTn id="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anim calcmode="lin" valueType="num">
                                      <p:cBhvr additive="base">
                                        <p:cTn id="1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Outlier</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94931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Quantitative data</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28264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Box-and-whisker plot</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55625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Bias</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4474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Histogram</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42489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Stem-and-leaf diagram</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63598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smtClean="0">
                <a:latin typeface="Arial" panose="020B0604020202020204" pitchFamily="34" charset="0"/>
                <a:cs typeface="Arial" panose="020B0604020202020204" pitchFamily="34" charset="0"/>
              </a:rPr>
              <a:t>Recap</a:t>
            </a:r>
            <a:endParaRPr lang="en-GB" sz="2800" b="1" dirty="0">
              <a:latin typeface="Arial" panose="020B0604020202020204" pitchFamily="34" charset="0"/>
              <a:cs typeface="Arial" panose="020B0604020202020204" pitchFamily="34" charset="0"/>
            </a:endParaRPr>
          </a:p>
        </p:txBody>
      </p:sp>
      <p:graphicFrame>
        <p:nvGraphicFramePr>
          <p:cNvPr id="5" name="Diagram 4"/>
          <p:cNvGraphicFramePr/>
          <p:nvPr>
            <p:extLst>
              <p:ext uri="{D42A27DB-BD31-4B8C-83A1-F6EECF244321}">
                <p14:modId xmlns:p14="http://schemas.microsoft.com/office/powerpoint/2010/main" val="3539566628"/>
              </p:ext>
            </p:extLst>
          </p:nvPr>
        </p:nvGraphicFramePr>
        <p:xfrm>
          <a:off x="2032000" y="131781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23027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Exploration</a:t>
            </a:r>
          </a:p>
        </p:txBody>
      </p:sp>
      <p:sp>
        <p:nvSpPr>
          <p:cNvPr id="2" name="TextBox 1"/>
          <p:cNvSpPr txBox="1"/>
          <p:nvPr/>
        </p:nvSpPr>
        <p:spPr>
          <a:xfrm>
            <a:off x="443753" y="1546412"/>
            <a:ext cx="11524129" cy="150810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There are five positive whole numbers that have a mean of 4, </a:t>
            </a:r>
          </a:p>
          <a:p>
            <a:r>
              <a:rPr lang="en-GB" sz="2800" dirty="0">
                <a:latin typeface="Arial" panose="020B0604020202020204" pitchFamily="34" charset="0"/>
                <a:cs typeface="Arial" panose="020B0604020202020204" pitchFamily="34" charset="0"/>
              </a:rPr>
              <a:t>a median of 3 and mode of 3. What could these numbers be?</a:t>
            </a:r>
            <a:endParaRPr lang="en-GB" dirty="0">
              <a:latin typeface="Arial" panose="020B0604020202020204" pitchFamily="34" charset="0"/>
              <a:cs typeface="Arial" panose="020B0604020202020204" pitchFamily="34" charset="0"/>
            </a:endParaRPr>
          </a:p>
          <a:p>
            <a:endParaRPr lang="en-GB" dirty="0"/>
          </a:p>
          <a:p>
            <a:endParaRPr lang="en-GB" dirty="0"/>
          </a:p>
        </p:txBody>
      </p:sp>
      <p:sp>
        <p:nvSpPr>
          <p:cNvPr id="5" name="Rectangle 4">
            <a:extLst>
              <a:ext uri="{FF2B5EF4-FFF2-40B4-BE49-F238E27FC236}">
                <a16:creationId xmlns:a16="http://schemas.microsoft.com/office/drawing/2014/main" id="{77CE3109-58C8-4A31-BC2E-06AB24F16176}"/>
              </a:ext>
            </a:extLst>
          </p:cNvPr>
          <p:cNvSpPr/>
          <p:nvPr/>
        </p:nvSpPr>
        <p:spPr>
          <a:xfrm>
            <a:off x="1026941" y="3955881"/>
            <a:ext cx="1448972" cy="1837661"/>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AAA2C02C-38E1-44BE-B036-32FEB6515555}"/>
              </a:ext>
            </a:extLst>
          </p:cNvPr>
          <p:cNvSpPr/>
          <p:nvPr/>
        </p:nvSpPr>
        <p:spPr>
          <a:xfrm>
            <a:off x="3064412" y="3955881"/>
            <a:ext cx="1448972" cy="1837661"/>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95C1C86-CF87-42F0-AD18-8352A1C2F8F4}"/>
              </a:ext>
            </a:extLst>
          </p:cNvPr>
          <p:cNvSpPr/>
          <p:nvPr/>
        </p:nvSpPr>
        <p:spPr>
          <a:xfrm>
            <a:off x="5101883" y="3955882"/>
            <a:ext cx="1448972" cy="1837661"/>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51A14C51-F703-4A0C-88F6-1377CFB8C3CB}"/>
              </a:ext>
            </a:extLst>
          </p:cNvPr>
          <p:cNvSpPr/>
          <p:nvPr/>
        </p:nvSpPr>
        <p:spPr>
          <a:xfrm>
            <a:off x="7139354" y="3955882"/>
            <a:ext cx="1448972" cy="1837661"/>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4B7B8B42-3F1A-43E8-8AFE-E1C24C521C6D}"/>
              </a:ext>
            </a:extLst>
          </p:cNvPr>
          <p:cNvSpPr/>
          <p:nvPr/>
        </p:nvSpPr>
        <p:spPr>
          <a:xfrm>
            <a:off x="9176825" y="3955883"/>
            <a:ext cx="1448972" cy="1837661"/>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endParaRPr lang="en-GB"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6353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Your turn</a:t>
            </a:r>
          </a:p>
        </p:txBody>
      </p:sp>
      <p:sp>
        <p:nvSpPr>
          <p:cNvPr id="2" name="TextBox 1"/>
          <p:cNvSpPr txBox="1"/>
          <p:nvPr/>
        </p:nvSpPr>
        <p:spPr>
          <a:xfrm>
            <a:off x="250722" y="1372633"/>
            <a:ext cx="11941277" cy="4524315"/>
          </a:xfrm>
          <a:prstGeom prst="rect">
            <a:avLst/>
          </a:prstGeom>
          <a:noFill/>
        </p:spPr>
        <p:txBody>
          <a:bodyPr wrap="square" rtlCol="0">
            <a:spAutoFit/>
          </a:bodyPr>
          <a:lstStyle/>
          <a:p>
            <a:r>
              <a:rPr lang="en-GB" sz="2400" dirty="0" smtClean="0">
                <a:latin typeface="Arial" panose="020B0604020202020204" pitchFamily="34" charset="0"/>
                <a:cs typeface="Arial" panose="020B0604020202020204" pitchFamily="34" charset="0"/>
              </a:rPr>
              <a:t>Marco </a:t>
            </a:r>
            <a:r>
              <a:rPr lang="en-GB" sz="2400" dirty="0">
                <a:latin typeface="Arial" panose="020B0604020202020204" pitchFamily="34" charset="0"/>
                <a:cs typeface="Arial" panose="020B0604020202020204" pitchFamily="34" charset="0"/>
              </a:rPr>
              <a:t>lays some number cards out on the table in front of </a:t>
            </a:r>
            <a:r>
              <a:rPr lang="en-GB" sz="2400" dirty="0" smtClean="0">
                <a:latin typeface="Arial" panose="020B0604020202020204" pitchFamily="34" charset="0"/>
                <a:cs typeface="Arial" panose="020B0604020202020204" pitchFamily="34" charset="0"/>
              </a:rPr>
              <a:t>him.</a:t>
            </a: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Choose </a:t>
            </a:r>
            <a:r>
              <a:rPr lang="en-GB" sz="2400" dirty="0">
                <a:latin typeface="Arial" panose="020B0604020202020204" pitchFamily="34" charset="0"/>
                <a:cs typeface="Arial" panose="020B0604020202020204" pitchFamily="34" charset="0"/>
              </a:rPr>
              <a:t>3 </a:t>
            </a:r>
            <a:r>
              <a:rPr lang="en-GB" sz="2400" dirty="0" smtClean="0">
                <a:latin typeface="Arial" panose="020B0604020202020204" pitchFamily="34" charset="0"/>
                <a:cs typeface="Arial" panose="020B0604020202020204" pitchFamily="34" charset="0"/>
              </a:rPr>
              <a:t>of the number cards to make new groups which have:</a:t>
            </a:r>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a mode </a:t>
            </a:r>
            <a:r>
              <a:rPr lang="en-GB" sz="2400" dirty="0">
                <a:latin typeface="Arial" panose="020B0604020202020204" pitchFamily="34" charset="0"/>
                <a:cs typeface="Arial" panose="020B0604020202020204" pitchFamily="34" charset="0"/>
              </a:rPr>
              <a:t>of 3</a:t>
            </a:r>
          </a:p>
          <a:p>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b</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no mode</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median </a:t>
            </a:r>
            <a:r>
              <a:rPr lang="en-GB" sz="2400" dirty="0">
                <a:latin typeface="Arial" panose="020B0604020202020204" pitchFamily="34" charset="0"/>
                <a:cs typeface="Arial" panose="020B0604020202020204" pitchFamily="34" charset="0"/>
              </a:rPr>
              <a:t>of 3</a:t>
            </a:r>
          </a:p>
          <a:p>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c) </a:t>
            </a:r>
            <a:r>
              <a:rPr lang="en-GB" sz="2400" dirty="0">
                <a:latin typeface="Arial" panose="020B0604020202020204" pitchFamily="34" charset="0"/>
                <a:cs typeface="Arial" panose="020B0604020202020204" pitchFamily="34" charset="0"/>
              </a:rPr>
              <a:t>n</a:t>
            </a:r>
            <a:r>
              <a:rPr lang="en-GB" sz="2400" dirty="0" smtClean="0">
                <a:latin typeface="Arial" panose="020B0604020202020204" pitchFamily="34" charset="0"/>
                <a:cs typeface="Arial" panose="020B0604020202020204" pitchFamily="34" charset="0"/>
              </a:rPr>
              <a:t>o mode</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median </a:t>
            </a:r>
            <a:r>
              <a:rPr lang="en-GB" sz="2400" dirty="0">
                <a:latin typeface="Arial" panose="020B0604020202020204" pitchFamily="34" charset="0"/>
                <a:cs typeface="Arial" panose="020B0604020202020204" pitchFamily="34" charset="0"/>
              </a:rPr>
              <a:t>of 5 and </a:t>
            </a:r>
            <a:r>
              <a:rPr lang="en-GB" sz="2400" dirty="0" smtClean="0">
                <a:latin typeface="Arial" panose="020B0604020202020204" pitchFamily="34" charset="0"/>
                <a:cs typeface="Arial" panose="020B0604020202020204" pitchFamily="34" charset="0"/>
              </a:rPr>
              <a:t>range </a:t>
            </a:r>
            <a:r>
              <a:rPr lang="en-GB" sz="2400" dirty="0">
                <a:latin typeface="Arial" panose="020B0604020202020204" pitchFamily="34" charset="0"/>
                <a:cs typeface="Arial" panose="020B0604020202020204" pitchFamily="34" charset="0"/>
              </a:rPr>
              <a:t>of 8 </a:t>
            </a:r>
          </a:p>
          <a:p>
            <a:endParaRPr lang="en-GB" sz="2400" dirty="0">
              <a:latin typeface="Arial" panose="020B0604020202020204" pitchFamily="34" charset="0"/>
              <a:cs typeface="Arial" panose="020B0604020202020204" pitchFamily="34" charset="0"/>
            </a:endParaRPr>
          </a:p>
        </p:txBody>
      </p:sp>
      <p:grpSp>
        <p:nvGrpSpPr>
          <p:cNvPr id="15" name="Group 14"/>
          <p:cNvGrpSpPr/>
          <p:nvPr/>
        </p:nvGrpSpPr>
        <p:grpSpPr>
          <a:xfrm>
            <a:off x="658383" y="2308226"/>
            <a:ext cx="10874711" cy="1304550"/>
            <a:chOff x="407371" y="1895850"/>
            <a:chExt cx="5752497" cy="714378"/>
          </a:xfrm>
        </p:grpSpPr>
        <p:sp>
          <p:nvSpPr>
            <p:cNvPr id="3" name="AutoShape 1">
              <a:extLst>
                <a:ext uri="{FF2B5EF4-FFF2-40B4-BE49-F238E27FC236}">
                  <a16:creationId xmlns:a16="http://schemas.microsoft.com/office/drawing/2014/main" id="{59126E65-B8D6-4039-BF79-32AEC46D8584}"/>
                </a:ext>
              </a:extLst>
            </p:cNvPr>
            <p:cNvSpPr>
              <a:spLocks noChangeArrowheads="1"/>
            </p:cNvSpPr>
            <p:nvPr/>
          </p:nvSpPr>
          <p:spPr bwMode="auto">
            <a:xfrm>
              <a:off x="407371" y="1895853"/>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AutoShape 2">
              <a:extLst>
                <a:ext uri="{FF2B5EF4-FFF2-40B4-BE49-F238E27FC236}">
                  <a16:creationId xmlns:a16="http://schemas.microsoft.com/office/drawing/2014/main" id="{CEDA97BA-3644-4AEC-B8B2-0A0E74CC743E}"/>
                </a:ext>
              </a:extLst>
            </p:cNvPr>
            <p:cNvSpPr>
              <a:spLocks noChangeArrowheads="1"/>
            </p:cNvSpPr>
            <p:nvPr/>
          </p:nvSpPr>
          <p:spPr bwMode="auto">
            <a:xfrm>
              <a:off x="1144792" y="1895852"/>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9</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AutoShape 4">
              <a:extLst>
                <a:ext uri="{FF2B5EF4-FFF2-40B4-BE49-F238E27FC236}">
                  <a16:creationId xmlns:a16="http://schemas.microsoft.com/office/drawing/2014/main" id="{E117B9E9-62E1-46C7-917E-822A355D58C6}"/>
                </a:ext>
              </a:extLst>
            </p:cNvPr>
            <p:cNvSpPr>
              <a:spLocks noChangeArrowheads="1"/>
            </p:cNvSpPr>
            <p:nvPr/>
          </p:nvSpPr>
          <p:spPr bwMode="auto">
            <a:xfrm>
              <a:off x="1882213" y="1895851"/>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AutoShape 3">
              <a:extLst>
                <a:ext uri="{FF2B5EF4-FFF2-40B4-BE49-F238E27FC236}">
                  <a16:creationId xmlns:a16="http://schemas.microsoft.com/office/drawing/2014/main" id="{BF943FAD-28BE-4207-B34A-529C069A5FC0}"/>
                </a:ext>
              </a:extLst>
            </p:cNvPr>
            <p:cNvSpPr>
              <a:spLocks noChangeArrowheads="1"/>
            </p:cNvSpPr>
            <p:nvPr/>
          </p:nvSpPr>
          <p:spPr bwMode="auto">
            <a:xfrm>
              <a:off x="2619634"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AutoShape 6">
              <a:extLst>
                <a:ext uri="{FF2B5EF4-FFF2-40B4-BE49-F238E27FC236}">
                  <a16:creationId xmlns:a16="http://schemas.microsoft.com/office/drawing/2014/main" id="{7C6D92C8-8803-46F5-84C1-E8B096999724}"/>
                </a:ext>
              </a:extLst>
            </p:cNvPr>
            <p:cNvSpPr>
              <a:spLocks noChangeArrowheads="1"/>
            </p:cNvSpPr>
            <p:nvPr/>
          </p:nvSpPr>
          <p:spPr bwMode="auto">
            <a:xfrm>
              <a:off x="3357055"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9" name="AutoShape 5">
              <a:extLst>
                <a:ext uri="{FF2B5EF4-FFF2-40B4-BE49-F238E27FC236}">
                  <a16:creationId xmlns:a16="http://schemas.microsoft.com/office/drawing/2014/main" id="{447ACA90-E48C-4CF9-B8EF-788873BDE52D}"/>
                </a:ext>
              </a:extLst>
            </p:cNvPr>
            <p:cNvSpPr>
              <a:spLocks noChangeArrowheads="1"/>
            </p:cNvSpPr>
            <p:nvPr/>
          </p:nvSpPr>
          <p:spPr bwMode="auto">
            <a:xfrm>
              <a:off x="4094476"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0" name="AutoShape 8">
              <a:extLst>
                <a:ext uri="{FF2B5EF4-FFF2-40B4-BE49-F238E27FC236}">
                  <a16:creationId xmlns:a16="http://schemas.microsoft.com/office/drawing/2014/main" id="{F66526DA-0EEF-4F0D-BE53-1435FC86288D}"/>
                </a:ext>
              </a:extLst>
            </p:cNvPr>
            <p:cNvSpPr>
              <a:spLocks noChangeArrowheads="1"/>
            </p:cNvSpPr>
            <p:nvPr/>
          </p:nvSpPr>
          <p:spPr bwMode="auto">
            <a:xfrm>
              <a:off x="4831897"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6</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1" name="AutoShape 7">
              <a:extLst>
                <a:ext uri="{FF2B5EF4-FFF2-40B4-BE49-F238E27FC236}">
                  <a16:creationId xmlns:a16="http://schemas.microsoft.com/office/drawing/2014/main" id="{52FDC6AB-D449-4640-8163-114CF83C3406}"/>
                </a:ext>
              </a:extLst>
            </p:cNvPr>
            <p:cNvSpPr>
              <a:spLocks noChangeArrowheads="1"/>
            </p:cNvSpPr>
            <p:nvPr/>
          </p:nvSpPr>
          <p:spPr bwMode="auto">
            <a:xfrm>
              <a:off x="5569318"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42517820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Your turn</a:t>
            </a:r>
          </a:p>
        </p:txBody>
      </p:sp>
      <p:sp>
        <p:nvSpPr>
          <p:cNvPr id="2" name="TextBox 1"/>
          <p:cNvSpPr txBox="1"/>
          <p:nvPr/>
        </p:nvSpPr>
        <p:spPr>
          <a:xfrm>
            <a:off x="250722" y="1372633"/>
            <a:ext cx="11941277" cy="5201424"/>
          </a:xfrm>
          <a:prstGeom prst="rect">
            <a:avLst/>
          </a:prstGeom>
          <a:noFill/>
        </p:spPr>
        <p:txBody>
          <a:bodyPr wrap="square" rtlCol="0">
            <a:spAutoFit/>
          </a:bodyPr>
          <a:lstStyle/>
          <a:p>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Marco </a:t>
            </a:r>
            <a:r>
              <a:rPr lang="en-GB" sz="2400" dirty="0">
                <a:latin typeface="Arial" panose="020B0604020202020204" pitchFamily="34" charset="0"/>
                <a:cs typeface="Arial" panose="020B0604020202020204" pitchFamily="34" charset="0"/>
              </a:rPr>
              <a:t>now chooses the following four cards and chooses a 5</a:t>
            </a:r>
            <a:r>
              <a:rPr lang="en-GB" sz="2400" baseline="30000" dirty="0">
                <a:latin typeface="Arial" panose="020B0604020202020204" pitchFamily="34" charset="0"/>
                <a:cs typeface="Arial" panose="020B0604020202020204" pitchFamily="34" charset="0"/>
              </a:rPr>
              <a:t>th</a:t>
            </a:r>
            <a:r>
              <a:rPr lang="en-GB" sz="2400" dirty="0">
                <a:latin typeface="Arial" panose="020B0604020202020204" pitchFamily="34" charset="0"/>
                <a:cs typeface="Arial" panose="020B0604020202020204" pitchFamily="34" charset="0"/>
              </a:rPr>
              <a:t> from a set of cards numbered 1 to </a:t>
            </a:r>
            <a:r>
              <a:rPr lang="en-GB" sz="2400" dirty="0" smtClean="0">
                <a:latin typeface="Arial" panose="020B0604020202020204" pitchFamily="34" charset="0"/>
                <a:cs typeface="Arial" panose="020B0604020202020204" pitchFamily="34" charset="0"/>
              </a:rPr>
              <a:t>9.</a:t>
            </a:r>
          </a:p>
          <a:p>
            <a:endParaRPr lang="en-GB" sz="2400" dirty="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Which </a:t>
            </a:r>
            <a:r>
              <a:rPr lang="en-GB" sz="2400" dirty="0">
                <a:latin typeface="Arial" panose="020B0604020202020204" pitchFamily="34" charset="0"/>
                <a:cs typeface="Arial" panose="020B0604020202020204" pitchFamily="34" charset="0"/>
              </a:rPr>
              <a:t>card should </a:t>
            </a:r>
            <a:r>
              <a:rPr lang="en-GB" sz="2400" dirty="0" smtClean="0">
                <a:latin typeface="Arial" panose="020B0604020202020204" pitchFamily="34" charset="0"/>
                <a:cs typeface="Arial" panose="020B0604020202020204" pitchFamily="34" charset="0"/>
              </a:rPr>
              <a:t>he </a:t>
            </a:r>
            <a:r>
              <a:rPr lang="en-GB" sz="2400" dirty="0">
                <a:latin typeface="Arial" panose="020B0604020202020204" pitchFamily="34" charset="0"/>
                <a:cs typeface="Arial" panose="020B0604020202020204" pitchFamily="34" charset="0"/>
              </a:rPr>
              <a:t>choose to complete the set </a:t>
            </a:r>
            <a:r>
              <a:rPr lang="en-GB" sz="2400" dirty="0" smtClean="0">
                <a:latin typeface="Arial" panose="020B0604020202020204" pitchFamily="34" charset="0"/>
                <a:cs typeface="Arial" panose="020B0604020202020204" pitchFamily="34" charset="0"/>
              </a:rPr>
              <a:t>so it has the </a:t>
            </a:r>
            <a:r>
              <a:rPr lang="en-GB" sz="2400" dirty="0">
                <a:latin typeface="Arial" panose="020B0604020202020204" pitchFamily="34" charset="0"/>
                <a:cs typeface="Arial" panose="020B0604020202020204" pitchFamily="34" charset="0"/>
              </a:rPr>
              <a:t>averages and </a:t>
            </a:r>
            <a:r>
              <a:rPr lang="en-GB" sz="2400" dirty="0" smtClean="0">
                <a:latin typeface="Arial" panose="020B0604020202020204" pitchFamily="34" charset="0"/>
                <a:cs typeface="Arial" panose="020B0604020202020204" pitchFamily="34" charset="0"/>
              </a:rPr>
              <a:t>ranges shown below?</a:t>
            </a:r>
            <a:endParaRPr lang="en-GB" sz="2400" dirty="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d</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no mode</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median </a:t>
            </a:r>
            <a:r>
              <a:rPr lang="en-GB" sz="2400" dirty="0">
                <a:latin typeface="Arial" panose="020B0604020202020204" pitchFamily="34" charset="0"/>
                <a:cs typeface="Arial" panose="020B0604020202020204" pitchFamily="34" charset="0"/>
              </a:rPr>
              <a:t>of </a:t>
            </a:r>
            <a:r>
              <a:rPr lang="en-GB" sz="2400" dirty="0" smtClean="0">
                <a:latin typeface="Arial" panose="020B0604020202020204" pitchFamily="34" charset="0"/>
                <a:cs typeface="Arial" panose="020B0604020202020204" pitchFamily="34" charset="0"/>
              </a:rPr>
              <a:t>5, mean </a:t>
            </a:r>
            <a:r>
              <a:rPr lang="en-GB" sz="2400" dirty="0">
                <a:latin typeface="Arial" panose="020B0604020202020204" pitchFamily="34" charset="0"/>
                <a:cs typeface="Arial" panose="020B0604020202020204" pitchFamily="34" charset="0"/>
              </a:rPr>
              <a:t>of 5 and </a:t>
            </a:r>
            <a:r>
              <a:rPr lang="en-GB" sz="2400" dirty="0" smtClean="0">
                <a:latin typeface="Arial" panose="020B0604020202020204" pitchFamily="34" charset="0"/>
                <a:cs typeface="Arial" panose="020B0604020202020204" pitchFamily="34" charset="0"/>
              </a:rPr>
              <a:t>range </a:t>
            </a:r>
            <a:r>
              <a:rPr lang="en-GB" sz="2400" dirty="0">
                <a:latin typeface="Arial" panose="020B0604020202020204" pitchFamily="34" charset="0"/>
                <a:cs typeface="Arial" panose="020B0604020202020204" pitchFamily="34" charset="0"/>
              </a:rPr>
              <a:t>of 8 </a:t>
            </a:r>
          </a:p>
          <a:p>
            <a:r>
              <a:rPr lang="en-GB" sz="2400" dirty="0" smtClean="0">
                <a:latin typeface="Arial" panose="020B0604020202020204" pitchFamily="34" charset="0"/>
                <a:cs typeface="Arial" panose="020B0604020202020204" pitchFamily="34" charset="0"/>
              </a:rPr>
              <a:t>	e</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mode </a:t>
            </a:r>
            <a:r>
              <a:rPr lang="en-GB" sz="2400" dirty="0">
                <a:latin typeface="Arial" panose="020B0604020202020204" pitchFamily="34" charset="0"/>
                <a:cs typeface="Arial" panose="020B0604020202020204" pitchFamily="34" charset="0"/>
              </a:rPr>
              <a:t>of 5, </a:t>
            </a:r>
            <a:r>
              <a:rPr lang="en-GB" sz="2400" dirty="0" smtClean="0">
                <a:latin typeface="Arial" panose="020B0604020202020204" pitchFamily="34" charset="0"/>
                <a:cs typeface="Arial" panose="020B0604020202020204" pitchFamily="34" charset="0"/>
              </a:rPr>
              <a:t>median </a:t>
            </a:r>
            <a:r>
              <a:rPr lang="en-GB" sz="2400" dirty="0">
                <a:latin typeface="Arial" panose="020B0604020202020204" pitchFamily="34" charset="0"/>
                <a:cs typeface="Arial" panose="020B0604020202020204" pitchFamily="34" charset="0"/>
              </a:rPr>
              <a:t>of 5, </a:t>
            </a:r>
            <a:r>
              <a:rPr lang="en-GB" sz="2400" dirty="0" smtClean="0">
                <a:latin typeface="Arial" panose="020B0604020202020204" pitchFamily="34" charset="0"/>
                <a:cs typeface="Arial" panose="020B0604020202020204" pitchFamily="34" charset="0"/>
              </a:rPr>
              <a:t>mean </a:t>
            </a:r>
            <a:r>
              <a:rPr lang="en-GB" sz="2400" dirty="0">
                <a:latin typeface="Arial" panose="020B0604020202020204" pitchFamily="34" charset="0"/>
                <a:cs typeface="Arial" panose="020B0604020202020204" pitchFamily="34" charset="0"/>
              </a:rPr>
              <a:t>of 4.2 and </a:t>
            </a:r>
            <a:r>
              <a:rPr lang="en-GB" sz="2400" dirty="0" smtClean="0">
                <a:latin typeface="Arial" panose="020B0604020202020204" pitchFamily="34" charset="0"/>
                <a:cs typeface="Arial" panose="020B0604020202020204" pitchFamily="34" charset="0"/>
              </a:rPr>
              <a:t>range </a:t>
            </a:r>
            <a:r>
              <a:rPr lang="en-GB" sz="2400" dirty="0">
                <a:latin typeface="Arial" panose="020B0604020202020204" pitchFamily="34" charset="0"/>
                <a:cs typeface="Arial" panose="020B0604020202020204" pitchFamily="34" charset="0"/>
              </a:rPr>
              <a:t>of 2</a:t>
            </a:r>
          </a:p>
          <a:p>
            <a:endParaRPr lang="en-GB" sz="2000" dirty="0">
              <a:latin typeface="Arial" panose="020B0604020202020204" pitchFamily="34" charset="0"/>
              <a:cs typeface="Arial" panose="020B0604020202020204" pitchFamily="34" charset="0"/>
            </a:endParaRPr>
          </a:p>
        </p:txBody>
      </p:sp>
      <p:grpSp>
        <p:nvGrpSpPr>
          <p:cNvPr id="12" name="Group 11"/>
          <p:cNvGrpSpPr/>
          <p:nvPr/>
        </p:nvGrpSpPr>
        <p:grpSpPr>
          <a:xfrm>
            <a:off x="1889423" y="2761495"/>
            <a:ext cx="3623492" cy="1621981"/>
            <a:chOff x="849517" y="5128178"/>
            <a:chExt cx="3623492" cy="1621981"/>
          </a:xfrm>
        </p:grpSpPr>
        <p:sp>
          <p:nvSpPr>
            <p:cNvPr id="17" name="AutoShape 2">
              <a:extLst>
                <a:ext uri="{FF2B5EF4-FFF2-40B4-BE49-F238E27FC236}">
                  <a16:creationId xmlns:a16="http://schemas.microsoft.com/office/drawing/2014/main" id="{6EEDF279-C61A-4506-9621-B0914C433CFC}"/>
                </a:ext>
              </a:extLst>
            </p:cNvPr>
            <p:cNvSpPr>
              <a:spLocks noChangeArrowheads="1"/>
            </p:cNvSpPr>
            <p:nvPr/>
          </p:nvSpPr>
          <p:spPr bwMode="auto">
            <a:xfrm>
              <a:off x="849517" y="5128179"/>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9</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8" name="AutoShape 7">
              <a:extLst>
                <a:ext uri="{FF2B5EF4-FFF2-40B4-BE49-F238E27FC236}">
                  <a16:creationId xmlns:a16="http://schemas.microsoft.com/office/drawing/2014/main" id="{7039D8D6-FC44-4FEA-AF75-2BBF10FBFB7C}"/>
                </a:ext>
              </a:extLst>
            </p:cNvPr>
            <p:cNvSpPr>
              <a:spLocks noChangeArrowheads="1"/>
            </p:cNvSpPr>
            <p:nvPr/>
          </p:nvSpPr>
          <p:spPr bwMode="auto">
            <a:xfrm>
              <a:off x="1611477" y="5128179"/>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9" name="AutoShape 4">
              <a:extLst>
                <a:ext uri="{FF2B5EF4-FFF2-40B4-BE49-F238E27FC236}">
                  <a16:creationId xmlns:a16="http://schemas.microsoft.com/office/drawing/2014/main" id="{182CF812-E843-4807-8621-68DC1FD16A2F}"/>
                </a:ext>
              </a:extLst>
            </p:cNvPr>
            <p:cNvSpPr>
              <a:spLocks noChangeArrowheads="1"/>
            </p:cNvSpPr>
            <p:nvPr/>
          </p:nvSpPr>
          <p:spPr bwMode="auto">
            <a:xfrm>
              <a:off x="2368471" y="5128179"/>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0" name="AutoShape 3">
              <a:extLst>
                <a:ext uri="{FF2B5EF4-FFF2-40B4-BE49-F238E27FC236}">
                  <a16:creationId xmlns:a16="http://schemas.microsoft.com/office/drawing/2014/main" id="{8AD9A31F-FB0D-4D3E-B5BA-693516B67AEB}"/>
                </a:ext>
              </a:extLst>
            </p:cNvPr>
            <p:cNvSpPr>
              <a:spLocks noChangeArrowheads="1"/>
            </p:cNvSpPr>
            <p:nvPr/>
          </p:nvSpPr>
          <p:spPr bwMode="auto">
            <a:xfrm>
              <a:off x="3125465" y="5128178"/>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1" name="AutoShape 4">
              <a:extLst>
                <a:ext uri="{FF2B5EF4-FFF2-40B4-BE49-F238E27FC236}">
                  <a16:creationId xmlns:a16="http://schemas.microsoft.com/office/drawing/2014/main" id="{BF900396-7C8B-43B5-8CB7-01FEDF9AD8C0}"/>
                </a:ext>
              </a:extLst>
            </p:cNvPr>
            <p:cNvSpPr>
              <a:spLocks noChangeArrowheads="1"/>
            </p:cNvSpPr>
            <p:nvPr/>
          </p:nvSpPr>
          <p:spPr bwMode="auto">
            <a:xfrm>
              <a:off x="3882459" y="5128178"/>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latin typeface="Arial" panose="020B0604020202020204" pitchFamily="34" charset="0"/>
                  <a:cs typeface="Arial" panose="020B0604020202020204" pitchFamily="34" charset="0"/>
                </a:rPr>
                <a:t>?</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2" name="AutoShape 4">
              <a:extLst>
                <a:ext uri="{FF2B5EF4-FFF2-40B4-BE49-F238E27FC236}">
                  <a16:creationId xmlns:a16="http://schemas.microsoft.com/office/drawing/2014/main" id="{BE1CF2E7-2A56-4388-A842-09A1CC0B0883}"/>
                </a:ext>
              </a:extLst>
            </p:cNvPr>
            <p:cNvSpPr>
              <a:spLocks noChangeArrowheads="1"/>
            </p:cNvSpPr>
            <p:nvPr/>
          </p:nvSpPr>
          <p:spPr bwMode="auto">
            <a:xfrm>
              <a:off x="3882459" y="6035783"/>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latin typeface="Arial" panose="020B0604020202020204" pitchFamily="34" charset="0"/>
                  <a:cs typeface="Arial" panose="020B0604020202020204" pitchFamily="34" charset="0"/>
                </a:rPr>
                <a:t>?</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3" name="AutoShape 4">
              <a:extLst>
                <a:ext uri="{FF2B5EF4-FFF2-40B4-BE49-F238E27FC236}">
                  <a16:creationId xmlns:a16="http://schemas.microsoft.com/office/drawing/2014/main" id="{53A9A68F-BEC6-4AF1-ADD7-9AA356F150B3}"/>
                </a:ext>
              </a:extLst>
            </p:cNvPr>
            <p:cNvSpPr>
              <a:spLocks noChangeArrowheads="1"/>
            </p:cNvSpPr>
            <p:nvPr/>
          </p:nvSpPr>
          <p:spPr bwMode="auto">
            <a:xfrm>
              <a:off x="3125465"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latin typeface="Arial" panose="020B060402020202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4" name="AutoShape 4">
              <a:extLst>
                <a:ext uri="{FF2B5EF4-FFF2-40B4-BE49-F238E27FC236}">
                  <a16:creationId xmlns:a16="http://schemas.microsoft.com/office/drawing/2014/main" id="{C3040C0D-B66F-466E-BF14-4006C92A6B0A}"/>
                </a:ext>
              </a:extLst>
            </p:cNvPr>
            <p:cNvSpPr>
              <a:spLocks noChangeArrowheads="1"/>
            </p:cNvSpPr>
            <p:nvPr/>
          </p:nvSpPr>
          <p:spPr bwMode="auto">
            <a:xfrm>
              <a:off x="2368471"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latin typeface="Arial" panose="020B060402020202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5" name="AutoShape 4">
              <a:extLst>
                <a:ext uri="{FF2B5EF4-FFF2-40B4-BE49-F238E27FC236}">
                  <a16:creationId xmlns:a16="http://schemas.microsoft.com/office/drawing/2014/main" id="{1B63D0D3-CF6A-490E-91C5-3EC5F0F4FDDD}"/>
                </a:ext>
              </a:extLst>
            </p:cNvPr>
            <p:cNvSpPr>
              <a:spLocks noChangeArrowheads="1"/>
            </p:cNvSpPr>
            <p:nvPr/>
          </p:nvSpPr>
          <p:spPr bwMode="auto">
            <a:xfrm>
              <a:off x="1611163"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6" name="AutoShape 4">
              <a:extLst>
                <a:ext uri="{FF2B5EF4-FFF2-40B4-BE49-F238E27FC236}">
                  <a16:creationId xmlns:a16="http://schemas.microsoft.com/office/drawing/2014/main" id="{8EA0967D-1B3B-48D1-ABC2-714AC36F8C3B}"/>
                </a:ext>
              </a:extLst>
            </p:cNvPr>
            <p:cNvSpPr>
              <a:spLocks noChangeArrowheads="1"/>
            </p:cNvSpPr>
            <p:nvPr/>
          </p:nvSpPr>
          <p:spPr bwMode="auto">
            <a:xfrm>
              <a:off x="849517"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sp>
        <p:nvSpPr>
          <p:cNvPr id="28" name="AutoShape 4">
            <a:extLst>
              <a:ext uri="{FF2B5EF4-FFF2-40B4-BE49-F238E27FC236}">
                <a16:creationId xmlns:a16="http://schemas.microsoft.com/office/drawing/2014/main" id="{61CEAFBD-10F8-4E5F-9D73-DE03F97F242C}"/>
              </a:ext>
            </a:extLst>
          </p:cNvPr>
          <p:cNvSpPr>
            <a:spLocks noChangeArrowheads="1"/>
          </p:cNvSpPr>
          <p:nvPr/>
        </p:nvSpPr>
        <p:spPr bwMode="auto">
          <a:xfrm rot="21246572">
            <a:off x="6821006" y="2804541"/>
            <a:ext cx="4381947" cy="999533"/>
          </a:xfrm>
          <a:prstGeom prst="roundRect">
            <a:avLst>
              <a:gd name="adj" fmla="val 16667"/>
            </a:avLst>
          </a:prstGeom>
          <a:solidFill>
            <a:srgbClr val="FFC071"/>
          </a:solidFill>
          <a:ln w="57150">
            <a:solidFill>
              <a:srgbClr val="EA5B0C"/>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2400" dirty="0">
                <a:latin typeface="Arial" panose="020B0604020202020204" pitchFamily="34" charset="0"/>
                <a:cs typeface="Arial" panose="020B0604020202020204" pitchFamily="34" charset="0"/>
              </a:rPr>
              <a:t>Extension: Draw bar charts of d) and e)</a:t>
            </a:r>
            <a:endParaRPr kumimoji="0" lang="en-GB" altLang="en-US" sz="1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9480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Next Homework Task</a:t>
            </a:r>
          </a:p>
        </p:txBody>
      </p:sp>
      <p:sp>
        <p:nvSpPr>
          <p:cNvPr id="2" name="TextBox 1"/>
          <p:cNvSpPr txBox="1"/>
          <p:nvPr/>
        </p:nvSpPr>
        <p:spPr>
          <a:xfrm>
            <a:off x="443753" y="1546412"/>
            <a:ext cx="11524129" cy="526297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Using your new and improved ‘fair’ questionnaire, you now have to go out and collate your own data.</a:t>
            </a:r>
          </a:p>
          <a:p>
            <a:endParaRPr lang="en-GB" sz="2800" dirty="0">
              <a:latin typeface="Arial" panose="020B0604020202020204" pitchFamily="34" charset="0"/>
              <a:cs typeface="Arial" panose="020B0604020202020204" pitchFamily="34" charset="0"/>
            </a:endParaRPr>
          </a:p>
          <a:p>
            <a:pPr marL="514350" indent="-514350">
              <a:buFont typeface="+mj-lt"/>
              <a:buAutoNum type="arabicPeriod"/>
            </a:pPr>
            <a:r>
              <a:rPr lang="en-GB" sz="2800" dirty="0">
                <a:latin typeface="Arial" panose="020B0604020202020204" pitchFamily="34" charset="0"/>
                <a:cs typeface="Arial" panose="020B0604020202020204" pitchFamily="34" charset="0"/>
              </a:rPr>
              <a:t>First of all select </a:t>
            </a:r>
            <a:r>
              <a:rPr lang="en-GB" sz="2800" b="1" dirty="0">
                <a:latin typeface="Arial" panose="020B0604020202020204" pitchFamily="34" charset="0"/>
                <a:cs typeface="Arial" panose="020B0604020202020204" pitchFamily="34" charset="0"/>
              </a:rPr>
              <a:t>5</a:t>
            </a:r>
            <a:r>
              <a:rPr lang="en-GB" sz="2800" dirty="0">
                <a:latin typeface="Arial" panose="020B0604020202020204" pitchFamily="34" charset="0"/>
                <a:cs typeface="Arial" panose="020B0604020202020204" pitchFamily="34" charset="0"/>
              </a:rPr>
              <a:t> people to use your questionnaire with. You need to present the data from this group </a:t>
            </a:r>
            <a:r>
              <a:rPr lang="en-GB" sz="2800" b="1" dirty="0">
                <a:latin typeface="Arial" panose="020B0604020202020204" pitchFamily="34" charset="0"/>
                <a:cs typeface="Arial" panose="020B0604020202020204" pitchFamily="34" charset="0"/>
              </a:rPr>
              <a:t>separately</a:t>
            </a:r>
            <a:r>
              <a:rPr lang="en-GB" sz="2800" dirty="0">
                <a:latin typeface="Arial" panose="020B0604020202020204" pitchFamily="34" charset="0"/>
                <a:cs typeface="Arial" panose="020B0604020202020204" pitchFamily="34" charset="0"/>
              </a:rPr>
              <a:t>.</a:t>
            </a:r>
          </a:p>
          <a:p>
            <a:pPr marL="514350" indent="-514350">
              <a:buFont typeface="+mj-lt"/>
              <a:buAutoNum type="arabicPeriod"/>
            </a:pPr>
            <a:r>
              <a:rPr lang="en-GB" sz="2800" dirty="0">
                <a:latin typeface="Arial" panose="020B0604020202020204" pitchFamily="34" charset="0"/>
                <a:cs typeface="Arial" panose="020B0604020202020204" pitchFamily="34" charset="0"/>
              </a:rPr>
              <a:t>Then select another 15 people so that </a:t>
            </a:r>
            <a:r>
              <a:rPr lang="en-GB" sz="2800" b="1" dirty="0">
                <a:latin typeface="Arial" panose="020B0604020202020204" pitchFamily="34" charset="0"/>
                <a:cs typeface="Arial" panose="020B0604020202020204" pitchFamily="34" charset="0"/>
              </a:rPr>
              <a:t>in total</a:t>
            </a:r>
            <a:r>
              <a:rPr lang="en-GB" sz="2800" dirty="0">
                <a:latin typeface="Arial" panose="020B0604020202020204" pitchFamily="34" charset="0"/>
                <a:cs typeface="Arial" panose="020B0604020202020204" pitchFamily="34" charset="0"/>
              </a:rPr>
              <a:t>, 20 people have answered your questionnaire. The data from </a:t>
            </a:r>
            <a:r>
              <a:rPr lang="en-GB" sz="2800" b="1" dirty="0">
                <a:latin typeface="Arial" panose="020B0604020202020204" pitchFamily="34" charset="0"/>
                <a:cs typeface="Arial" panose="020B0604020202020204" pitchFamily="34" charset="0"/>
              </a:rPr>
              <a:t>all 20 </a:t>
            </a:r>
            <a:r>
              <a:rPr lang="en-GB" sz="2800" dirty="0">
                <a:latin typeface="Arial" panose="020B0604020202020204" pitchFamily="34" charset="0"/>
                <a:cs typeface="Arial" panose="020B0604020202020204" pitchFamily="34" charset="0"/>
              </a:rPr>
              <a:t>people should then be presented together.</a:t>
            </a: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Your completed homework should be made up of </a:t>
            </a:r>
            <a:r>
              <a:rPr lang="en-GB" sz="2800" b="1" dirty="0">
                <a:latin typeface="Arial" panose="020B0604020202020204" pitchFamily="34" charset="0"/>
                <a:cs typeface="Arial" panose="020B0604020202020204" pitchFamily="34" charset="0"/>
              </a:rPr>
              <a:t>two</a:t>
            </a:r>
            <a:r>
              <a:rPr lang="en-GB" sz="2800" dirty="0">
                <a:latin typeface="Arial" panose="020B0604020202020204" pitchFamily="34" charset="0"/>
                <a:cs typeface="Arial" panose="020B0604020202020204" pitchFamily="34" charset="0"/>
              </a:rPr>
              <a:t> sets of data from the </a:t>
            </a:r>
            <a:r>
              <a:rPr lang="en-GB" sz="2800" b="1" dirty="0">
                <a:latin typeface="Arial" panose="020B0604020202020204" pitchFamily="34" charset="0"/>
                <a:cs typeface="Arial" panose="020B0604020202020204" pitchFamily="34" charset="0"/>
              </a:rPr>
              <a:t>same</a:t>
            </a:r>
            <a:r>
              <a:rPr lang="en-GB" sz="2800" dirty="0">
                <a:latin typeface="Arial" panose="020B0604020202020204" pitchFamily="34" charset="0"/>
                <a:cs typeface="Arial" panose="020B0604020202020204" pitchFamily="34" charset="0"/>
              </a:rPr>
              <a:t> questionnaire. </a:t>
            </a:r>
            <a:r>
              <a:rPr lang="en-GB" sz="2800" dirty="0">
                <a:solidFill>
                  <a:prstClr val="black"/>
                </a:solidFill>
                <a:latin typeface="Arial" panose="020B0604020202020204" pitchFamily="34" charset="0"/>
                <a:cs typeface="Arial" panose="020B0604020202020204" pitchFamily="34" charset="0"/>
              </a:rPr>
              <a:t>You may represent both sets of your data in any format you like</a:t>
            </a:r>
            <a:r>
              <a:rPr lang="en-GB" sz="2800" dirty="0" smtClean="0">
                <a:solidFill>
                  <a:prstClr val="black"/>
                </a:solidFill>
                <a:latin typeface="Arial" panose="020B0604020202020204" pitchFamily="34" charset="0"/>
                <a:cs typeface="Arial" panose="020B0604020202020204" pitchFamily="34" charset="0"/>
              </a:rPr>
              <a:t>.</a:t>
            </a:r>
            <a:endParaRPr lang="en-GB" sz="2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43866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Answers</a:t>
            </a:r>
          </a:p>
        </p:txBody>
      </p:sp>
      <p:sp>
        <p:nvSpPr>
          <p:cNvPr id="2" name="TextBox 1"/>
          <p:cNvSpPr txBox="1"/>
          <p:nvPr/>
        </p:nvSpPr>
        <p:spPr>
          <a:xfrm>
            <a:off x="250722" y="1372633"/>
            <a:ext cx="11941277" cy="2677656"/>
          </a:xfrm>
          <a:prstGeom prst="rect">
            <a:avLst/>
          </a:prstGeom>
          <a:noFill/>
        </p:spPr>
        <p:txBody>
          <a:bodyPr wrap="square" rtlCol="0">
            <a:spAutoFit/>
          </a:bodyPr>
          <a:lstStyle/>
          <a:p>
            <a:r>
              <a:rPr lang="en-GB" sz="2400" dirty="0">
                <a:latin typeface="Arial" panose="020B0604020202020204" pitchFamily="34" charset="0"/>
                <a:cs typeface="Arial" panose="020B0604020202020204" pitchFamily="34" charset="0"/>
              </a:rPr>
              <a:t>Choose 3 of the number cards to make new groups which have:</a:t>
            </a:r>
          </a:p>
          <a:p>
            <a:r>
              <a:rPr lang="en-GB" sz="2400" dirty="0">
                <a:latin typeface="Arial" panose="020B0604020202020204" pitchFamily="34" charset="0"/>
                <a:cs typeface="Arial" panose="020B0604020202020204" pitchFamily="34" charset="0"/>
              </a:rPr>
              <a:t>	a) a mode of </a:t>
            </a:r>
            <a:r>
              <a:rPr lang="en-GB" sz="2400" dirty="0" smtClean="0">
                <a:latin typeface="Arial" panose="020B0604020202020204" pitchFamily="34" charset="0"/>
                <a:cs typeface="Arial" panose="020B0604020202020204" pitchFamily="34" charset="0"/>
              </a:rPr>
              <a:t>3					</a:t>
            </a:r>
            <a:r>
              <a:rPr lang="en-GB" sz="2400" dirty="0" smtClean="0">
                <a:latin typeface="Segoe Print" panose="02000600000000000000" pitchFamily="2" charset="0"/>
                <a:cs typeface="Arial" panose="020B0604020202020204" pitchFamily="34" charset="0"/>
              </a:rPr>
              <a:t>3,3 and any other card</a:t>
            </a:r>
            <a:endParaRPr lang="en-GB" sz="2400" dirty="0">
              <a:latin typeface="Segoe Print" panose="02000600000000000000" pitchFamily="2" charset="0"/>
              <a:cs typeface="Arial" panose="020B0604020202020204" pitchFamily="34" charset="0"/>
            </a:endParaRPr>
          </a:p>
          <a:p>
            <a:r>
              <a:rPr lang="en-GB" sz="2400" dirty="0">
                <a:latin typeface="Arial" panose="020B0604020202020204" pitchFamily="34" charset="0"/>
                <a:cs typeface="Arial" panose="020B0604020202020204" pitchFamily="34" charset="0"/>
              </a:rPr>
              <a:t>	b) no mode, median of </a:t>
            </a:r>
            <a:r>
              <a:rPr lang="en-GB" sz="2400" dirty="0" smtClean="0">
                <a:latin typeface="Arial" panose="020B0604020202020204" pitchFamily="34" charset="0"/>
                <a:cs typeface="Arial" panose="020B0604020202020204" pitchFamily="34" charset="0"/>
              </a:rPr>
              <a:t>3				</a:t>
            </a:r>
            <a:r>
              <a:rPr lang="en-GB" sz="2400" dirty="0" smtClean="0">
                <a:latin typeface="Segoe Print" panose="02000600000000000000" pitchFamily="2" charset="0"/>
                <a:cs typeface="Arial" panose="020B0604020202020204" pitchFamily="34" charset="0"/>
              </a:rPr>
              <a:t>3, 3 and 9</a:t>
            </a:r>
            <a:endParaRPr lang="en-GB" sz="2400" dirty="0">
              <a:latin typeface="Segoe Print" panose="02000600000000000000" pitchFamily="2" charset="0"/>
              <a:cs typeface="Arial" panose="020B0604020202020204" pitchFamily="34" charset="0"/>
            </a:endParaRPr>
          </a:p>
          <a:p>
            <a:r>
              <a:rPr lang="en-GB" sz="2400" dirty="0">
                <a:latin typeface="Arial" panose="020B0604020202020204" pitchFamily="34" charset="0"/>
                <a:cs typeface="Arial" panose="020B0604020202020204" pitchFamily="34" charset="0"/>
              </a:rPr>
              <a:t>	c) no mode, median of 5 and range of 8 </a:t>
            </a:r>
            <a:r>
              <a:rPr lang="en-GB" sz="2400" dirty="0" smtClean="0">
                <a:latin typeface="Arial" panose="020B0604020202020204" pitchFamily="34" charset="0"/>
                <a:cs typeface="Arial" panose="020B0604020202020204" pitchFamily="34" charset="0"/>
              </a:rPr>
              <a:t>		</a:t>
            </a:r>
            <a:r>
              <a:rPr lang="en-GB" sz="2400" dirty="0" smtClean="0">
                <a:latin typeface="Segoe Print" panose="02000600000000000000" pitchFamily="2" charset="0"/>
                <a:cs typeface="Arial" panose="020B0604020202020204" pitchFamily="34" charset="0"/>
              </a:rPr>
              <a:t>1, 5 and 9</a:t>
            </a:r>
            <a:endParaRPr lang="en-GB" sz="2400" dirty="0">
              <a:latin typeface="Segoe Print" panose="02000600000000000000" pitchFamily="2"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endParaRPr lang="en-GB" sz="2400" dirty="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p:txBody>
      </p:sp>
      <p:grpSp>
        <p:nvGrpSpPr>
          <p:cNvPr id="12" name="Group 11"/>
          <p:cNvGrpSpPr/>
          <p:nvPr/>
        </p:nvGrpSpPr>
        <p:grpSpPr>
          <a:xfrm>
            <a:off x="3219751" y="3125228"/>
            <a:ext cx="5752497" cy="714378"/>
            <a:chOff x="407371" y="1895850"/>
            <a:chExt cx="5752497" cy="714378"/>
          </a:xfrm>
        </p:grpSpPr>
        <p:sp>
          <p:nvSpPr>
            <p:cNvPr id="3" name="AutoShape 1">
              <a:extLst>
                <a:ext uri="{FF2B5EF4-FFF2-40B4-BE49-F238E27FC236}">
                  <a16:creationId xmlns:a16="http://schemas.microsoft.com/office/drawing/2014/main" id="{59126E65-B8D6-4039-BF79-32AEC46D8584}"/>
                </a:ext>
              </a:extLst>
            </p:cNvPr>
            <p:cNvSpPr>
              <a:spLocks noChangeArrowheads="1"/>
            </p:cNvSpPr>
            <p:nvPr/>
          </p:nvSpPr>
          <p:spPr bwMode="auto">
            <a:xfrm>
              <a:off x="407371" y="1895853"/>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AutoShape 2">
              <a:extLst>
                <a:ext uri="{FF2B5EF4-FFF2-40B4-BE49-F238E27FC236}">
                  <a16:creationId xmlns:a16="http://schemas.microsoft.com/office/drawing/2014/main" id="{CEDA97BA-3644-4AEC-B8B2-0A0E74CC743E}"/>
                </a:ext>
              </a:extLst>
            </p:cNvPr>
            <p:cNvSpPr>
              <a:spLocks noChangeArrowheads="1"/>
            </p:cNvSpPr>
            <p:nvPr/>
          </p:nvSpPr>
          <p:spPr bwMode="auto">
            <a:xfrm>
              <a:off x="1144792" y="1895852"/>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9</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AutoShape 4">
              <a:extLst>
                <a:ext uri="{FF2B5EF4-FFF2-40B4-BE49-F238E27FC236}">
                  <a16:creationId xmlns:a16="http://schemas.microsoft.com/office/drawing/2014/main" id="{E117B9E9-62E1-46C7-917E-822A355D58C6}"/>
                </a:ext>
              </a:extLst>
            </p:cNvPr>
            <p:cNvSpPr>
              <a:spLocks noChangeArrowheads="1"/>
            </p:cNvSpPr>
            <p:nvPr/>
          </p:nvSpPr>
          <p:spPr bwMode="auto">
            <a:xfrm>
              <a:off x="1882213" y="1895851"/>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7" name="AutoShape 3">
              <a:extLst>
                <a:ext uri="{FF2B5EF4-FFF2-40B4-BE49-F238E27FC236}">
                  <a16:creationId xmlns:a16="http://schemas.microsoft.com/office/drawing/2014/main" id="{BF943FAD-28BE-4207-B34A-529C069A5FC0}"/>
                </a:ext>
              </a:extLst>
            </p:cNvPr>
            <p:cNvSpPr>
              <a:spLocks noChangeArrowheads="1"/>
            </p:cNvSpPr>
            <p:nvPr/>
          </p:nvSpPr>
          <p:spPr bwMode="auto">
            <a:xfrm>
              <a:off x="2619634"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AutoShape 6">
              <a:extLst>
                <a:ext uri="{FF2B5EF4-FFF2-40B4-BE49-F238E27FC236}">
                  <a16:creationId xmlns:a16="http://schemas.microsoft.com/office/drawing/2014/main" id="{7C6D92C8-8803-46F5-84C1-E8B096999724}"/>
                </a:ext>
              </a:extLst>
            </p:cNvPr>
            <p:cNvSpPr>
              <a:spLocks noChangeArrowheads="1"/>
            </p:cNvSpPr>
            <p:nvPr/>
          </p:nvSpPr>
          <p:spPr bwMode="auto">
            <a:xfrm>
              <a:off x="3357055"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9" name="AutoShape 5">
              <a:extLst>
                <a:ext uri="{FF2B5EF4-FFF2-40B4-BE49-F238E27FC236}">
                  <a16:creationId xmlns:a16="http://schemas.microsoft.com/office/drawing/2014/main" id="{447ACA90-E48C-4CF9-B8EF-788873BDE52D}"/>
                </a:ext>
              </a:extLst>
            </p:cNvPr>
            <p:cNvSpPr>
              <a:spLocks noChangeArrowheads="1"/>
            </p:cNvSpPr>
            <p:nvPr/>
          </p:nvSpPr>
          <p:spPr bwMode="auto">
            <a:xfrm>
              <a:off x="4094476"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7</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0" name="AutoShape 8">
              <a:extLst>
                <a:ext uri="{FF2B5EF4-FFF2-40B4-BE49-F238E27FC236}">
                  <a16:creationId xmlns:a16="http://schemas.microsoft.com/office/drawing/2014/main" id="{F66526DA-0EEF-4F0D-BE53-1435FC86288D}"/>
                </a:ext>
              </a:extLst>
            </p:cNvPr>
            <p:cNvSpPr>
              <a:spLocks noChangeArrowheads="1"/>
            </p:cNvSpPr>
            <p:nvPr/>
          </p:nvSpPr>
          <p:spPr bwMode="auto">
            <a:xfrm>
              <a:off x="4831897"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6</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1" name="AutoShape 7">
              <a:extLst>
                <a:ext uri="{FF2B5EF4-FFF2-40B4-BE49-F238E27FC236}">
                  <a16:creationId xmlns:a16="http://schemas.microsoft.com/office/drawing/2014/main" id="{52FDC6AB-D449-4640-8163-114CF83C3406}"/>
                </a:ext>
              </a:extLst>
            </p:cNvPr>
            <p:cNvSpPr>
              <a:spLocks noChangeArrowheads="1"/>
            </p:cNvSpPr>
            <p:nvPr/>
          </p:nvSpPr>
          <p:spPr bwMode="auto">
            <a:xfrm>
              <a:off x="5569318" y="1895850"/>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grpSp>
      <p:grpSp>
        <p:nvGrpSpPr>
          <p:cNvPr id="13" name="Group 12"/>
          <p:cNvGrpSpPr/>
          <p:nvPr/>
        </p:nvGrpSpPr>
        <p:grpSpPr>
          <a:xfrm>
            <a:off x="4284254" y="4363903"/>
            <a:ext cx="3623492" cy="1621981"/>
            <a:chOff x="849517" y="5128178"/>
            <a:chExt cx="3623492" cy="1621981"/>
          </a:xfrm>
        </p:grpSpPr>
        <p:sp>
          <p:nvSpPr>
            <p:cNvPr id="17" name="AutoShape 2">
              <a:extLst>
                <a:ext uri="{FF2B5EF4-FFF2-40B4-BE49-F238E27FC236}">
                  <a16:creationId xmlns:a16="http://schemas.microsoft.com/office/drawing/2014/main" id="{6EEDF279-C61A-4506-9621-B0914C433CFC}"/>
                </a:ext>
              </a:extLst>
            </p:cNvPr>
            <p:cNvSpPr>
              <a:spLocks noChangeArrowheads="1"/>
            </p:cNvSpPr>
            <p:nvPr/>
          </p:nvSpPr>
          <p:spPr bwMode="auto">
            <a:xfrm>
              <a:off x="849517" y="5128179"/>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9</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8" name="AutoShape 7">
              <a:extLst>
                <a:ext uri="{FF2B5EF4-FFF2-40B4-BE49-F238E27FC236}">
                  <a16:creationId xmlns:a16="http://schemas.microsoft.com/office/drawing/2014/main" id="{7039D8D6-FC44-4FEA-AF75-2BBF10FBFB7C}"/>
                </a:ext>
              </a:extLst>
            </p:cNvPr>
            <p:cNvSpPr>
              <a:spLocks noChangeArrowheads="1"/>
            </p:cNvSpPr>
            <p:nvPr/>
          </p:nvSpPr>
          <p:spPr bwMode="auto">
            <a:xfrm>
              <a:off x="1611477" y="5128179"/>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1</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9" name="AutoShape 4">
              <a:extLst>
                <a:ext uri="{FF2B5EF4-FFF2-40B4-BE49-F238E27FC236}">
                  <a16:creationId xmlns:a16="http://schemas.microsoft.com/office/drawing/2014/main" id="{182CF812-E843-4807-8621-68DC1FD16A2F}"/>
                </a:ext>
              </a:extLst>
            </p:cNvPr>
            <p:cNvSpPr>
              <a:spLocks noChangeArrowheads="1"/>
            </p:cNvSpPr>
            <p:nvPr/>
          </p:nvSpPr>
          <p:spPr bwMode="auto">
            <a:xfrm>
              <a:off x="2368471" y="5128179"/>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0" name="AutoShape 3">
              <a:extLst>
                <a:ext uri="{FF2B5EF4-FFF2-40B4-BE49-F238E27FC236}">
                  <a16:creationId xmlns:a16="http://schemas.microsoft.com/office/drawing/2014/main" id="{8AD9A31F-FB0D-4D3E-B5BA-693516B67AEB}"/>
                </a:ext>
              </a:extLst>
            </p:cNvPr>
            <p:cNvSpPr>
              <a:spLocks noChangeArrowheads="1"/>
            </p:cNvSpPr>
            <p:nvPr/>
          </p:nvSpPr>
          <p:spPr bwMode="auto">
            <a:xfrm>
              <a:off x="3125465" y="5128178"/>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1" name="AutoShape 4">
              <a:extLst>
                <a:ext uri="{FF2B5EF4-FFF2-40B4-BE49-F238E27FC236}">
                  <a16:creationId xmlns:a16="http://schemas.microsoft.com/office/drawing/2014/main" id="{BF900396-7C8B-43B5-8CB7-01FEDF9AD8C0}"/>
                </a:ext>
              </a:extLst>
            </p:cNvPr>
            <p:cNvSpPr>
              <a:spLocks noChangeArrowheads="1"/>
            </p:cNvSpPr>
            <p:nvPr/>
          </p:nvSpPr>
          <p:spPr bwMode="auto">
            <a:xfrm>
              <a:off x="3882459" y="5128178"/>
              <a:ext cx="590550" cy="714375"/>
            </a:xfrm>
            <a:prstGeom prst="roundRect">
              <a:avLst>
                <a:gd name="adj" fmla="val 16667"/>
              </a:avLst>
            </a:prstGeom>
            <a:solidFill>
              <a:srgbClr val="FFC07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effectLst/>
                  <a:latin typeface="Segoe Print" panose="02000600000000000000" pitchFamily="2" charset="0"/>
                  <a:cs typeface="Arial" panose="020B0604020202020204" pitchFamily="34" charset="0"/>
                </a:rPr>
                <a:t>7</a:t>
              </a:r>
              <a:endParaRPr kumimoji="0" lang="en-GB" altLang="en-US" sz="1800" b="0" i="0" u="none" strike="noStrike" cap="none" normalizeH="0" baseline="0" dirty="0">
                <a:ln>
                  <a:noFill/>
                </a:ln>
                <a:effectLst/>
                <a:latin typeface="Segoe Print" panose="02000600000000000000" pitchFamily="2" charset="0"/>
                <a:cs typeface="Arial" panose="020B0604020202020204" pitchFamily="34" charset="0"/>
              </a:endParaRPr>
            </a:p>
          </p:txBody>
        </p:sp>
        <p:sp>
          <p:nvSpPr>
            <p:cNvPr id="22" name="AutoShape 4">
              <a:extLst>
                <a:ext uri="{FF2B5EF4-FFF2-40B4-BE49-F238E27FC236}">
                  <a16:creationId xmlns:a16="http://schemas.microsoft.com/office/drawing/2014/main" id="{BE1CF2E7-2A56-4388-A842-09A1CC0B0883}"/>
                </a:ext>
              </a:extLst>
            </p:cNvPr>
            <p:cNvSpPr>
              <a:spLocks noChangeArrowheads="1"/>
            </p:cNvSpPr>
            <p:nvPr/>
          </p:nvSpPr>
          <p:spPr bwMode="auto">
            <a:xfrm>
              <a:off x="3882459" y="6035783"/>
              <a:ext cx="590550" cy="714375"/>
            </a:xfrm>
            <a:prstGeom prst="roundRect">
              <a:avLst>
                <a:gd name="adj" fmla="val 16667"/>
              </a:avLst>
            </a:prstGeom>
            <a:solidFill>
              <a:srgbClr val="FFC071"/>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dirty="0">
                  <a:ln>
                    <a:noFill/>
                  </a:ln>
                  <a:effectLst/>
                  <a:latin typeface="Segoe Print" panose="02000600000000000000" pitchFamily="2" charset="0"/>
                  <a:cs typeface="Arial" panose="020B0604020202020204" pitchFamily="34" charset="0"/>
                </a:rPr>
                <a:t>5</a:t>
              </a:r>
              <a:endParaRPr kumimoji="0" lang="en-GB" altLang="en-US" sz="1800" b="0" i="0" u="none" strike="noStrike" cap="none" normalizeH="0" baseline="0" dirty="0">
                <a:ln>
                  <a:noFill/>
                </a:ln>
                <a:effectLst/>
                <a:latin typeface="Segoe Print" panose="02000600000000000000" pitchFamily="2" charset="0"/>
                <a:cs typeface="Arial" panose="020B0604020202020204" pitchFamily="34" charset="0"/>
              </a:endParaRPr>
            </a:p>
          </p:txBody>
        </p:sp>
        <p:sp>
          <p:nvSpPr>
            <p:cNvPr id="23" name="AutoShape 4">
              <a:extLst>
                <a:ext uri="{FF2B5EF4-FFF2-40B4-BE49-F238E27FC236}">
                  <a16:creationId xmlns:a16="http://schemas.microsoft.com/office/drawing/2014/main" id="{53A9A68F-BEC6-4AF1-ADD7-9AA356F150B3}"/>
                </a:ext>
              </a:extLst>
            </p:cNvPr>
            <p:cNvSpPr>
              <a:spLocks noChangeArrowheads="1"/>
            </p:cNvSpPr>
            <p:nvPr/>
          </p:nvSpPr>
          <p:spPr bwMode="auto">
            <a:xfrm>
              <a:off x="3125465"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latin typeface="Arial" panose="020B060402020202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4" name="AutoShape 4">
              <a:extLst>
                <a:ext uri="{FF2B5EF4-FFF2-40B4-BE49-F238E27FC236}">
                  <a16:creationId xmlns:a16="http://schemas.microsoft.com/office/drawing/2014/main" id="{C3040C0D-B66F-466E-BF14-4006C92A6B0A}"/>
                </a:ext>
              </a:extLst>
            </p:cNvPr>
            <p:cNvSpPr>
              <a:spLocks noChangeArrowheads="1"/>
            </p:cNvSpPr>
            <p:nvPr/>
          </p:nvSpPr>
          <p:spPr bwMode="auto">
            <a:xfrm>
              <a:off x="2368471"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GB" altLang="en-US" sz="3600" dirty="0">
                  <a:latin typeface="Arial" panose="020B0604020202020204" pitchFamily="34" charset="0"/>
                  <a:cs typeface="Arial" panose="020B0604020202020204" pitchFamily="34" charset="0"/>
                </a:rPr>
                <a:t>5</a:t>
              </a:r>
              <a:endParaRPr kumimoji="0" lang="en-GB" altLang="en-US"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25" name="AutoShape 4">
              <a:extLst>
                <a:ext uri="{FF2B5EF4-FFF2-40B4-BE49-F238E27FC236}">
                  <a16:creationId xmlns:a16="http://schemas.microsoft.com/office/drawing/2014/main" id="{1B63D0D3-CF6A-490E-91C5-3EC5F0F4FDDD}"/>
                </a:ext>
              </a:extLst>
            </p:cNvPr>
            <p:cNvSpPr>
              <a:spLocks noChangeArrowheads="1"/>
            </p:cNvSpPr>
            <p:nvPr/>
          </p:nvSpPr>
          <p:spPr bwMode="auto">
            <a:xfrm>
              <a:off x="1611163"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sp>
          <p:nvSpPr>
            <p:cNvPr id="26" name="AutoShape 4">
              <a:extLst>
                <a:ext uri="{FF2B5EF4-FFF2-40B4-BE49-F238E27FC236}">
                  <a16:creationId xmlns:a16="http://schemas.microsoft.com/office/drawing/2014/main" id="{8EA0967D-1B3B-48D1-ABC2-714AC36F8C3B}"/>
                </a:ext>
              </a:extLst>
            </p:cNvPr>
            <p:cNvSpPr>
              <a:spLocks noChangeArrowheads="1"/>
            </p:cNvSpPr>
            <p:nvPr/>
          </p:nvSpPr>
          <p:spPr bwMode="auto">
            <a:xfrm>
              <a:off x="849517" y="6035784"/>
              <a:ext cx="590550" cy="714375"/>
            </a:xfrm>
            <a:prstGeom prst="roundRect">
              <a:avLst>
                <a:gd name="adj" fmla="val 16667"/>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3600" b="0" i="0" u="none" strike="noStrike" cap="none" normalizeH="0" baseline="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3</a:t>
              </a:r>
              <a:endParaRPr kumimoji="0" lang="en-GB" altLang="en-US"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2608187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Extension Answers</a:t>
            </a:r>
          </a:p>
        </p:txBody>
      </p:sp>
      <p:graphicFrame>
        <p:nvGraphicFramePr>
          <p:cNvPr id="11" name="Chart 10"/>
          <p:cNvGraphicFramePr>
            <a:graphicFrameLocks/>
          </p:cNvGraphicFramePr>
          <p:nvPr>
            <p:extLst>
              <p:ext uri="{D42A27DB-BD31-4B8C-83A1-F6EECF244321}">
                <p14:modId xmlns:p14="http://schemas.microsoft.com/office/powerpoint/2010/main" val="2615892025"/>
              </p:ext>
            </p:extLst>
          </p:nvPr>
        </p:nvGraphicFramePr>
        <p:xfrm>
          <a:off x="357117" y="3346617"/>
          <a:ext cx="5047396" cy="316267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Chart 11"/>
          <p:cNvGraphicFramePr>
            <a:graphicFrameLocks/>
          </p:cNvGraphicFramePr>
          <p:nvPr>
            <p:extLst>
              <p:ext uri="{D42A27DB-BD31-4B8C-83A1-F6EECF244321}">
                <p14:modId xmlns:p14="http://schemas.microsoft.com/office/powerpoint/2010/main" val="3339055783"/>
              </p:ext>
            </p:extLst>
          </p:nvPr>
        </p:nvGraphicFramePr>
        <p:xfrm>
          <a:off x="5939051" y="1388660"/>
          <a:ext cx="6002740" cy="3661012"/>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7588155" y="4951098"/>
            <a:ext cx="368489" cy="276999"/>
          </a:xfrm>
          <a:prstGeom prst="rect">
            <a:avLst/>
          </a:prstGeom>
          <a:noFill/>
        </p:spPr>
        <p:txBody>
          <a:bodyPr wrap="square" rtlCol="0">
            <a:spAutoFit/>
          </a:bodyPr>
          <a:lstStyle/>
          <a:p>
            <a:r>
              <a:rPr lang="en-GB" sz="1200" dirty="0" smtClean="0">
                <a:latin typeface="Arial" panose="020B0604020202020204" pitchFamily="34" charset="0"/>
                <a:cs typeface="Arial" panose="020B0604020202020204" pitchFamily="34" charset="0"/>
              </a:rPr>
              <a:t>3</a:t>
            </a:r>
            <a:endParaRPr lang="en-GB" sz="1200" dirty="0">
              <a:latin typeface="Arial" panose="020B0604020202020204" pitchFamily="34" charset="0"/>
              <a:cs typeface="Arial" panose="020B0604020202020204" pitchFamily="34" charset="0"/>
            </a:endParaRPr>
          </a:p>
        </p:txBody>
      </p:sp>
      <p:sp>
        <p:nvSpPr>
          <p:cNvPr id="13" name="TextBox 12"/>
          <p:cNvSpPr txBox="1"/>
          <p:nvPr/>
        </p:nvSpPr>
        <p:spPr>
          <a:xfrm>
            <a:off x="10333629" y="4952102"/>
            <a:ext cx="368489" cy="276999"/>
          </a:xfrm>
          <a:prstGeom prst="rect">
            <a:avLst/>
          </a:prstGeom>
          <a:noFill/>
        </p:spPr>
        <p:txBody>
          <a:bodyPr wrap="square" rtlCol="0">
            <a:spAutoFit/>
          </a:bodyPr>
          <a:lstStyle/>
          <a:p>
            <a:r>
              <a:rPr lang="en-GB" sz="1200"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val="243017365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Discussion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4" name="Rounded Rectangle 3"/>
          <p:cNvSpPr/>
          <p:nvPr/>
        </p:nvSpPr>
        <p:spPr>
          <a:xfrm>
            <a:off x="3011606" y="3125337"/>
            <a:ext cx="6168788" cy="1651379"/>
          </a:xfrm>
          <a:prstGeom prst="roundRect">
            <a:avLst/>
          </a:prstGeom>
          <a:solidFill>
            <a:srgbClr val="FFC071"/>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smtClean="0">
                <a:solidFill>
                  <a:schemeClr val="tx1"/>
                </a:solidFill>
                <a:latin typeface="Arial" panose="020B0604020202020204" pitchFamily="34" charset="0"/>
                <a:cs typeface="Arial" panose="020B0604020202020204" pitchFamily="34" charset="0"/>
              </a:rPr>
              <a:t>What are the differences between a bar chart and a histogram?</a:t>
            </a:r>
            <a:endParaRPr lang="en-GB" sz="28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09939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Name that chart!</a:t>
            </a:r>
          </a:p>
        </p:txBody>
      </p:sp>
      <p:sp>
        <p:nvSpPr>
          <p:cNvPr id="2" name="TextBox 1"/>
          <p:cNvSpPr txBox="1"/>
          <p:nvPr/>
        </p:nvSpPr>
        <p:spPr>
          <a:xfrm>
            <a:off x="443753" y="1546412"/>
            <a:ext cx="11524129" cy="646331"/>
          </a:xfrm>
          <a:prstGeom prst="rect">
            <a:avLst/>
          </a:prstGeom>
          <a:noFill/>
        </p:spPr>
        <p:txBody>
          <a:bodyPr wrap="square" rtlCol="0">
            <a:spAutoFit/>
          </a:bodyPr>
          <a:lstStyle/>
          <a:p>
            <a:endParaRPr lang="en-GB" dirty="0"/>
          </a:p>
          <a:p>
            <a:endParaRPr lang="en-GB" dirty="0"/>
          </a:p>
        </p:txBody>
      </p:sp>
      <p:graphicFrame>
        <p:nvGraphicFramePr>
          <p:cNvPr id="17" name="Chart 16"/>
          <p:cNvGraphicFramePr>
            <a:graphicFrameLocks/>
          </p:cNvGraphicFramePr>
          <p:nvPr>
            <p:extLst>
              <p:ext uri="{D42A27DB-BD31-4B8C-83A1-F6EECF244321}">
                <p14:modId xmlns:p14="http://schemas.microsoft.com/office/powerpoint/2010/main" val="4009729208"/>
              </p:ext>
            </p:extLst>
          </p:nvPr>
        </p:nvGraphicFramePr>
        <p:xfrm>
          <a:off x="1692321" y="1392072"/>
          <a:ext cx="9007523" cy="52270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6395609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Name that chart!</a:t>
            </a:r>
          </a:p>
        </p:txBody>
      </p:sp>
      <p:sp>
        <p:nvSpPr>
          <p:cNvPr id="2" name="TextBox 1"/>
          <p:cNvSpPr txBox="1"/>
          <p:nvPr/>
        </p:nvSpPr>
        <p:spPr>
          <a:xfrm>
            <a:off x="443753" y="1546412"/>
            <a:ext cx="11524129" cy="646331"/>
          </a:xfrm>
          <a:prstGeom prst="rect">
            <a:avLst/>
          </a:prstGeom>
          <a:noFill/>
        </p:spPr>
        <p:txBody>
          <a:bodyPr wrap="square" rtlCol="0">
            <a:spAutoFit/>
          </a:bodyPr>
          <a:lstStyle/>
          <a:p>
            <a:endParaRPr lang="en-GB" dirty="0"/>
          </a:p>
          <a:p>
            <a:endParaRPr lang="en-GB" dirty="0"/>
          </a:p>
        </p:txBody>
      </p:sp>
      <p:graphicFrame>
        <p:nvGraphicFramePr>
          <p:cNvPr id="5" name="Chart 4"/>
          <p:cNvGraphicFramePr>
            <a:graphicFrameLocks/>
          </p:cNvGraphicFramePr>
          <p:nvPr>
            <p:extLst>
              <p:ext uri="{D42A27DB-BD31-4B8C-83A1-F6EECF244321}">
                <p14:modId xmlns:p14="http://schemas.microsoft.com/office/powerpoint/2010/main" val="3258158557"/>
              </p:ext>
            </p:extLst>
          </p:nvPr>
        </p:nvGraphicFramePr>
        <p:xfrm>
          <a:off x="1337481" y="1392072"/>
          <a:ext cx="9512489" cy="51179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516834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Name that chart!</a:t>
            </a:r>
          </a:p>
        </p:txBody>
      </p:sp>
      <p:sp>
        <p:nvSpPr>
          <p:cNvPr id="2" name="TextBox 1"/>
          <p:cNvSpPr txBox="1"/>
          <p:nvPr/>
        </p:nvSpPr>
        <p:spPr>
          <a:xfrm>
            <a:off x="443753" y="1546412"/>
            <a:ext cx="11524129" cy="646331"/>
          </a:xfrm>
          <a:prstGeom prst="rect">
            <a:avLst/>
          </a:prstGeom>
          <a:noFill/>
        </p:spPr>
        <p:txBody>
          <a:bodyPr wrap="square" rtlCol="0">
            <a:spAutoFit/>
          </a:bodyPr>
          <a:lstStyle/>
          <a:p>
            <a:endParaRPr lang="en-GB" dirty="0"/>
          </a:p>
          <a:p>
            <a:endParaRPr lang="en-GB" dirty="0"/>
          </a:p>
        </p:txBody>
      </p:sp>
      <p:graphicFrame>
        <p:nvGraphicFramePr>
          <p:cNvPr id="7" name="Chart 6"/>
          <p:cNvGraphicFramePr>
            <a:graphicFrameLocks/>
          </p:cNvGraphicFramePr>
          <p:nvPr>
            <p:extLst>
              <p:ext uri="{D42A27DB-BD31-4B8C-83A1-F6EECF244321}">
                <p14:modId xmlns:p14="http://schemas.microsoft.com/office/powerpoint/2010/main" val="3746301147"/>
              </p:ext>
            </p:extLst>
          </p:nvPr>
        </p:nvGraphicFramePr>
        <p:xfrm>
          <a:off x="1842448" y="1455093"/>
          <a:ext cx="8502555" cy="50769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48976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Name that chart!</a:t>
            </a:r>
          </a:p>
        </p:txBody>
      </p:sp>
      <p:sp>
        <p:nvSpPr>
          <p:cNvPr id="2" name="TextBox 1"/>
          <p:cNvSpPr txBox="1"/>
          <p:nvPr/>
        </p:nvSpPr>
        <p:spPr>
          <a:xfrm>
            <a:off x="443753" y="1546412"/>
            <a:ext cx="11524129" cy="646331"/>
          </a:xfrm>
          <a:prstGeom prst="rect">
            <a:avLst/>
          </a:prstGeom>
          <a:noFill/>
        </p:spPr>
        <p:txBody>
          <a:bodyPr wrap="square" rtlCol="0">
            <a:spAutoFit/>
          </a:bodyPr>
          <a:lstStyle/>
          <a:p>
            <a:endParaRPr lang="en-GB" dirty="0"/>
          </a:p>
          <a:p>
            <a:endParaRPr lang="en-GB" dirty="0"/>
          </a:p>
        </p:txBody>
      </p:sp>
      <p:graphicFrame>
        <p:nvGraphicFramePr>
          <p:cNvPr id="7" name="Chart 6"/>
          <p:cNvGraphicFramePr>
            <a:graphicFrameLocks/>
          </p:cNvGraphicFramePr>
          <p:nvPr>
            <p:extLst>
              <p:ext uri="{D42A27DB-BD31-4B8C-83A1-F6EECF244321}">
                <p14:modId xmlns:p14="http://schemas.microsoft.com/office/powerpoint/2010/main" val="925007054"/>
              </p:ext>
            </p:extLst>
          </p:nvPr>
        </p:nvGraphicFramePr>
        <p:xfrm>
          <a:off x="2169994" y="1546412"/>
          <a:ext cx="7847462" cy="50591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3795577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 How can we improve this chart?</a:t>
            </a:r>
          </a:p>
        </p:txBody>
      </p:sp>
      <p:graphicFrame>
        <p:nvGraphicFramePr>
          <p:cNvPr id="4" name="Chart 3"/>
          <p:cNvGraphicFramePr>
            <a:graphicFrameLocks/>
          </p:cNvGraphicFramePr>
          <p:nvPr>
            <p:extLst>
              <p:ext uri="{D42A27DB-BD31-4B8C-83A1-F6EECF244321}">
                <p14:modId xmlns:p14="http://schemas.microsoft.com/office/powerpoint/2010/main" val="930063847"/>
              </p:ext>
            </p:extLst>
          </p:nvPr>
        </p:nvGraphicFramePr>
        <p:xfrm>
          <a:off x="1524000" y="1398495"/>
          <a:ext cx="9144000" cy="52174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100815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H</a:t>
            </a:r>
            <a:r>
              <a:rPr lang="en-GB" sz="2800" b="1" dirty="0" smtClean="0">
                <a:latin typeface="Arial" panose="020B0604020202020204" pitchFamily="34" charset="0"/>
                <a:cs typeface="Arial" panose="020B0604020202020204" pitchFamily="34" charset="0"/>
              </a:rPr>
              <a:t>omework </a:t>
            </a:r>
            <a:endParaRPr lang="en-GB" sz="2800" b="1" dirty="0">
              <a:latin typeface="Arial" panose="020B0604020202020204" pitchFamily="34" charset="0"/>
              <a:cs typeface="Arial" panose="020B0604020202020204" pitchFamily="34" charset="0"/>
            </a:endParaRPr>
          </a:p>
        </p:txBody>
      </p:sp>
      <p:sp>
        <p:nvSpPr>
          <p:cNvPr id="2" name="TextBox 1"/>
          <p:cNvSpPr txBox="1"/>
          <p:nvPr/>
        </p:nvSpPr>
        <p:spPr>
          <a:xfrm>
            <a:off x="443753" y="1546412"/>
            <a:ext cx="11524129" cy="526297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Using your new and improved ‘fair’ questionnaire, you now have to go out and collate your own </a:t>
            </a:r>
            <a:r>
              <a:rPr lang="en-GB" sz="2800" dirty="0" smtClean="0">
                <a:latin typeface="Arial" panose="020B0604020202020204" pitchFamily="34" charset="0"/>
                <a:cs typeface="Arial" panose="020B0604020202020204" pitchFamily="34" charset="0"/>
              </a:rPr>
              <a:t>data.</a:t>
            </a:r>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pPr marL="514350" indent="-514350">
              <a:buFont typeface="+mj-lt"/>
              <a:buAutoNum type="arabicPeriod"/>
            </a:pPr>
            <a:r>
              <a:rPr lang="en-GB" sz="2800" dirty="0" smtClean="0">
                <a:latin typeface="Arial" panose="020B0604020202020204" pitchFamily="34" charset="0"/>
                <a:cs typeface="Arial" panose="020B0604020202020204" pitchFamily="34" charset="0"/>
              </a:rPr>
              <a:t>First of all select </a:t>
            </a:r>
            <a:r>
              <a:rPr lang="en-GB" sz="2800" b="1" dirty="0" smtClean="0">
                <a:latin typeface="Arial" panose="020B0604020202020204" pitchFamily="34" charset="0"/>
                <a:cs typeface="Arial" panose="020B0604020202020204" pitchFamily="34" charset="0"/>
              </a:rPr>
              <a:t>5</a:t>
            </a:r>
            <a:r>
              <a:rPr lang="en-GB" sz="2800" dirty="0" smtClean="0">
                <a:latin typeface="Arial" panose="020B0604020202020204" pitchFamily="34" charset="0"/>
                <a:cs typeface="Arial" panose="020B0604020202020204" pitchFamily="34" charset="0"/>
              </a:rPr>
              <a:t> people to use your questionnaire with. You need to present the data from this group </a:t>
            </a:r>
            <a:r>
              <a:rPr lang="en-GB" sz="2800" b="1" dirty="0" smtClean="0">
                <a:latin typeface="Arial" panose="020B0604020202020204" pitchFamily="34" charset="0"/>
                <a:cs typeface="Arial" panose="020B0604020202020204" pitchFamily="34" charset="0"/>
              </a:rPr>
              <a:t>separately</a:t>
            </a:r>
            <a:r>
              <a:rPr lang="en-GB" sz="2800" dirty="0" smtClean="0">
                <a:latin typeface="Arial" panose="020B0604020202020204" pitchFamily="34" charset="0"/>
                <a:cs typeface="Arial" panose="020B0604020202020204" pitchFamily="34" charset="0"/>
              </a:rPr>
              <a:t>.</a:t>
            </a:r>
          </a:p>
          <a:p>
            <a:pPr marL="514350" indent="-514350">
              <a:buFont typeface="+mj-lt"/>
              <a:buAutoNum type="arabicPeriod"/>
            </a:pPr>
            <a:r>
              <a:rPr lang="en-GB" sz="2800" dirty="0" smtClean="0">
                <a:latin typeface="Arial" panose="020B0604020202020204" pitchFamily="34" charset="0"/>
                <a:cs typeface="Arial" panose="020B0604020202020204" pitchFamily="34" charset="0"/>
              </a:rPr>
              <a:t>Then select another 15 people so that </a:t>
            </a:r>
            <a:r>
              <a:rPr lang="en-GB" sz="2800" b="1" dirty="0" smtClean="0">
                <a:latin typeface="Arial" panose="020B0604020202020204" pitchFamily="34" charset="0"/>
                <a:cs typeface="Arial" panose="020B0604020202020204" pitchFamily="34" charset="0"/>
              </a:rPr>
              <a:t>in total</a:t>
            </a:r>
            <a:r>
              <a:rPr lang="en-GB" sz="2800" dirty="0" smtClean="0">
                <a:latin typeface="Arial" panose="020B0604020202020204" pitchFamily="34" charset="0"/>
                <a:cs typeface="Arial" panose="020B0604020202020204" pitchFamily="34" charset="0"/>
              </a:rPr>
              <a:t>, 20 people have answered your questionnaire. The data from </a:t>
            </a:r>
            <a:r>
              <a:rPr lang="en-GB" sz="2800" b="1" dirty="0" smtClean="0">
                <a:latin typeface="Arial" panose="020B0604020202020204" pitchFamily="34" charset="0"/>
                <a:cs typeface="Arial" panose="020B0604020202020204" pitchFamily="34" charset="0"/>
              </a:rPr>
              <a:t>all 20 </a:t>
            </a:r>
            <a:r>
              <a:rPr lang="en-GB" sz="2800" dirty="0" smtClean="0">
                <a:latin typeface="Arial" panose="020B0604020202020204" pitchFamily="34" charset="0"/>
                <a:cs typeface="Arial" panose="020B0604020202020204" pitchFamily="34" charset="0"/>
              </a:rPr>
              <a:t>people should then be presented together.</a:t>
            </a:r>
          </a:p>
          <a:p>
            <a:endParaRPr lang="en-GB" sz="2800" dirty="0">
              <a:latin typeface="Arial" panose="020B0604020202020204" pitchFamily="34" charset="0"/>
              <a:cs typeface="Arial" panose="020B0604020202020204" pitchFamily="34" charset="0"/>
            </a:endParaRPr>
          </a:p>
          <a:p>
            <a:r>
              <a:rPr lang="en-GB" sz="2800" dirty="0" smtClean="0">
                <a:latin typeface="Arial" panose="020B0604020202020204" pitchFamily="34" charset="0"/>
                <a:cs typeface="Arial" panose="020B0604020202020204" pitchFamily="34" charset="0"/>
              </a:rPr>
              <a:t>Your completed homework should be made up of </a:t>
            </a:r>
            <a:r>
              <a:rPr lang="en-GB" sz="2800" b="1" dirty="0" smtClean="0">
                <a:latin typeface="Arial" panose="020B0604020202020204" pitchFamily="34" charset="0"/>
                <a:cs typeface="Arial" panose="020B0604020202020204" pitchFamily="34" charset="0"/>
              </a:rPr>
              <a:t>two</a:t>
            </a:r>
            <a:r>
              <a:rPr lang="en-GB" sz="2800" dirty="0" smtClean="0">
                <a:latin typeface="Arial" panose="020B0604020202020204" pitchFamily="34" charset="0"/>
                <a:cs typeface="Arial" panose="020B0604020202020204" pitchFamily="34" charset="0"/>
              </a:rPr>
              <a:t> sets of data from the </a:t>
            </a:r>
            <a:r>
              <a:rPr lang="en-GB" sz="2800" b="1" dirty="0" smtClean="0">
                <a:latin typeface="Arial" panose="020B0604020202020204" pitchFamily="34" charset="0"/>
                <a:cs typeface="Arial" panose="020B0604020202020204" pitchFamily="34" charset="0"/>
              </a:rPr>
              <a:t>same</a:t>
            </a:r>
            <a:r>
              <a:rPr lang="en-GB" sz="2800" dirty="0" smtClean="0">
                <a:latin typeface="Arial" panose="020B0604020202020204" pitchFamily="34" charset="0"/>
                <a:cs typeface="Arial" panose="020B0604020202020204" pitchFamily="34" charset="0"/>
              </a:rPr>
              <a:t> questionnaire. </a:t>
            </a:r>
            <a:r>
              <a:rPr lang="en-GB" sz="2800" dirty="0" smtClean="0">
                <a:solidFill>
                  <a:prstClr val="black"/>
                </a:solidFill>
                <a:latin typeface="Arial" panose="020B0604020202020204" pitchFamily="34" charset="0"/>
                <a:cs typeface="Arial" panose="020B0604020202020204" pitchFamily="34" charset="0"/>
              </a:rPr>
              <a:t>You </a:t>
            </a:r>
            <a:r>
              <a:rPr lang="en-GB" sz="2800" dirty="0">
                <a:solidFill>
                  <a:prstClr val="black"/>
                </a:solidFill>
                <a:latin typeface="Arial" panose="020B0604020202020204" pitchFamily="34" charset="0"/>
                <a:cs typeface="Arial" panose="020B0604020202020204" pitchFamily="34" charset="0"/>
              </a:rPr>
              <a:t>may represent both sets of your data in any format you </a:t>
            </a:r>
            <a:r>
              <a:rPr lang="en-GB" sz="2800" dirty="0" smtClean="0">
                <a:solidFill>
                  <a:prstClr val="black"/>
                </a:solidFill>
                <a:latin typeface="Arial" panose="020B0604020202020204" pitchFamily="34" charset="0"/>
                <a:cs typeface="Arial" panose="020B0604020202020204" pitchFamily="34" charset="0"/>
              </a:rPr>
              <a:t>like.</a:t>
            </a:r>
            <a:endParaRPr lang="en-GB" sz="28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32417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a:r>
              <a:rPr lang="en-GB" sz="2800" b="1" dirty="0">
                <a:latin typeface="Arial" panose="020B0604020202020204" pitchFamily="34" charset="0"/>
                <a:cs typeface="Arial" panose="020B0604020202020204" pitchFamily="34" charset="0"/>
              </a:rPr>
              <a:t>Charades</a:t>
            </a:r>
          </a:p>
        </p:txBody>
      </p:sp>
      <p:sp>
        <p:nvSpPr>
          <p:cNvPr id="2" name="TextBox 1"/>
          <p:cNvSpPr txBox="1"/>
          <p:nvPr/>
        </p:nvSpPr>
        <p:spPr>
          <a:xfrm>
            <a:off x="443753" y="1546412"/>
            <a:ext cx="11524129" cy="4524315"/>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I will choose a </a:t>
            </a:r>
            <a:r>
              <a:rPr lang="en-GB" sz="2800" dirty="0" smtClean="0">
                <a:latin typeface="Arial" panose="020B0604020202020204" pitchFamily="34" charset="0"/>
                <a:cs typeface="Arial" panose="020B0604020202020204" pitchFamily="34" charset="0"/>
              </a:rPr>
              <a:t>learner </a:t>
            </a:r>
            <a:r>
              <a:rPr lang="en-GB" sz="2800" dirty="0">
                <a:latin typeface="Arial" panose="020B0604020202020204" pitchFamily="34" charset="0"/>
                <a:cs typeface="Arial" panose="020B0604020202020204" pitchFamily="34" charset="0"/>
              </a:rPr>
              <a:t>to come to the </a:t>
            </a:r>
            <a:r>
              <a:rPr lang="en-GB" sz="2800" dirty="0" smtClean="0">
                <a:latin typeface="Arial" panose="020B0604020202020204" pitchFamily="34" charset="0"/>
                <a:cs typeface="Arial" panose="020B0604020202020204" pitchFamily="34" charset="0"/>
              </a:rPr>
              <a:t>board – they will be facing you, so cannot see the board.</a:t>
            </a:r>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A word will appear above their </a:t>
            </a:r>
            <a:r>
              <a:rPr lang="en-GB" sz="2800" dirty="0" smtClean="0">
                <a:latin typeface="Arial" panose="020B0604020202020204" pitchFamily="34" charset="0"/>
                <a:cs typeface="Arial" panose="020B0604020202020204" pitchFamily="34" charset="0"/>
              </a:rPr>
              <a:t>head.</a:t>
            </a:r>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r>
              <a:rPr lang="en-GB" sz="2800" dirty="0">
                <a:latin typeface="Arial" panose="020B0604020202020204" pitchFamily="34" charset="0"/>
                <a:cs typeface="Arial" panose="020B0604020202020204" pitchFamily="34" charset="0"/>
              </a:rPr>
              <a:t>The rest of you will have the opportunity to give them hints without mentioning the </a:t>
            </a:r>
            <a:r>
              <a:rPr lang="en-GB" sz="2800" dirty="0" smtClean="0">
                <a:latin typeface="Arial" panose="020B0604020202020204" pitchFamily="34" charset="0"/>
                <a:cs typeface="Arial" panose="020B0604020202020204" pitchFamily="34" charset="0"/>
              </a:rPr>
              <a:t>word.</a:t>
            </a:r>
            <a:endParaRPr lang="en-GB" sz="2800" dirty="0">
              <a:latin typeface="Arial" panose="020B0604020202020204" pitchFamily="34" charset="0"/>
              <a:cs typeface="Arial" panose="020B0604020202020204" pitchFamily="34" charset="0"/>
            </a:endParaRPr>
          </a:p>
          <a:p>
            <a:endParaRPr lang="en-GB" sz="2800" dirty="0">
              <a:latin typeface="Arial" panose="020B0604020202020204" pitchFamily="34" charset="0"/>
              <a:cs typeface="Arial" panose="020B0604020202020204" pitchFamily="34" charset="0"/>
            </a:endParaRPr>
          </a:p>
          <a:p>
            <a:pPr algn="ctr"/>
            <a:r>
              <a:rPr lang="en-GB" sz="28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Ready?</a:t>
            </a:r>
            <a:endParaRPr lang="en-GB"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endParaRPr lang="en-GB" dirty="0"/>
          </a:p>
          <a:p>
            <a:endParaRPr lang="en-GB" dirty="0"/>
          </a:p>
        </p:txBody>
      </p:sp>
    </p:spTree>
    <p:extLst>
      <p:ext uri="{BB962C8B-B14F-4D97-AF65-F5344CB8AC3E}">
        <p14:creationId xmlns:p14="http://schemas.microsoft.com/office/powerpoint/2010/main" val="1757749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Charades: Example</a:t>
            </a: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Questionnaire</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753962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Mean</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8129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Pie chart</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9621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Range</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8651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smtClean="0">
                <a:ln>
                  <a:noFill/>
                </a:ln>
                <a:solidFill>
                  <a:prstClr val="white"/>
                </a:solidFill>
                <a:effectLst/>
                <a:uLnTx/>
                <a:uFillTx/>
                <a:latin typeface="Arial" panose="020B0604020202020204" pitchFamily="34" charset="0"/>
                <a:ea typeface="+mn-ea"/>
                <a:cs typeface="Arial" panose="020B0604020202020204" pitchFamily="34" charset="0"/>
              </a:rPr>
              <a:t>Charades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5" name="Rounded Rectangle 4"/>
          <p:cNvSpPr/>
          <p:nvPr/>
        </p:nvSpPr>
        <p:spPr>
          <a:xfrm>
            <a:off x="2108947" y="2433917"/>
            <a:ext cx="7974106" cy="2326341"/>
          </a:xfrm>
          <a:prstGeom prst="roundRect">
            <a:avLst/>
          </a:prstGeom>
          <a:solidFill>
            <a:srgbClr val="FFC071"/>
          </a:solidFill>
          <a:ln w="5715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smtClean="0">
                <a:solidFill>
                  <a:schemeClr val="tx1"/>
                </a:solidFill>
                <a:latin typeface="Arial" panose="020B0604020202020204" pitchFamily="34" charset="0"/>
                <a:cs typeface="Arial" panose="020B0604020202020204" pitchFamily="34" charset="0"/>
              </a:rPr>
              <a:t>Line of best fit</a:t>
            </a:r>
            <a:endParaRPr lang="en-GB" sz="4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4317619"/>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2607</TotalTime>
  <Words>1247</Words>
  <Application>Microsoft Office PowerPoint</Application>
  <PresentationFormat>Widescreen</PresentationFormat>
  <Paragraphs>259</Paragraphs>
  <Slides>38</Slides>
  <Notes>35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38</vt:i4>
      </vt:variant>
    </vt:vector>
  </HeadingPairs>
  <TitlesOfParts>
    <vt:vector size="43" baseType="lpstr">
      <vt:lpstr>Arial</vt:lpstr>
      <vt:lpstr>Calibri</vt:lpstr>
      <vt:lpstr>Calibri Light</vt:lpstr>
      <vt:lpstr>Segoe Print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111</cp:revision>
  <cp:lastPrinted>2018-01-14T21:28:16Z</cp:lastPrinted>
  <dcterms:created xsi:type="dcterms:W3CDTF">2018-01-14T21:11:47Z</dcterms:created>
  <dcterms:modified xsi:type="dcterms:W3CDTF">2019-07-19T10:38:09Z</dcterms:modified>
</cp:coreProperties>
</file>