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344" r:id="rId7"/>
    <p:sldId id="322" r:id="rId8"/>
    <p:sldId id="333" r:id="rId9"/>
    <p:sldId id="345" r:id="rId10"/>
    <p:sldId id="34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4T15:11:57.127" v="3482" actId="255"/>
      <pc:docMkLst>
        <pc:docMk/>
      </pc:docMkLst>
      <pc:sldChg chg="modSp mod">
        <pc:chgData name="Lizzie Gauntlett" userId="1dc7c36a1b1a647d" providerId="LiveId" clId="{C1DC5315-D282-429F-B35A-871ABF7A65E8}" dt="2026-06-24T15:08:02.945" v="2857" actId="948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4T15:07:08.076" v="2689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4T15:08:02.945" v="2857" actId="948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6-06-24T15:09:21.411" v="3216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4T15:08:13.313" v="2870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24T15:09:21.411" v="3216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Lizzie Gauntlett" userId="1dc7c36a1b1a647d" providerId="LiveId" clId="{C1DC5315-D282-429F-B35A-871ABF7A65E8}" dt="2026-06-24T15:10:54.187" v="3369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24T15:10:54.187" v="3369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modSp mod">
        <pc:chgData name="Lizzie Gauntlett" userId="1dc7c36a1b1a647d" providerId="LiveId" clId="{C1DC5315-D282-429F-B35A-871ABF7A65E8}" dt="2026-06-24T07:23:11.763" v="2537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4T07:23:11.763" v="2537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6-24T14:59:56.409" v="2607" actId="20577"/>
        <pc:sldMkLst>
          <pc:docMk/>
          <pc:sldMk cId="4062652737" sldId="344"/>
        </pc:sldMkLst>
        <pc:spChg chg="mod">
          <ac:chgData name="Lizzie Gauntlett" userId="1dc7c36a1b1a647d" providerId="LiveId" clId="{C1DC5315-D282-429F-B35A-871ABF7A65E8}" dt="2026-06-24T14:59:56.409" v="2607" actId="20577"/>
          <ac:spMkLst>
            <pc:docMk/>
            <pc:sldMk cId="4062652737" sldId="344"/>
            <ac:spMk id="4" creationId="{CC353874-58DC-AE45-C5DF-CCA75046EC71}"/>
          </ac:spMkLst>
        </pc:spChg>
      </pc:sldChg>
      <pc:sldChg chg="addSp delSp modSp add mod">
        <pc:chgData name="Lizzie Gauntlett" userId="1dc7c36a1b1a647d" providerId="LiveId" clId="{C1DC5315-D282-429F-B35A-871ABF7A65E8}" dt="2026-06-24T15:11:57.127" v="3482" actId="255"/>
        <pc:sldMkLst>
          <pc:docMk/>
          <pc:sldMk cId="4024783803" sldId="345"/>
        </pc:sldMkLst>
        <pc:spChg chg="mod">
          <ac:chgData name="Lizzie Gauntlett" userId="1dc7c36a1b1a647d" providerId="LiveId" clId="{C1DC5315-D282-429F-B35A-871ABF7A65E8}" dt="2026-06-24T15:10:03.481" v="3250" actId="1076"/>
          <ac:spMkLst>
            <pc:docMk/>
            <pc:sldMk cId="4024783803" sldId="345"/>
            <ac:spMk id="3" creationId="{3F52BC78-0155-E150-205A-A70E6F0892F6}"/>
          </ac:spMkLst>
        </pc:spChg>
        <pc:spChg chg="mod">
          <ac:chgData name="Lizzie Gauntlett" userId="1dc7c36a1b1a647d" providerId="LiveId" clId="{C1DC5315-D282-429F-B35A-871ABF7A65E8}" dt="2026-06-24T15:11:57.127" v="3482" actId="255"/>
          <ac:spMkLst>
            <pc:docMk/>
            <pc:sldMk cId="4024783803" sldId="345"/>
            <ac:spMk id="4" creationId="{3348CEF5-F2BD-8167-35E9-B10A928637CB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7-06T08:30:36.831" v="0" actId="255"/>
      <pc:docMkLst>
        <pc:docMk/>
      </pc:docMkLst>
      <pc:sldChg chg="modSp mod">
        <pc:chgData name="Karolyn Feliciani" userId="4076af5d-4c02-40b8-bc9d-56f6c404e751" providerId="ADAL" clId="{8B2CCB7D-5049-4A78-86B5-363DE994085C}" dt="2026-07-06T08:30:36.831" v="0" actId="255"/>
        <pc:sldMkLst>
          <pc:docMk/>
          <pc:sldMk cId="4024783803" sldId="345"/>
        </pc:sldMkLst>
        <pc:spChg chg="mod">
          <ac:chgData name="Karolyn Feliciani" userId="4076af5d-4c02-40b8-bc9d-56f6c404e751" providerId="ADAL" clId="{8B2CCB7D-5049-4A78-86B5-363DE994085C}" dt="2026-07-06T08:30:36.831" v="0" actId="255"/>
          <ac:spMkLst>
            <pc:docMk/>
            <pc:sldMk cId="4024783803" sldId="345"/>
            <ac:spMk id="4" creationId="{3348CEF5-F2BD-8167-35E9-B10A928637C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Explain the argument against cultural influence </a:t>
            </a:r>
          </a:p>
          <a:p>
            <a:r>
              <a:rPr lang="en-GB" dirty="0"/>
              <a:t>Describe universal aspects of perception</a:t>
            </a:r>
          </a:p>
          <a:p>
            <a:r>
              <a:rPr lang="en-GB" dirty="0"/>
              <a:t>Apply knowledge of the effect of culture on experience of visual illusions to novel scenarios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3263463"/>
            <a:ext cx="11364052" cy="3260466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Starter: In five minutes, write response to the following question, using your plan from last lesson:</a:t>
            </a:r>
          </a:p>
          <a:p>
            <a:pPr marL="0" indent="0" algn="ctr">
              <a:buNone/>
            </a:pPr>
            <a:r>
              <a:rPr lang="en-GB" dirty="0"/>
              <a:t>'Yuki grew up in a city surrounded by tall buildings, right angles and straight lines. She is shown the Muller-Lyer illusion. What does psychological research suggest about how she might experience this illusion, compared to someone from a rural environment?' [4 marks]</a:t>
            </a:r>
          </a:p>
        </p:txBody>
      </p:sp>
    </p:spTree>
    <p:extLst>
      <p:ext uri="{BB962C8B-B14F-4D97-AF65-F5344CB8AC3E}">
        <p14:creationId xmlns:p14="http://schemas.microsoft.com/office/powerpoint/2010/main" val="406265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Argument against the influence of culture on perception of visual illusions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>
              <a:spcAft>
                <a:spcPts val="1200"/>
              </a:spcAft>
            </a:pPr>
            <a:r>
              <a:rPr lang="en-US" sz="3200" dirty="0"/>
              <a:t>Not all illusions are the same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Nature plays a role in perception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There are universal aspects of illusions which have the same effect on all human perception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task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named study culture and visual illusions (Bremner et al.) provides evidence for the argument.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Can you find evidence against?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Work in pairs to research any of the other named visual illusions to see whether there is a strong, small or no cultural effect on perception.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AF686-DA82-8926-BB6A-A2BE377FD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52BC78-0155-E150-205A-A70E6F089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459" y="997288"/>
            <a:ext cx="5580000" cy="720000"/>
          </a:xfrm>
        </p:spPr>
        <p:txBody>
          <a:bodyPr/>
          <a:lstStyle/>
          <a:p>
            <a:pPr algn="ctr"/>
            <a:r>
              <a:rPr lang="en-US" dirty="0"/>
              <a:t>Check your understanding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48CEF5-F2BD-8167-35E9-B10A92863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11562234" cy="4512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Complete the writing frame using your knowledge and notes if needed: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GB" sz="3200" dirty="0"/>
              <a:t>The Bremner et al. study found that... </a:t>
            </a:r>
          </a:p>
          <a:p>
            <a:pPr marL="457200" lvl="1" indent="0">
              <a:buNone/>
            </a:pPr>
            <a:endParaRPr lang="en-GB" sz="3200" dirty="0"/>
          </a:p>
          <a:p>
            <a:pPr marL="457200" lvl="1" indent="0">
              <a:buNone/>
            </a:pPr>
            <a:r>
              <a:rPr lang="en-GB" sz="3200" dirty="0"/>
              <a:t>This supports the argument for the influence of culture because... </a:t>
            </a:r>
          </a:p>
          <a:p>
            <a:pPr marL="457200" lvl="1" indent="0">
              <a:buNone/>
            </a:pPr>
            <a:endParaRPr lang="en-GB" sz="3200" dirty="0"/>
          </a:p>
          <a:p>
            <a:pPr marL="457200" lvl="1" indent="0">
              <a:buNone/>
            </a:pPr>
            <a:r>
              <a:rPr lang="en-GB" sz="3200" dirty="0"/>
              <a:t>One argument against is...</a:t>
            </a:r>
          </a:p>
        </p:txBody>
      </p:sp>
    </p:spTree>
    <p:extLst>
      <p:ext uri="{BB962C8B-B14F-4D97-AF65-F5344CB8AC3E}">
        <p14:creationId xmlns:p14="http://schemas.microsoft.com/office/powerpoint/2010/main" val="4024783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Complete the exit ticket sentences and pass to your teacher:</a:t>
            </a:r>
          </a:p>
          <a:p>
            <a:pPr marL="0" indent="0" algn="ctr">
              <a:buNone/>
            </a:pPr>
            <a:r>
              <a:rPr lang="en-US" dirty="0"/>
              <a:t>‘One area of visual perception I am confident about is…’</a:t>
            </a:r>
          </a:p>
          <a:p>
            <a:pPr marL="0" indent="0" algn="ctr">
              <a:buNone/>
            </a:pPr>
            <a:r>
              <a:rPr lang="en-US" dirty="0"/>
              <a:t>‘One area of visual perception I need to revise is…’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7VPTP7ZE6X33-2020743336-802</_dlc_DocId>
    <_dlc_DocIdUrl xmlns="9ad1216b-cdc1-40e2-a0c2-94597fd44697">
      <Url>https://cambridgeorg.sharepoint.com/sites/cie/education/pd/Curriculum_Support/_layouts/15/DocIdRedir.aspx?ID=7VPTP7ZE6X33-2020743336-802</Url>
      <Description>7VPTP7ZE6X33-2020743336-802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CC5D6BC-2CCB-49EE-9A41-A627F21077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9ad1216b-cdc1-40e2-a0c2-94597fd44697"/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f1f25e64-7226-490b-ade3-8cf84afff5d2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388</TotalTime>
  <Words>267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Argument against the influence of culture on perception of visual illusions</vt:lpstr>
      <vt:lpstr>Research task</vt:lpstr>
      <vt:lpstr>Check your understanding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2026-07-06T08:30:47Z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b5125daf-79fa-487f-9288-5525fd4907a8</vt:lpwstr>
  </property>
</Properties>
</file>