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96" r:id="rId2"/>
    <p:sldId id="257" r:id="rId3"/>
    <p:sldId id="258" r:id="rId4"/>
    <p:sldId id="259" r:id="rId5"/>
    <p:sldId id="260" r:id="rId6"/>
    <p:sldId id="263" r:id="rId7"/>
    <p:sldId id="297" r:id="rId8"/>
    <p:sldId id="261" r:id="rId9"/>
    <p:sldId id="262" r:id="rId10"/>
    <p:sldId id="264" r:id="rId11"/>
    <p:sldId id="298" r:id="rId12"/>
    <p:sldId id="272" r:id="rId13"/>
    <p:sldId id="273" r:id="rId14"/>
    <p:sldId id="27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80EF-1C28-4CE6-BB62-F80214DBD4B1}" type="datetimeFigureOut">
              <a:rPr lang="zh-CN" altLang="en-US" smtClean="0"/>
              <a:t>2025/4/23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13BC6-3231-4B79-B4D3-63FD03D914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91581-0ADF-470F-AAC7-05EDE80DB3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27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pic>
        <p:nvPicPr>
          <p:cNvPr id="13" name="Picture 12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36964" y="3117570"/>
            <a:ext cx="391300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4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rgbClr val="E21951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1C3206-257D-4762-B461-A249DF0C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788" y="173140"/>
            <a:ext cx="11524932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31788" y="1270000"/>
            <a:ext cx="11525250" cy="5324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28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48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1387475" y="1733550"/>
            <a:ext cx="10804525" cy="19589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en-GB" sz="2800" b="1" dirty="0"/>
              <a:t>Lesson slides</a:t>
            </a:r>
            <a:br>
              <a:rPr lang="en-GB" sz="2800" b="1" dirty="0"/>
            </a:br>
            <a:r>
              <a:rPr lang="en-GB" sz="2600" dirty="0"/>
              <a:t>Topic: Complex Number</a:t>
            </a:r>
            <a:br>
              <a:rPr lang="en-GB" sz="2600" dirty="0"/>
            </a:br>
            <a:r>
              <a:rPr lang="en-GB" sz="2600" dirty="0"/>
              <a:t>Lesson 1: Introduction to Complex Number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1053296" y="6261336"/>
            <a:ext cx="1005068" cy="2667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18380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the complex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2−5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then find the following: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8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C4A8F-B31C-98C6-B9A1-D45E9A1D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47D5-A0EC-A4B3-46AF-653222F2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BD21-0789-CF48-0B40-EF20513377E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the complex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2−5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then find the following: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2−5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2+5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2−5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2+5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den>
                    </m:f>
                  </m:oMath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4+2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4−25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3200" b="0" i="1" dirty="0">
                  <a:latin typeface="Cambria Math" panose="02040503050406030204" pitchFamily="18" charset="0"/>
                </a:endParaRPr>
              </a:p>
              <a:p>
                <a:endParaRPr lang="en-US" altLang="zh-CN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−1+12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8BBD21-0789-CF48-0B40-EF2051337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11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Identical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sz="3200" dirty="0"/>
                  <a:t>,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/>
                  <a:t>Another form: </a:t>
                </a:r>
              </a:p>
              <a:p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altLang="zh-CN" sz="320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if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3200" dirty="0"/>
                  <a:t>. </a:t>
                </a:r>
              </a:p>
              <a:p>
                <a:r>
                  <a:rPr lang="en-US" sz="3200" dirty="0"/>
                  <a:t>Or: </a:t>
                </a: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1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Solve the simultaneous equations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=5+5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16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20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3200" dirty="0"/>
                  <a:t>, assume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then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−3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−6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=5+5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+6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−6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{"/>
                        <m:endChr m:val="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=−1+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=−2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57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up: True or False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which of them are always true?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𝐼𝑚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𝐼𝑚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92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Originate of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200" dirty="0"/>
                  <a:t>, if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/>
                  <a:t>, then we know that square must be non-negative. </a:t>
                </a:r>
              </a:p>
              <a:p>
                <a:r>
                  <a:rPr lang="en-US" sz="3200" dirty="0"/>
                  <a:t>This is to say,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/>
                  <a:t> does not exist in real number domain.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1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834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Complex numbers are numbers in the form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where</a:t>
                </a:r>
                <a:br>
                  <a:rPr lang="en-US" sz="32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200" dirty="0"/>
                  <a:t> is called the real part of the complex number, denoted as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 dirty="0"/>
                  <a:t> is called the imaginary part </a:t>
                </a:r>
                <a:r>
                  <a:rPr lang="en-US" altLang="zh-CN" sz="3200" dirty="0"/>
                  <a:t>of the complex number</a:t>
                </a:r>
                <a:r>
                  <a:rPr lang="en-US" sz="3200" dirty="0"/>
                  <a:t>, denoted as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𝐼𝑚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Note: The imaginary part of complex number does not include</a:t>
                </a:r>
                <a:r>
                  <a:rPr lang="en-US" altLang="zh-CN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2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195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Calculation of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Similarly,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073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of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𝑏𝑑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𝑎𝑑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𝑏𝑑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b="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𝑎𝑑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m:rPr>
                        <m:sty m:val="p"/>
                      </m:rPr>
                      <a:rPr lang="en-US" sz="3200" i="1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±2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as well as binomial expansion rules still hold true in complex domain.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0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the complex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=1−3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then find the following: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31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A984E-DEDF-B4F1-E196-A8994416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30B7B-664C-95B1-EECB-38E4949E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B4FCBC-5920-79EF-2915-97CDF1599AE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Given the complex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=1−3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4+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then find the following: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1−3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4−12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  <m:sup>
                            <m:r>
                              <a:rPr lang="en-US" altLang="zh-CN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altLang="zh-CN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4−11</m:t>
                        </m:r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+2−3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=9−14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4+</m:t>
                            </m:r>
                            <m:r>
                              <m:rPr>
                                <m:sty m:val="p"/>
                              </m:rPr>
                              <a:rPr lang="en-US" altLang="zh-CN" sz="3200">
                                <a:latin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=16+2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×4×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320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32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=16+8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altLang="zh-CN" sz="3200" b="0" i="0" smtClean="0">
                        <a:latin typeface="Cambria Math" panose="02040503050406030204" pitchFamily="18" charset="0"/>
                      </a:rPr>
                      <m:t>−1=15+8</m:t>
                    </m:r>
                    <m:r>
                      <m:rPr>
                        <m:sty m:val="p"/>
                      </m:rPr>
                      <a:rPr lang="en-US" altLang="zh-CN" sz="32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B4FCBC-5920-79EF-2915-97CDF1599A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09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.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/>
                  <a:t>Using this, we successfully transform a complex number to a real number. </a:t>
                </a:r>
              </a:p>
              <a:p>
                <a:r>
                  <a:rPr lang="en-US" sz="3200" dirty="0"/>
                  <a:t>We call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as the </a:t>
                </a:r>
                <a:r>
                  <a:rPr lang="en-US" sz="3200" dirty="0">
                    <a:solidFill>
                      <a:srgbClr val="FF0000"/>
                    </a:solidFill>
                  </a:rPr>
                  <a:t>conjugate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, denoted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 r="-4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19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Complex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3200" i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</m:oMath>
                </a14:m>
                <a:endParaRPr lang="en-US" sz="3200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𝑏𝑑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𝑏𝑐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𝑎𝑑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𝑏𝑑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𝑎𝑑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216" t="-2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06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C16EDE49814FBBE83568B9FA2901" ma:contentTypeVersion="17" ma:contentTypeDescription="Create a new document." ma:contentTypeScope="" ma:versionID="022f5e1d981b14d7005f3600e8ff7e4f">
  <xsd:schema xmlns:xsd="http://www.w3.org/2001/XMLSchema" xmlns:xs="http://www.w3.org/2001/XMLSchema" xmlns:p="http://schemas.microsoft.com/office/2006/metadata/properties" xmlns:ns2="9ad1216b-cdc1-40e2-a0c2-94597fd44697" xmlns:ns3="3fcf4a81-aca0-43b6-bff7-87efdc296efa" xmlns:ns4="7424b78e-8606-4fd1-9a19-b6b90bbc0a1b" targetNamespace="http://schemas.microsoft.com/office/2006/metadata/properties" ma:root="true" ma:fieldsID="f273b407d20b6eb33550fabe3d54ad2e" ns2:_="" ns3:_="" ns4:_="">
    <xsd:import namespace="9ad1216b-cdc1-40e2-a0c2-94597fd44697"/>
    <xsd:import namespace="3fcf4a81-aca0-43b6-bff7-87efdc296efa"/>
    <xsd:import namespace="7424b78e-8606-4fd1-9a19-b6b90bbc0a1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lcf76f155ced4ddcb4097134ff3c332f" minOccurs="0"/>
                <xsd:element ref="ns4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d1216b-cdc1-40e2-a0c2-94597fd44697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f4a81-aca0-43b6-bff7-87efdc296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7882c5b-1fc0-4c64-8edd-3b527906c4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4b78e-8606-4fd1-9a19-b6b90bbc0a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bd6ad62-9026-4c22-97ba-ffd5902a9633}" ma:internalName="TaxCatchAll" ma:showField="CatchAllData" ma:web="9ad1216b-cdc1-40e2-a0c2-94597fd446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cf4a81-aca0-43b6-bff7-87efdc296efa">
      <Terms xmlns="http://schemas.microsoft.com/office/infopath/2007/PartnerControls"/>
    </lcf76f155ced4ddcb4097134ff3c332f>
    <TaxCatchAll xmlns="7424b78e-8606-4fd1-9a19-b6b90bbc0a1b" xsi:nil="true"/>
    <_dlc_DocId xmlns="9ad1216b-cdc1-40e2-a0c2-94597fd44697">7VPTP7ZE6X33-1933993375-2081</_dlc_DocId>
    <_dlc_DocIdUrl xmlns="9ad1216b-cdc1-40e2-a0c2-94597fd44697">
      <Url>https://cambridgeorg.sharepoint.com/sites/cie/education/pd/Curriculum_Support/_layouts/15/DocIdRedir.aspx?ID=7VPTP7ZE6X33-1933993375-2081</Url>
      <Description>7VPTP7ZE6X33-1933993375-2081</Description>
    </_dlc_DocIdUrl>
  </documentManagement>
</p:properties>
</file>

<file path=customXml/itemProps1.xml><?xml version="1.0" encoding="utf-8"?>
<ds:datastoreItem xmlns:ds="http://schemas.openxmlformats.org/officeDocument/2006/customXml" ds:itemID="{93678F05-E622-4293-AD24-C0BFA00DCAD4}"/>
</file>

<file path=customXml/itemProps2.xml><?xml version="1.0" encoding="utf-8"?>
<ds:datastoreItem xmlns:ds="http://schemas.openxmlformats.org/officeDocument/2006/customXml" ds:itemID="{2A5B8666-6CA4-42BE-AF76-E6ACD2BA311F}"/>
</file>

<file path=customXml/itemProps3.xml><?xml version="1.0" encoding="utf-8"?>
<ds:datastoreItem xmlns:ds="http://schemas.openxmlformats.org/officeDocument/2006/customXml" ds:itemID="{6B1D4A39-9129-493C-A319-4287EEFFC6FA}"/>
</file>

<file path=customXml/itemProps4.xml><?xml version="1.0" encoding="utf-8"?>
<ds:datastoreItem xmlns:ds="http://schemas.openxmlformats.org/officeDocument/2006/customXml" ds:itemID="{B4293011-6B56-4484-8D46-527D64969009}"/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763</Words>
  <Application>Microsoft Office PowerPoint</Application>
  <PresentationFormat>宽屏</PresentationFormat>
  <Paragraphs>81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Arial</vt:lpstr>
      <vt:lpstr>Calibri</vt:lpstr>
      <vt:lpstr>Cambria Math</vt:lpstr>
      <vt:lpstr>1_Office Theme</vt:lpstr>
      <vt:lpstr>Lesson slides Topic: Complex Number Lesson 1: Introduction to Complex Number</vt:lpstr>
      <vt:lpstr>Originate of Complex Number</vt:lpstr>
      <vt:lpstr>Complex Number</vt:lpstr>
      <vt:lpstr>Basic Calculation of Complex Number</vt:lpstr>
      <vt:lpstr>Product of Complex Number</vt:lpstr>
      <vt:lpstr>Example</vt:lpstr>
      <vt:lpstr>Example</vt:lpstr>
      <vt:lpstr>Conjugate Complex Number</vt:lpstr>
      <vt:lpstr>Division of Complex Number</vt:lpstr>
      <vt:lpstr>Example</vt:lpstr>
      <vt:lpstr>Example</vt:lpstr>
      <vt:lpstr>Identical Complex Number</vt:lpstr>
      <vt:lpstr>Example</vt:lpstr>
      <vt:lpstr>Example</vt:lpstr>
      <vt:lpstr>Wrap up: True or False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Number</dc:title>
  <dc:creator>Donnie Xia</dc:creator>
  <cp:lastModifiedBy>Donnie Xia</cp:lastModifiedBy>
  <cp:revision>30</cp:revision>
  <dcterms:created xsi:type="dcterms:W3CDTF">2019-09-24T00:13:17Z</dcterms:created>
  <dcterms:modified xsi:type="dcterms:W3CDTF">2025-04-23T01:41:25Z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0x010100370FC16EDE49814FBBE83568B9FA2901</vt:lpwstr>
  </property>
  <property fmtid="{D5CDD505-2E9C-101B-9397-08002B2CF9AE}" pid="3" name="_dlc_DocIdItemGuid">
    <vt:lpwstr>54c625a7-057b-4bde-9fd3-f5a58bc3e60b</vt:lpwstr>
  </property>
  <property fmtid="{D5CDD505-2E9C-101B-9397-08002B2CF9AE}" pid="4" name="MediaServiceImageTags">
    <vt:lpwstr/>
  </property>
</Properties>
</file>