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39" r:id="rId2"/>
    <p:sldId id="340" r:id="rId3"/>
    <p:sldId id="265" r:id="rId4"/>
    <p:sldId id="329" r:id="rId5"/>
    <p:sldId id="335" r:id="rId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085" autoAdjust="0"/>
  </p:normalViewPr>
  <p:slideViewPr>
    <p:cSldViewPr snapToGrid="0">
      <p:cViewPr varScale="1">
        <p:scale>
          <a:sx n="79" d="100"/>
          <a:sy n="79" d="100"/>
        </p:scale>
        <p:origin x="120" y="4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8" d="100"/>
          <a:sy n="68" d="100"/>
        </p:scale>
        <p:origin x="-307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BF0A0210-F665-41B8-A4BB-8502D62CDC9D}" type="datetimeFigureOut">
              <a:rPr lang="en-GB" smtClean="0"/>
              <a:t>18/07/2019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195FFE48-10A0-4106-AF75-DD4C6E3D3CAF}" type="slidenum">
              <a:rPr lang="en-GB" smtClean="0"/>
              <a:t>‹#›</a:t>
            </a:fld>
            <a:endParaRPr lang="en-GB"/>
          </a:p>
        </p:txBody>
      </p:sp>
    </p:spTree>
    <p:extLst>
      <p:ext uri="{BB962C8B-B14F-4D97-AF65-F5344CB8AC3E}">
        <p14:creationId xmlns:p14="http://schemas.microsoft.com/office/powerpoint/2010/main" val="3537668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 a starter activity</a:t>
            </a:r>
            <a:r>
              <a:rPr lang="en-GB" baseline="0" dirty="0" smtClean="0"/>
              <a:t> to link to previous lessons.</a:t>
            </a:r>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is a good puzzle that gets to the heart of many of the issues that students have in understanding the logic associated with Venn diagrams. Many students assume the question is wrong as the totals do not add up to 30. Stress that the students were asked: “Do you study History?”, the fact that they may study Geography would not alter how this question is answered. Try it out on students in the room to illustrate.</a:t>
            </a:r>
            <a:endParaRPr lang="en-GB" dirty="0"/>
          </a:p>
        </p:txBody>
      </p:sp>
      <p:sp>
        <p:nvSpPr>
          <p:cNvPr id="4" name="Slide Number Placeholder 3"/>
          <p:cNvSpPr>
            <a:spLocks noGrp="1"/>
          </p:cNvSpPr>
          <p:nvPr>
            <p:ph type="sldNum" sz="quarter" idx="10"/>
          </p:nvPr>
        </p:nvSpPr>
        <p:spPr/>
        <p:txBody>
          <a:bodyPr/>
          <a:lstStyle/>
          <a:p>
            <a:fld id="{195FFE48-10A0-4106-AF75-DD4C6E3D3CAF}" type="slidenum">
              <a:rPr lang="en-GB" smtClean="0"/>
              <a:t>3</a:t>
            </a:fld>
            <a:endParaRPr lang="en-GB"/>
          </a:p>
        </p:txBody>
      </p:sp>
    </p:spTree>
    <p:extLst>
      <p:ext uri="{BB962C8B-B14F-4D97-AF65-F5344CB8AC3E}">
        <p14:creationId xmlns:p14="http://schemas.microsoft.com/office/powerpoint/2010/main" val="1200685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 a second,</a:t>
            </a:r>
            <a:r>
              <a:rPr lang="en-GB" baseline="0" dirty="0" smtClean="0"/>
              <a:t> slightly harder problem that is stepped through to emphasise the importance of not assuming extra information and starting with the overlap and building outwards.</a:t>
            </a:r>
            <a:endParaRPr lang="en-GB" dirty="0"/>
          </a:p>
        </p:txBody>
      </p:sp>
      <p:sp>
        <p:nvSpPr>
          <p:cNvPr id="4" name="Slide Number Placeholder 3"/>
          <p:cNvSpPr>
            <a:spLocks noGrp="1"/>
          </p:cNvSpPr>
          <p:nvPr>
            <p:ph type="sldNum" sz="quarter" idx="10"/>
          </p:nvPr>
        </p:nvSpPr>
        <p:spPr/>
        <p:txBody>
          <a:bodyPr/>
          <a:lstStyle/>
          <a:p>
            <a:fld id="{195FFE48-10A0-4106-AF75-DD4C6E3D3CAF}" type="slidenum">
              <a:rPr lang="en-GB" smtClean="0"/>
              <a:t>4</a:t>
            </a:fld>
            <a:endParaRPr lang="en-GB"/>
          </a:p>
        </p:txBody>
      </p:sp>
    </p:spTree>
    <p:extLst>
      <p:ext uri="{BB962C8B-B14F-4D97-AF65-F5344CB8AC3E}">
        <p14:creationId xmlns:p14="http://schemas.microsoft.com/office/powerpoint/2010/main" val="3408973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represents a different sort of problem based on the use of algebra</a:t>
            </a:r>
            <a:endParaRPr lang="en-GB" dirty="0" smtClean="0"/>
          </a:p>
          <a:p>
            <a:r>
              <a:rPr lang="en-GB" dirty="0" smtClean="0"/>
              <a:t>(x + 10) + 2x + (x – 4) = 26</a:t>
            </a:r>
          </a:p>
          <a:p>
            <a:r>
              <a:rPr lang="en-GB" dirty="0" smtClean="0"/>
              <a:t>4x + 6 = 26</a:t>
            </a:r>
          </a:p>
          <a:p>
            <a:r>
              <a:rPr lang="en-GB" dirty="0" smtClean="0"/>
              <a:t>So</a:t>
            </a:r>
            <a:r>
              <a:rPr lang="en-GB" baseline="0" dirty="0" smtClean="0"/>
              <a:t> x = 5             Therefore 25 people watched TV</a:t>
            </a:r>
            <a:endParaRPr lang="en-GB" dirty="0"/>
          </a:p>
        </p:txBody>
      </p:sp>
      <p:sp>
        <p:nvSpPr>
          <p:cNvPr id="4" name="Slide Number Placeholder 3"/>
          <p:cNvSpPr>
            <a:spLocks noGrp="1"/>
          </p:cNvSpPr>
          <p:nvPr>
            <p:ph type="sldNum" sz="quarter" idx="10"/>
          </p:nvPr>
        </p:nvSpPr>
        <p:spPr/>
        <p:txBody>
          <a:bodyPr/>
          <a:lstStyle/>
          <a:p>
            <a:fld id="{195FFE48-10A0-4106-AF75-DD4C6E3D3CAF}" type="slidenum">
              <a:rPr lang="en-GB" smtClean="0"/>
              <a:t>5</a:t>
            </a:fld>
            <a:endParaRPr lang="en-GB"/>
          </a:p>
        </p:txBody>
      </p:sp>
    </p:spTree>
    <p:extLst>
      <p:ext uri="{BB962C8B-B14F-4D97-AF65-F5344CB8AC3E}">
        <p14:creationId xmlns:p14="http://schemas.microsoft.com/office/powerpoint/2010/main" val="2567705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179526" cy="2616101"/>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a:t>
            </a:r>
            <a:r>
              <a:rPr lang="en-GB" sz="2600" b="1" dirty="0" smtClean="0">
                <a:latin typeface="Arial" panose="020B0604020202020204" pitchFamily="34" charset="0"/>
                <a:cs typeface="Arial" panose="020B0604020202020204" pitchFamily="34" charset="0"/>
              </a:rPr>
              <a:t> </a:t>
            </a:r>
            <a:r>
              <a:rPr lang="en-GB" sz="2600" b="1" dirty="0" smtClean="0">
                <a:latin typeface="Arial" panose="020B0604020202020204" pitchFamily="34" charset="0"/>
                <a:cs typeface="Arial" panose="020B0604020202020204" pitchFamily="34" charset="0"/>
              </a:rPr>
              <a:t>Pack – Venn diagrams </a:t>
            </a:r>
          </a:p>
          <a:p>
            <a:endParaRPr lang="en-GB" sz="1600" dirty="0" smtClean="0">
              <a:latin typeface="Arial" panose="020B0604020202020204" pitchFamily="34" charset="0"/>
              <a:cs typeface="Arial" panose="020B0604020202020204" pitchFamily="34" charset="0"/>
            </a:endParaRPr>
          </a:p>
          <a:p>
            <a:r>
              <a:rPr lang="en-GB" sz="2600" dirty="0" smtClean="0">
                <a:latin typeface="Arial" panose="020B0604020202020204" pitchFamily="34" charset="0"/>
                <a:cs typeface="Arial" panose="020B0604020202020204" pitchFamily="34" charset="0"/>
              </a:rPr>
              <a:t>Lesson 4 – </a:t>
            </a:r>
            <a:r>
              <a:rPr lang="en-US" sz="2600" dirty="0">
                <a:latin typeface="Arial" panose="020B0604020202020204" pitchFamily="34" charset="0"/>
                <a:cs typeface="Arial" panose="020B0604020202020204" pitchFamily="34" charset="0"/>
              </a:rPr>
              <a:t>Constructing Venn diagrams to solve problems</a:t>
            </a:r>
          </a:p>
          <a:p>
            <a:endParaRPr lang="en-GB" sz="2600"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2809546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9151" y="1703437"/>
            <a:ext cx="9746097" cy="523220"/>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Draw and use Venn diagrams to solve a range of problems.</a:t>
            </a:r>
            <a:endParaRPr lang="en-GB" sz="28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Lesson objective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3344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5679"/>
            <a:ext cx="9620250" cy="1735417"/>
          </a:xfrm>
        </p:spPr>
        <p:txBody>
          <a:bodyPr>
            <a:noAutofit/>
          </a:bodyPr>
          <a:lstStyle/>
          <a:p>
            <a:pPr marL="0" indent="0">
              <a:buNone/>
            </a:pPr>
            <a:r>
              <a:rPr lang="en-GB" sz="2400" dirty="0" smtClean="0">
                <a:latin typeface="Arial" panose="020B0604020202020204" pitchFamily="34" charset="0"/>
                <a:cs typeface="Arial" panose="020B0604020202020204" pitchFamily="34" charset="0"/>
              </a:rPr>
              <a:t>In a class there are 30 students.</a:t>
            </a:r>
          </a:p>
          <a:p>
            <a:pPr marL="514350" indent="-514350">
              <a:buAutoNum type="arabicPlain" startAt="17"/>
            </a:pPr>
            <a:r>
              <a:rPr lang="en-GB" sz="2400" dirty="0" smtClean="0">
                <a:latin typeface="Arial" panose="020B0604020202020204" pitchFamily="34" charset="0"/>
                <a:cs typeface="Arial" panose="020B0604020202020204" pitchFamily="34" charset="0"/>
              </a:rPr>
              <a:t>study History, 18 study Geography and 5 study neither.</a:t>
            </a:r>
          </a:p>
          <a:p>
            <a:pPr marL="0" indent="0">
              <a:buNone/>
            </a:pPr>
            <a:r>
              <a:rPr lang="en-GB" sz="2400" dirty="0" smtClean="0">
                <a:latin typeface="Arial" panose="020B0604020202020204" pitchFamily="34" charset="0"/>
                <a:cs typeface="Arial" panose="020B0604020202020204" pitchFamily="34" charset="0"/>
              </a:rPr>
              <a:t>How many students study both History and Geography?</a:t>
            </a:r>
            <a:endParaRPr lang="en-GB" sz="2400" dirty="0">
              <a:latin typeface="Arial" panose="020B0604020202020204" pitchFamily="34" charset="0"/>
              <a:cs typeface="Arial" panose="020B0604020202020204" pitchFamily="34" charset="0"/>
            </a:endParaRPr>
          </a:p>
        </p:txBody>
      </p:sp>
      <p:sp>
        <p:nvSpPr>
          <p:cNvPr id="6" name="Rectangle 5"/>
          <p:cNvSpPr/>
          <p:nvPr/>
        </p:nvSpPr>
        <p:spPr>
          <a:xfrm>
            <a:off x="0" y="-1"/>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8" name="Rectangle 7"/>
          <p:cNvSpPr/>
          <p:nvPr/>
        </p:nvSpPr>
        <p:spPr>
          <a:xfrm>
            <a:off x="2855999" y="3088698"/>
            <a:ext cx="5602771" cy="322434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3184030" y="3618048"/>
            <a:ext cx="2899795" cy="1934604"/>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4942277" y="3643395"/>
            <a:ext cx="2899795" cy="1934604"/>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5878124" y="5578000"/>
            <a:ext cx="2243733" cy="461665"/>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Geography</a:t>
            </a:r>
            <a:endParaRPr lang="en-GB" sz="2400" b="1" dirty="0">
              <a:latin typeface="Arial" panose="020B0604020202020204" pitchFamily="34" charset="0"/>
              <a:cs typeface="Arial" panose="020B0604020202020204" pitchFamily="34" charset="0"/>
            </a:endParaRPr>
          </a:p>
        </p:txBody>
      </p:sp>
      <p:sp>
        <p:nvSpPr>
          <p:cNvPr id="12" name="TextBox 11"/>
          <p:cNvSpPr txBox="1"/>
          <p:nvPr/>
        </p:nvSpPr>
        <p:spPr>
          <a:xfrm>
            <a:off x="3695758" y="5603346"/>
            <a:ext cx="1351488" cy="461665"/>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History</a:t>
            </a:r>
            <a:endParaRPr lang="en-GB" sz="2400" b="1" dirty="0">
              <a:latin typeface="Arial" panose="020B0604020202020204" pitchFamily="34" charset="0"/>
              <a:cs typeface="Arial" panose="020B0604020202020204" pitchFamily="34" charset="0"/>
            </a:endParaRPr>
          </a:p>
        </p:txBody>
      </p:sp>
      <p:sp>
        <p:nvSpPr>
          <p:cNvPr id="13" name="TextBox 12"/>
          <p:cNvSpPr txBox="1"/>
          <p:nvPr/>
        </p:nvSpPr>
        <p:spPr>
          <a:xfrm>
            <a:off x="2609156" y="3146662"/>
            <a:ext cx="1351488" cy="523220"/>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5</a:t>
            </a:r>
            <a:endParaRPr lang="en-GB" sz="2800" b="1" dirty="0">
              <a:latin typeface="Arial" panose="020B0604020202020204" pitchFamily="34" charset="0"/>
              <a:cs typeface="Arial" panose="020B0604020202020204" pitchFamily="34" charset="0"/>
            </a:endParaRPr>
          </a:p>
        </p:txBody>
      </p:sp>
      <p:sp>
        <p:nvSpPr>
          <p:cNvPr id="15" name="TextBox 14"/>
          <p:cNvSpPr txBox="1"/>
          <p:nvPr/>
        </p:nvSpPr>
        <p:spPr>
          <a:xfrm>
            <a:off x="5242708" y="4649131"/>
            <a:ext cx="487976" cy="584775"/>
          </a:xfrm>
          <a:prstGeom prst="rect">
            <a:avLst/>
          </a:prstGeom>
          <a:noFill/>
        </p:spPr>
        <p:txBody>
          <a:bodyPr wrap="square" rtlCol="0">
            <a:spAutoFit/>
          </a:bodyPr>
          <a:lstStyle/>
          <a:p>
            <a:pPr algn="ctr"/>
            <a:r>
              <a:rPr lang="en-GB" sz="3200" b="1" dirty="0" smtClean="0"/>
              <a:t>?</a:t>
            </a:r>
            <a:endParaRPr lang="en-GB" sz="3200" b="1" dirty="0"/>
          </a:p>
        </p:txBody>
      </p:sp>
      <p:sp>
        <p:nvSpPr>
          <p:cNvPr id="16" name="TextBox 15"/>
          <p:cNvSpPr txBox="1"/>
          <p:nvPr/>
        </p:nvSpPr>
        <p:spPr>
          <a:xfrm>
            <a:off x="3589451" y="4186383"/>
            <a:ext cx="742386" cy="523220"/>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7</a:t>
            </a:r>
            <a:endParaRPr lang="en-GB" sz="2800" b="1" dirty="0">
              <a:latin typeface="Arial" panose="020B0604020202020204" pitchFamily="34" charset="0"/>
              <a:cs typeface="Arial" panose="020B0604020202020204" pitchFamily="34" charset="0"/>
            </a:endParaRPr>
          </a:p>
        </p:txBody>
      </p:sp>
      <p:sp>
        <p:nvSpPr>
          <p:cNvPr id="17" name="TextBox 16"/>
          <p:cNvSpPr txBox="1"/>
          <p:nvPr/>
        </p:nvSpPr>
        <p:spPr>
          <a:xfrm>
            <a:off x="6392174" y="4243714"/>
            <a:ext cx="1215634" cy="523220"/>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8</a:t>
            </a:r>
            <a:endParaRPr lang="en-GB" sz="2800" b="1" dirty="0">
              <a:latin typeface="Arial" panose="020B0604020202020204" pitchFamily="34" charset="0"/>
              <a:cs typeface="Arial" panose="020B0604020202020204" pitchFamily="34" charset="0"/>
            </a:endParaRPr>
          </a:p>
        </p:txBody>
      </p:sp>
      <p:sp>
        <p:nvSpPr>
          <p:cNvPr id="18" name="TextBox 17"/>
          <p:cNvSpPr txBox="1"/>
          <p:nvPr/>
        </p:nvSpPr>
        <p:spPr>
          <a:xfrm>
            <a:off x="4749746" y="4074980"/>
            <a:ext cx="1569720" cy="523220"/>
          </a:xfrm>
          <a:prstGeom prst="rect">
            <a:avLst/>
          </a:prstGeom>
          <a:noFill/>
        </p:spPr>
        <p:txBody>
          <a:bodyPr wrap="square" rtlCol="0">
            <a:spAutoFit/>
          </a:bodyPr>
          <a:lstStyle/>
          <a:p>
            <a:pPr algn="ctr"/>
            <a:r>
              <a:rPr lang="en-GB" sz="2800" b="1" dirty="0" smtClean="0">
                <a:solidFill>
                  <a:srgbClr val="FF0000"/>
                </a:solidFill>
                <a:latin typeface="Arial" panose="020B0604020202020204" pitchFamily="34" charset="0"/>
                <a:cs typeface="Arial" panose="020B0604020202020204" pitchFamily="34" charset="0"/>
              </a:rPr>
              <a:t>10</a:t>
            </a:r>
            <a:endParaRPr lang="en-GB" sz="2800" b="1" dirty="0">
              <a:solidFill>
                <a:srgbClr val="FF0000"/>
              </a:solidFill>
              <a:latin typeface="Arial" panose="020B0604020202020204" pitchFamily="34" charset="0"/>
              <a:cs typeface="Arial" panose="020B0604020202020204" pitchFamily="34" charset="0"/>
            </a:endParaRPr>
          </a:p>
        </p:txBody>
      </p:sp>
      <p:pic>
        <p:nvPicPr>
          <p:cNvPr id="21" name="Picture 20"/>
          <p:cNvPicPr>
            <a:picLocks noChangeAspect="1"/>
          </p:cNvPicPr>
          <p:nvPr/>
        </p:nvPicPr>
        <p:blipFill>
          <a:blip r:embed="rId3"/>
          <a:stretch>
            <a:fillRect/>
          </a:stretch>
        </p:blipFill>
        <p:spPr>
          <a:xfrm>
            <a:off x="9498330" y="1516946"/>
            <a:ext cx="2571750" cy="2533650"/>
          </a:xfrm>
          <a:prstGeom prst="rect">
            <a:avLst/>
          </a:prstGeom>
        </p:spPr>
      </p:pic>
      <p:sp>
        <p:nvSpPr>
          <p:cNvPr id="19" name="TextBox 31"/>
          <p:cNvSpPr txBox="1"/>
          <p:nvPr/>
        </p:nvSpPr>
        <p:spPr>
          <a:xfrm>
            <a:off x="2246556" y="3001096"/>
            <a:ext cx="362600"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smtClean="0">
                <a:latin typeface="Palace Script MT" panose="030303020206070C0B05" pitchFamily="66" charset="0"/>
              </a:rPr>
              <a:t>E</a:t>
            </a:r>
            <a:endParaRPr lang="en-GB" sz="3200" b="1" dirty="0">
              <a:latin typeface="Palace Script MT" panose="030303020206070C0B05" pitchFamily="66" charset="0"/>
            </a:endParaRPr>
          </a:p>
        </p:txBody>
      </p:sp>
    </p:spTree>
    <p:extLst>
      <p:ext uri="{BB962C8B-B14F-4D97-AF65-F5344CB8AC3E}">
        <p14:creationId xmlns:p14="http://schemas.microsoft.com/office/powerpoint/2010/main" val="2341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xit" presetSubtype="0" fill="hold" grpId="1" nodeType="withEffect">
                                  <p:stCondLst>
                                    <p:cond delay="0"/>
                                  </p:stCondLst>
                                  <p:childTnLst>
                                    <p:set>
                                      <p:cBhvr>
                                        <p:cTn id="32"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p:bldP spid="12" grpId="0"/>
      <p:bldP spid="13" grpId="0"/>
      <p:bldP spid="15" grpId="0"/>
      <p:bldP spid="15" grpId="1"/>
      <p:bldP spid="16"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169255" y="1311243"/>
            <a:ext cx="9450995" cy="578517"/>
          </a:xfrm>
        </p:spPr>
        <p:txBody>
          <a:bodyPr>
            <a:noAutofit/>
          </a:bodyPr>
          <a:lstStyle/>
          <a:p>
            <a:pPr marL="0" indent="0">
              <a:buNone/>
            </a:pPr>
            <a:r>
              <a:rPr lang="en-GB" sz="2400" dirty="0" smtClean="0">
                <a:latin typeface="Arial" panose="020B0604020202020204" pitchFamily="34" charset="0"/>
                <a:cs typeface="Arial" panose="020B0604020202020204" pitchFamily="34" charset="0"/>
              </a:rPr>
              <a:t>There are 100 students in a school.</a:t>
            </a:r>
          </a:p>
          <a:p>
            <a:pPr marL="0" indent="0">
              <a:buNone/>
            </a:pPr>
            <a:r>
              <a:rPr lang="en-GB" sz="2400" dirty="0" smtClean="0">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p:txBody>
      </p:sp>
      <p:sp>
        <p:nvSpPr>
          <p:cNvPr id="8" name="Rectangle 7"/>
          <p:cNvSpPr/>
          <p:nvPr/>
        </p:nvSpPr>
        <p:spPr>
          <a:xfrm>
            <a:off x="0" y="-1"/>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9" name="Content Placeholder 2"/>
          <p:cNvSpPr txBox="1">
            <a:spLocks/>
          </p:cNvSpPr>
          <p:nvPr/>
        </p:nvSpPr>
        <p:spPr>
          <a:xfrm>
            <a:off x="169255" y="1683099"/>
            <a:ext cx="7036217" cy="7674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85 of the students study at least one of: Physics, Chemistry or Maths. </a:t>
            </a:r>
          </a:p>
        </p:txBody>
      </p:sp>
      <p:sp>
        <p:nvSpPr>
          <p:cNvPr id="10" name="Content Placeholder 2"/>
          <p:cNvSpPr txBox="1">
            <a:spLocks/>
          </p:cNvSpPr>
          <p:nvPr/>
        </p:nvSpPr>
        <p:spPr>
          <a:xfrm>
            <a:off x="169255" y="2450593"/>
            <a:ext cx="6694841" cy="4389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5 students study all three subjects. </a:t>
            </a:r>
            <a:endParaRPr lang="en-GB" sz="2400" dirty="0">
              <a:latin typeface="Arial" panose="020B0604020202020204" pitchFamily="34" charset="0"/>
              <a:cs typeface="Arial" panose="020B0604020202020204" pitchFamily="34" charset="0"/>
            </a:endParaRPr>
          </a:p>
        </p:txBody>
      </p:sp>
      <p:sp>
        <p:nvSpPr>
          <p:cNvPr id="11" name="Content Placeholder 2"/>
          <p:cNvSpPr txBox="1">
            <a:spLocks/>
          </p:cNvSpPr>
          <p:nvPr/>
        </p:nvSpPr>
        <p:spPr>
          <a:xfrm>
            <a:off x="169255" y="2913890"/>
            <a:ext cx="6938681" cy="198729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13 students study Physics and Maths,</a:t>
            </a:r>
          </a:p>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15 students study Physics and Chemistry</a:t>
            </a:r>
          </a:p>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7 study Chemistry and Maths. </a:t>
            </a:r>
          </a:p>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There are 45 maths students</a:t>
            </a:r>
          </a:p>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30 physics students.</a:t>
            </a:r>
          </a:p>
          <a:p>
            <a:pPr marL="0" indent="0">
              <a:buFont typeface="Arial" panose="020B0604020202020204" pitchFamily="34" charset="0"/>
              <a:buNone/>
            </a:pPr>
            <a:r>
              <a:rPr lang="en-GB" sz="2400" dirty="0" smtClean="0">
                <a:latin typeface="Arial" panose="020B0604020202020204" pitchFamily="34" charset="0"/>
                <a:cs typeface="Arial" panose="020B0604020202020204" pitchFamily="34" charset="0"/>
              </a:rPr>
              <a:t>How many students studied just Chemistry? </a:t>
            </a:r>
            <a:endParaRPr lang="en-GB" sz="2400" dirty="0">
              <a:latin typeface="Arial" panose="020B0604020202020204" pitchFamily="34" charset="0"/>
              <a:cs typeface="Arial" panose="020B0604020202020204" pitchFamily="34" charset="0"/>
            </a:endParaRPr>
          </a:p>
        </p:txBody>
      </p:sp>
      <p:grpSp>
        <p:nvGrpSpPr>
          <p:cNvPr id="30" name="Group 29"/>
          <p:cNvGrpSpPr/>
          <p:nvPr/>
        </p:nvGrpSpPr>
        <p:grpSpPr>
          <a:xfrm>
            <a:off x="6738458" y="1645391"/>
            <a:ext cx="5232670" cy="3520523"/>
            <a:chOff x="6749516" y="1656455"/>
            <a:chExt cx="5232670" cy="3520523"/>
          </a:xfrm>
        </p:grpSpPr>
        <p:sp>
          <p:nvSpPr>
            <p:cNvPr id="22" name="Rectangle 21"/>
            <p:cNvSpPr/>
            <p:nvPr/>
          </p:nvSpPr>
          <p:spPr>
            <a:xfrm>
              <a:off x="6989151" y="1714925"/>
              <a:ext cx="4753403" cy="3392519"/>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7533966" y="2956851"/>
              <a:ext cx="2018169" cy="1823663"/>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7073241" y="4710980"/>
              <a:ext cx="2292610" cy="465998"/>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Physics</a:t>
              </a:r>
              <a:endParaRPr lang="en-GB" sz="2400" b="1" dirty="0">
                <a:latin typeface="Arial" panose="020B0604020202020204" pitchFamily="34" charset="0"/>
                <a:cs typeface="Arial" panose="020B0604020202020204" pitchFamily="34" charset="0"/>
              </a:endParaRPr>
            </a:p>
          </p:txBody>
        </p:sp>
        <p:sp>
          <p:nvSpPr>
            <p:cNvPr id="25" name="TextBox 24"/>
            <p:cNvSpPr txBox="1"/>
            <p:nvPr/>
          </p:nvSpPr>
          <p:spPr>
            <a:xfrm>
              <a:off x="9407498" y="4699916"/>
              <a:ext cx="1631152" cy="465998"/>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Maths</a:t>
              </a:r>
              <a:endParaRPr lang="en-GB" sz="2400" b="1" dirty="0">
                <a:latin typeface="Arial" panose="020B0604020202020204" pitchFamily="34" charset="0"/>
                <a:cs typeface="Arial" panose="020B0604020202020204" pitchFamily="34" charset="0"/>
              </a:endParaRPr>
            </a:p>
          </p:txBody>
        </p:sp>
        <p:sp>
          <p:nvSpPr>
            <p:cNvPr id="26" name="Oval 25"/>
            <p:cNvSpPr/>
            <p:nvPr/>
          </p:nvSpPr>
          <p:spPr>
            <a:xfrm>
              <a:off x="8872780" y="2956851"/>
              <a:ext cx="2018169" cy="1823663"/>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8299477" y="2066940"/>
              <a:ext cx="2018169" cy="1823663"/>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6749516" y="1656455"/>
              <a:ext cx="5232670" cy="461665"/>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Chemistry</a:t>
              </a:r>
              <a:endParaRPr lang="en-GB" sz="2400" b="1" dirty="0">
                <a:latin typeface="Arial" panose="020B0604020202020204" pitchFamily="34" charset="0"/>
                <a:cs typeface="Arial" panose="020B0604020202020204" pitchFamily="34" charset="0"/>
              </a:endParaRPr>
            </a:p>
          </p:txBody>
        </p:sp>
      </p:grpSp>
      <p:sp>
        <p:nvSpPr>
          <p:cNvPr id="29" name="TextBox 28"/>
          <p:cNvSpPr txBox="1"/>
          <p:nvPr/>
        </p:nvSpPr>
        <p:spPr>
          <a:xfrm>
            <a:off x="9001757" y="3306401"/>
            <a:ext cx="394683"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5</a:t>
            </a:r>
            <a:endParaRPr lang="en-GB" sz="2800" b="1" dirty="0">
              <a:latin typeface="Arial" panose="020B0604020202020204" pitchFamily="34" charset="0"/>
              <a:cs typeface="Arial" panose="020B0604020202020204" pitchFamily="34" charset="0"/>
            </a:endParaRPr>
          </a:p>
        </p:txBody>
      </p:sp>
      <p:sp>
        <p:nvSpPr>
          <p:cNvPr id="31" name="TextBox 30"/>
          <p:cNvSpPr txBox="1"/>
          <p:nvPr/>
        </p:nvSpPr>
        <p:spPr>
          <a:xfrm>
            <a:off x="9001757" y="3829621"/>
            <a:ext cx="394683" cy="523220"/>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8</a:t>
            </a:r>
          </a:p>
        </p:txBody>
      </p:sp>
      <p:sp>
        <p:nvSpPr>
          <p:cNvPr id="32" name="TextBox 31"/>
          <p:cNvSpPr txBox="1"/>
          <p:nvPr/>
        </p:nvSpPr>
        <p:spPr>
          <a:xfrm>
            <a:off x="8379159" y="2898295"/>
            <a:ext cx="918344"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10</a:t>
            </a:r>
            <a:endParaRPr lang="en-GB" sz="2800" b="1" dirty="0">
              <a:latin typeface="Arial" panose="020B0604020202020204" pitchFamily="34" charset="0"/>
              <a:cs typeface="Arial" panose="020B0604020202020204" pitchFamily="34" charset="0"/>
            </a:endParaRPr>
          </a:p>
        </p:txBody>
      </p:sp>
      <p:sp>
        <p:nvSpPr>
          <p:cNvPr id="33" name="TextBox 32"/>
          <p:cNvSpPr txBox="1"/>
          <p:nvPr/>
        </p:nvSpPr>
        <p:spPr>
          <a:xfrm>
            <a:off x="9592615" y="2967707"/>
            <a:ext cx="394683"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2</a:t>
            </a:r>
            <a:endParaRPr lang="en-GB" sz="2800" b="1" dirty="0">
              <a:latin typeface="Arial" panose="020B0604020202020204" pitchFamily="34" charset="0"/>
              <a:cs typeface="Arial" panose="020B0604020202020204" pitchFamily="34" charset="0"/>
            </a:endParaRPr>
          </a:p>
        </p:txBody>
      </p:sp>
      <p:sp>
        <p:nvSpPr>
          <p:cNvPr id="34" name="TextBox 33"/>
          <p:cNvSpPr txBox="1"/>
          <p:nvPr/>
        </p:nvSpPr>
        <p:spPr>
          <a:xfrm>
            <a:off x="9870805" y="3857618"/>
            <a:ext cx="868603"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30</a:t>
            </a:r>
            <a:endParaRPr lang="en-GB" sz="2800" b="1" dirty="0">
              <a:latin typeface="Arial" panose="020B0604020202020204" pitchFamily="34" charset="0"/>
              <a:cs typeface="Arial" panose="020B0604020202020204" pitchFamily="34" charset="0"/>
            </a:endParaRPr>
          </a:p>
        </p:txBody>
      </p:sp>
      <p:sp>
        <p:nvSpPr>
          <p:cNvPr id="35" name="TextBox 34"/>
          <p:cNvSpPr txBox="1"/>
          <p:nvPr/>
        </p:nvSpPr>
        <p:spPr>
          <a:xfrm>
            <a:off x="7984476" y="3829621"/>
            <a:ext cx="394683"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7</a:t>
            </a:r>
            <a:endParaRPr lang="en-GB" sz="2800" b="1" dirty="0">
              <a:latin typeface="Arial" panose="020B0604020202020204" pitchFamily="34" charset="0"/>
              <a:cs typeface="Arial" panose="020B0604020202020204" pitchFamily="34" charset="0"/>
            </a:endParaRPr>
          </a:p>
        </p:txBody>
      </p:sp>
      <p:sp>
        <p:nvSpPr>
          <p:cNvPr id="37" name="TextBox 36"/>
          <p:cNvSpPr txBox="1"/>
          <p:nvPr/>
        </p:nvSpPr>
        <p:spPr>
          <a:xfrm>
            <a:off x="8921353" y="2206004"/>
            <a:ext cx="868603"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23</a:t>
            </a:r>
            <a:endParaRPr lang="en-GB" sz="2800" b="1" dirty="0">
              <a:latin typeface="Arial" panose="020B0604020202020204" pitchFamily="34" charset="0"/>
              <a:cs typeface="Arial" panose="020B0604020202020204" pitchFamily="34" charset="0"/>
            </a:endParaRPr>
          </a:p>
        </p:txBody>
      </p:sp>
      <p:sp>
        <p:nvSpPr>
          <p:cNvPr id="38" name="TextBox 37"/>
          <p:cNvSpPr txBox="1"/>
          <p:nvPr/>
        </p:nvSpPr>
        <p:spPr>
          <a:xfrm>
            <a:off x="230218" y="5669083"/>
            <a:ext cx="5865782" cy="919401"/>
          </a:xfrm>
          <a:prstGeom prst="roundRect">
            <a:avLst/>
          </a:prstGeom>
          <a:solidFill>
            <a:srgbClr val="F9BC9A"/>
          </a:solidFill>
        </p:spPr>
        <p:txBody>
          <a:bodyPr wrap="square" rtlCol="0">
            <a:spAutoFit/>
          </a:bodyPr>
          <a:lstStyle/>
          <a:p>
            <a:r>
              <a:rPr lang="en-GB" sz="2400" dirty="0">
                <a:latin typeface="Arial" panose="020B0604020202020204" pitchFamily="34" charset="0"/>
                <a:cs typeface="Arial" panose="020B0604020202020204" pitchFamily="34" charset="0"/>
              </a:rPr>
              <a:t>85 – 10 – 7 – 5 – 8 – 2 – </a:t>
            </a:r>
            <a:r>
              <a:rPr lang="en-GB" sz="2400" dirty="0" smtClean="0">
                <a:latin typeface="Arial" panose="020B0604020202020204" pitchFamily="34" charset="0"/>
                <a:cs typeface="Arial" panose="020B0604020202020204" pitchFamily="34" charset="0"/>
              </a:rPr>
              <a:t>30 </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23</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So </a:t>
            </a:r>
            <a:r>
              <a:rPr lang="en-GB" sz="2400" dirty="0" smtClean="0">
                <a:latin typeface="Arial" panose="020B0604020202020204" pitchFamily="34" charset="0"/>
                <a:cs typeface="Arial" panose="020B0604020202020204" pitchFamily="34" charset="0"/>
              </a:rPr>
              <a:t>23 </a:t>
            </a:r>
            <a:r>
              <a:rPr lang="en-GB" sz="2400" dirty="0">
                <a:latin typeface="Arial" panose="020B0604020202020204" pitchFamily="34" charset="0"/>
                <a:cs typeface="Arial" panose="020B0604020202020204" pitchFamily="34" charset="0"/>
              </a:rPr>
              <a:t>studied just Chemistry</a:t>
            </a:r>
          </a:p>
        </p:txBody>
      </p:sp>
      <p:sp>
        <p:nvSpPr>
          <p:cNvPr id="2" name="TextBox 1"/>
          <p:cNvSpPr txBox="1"/>
          <p:nvPr/>
        </p:nvSpPr>
        <p:spPr>
          <a:xfrm>
            <a:off x="5819908" y="3337178"/>
            <a:ext cx="699230" cy="461665"/>
          </a:xfrm>
          <a:prstGeom prst="rect">
            <a:avLst/>
          </a:prstGeom>
          <a:noFill/>
        </p:spPr>
        <p:txBody>
          <a:bodyPr wrap="none" rtlCol="0">
            <a:spAutoFit/>
          </a:bodyPr>
          <a:lstStyle/>
          <a:p>
            <a:r>
              <a:rPr lang="en-GB" sz="2400" dirty="0" smtClean="0">
                <a:latin typeface="Arial" panose="020B0604020202020204" pitchFamily="34" charset="0"/>
                <a:cs typeface="Arial" panose="020B0604020202020204" pitchFamily="34" charset="0"/>
              </a:rPr>
              <a:t>and</a:t>
            </a:r>
            <a:endParaRPr lang="en-GB" sz="2400" dirty="0">
              <a:latin typeface="Arial" panose="020B0604020202020204" pitchFamily="34" charset="0"/>
              <a:cs typeface="Arial" panose="020B0604020202020204" pitchFamily="34" charset="0"/>
            </a:endParaRPr>
          </a:p>
        </p:txBody>
      </p:sp>
      <p:sp>
        <p:nvSpPr>
          <p:cNvPr id="39" name="TextBox 38"/>
          <p:cNvSpPr txBox="1"/>
          <p:nvPr/>
        </p:nvSpPr>
        <p:spPr>
          <a:xfrm>
            <a:off x="4144722" y="4249378"/>
            <a:ext cx="699230" cy="461665"/>
          </a:xfrm>
          <a:prstGeom prst="rect">
            <a:avLst/>
          </a:prstGeom>
          <a:noFill/>
        </p:spPr>
        <p:txBody>
          <a:bodyPr wrap="none" rtlCol="0">
            <a:spAutoFit/>
          </a:bodyPr>
          <a:lstStyle/>
          <a:p>
            <a:r>
              <a:rPr lang="en-GB" sz="2400" dirty="0" smtClean="0">
                <a:latin typeface="Arial" panose="020B0604020202020204" pitchFamily="34" charset="0"/>
                <a:cs typeface="Arial" panose="020B0604020202020204" pitchFamily="34" charset="0"/>
              </a:rPr>
              <a:t>and</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515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mph" presetSubtype="1" grpId="0" nodeType="clickEffect">
                                  <p:stCondLst>
                                    <p:cond delay="0"/>
                                  </p:stCondLst>
                                  <p:childTnLst>
                                    <p:set>
                                      <p:cBhvr override="childStyle">
                                        <p:cTn id="10" dur="indefinite"/>
                                        <p:tgtEl>
                                          <p:spTgt spid="10"/>
                                        </p:tgtEl>
                                        <p:attrNameLst>
                                          <p:attrName>style.color</p:attrName>
                                        </p:attrNameLst>
                                      </p:cBhvr>
                                      <p:to>
                                        <p:clrVal>
                                          <a:srgbClr val="F92A25"/>
                                        </p:clrVal>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mph" presetSubtype="1" grpId="1" nodeType="clickEffect">
                                  <p:stCondLst>
                                    <p:cond delay="0"/>
                                  </p:stCondLst>
                                  <p:childTnLst>
                                    <p:set>
                                      <p:cBhvr override="childStyle">
                                        <p:cTn id="18" dur="indefinite"/>
                                        <p:tgtEl>
                                          <p:spTgt spid="10"/>
                                        </p:tgtEl>
                                        <p:attrNameLst>
                                          <p:attrName>style.color</p:attrName>
                                        </p:attrNameLst>
                                      </p:cBhvr>
                                      <p:to>
                                        <p:clrVal>
                                          <a:schemeClr val="tx1"/>
                                        </p:clrVal>
                                      </p:to>
                                    </p:set>
                                  </p:childTnLst>
                                </p:cTn>
                              </p:par>
                              <p:par>
                                <p:cTn id="19" presetID="3" presetClass="emph" presetSubtype="1" nodeType="withEffect">
                                  <p:stCondLst>
                                    <p:cond delay="0"/>
                                  </p:stCondLst>
                                  <p:childTnLst>
                                    <p:set>
                                      <p:cBhvr override="childStyle">
                                        <p:cTn id="20" dur="indefinite"/>
                                        <p:tgtEl>
                                          <p:spTgt spid="11">
                                            <p:txEl>
                                              <p:pRg st="0" end="0"/>
                                            </p:txEl>
                                          </p:spTgt>
                                        </p:tgtEl>
                                        <p:attrNameLst>
                                          <p:attrName>style.color</p:attrName>
                                        </p:attrNameLst>
                                      </p:cBhvr>
                                      <p:to>
                                        <p:clrVal>
                                          <a:srgbClr val="FF0000"/>
                                        </p:clrVal>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mph" presetSubtype="1" nodeType="clickEffect">
                                  <p:stCondLst>
                                    <p:cond delay="0"/>
                                  </p:stCondLst>
                                  <p:childTnLst>
                                    <p:set>
                                      <p:cBhvr override="childStyle">
                                        <p:cTn id="28" dur="indefinite"/>
                                        <p:tgtEl>
                                          <p:spTgt spid="11">
                                            <p:txEl>
                                              <p:pRg st="0" end="0"/>
                                            </p:txEl>
                                          </p:spTgt>
                                        </p:tgtEl>
                                        <p:attrNameLst>
                                          <p:attrName>style.color</p:attrName>
                                        </p:attrNameLst>
                                      </p:cBhvr>
                                      <p:to>
                                        <p:clrVal>
                                          <a:schemeClr val="tx1"/>
                                        </p:clrVal>
                                      </p:to>
                                    </p:set>
                                  </p:childTnLst>
                                </p:cTn>
                              </p:par>
                              <p:par>
                                <p:cTn id="29" presetID="3" presetClass="emph" presetSubtype="1" nodeType="withEffect">
                                  <p:stCondLst>
                                    <p:cond delay="0"/>
                                  </p:stCondLst>
                                  <p:childTnLst>
                                    <p:set>
                                      <p:cBhvr override="childStyle">
                                        <p:cTn id="30" dur="indefinite"/>
                                        <p:tgtEl>
                                          <p:spTgt spid="11">
                                            <p:txEl>
                                              <p:pRg st="1" end="1"/>
                                            </p:txEl>
                                          </p:spTgt>
                                        </p:tgtEl>
                                        <p:attrNameLst>
                                          <p:attrName>style.color</p:attrName>
                                        </p:attrNameLst>
                                      </p:cBhvr>
                                      <p:to>
                                        <p:clrVal>
                                          <a:srgbClr val="FF3300"/>
                                        </p:clrVal>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mph" presetSubtype="1" nodeType="clickEffect">
                                  <p:stCondLst>
                                    <p:cond delay="0"/>
                                  </p:stCondLst>
                                  <p:childTnLst>
                                    <p:set>
                                      <p:cBhvr override="childStyle">
                                        <p:cTn id="38" dur="indefinite"/>
                                        <p:tgtEl>
                                          <p:spTgt spid="11">
                                            <p:txEl>
                                              <p:pRg st="1" end="1"/>
                                            </p:txEl>
                                          </p:spTgt>
                                        </p:tgtEl>
                                        <p:attrNameLst>
                                          <p:attrName>style.color</p:attrName>
                                        </p:attrNameLst>
                                      </p:cBhvr>
                                      <p:to>
                                        <p:clrVal>
                                          <a:schemeClr val="tx1"/>
                                        </p:clrVal>
                                      </p:to>
                                    </p:set>
                                  </p:childTnLst>
                                </p:cTn>
                              </p:par>
                              <p:par>
                                <p:cTn id="39" presetID="3" presetClass="emph" presetSubtype="1" nodeType="withEffect">
                                  <p:stCondLst>
                                    <p:cond delay="0"/>
                                  </p:stCondLst>
                                  <p:childTnLst>
                                    <p:set>
                                      <p:cBhvr override="childStyle">
                                        <p:cTn id="40" dur="indefinite"/>
                                        <p:tgtEl>
                                          <p:spTgt spid="11">
                                            <p:txEl>
                                              <p:pRg st="2" end="2"/>
                                            </p:txEl>
                                          </p:spTgt>
                                        </p:tgtEl>
                                        <p:attrNameLst>
                                          <p:attrName>style.color</p:attrName>
                                        </p:attrNameLst>
                                      </p:cBhvr>
                                      <p:to>
                                        <p:clrVal>
                                          <a:srgbClr val="F92A25"/>
                                        </p:clrVal>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mph" presetSubtype="2" fill="hold" nodeType="clickEffect">
                                  <p:stCondLst>
                                    <p:cond delay="100"/>
                                  </p:stCondLst>
                                  <p:childTnLst>
                                    <p:animClr clrSpc="rgb" dir="cw">
                                      <p:cBhvr override="childStyle">
                                        <p:cTn id="48" dur="1900" fill="hold"/>
                                        <p:tgtEl>
                                          <p:spTgt spid="11">
                                            <p:txEl>
                                              <p:pRg st="2" end="2"/>
                                            </p:txEl>
                                          </p:spTgt>
                                        </p:tgtEl>
                                        <p:attrNameLst>
                                          <p:attrName>style.color</p:attrName>
                                        </p:attrNameLst>
                                      </p:cBhvr>
                                      <p:to>
                                        <a:schemeClr val="tx1"/>
                                      </p:to>
                                    </p:animClr>
                                  </p:childTnLst>
                                </p:cTn>
                              </p:par>
                              <p:par>
                                <p:cTn id="49" presetID="3" presetClass="emph" presetSubtype="1" nodeType="withEffect">
                                  <p:stCondLst>
                                    <p:cond delay="0"/>
                                  </p:stCondLst>
                                  <p:childTnLst>
                                    <p:set>
                                      <p:cBhvr override="childStyle">
                                        <p:cTn id="50" dur="indefinite"/>
                                        <p:tgtEl>
                                          <p:spTgt spid="11">
                                            <p:txEl>
                                              <p:pRg st="3" end="3"/>
                                            </p:txEl>
                                          </p:spTgt>
                                        </p:tgtEl>
                                        <p:attrNameLst>
                                          <p:attrName>style.color</p:attrName>
                                        </p:attrNameLst>
                                      </p:cBhvr>
                                      <p:to>
                                        <p:clrVal>
                                          <a:srgbClr val="F92A25"/>
                                        </p:clrVal>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3" presetClass="emph" presetSubtype="2" fill="hold" nodeType="clickEffect">
                                  <p:stCondLst>
                                    <p:cond delay="0"/>
                                  </p:stCondLst>
                                  <p:childTnLst>
                                    <p:animClr clrSpc="rgb" dir="cw">
                                      <p:cBhvr override="childStyle">
                                        <p:cTn id="58" dur="2000" fill="hold"/>
                                        <p:tgtEl>
                                          <p:spTgt spid="11">
                                            <p:txEl>
                                              <p:pRg st="3" end="3"/>
                                            </p:txEl>
                                          </p:spTgt>
                                        </p:tgtEl>
                                        <p:attrNameLst>
                                          <p:attrName>style.color</p:attrName>
                                        </p:attrNameLst>
                                      </p:cBhvr>
                                      <p:to>
                                        <a:schemeClr val="tx1"/>
                                      </p:to>
                                    </p:animClr>
                                  </p:childTnLst>
                                </p:cTn>
                              </p:par>
                              <p:par>
                                <p:cTn id="59" presetID="3" presetClass="emph" presetSubtype="1" nodeType="withEffect">
                                  <p:stCondLst>
                                    <p:cond delay="0"/>
                                  </p:stCondLst>
                                  <p:childTnLst>
                                    <p:set>
                                      <p:cBhvr override="childStyle">
                                        <p:cTn id="60" dur="indefinite"/>
                                        <p:tgtEl>
                                          <p:spTgt spid="11">
                                            <p:txEl>
                                              <p:pRg st="4" end="4"/>
                                            </p:txEl>
                                          </p:spTgt>
                                        </p:tgtEl>
                                        <p:attrNameLst>
                                          <p:attrName>style.color</p:attrName>
                                        </p:attrNameLst>
                                      </p:cBhvr>
                                      <p:to>
                                        <p:clrVal>
                                          <a:srgbClr val="F92A25"/>
                                        </p:clrVal>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3" presetClass="emph" presetSubtype="2" fill="hold" nodeType="clickEffect">
                                  <p:stCondLst>
                                    <p:cond delay="0"/>
                                  </p:stCondLst>
                                  <p:childTnLst>
                                    <p:animClr clrSpc="rgb" dir="cw">
                                      <p:cBhvr override="childStyle">
                                        <p:cTn id="68" dur="2000" fill="hold"/>
                                        <p:tgtEl>
                                          <p:spTgt spid="11">
                                            <p:txEl>
                                              <p:pRg st="4" end="4"/>
                                            </p:txEl>
                                          </p:spTgt>
                                        </p:tgtEl>
                                        <p:attrNameLst>
                                          <p:attrName>style.color</p:attrName>
                                        </p:attrNameLst>
                                      </p:cBhvr>
                                      <p:to>
                                        <a:schemeClr val="tx1"/>
                                      </p:to>
                                    </p:animClr>
                                  </p:childTnLst>
                                </p:cTn>
                              </p:par>
                            </p:childTnLst>
                          </p:cTn>
                        </p:par>
                      </p:childTnLst>
                    </p:cTn>
                  </p:par>
                  <p:par>
                    <p:cTn id="69" fill="hold">
                      <p:stCondLst>
                        <p:cond delay="indefinite"/>
                      </p:stCondLst>
                      <p:childTnLst>
                        <p:par>
                          <p:cTn id="70" fill="hold">
                            <p:stCondLst>
                              <p:cond delay="0"/>
                            </p:stCondLst>
                            <p:childTnLst>
                              <p:par>
                                <p:cTn id="71" presetID="3" presetClass="emph" presetSubtype="1" nodeType="clickEffect">
                                  <p:stCondLst>
                                    <p:cond delay="0"/>
                                  </p:stCondLst>
                                  <p:childTnLst>
                                    <p:set>
                                      <p:cBhvr override="childStyle">
                                        <p:cTn id="72" dur="indefinite"/>
                                        <p:tgtEl>
                                          <p:spTgt spid="11">
                                            <p:txEl>
                                              <p:pRg st="5" end="5"/>
                                            </p:txEl>
                                          </p:spTgt>
                                        </p:tgtEl>
                                        <p:attrNameLst>
                                          <p:attrName>style.color</p:attrName>
                                        </p:attrNameLst>
                                      </p:cBhvr>
                                      <p:to>
                                        <p:clrVal>
                                          <a:srgbClr val="F92A25"/>
                                        </p:clrVal>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8"/>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9" grpId="0"/>
      <p:bldP spid="31" grpId="0"/>
      <p:bldP spid="32" grpId="0"/>
      <p:bldP spid="33" grpId="0"/>
      <p:bldP spid="34" grpId="0"/>
      <p:bldP spid="35" grpId="0"/>
      <p:bldP spid="37" grpId="0"/>
      <p:bldP spid="3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85337" y="2975876"/>
            <a:ext cx="5028037" cy="2963027"/>
            <a:chOff x="2627520" y="2535382"/>
            <a:chExt cx="6794182" cy="3877428"/>
          </a:xfrm>
        </p:grpSpPr>
        <p:sp>
          <p:nvSpPr>
            <p:cNvPr id="7" name="Rectangle 6"/>
            <p:cNvSpPr/>
            <p:nvPr/>
          </p:nvSpPr>
          <p:spPr>
            <a:xfrm>
              <a:off x="2914222" y="2535382"/>
              <a:ext cx="6507480" cy="387742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295222" y="3171952"/>
              <a:ext cx="3368040" cy="232645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5337382" y="3202432"/>
              <a:ext cx="3368040" cy="232645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099382" y="5528890"/>
              <a:ext cx="2606040" cy="604137"/>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Radio</a:t>
              </a:r>
              <a:endParaRPr lang="en-GB" sz="2400" b="1" dirty="0">
                <a:latin typeface="Arial" panose="020B0604020202020204" pitchFamily="34" charset="0"/>
                <a:cs typeface="Arial" panose="020B0604020202020204" pitchFamily="34" charset="0"/>
              </a:endParaRPr>
            </a:p>
          </p:txBody>
        </p:sp>
        <p:sp>
          <p:nvSpPr>
            <p:cNvPr id="11" name="TextBox 10"/>
            <p:cNvSpPr txBox="1"/>
            <p:nvPr/>
          </p:nvSpPr>
          <p:spPr>
            <a:xfrm>
              <a:off x="3948383" y="5590175"/>
              <a:ext cx="1569720" cy="604137"/>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TV</a:t>
              </a:r>
              <a:endParaRPr lang="en-GB" sz="2400" b="1" dirty="0">
                <a:latin typeface="Arial" panose="020B0604020202020204" pitchFamily="34" charset="0"/>
                <a:cs typeface="Arial" panose="020B0604020202020204" pitchFamily="34" charset="0"/>
              </a:endParaRPr>
            </a:p>
          </p:txBody>
        </p:sp>
        <p:sp>
          <p:nvSpPr>
            <p:cNvPr id="12" name="TextBox 11"/>
            <p:cNvSpPr txBox="1"/>
            <p:nvPr/>
          </p:nvSpPr>
          <p:spPr>
            <a:xfrm>
              <a:off x="6830901" y="3867729"/>
              <a:ext cx="1569720" cy="684688"/>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x - 4</a:t>
              </a:r>
              <a:endParaRPr lang="en-GB" sz="2800" b="1" dirty="0">
                <a:latin typeface="Arial" panose="020B0604020202020204" pitchFamily="34" charset="0"/>
                <a:cs typeface="Arial" panose="020B0604020202020204" pitchFamily="34" charset="0"/>
              </a:endParaRPr>
            </a:p>
          </p:txBody>
        </p:sp>
        <p:sp>
          <p:nvSpPr>
            <p:cNvPr id="13" name="TextBox 12"/>
            <p:cNvSpPr txBox="1"/>
            <p:nvPr/>
          </p:nvSpPr>
          <p:spPr>
            <a:xfrm>
              <a:off x="5261182" y="3898210"/>
              <a:ext cx="1569720" cy="684688"/>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2x</a:t>
              </a:r>
              <a:endParaRPr lang="en-GB" sz="2800" b="1" dirty="0">
                <a:latin typeface="Arial" panose="020B0604020202020204" pitchFamily="34" charset="0"/>
                <a:cs typeface="Arial" panose="020B0604020202020204" pitchFamily="34" charset="0"/>
              </a:endParaRPr>
            </a:p>
          </p:txBody>
        </p:sp>
        <p:sp>
          <p:nvSpPr>
            <p:cNvPr id="14" name="TextBox 13"/>
            <p:cNvSpPr txBox="1"/>
            <p:nvPr/>
          </p:nvSpPr>
          <p:spPr>
            <a:xfrm>
              <a:off x="3615262" y="3867730"/>
              <a:ext cx="1902841" cy="684688"/>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x + 10</a:t>
              </a:r>
              <a:endParaRPr lang="en-GB" sz="2800" b="1" dirty="0">
                <a:latin typeface="Arial" panose="020B0604020202020204" pitchFamily="34" charset="0"/>
                <a:cs typeface="Arial" panose="020B0604020202020204" pitchFamily="34" charset="0"/>
              </a:endParaRPr>
            </a:p>
          </p:txBody>
        </p:sp>
        <p:sp>
          <p:nvSpPr>
            <p:cNvPr id="15" name="TextBox 14"/>
            <p:cNvSpPr txBox="1"/>
            <p:nvPr/>
          </p:nvSpPr>
          <p:spPr>
            <a:xfrm>
              <a:off x="2627520" y="2605086"/>
              <a:ext cx="1569720" cy="684688"/>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8</a:t>
              </a:r>
            </a:p>
          </p:txBody>
        </p:sp>
      </p:grpSp>
      <p:sp>
        <p:nvSpPr>
          <p:cNvPr id="17" name="Content Placeholder 2"/>
          <p:cNvSpPr>
            <a:spLocks noGrp="1"/>
          </p:cNvSpPr>
          <p:nvPr>
            <p:ph idx="1"/>
          </p:nvPr>
        </p:nvSpPr>
        <p:spPr>
          <a:xfrm>
            <a:off x="215356" y="1265296"/>
            <a:ext cx="11976644" cy="1339790"/>
          </a:xfrm>
        </p:spPr>
        <p:txBody>
          <a:bodyPr>
            <a:noAutofit/>
          </a:bodyPr>
          <a:lstStyle/>
          <a:p>
            <a:pPr marL="0" indent="0">
              <a:buNone/>
            </a:pPr>
            <a:r>
              <a:rPr lang="en-GB" dirty="0" smtClean="0"/>
              <a:t>The Venn diagram below shows how many people in a class of 34 listened to the radio or watched television in the past day.</a:t>
            </a:r>
          </a:p>
          <a:p>
            <a:pPr marL="0" indent="0">
              <a:buNone/>
            </a:pPr>
            <a:r>
              <a:rPr lang="en-GB" dirty="0"/>
              <a:t>How many people watched TV in the past day? </a:t>
            </a:r>
          </a:p>
        </p:txBody>
      </p:sp>
      <p:sp>
        <p:nvSpPr>
          <p:cNvPr id="18" name="Rectangle 17"/>
          <p:cNvSpPr/>
          <p:nvPr/>
        </p:nvSpPr>
        <p:spPr>
          <a:xfrm>
            <a:off x="3382"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22" name="TextBox 21"/>
          <p:cNvSpPr txBox="1"/>
          <p:nvPr/>
        </p:nvSpPr>
        <p:spPr>
          <a:xfrm>
            <a:off x="6210300" y="3321529"/>
            <a:ext cx="3840480" cy="510778"/>
          </a:xfrm>
          <a:prstGeom prst="roundRect">
            <a:avLst/>
          </a:prstGeom>
          <a:solidFill>
            <a:srgbClr val="F9BC9A"/>
          </a:solidFill>
        </p:spPr>
        <p:txBody>
          <a:bodyPr wrap="square" rtlCol="0">
            <a:spAutoFit/>
          </a:bodyPr>
          <a:lstStyle/>
          <a:p>
            <a:r>
              <a:rPr lang="en-GB" sz="2400" dirty="0" smtClean="0">
                <a:latin typeface="Arial" panose="020B0604020202020204" pitchFamily="34" charset="0"/>
                <a:cs typeface="Arial" panose="020B0604020202020204" pitchFamily="34" charset="0"/>
              </a:rPr>
              <a:t>(x + 10</a:t>
            </a:r>
            <a:r>
              <a:rPr lang="en-GB" sz="2400" dirty="0">
                <a:latin typeface="Arial" panose="020B0604020202020204" pitchFamily="34" charset="0"/>
                <a:cs typeface="Arial" panose="020B0604020202020204" pitchFamily="34" charset="0"/>
              </a:rPr>
              <a:t>) + 2x + </a:t>
            </a:r>
            <a:r>
              <a:rPr lang="en-GB" sz="2400" dirty="0" smtClean="0">
                <a:latin typeface="Arial" panose="020B0604020202020204" pitchFamily="34" charset="0"/>
                <a:cs typeface="Arial" panose="020B0604020202020204" pitchFamily="34" charset="0"/>
              </a:rPr>
              <a:t>(x </a:t>
            </a:r>
            <a:r>
              <a:rPr lang="en-GB" sz="2400" dirty="0">
                <a:latin typeface="Arial" panose="020B0604020202020204" pitchFamily="34" charset="0"/>
                <a:cs typeface="Arial" panose="020B0604020202020204" pitchFamily="34" charset="0"/>
              </a:rPr>
              <a:t>– 4) = 26</a:t>
            </a:r>
          </a:p>
        </p:txBody>
      </p:sp>
      <p:sp>
        <p:nvSpPr>
          <p:cNvPr id="24" name="TextBox 23"/>
          <p:cNvSpPr txBox="1"/>
          <p:nvPr/>
        </p:nvSpPr>
        <p:spPr>
          <a:xfrm>
            <a:off x="6210300" y="3854720"/>
            <a:ext cx="1920240" cy="510778"/>
          </a:xfrm>
          <a:prstGeom prst="roundRect">
            <a:avLst/>
          </a:prstGeom>
          <a:solidFill>
            <a:srgbClr val="F9BC9A"/>
          </a:solidFill>
        </p:spPr>
        <p:txBody>
          <a:bodyPr wrap="square" rtlCol="0">
            <a:spAutoFit/>
          </a:bodyPr>
          <a:lstStyle/>
          <a:p>
            <a:r>
              <a:rPr lang="en-GB" sz="2400" dirty="0">
                <a:latin typeface="Arial" panose="020B0604020202020204" pitchFamily="34" charset="0"/>
                <a:cs typeface="Arial" panose="020B0604020202020204" pitchFamily="34" charset="0"/>
              </a:rPr>
              <a:t>4x + 6 = 26</a:t>
            </a:r>
          </a:p>
        </p:txBody>
      </p:sp>
      <p:sp>
        <p:nvSpPr>
          <p:cNvPr id="25" name="TextBox 24"/>
          <p:cNvSpPr txBox="1"/>
          <p:nvPr/>
        </p:nvSpPr>
        <p:spPr>
          <a:xfrm>
            <a:off x="6210300" y="4383135"/>
            <a:ext cx="960120" cy="510778"/>
          </a:xfrm>
          <a:prstGeom prst="roundRect">
            <a:avLst/>
          </a:prstGeom>
          <a:solidFill>
            <a:srgbClr val="F9BC9A"/>
          </a:solidFill>
        </p:spPr>
        <p:txBody>
          <a:bodyPr wrap="square" rtlCol="0">
            <a:spAutoFit/>
          </a:bodyPr>
          <a:lstStyle/>
          <a:p>
            <a:r>
              <a:rPr lang="en-GB" sz="2400" dirty="0" smtClean="0">
                <a:latin typeface="Arial" panose="020B0604020202020204" pitchFamily="34" charset="0"/>
                <a:cs typeface="Arial" panose="020B0604020202020204" pitchFamily="34" charset="0"/>
              </a:rPr>
              <a:t>x = 5</a:t>
            </a:r>
            <a:endParaRPr lang="en-GB" sz="2400" dirty="0">
              <a:latin typeface="Arial" panose="020B0604020202020204" pitchFamily="34" charset="0"/>
              <a:cs typeface="Arial" panose="020B0604020202020204" pitchFamily="34" charset="0"/>
            </a:endParaRPr>
          </a:p>
        </p:txBody>
      </p:sp>
      <p:sp>
        <p:nvSpPr>
          <p:cNvPr id="26" name="TextBox 25"/>
          <p:cNvSpPr txBox="1"/>
          <p:nvPr/>
        </p:nvSpPr>
        <p:spPr>
          <a:xfrm>
            <a:off x="6217920" y="4922867"/>
            <a:ext cx="4486656" cy="510778"/>
          </a:xfrm>
          <a:prstGeom prst="roundRect">
            <a:avLst/>
          </a:prstGeom>
          <a:solidFill>
            <a:srgbClr val="F9BC9A"/>
          </a:solidFill>
        </p:spPr>
        <p:txBody>
          <a:bodyPr wrap="square" rtlCol="0">
            <a:spAutoFit/>
          </a:bodyPr>
          <a:lstStyle/>
          <a:p>
            <a:r>
              <a:rPr lang="en-GB" sz="2400" dirty="0">
                <a:latin typeface="Arial" panose="020B0604020202020204" pitchFamily="34" charset="0"/>
                <a:cs typeface="Arial" panose="020B0604020202020204" pitchFamily="34" charset="0"/>
              </a:rPr>
              <a:t>Therefore 25 people watch TV.</a:t>
            </a:r>
          </a:p>
        </p:txBody>
      </p:sp>
      <p:sp>
        <p:nvSpPr>
          <p:cNvPr id="19" name="TextBox 31"/>
          <p:cNvSpPr txBox="1"/>
          <p:nvPr/>
        </p:nvSpPr>
        <p:spPr>
          <a:xfrm>
            <a:off x="228824" y="2844225"/>
            <a:ext cx="362600"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smtClean="0">
                <a:latin typeface="Palace Script MT" panose="030303020206070C0B05" pitchFamily="66" charset="0"/>
              </a:rPr>
              <a:t>E</a:t>
            </a:r>
            <a:endParaRPr lang="en-GB" sz="3200" b="1" dirty="0">
              <a:latin typeface="Palace Script MT" panose="030303020206070C0B05" pitchFamily="66" charset="0"/>
            </a:endParaRPr>
          </a:p>
        </p:txBody>
      </p:sp>
    </p:spTree>
    <p:extLst>
      <p:ext uri="{BB962C8B-B14F-4D97-AF65-F5344CB8AC3E}">
        <p14:creationId xmlns:p14="http://schemas.microsoft.com/office/powerpoint/2010/main" val="1643069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animBg="1"/>
      <p:bldP spid="25" grpId="0" animBg="1"/>
      <p:bldP spid="2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7624</TotalTime>
  <Words>425</Words>
  <Application>Microsoft Office PowerPoint</Application>
  <PresentationFormat>Widescreen</PresentationFormat>
  <Paragraphs>72</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Palace Script MT</vt:lpstr>
      <vt:lpstr>Office Theme</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Liz Duncombe</cp:lastModifiedBy>
  <cp:revision>129</cp:revision>
  <cp:lastPrinted>2017-09-28T18:06:59Z</cp:lastPrinted>
  <dcterms:created xsi:type="dcterms:W3CDTF">2016-05-16T13:35:50Z</dcterms:created>
  <dcterms:modified xsi:type="dcterms:W3CDTF">2019-07-18T11:22:54Z</dcterms:modified>
</cp:coreProperties>
</file>