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43" r:id="rId6"/>
    <p:sldId id="298" r:id="rId7"/>
    <p:sldId id="333" r:id="rId8"/>
    <p:sldId id="322" r:id="rId9"/>
    <p:sldId id="345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5T07:03:12.064" v="3120" actId="20577"/>
      <pc:docMkLst>
        <pc:docMk/>
      </pc:docMkLst>
      <pc:sldChg chg="modSp mod">
        <pc:chgData name="Lizzie Gauntlett" userId="1dc7c36a1b1a647d" providerId="LiveId" clId="{C1DC5315-D282-429F-B35A-871ABF7A65E8}" dt="2026-05-05T07:02:08.555" v="3076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5T07:02:08.555" v="3076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modSp add mod">
        <pc:chgData name="Lizzie Gauntlett" userId="1dc7c36a1b1a647d" providerId="LiveId" clId="{C1DC5315-D282-429F-B35A-871ABF7A65E8}" dt="2026-05-05T07:03:12.064" v="3120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6-05-05T07:03:12.064" v="3120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addSp delSp modSp mod">
        <pc:chgData name="Lizzie Gauntlett" userId="1dc7c36a1b1a647d" providerId="LiveId" clId="{C1DC5315-D282-429F-B35A-871ABF7A65E8}" dt="2026-05-05T06:55:46.448" v="2672" actId="27636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5T06:55:44.009" v="2670" actId="20577"/>
          <ac:spMkLst>
            <pc:docMk/>
            <pc:sldMk cId="2489020089" sldId="322"/>
            <ac:spMk id="2" creationId="{9DB82052-FB06-EB29-235D-D895AFE80018}"/>
          </ac:spMkLst>
        </pc:spChg>
        <pc:spChg chg="add del mod">
          <ac:chgData name="Lizzie Gauntlett" userId="1dc7c36a1b1a647d" providerId="LiveId" clId="{C1DC5315-D282-429F-B35A-871ABF7A65E8}" dt="2026-05-05T06:55:46.448" v="2672" actId="27636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6-05-05T07:02:04.133" v="3075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05T06:52:16.087" v="2486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05T07:02:04.133" v="3075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Lizzie Gauntlett" userId="1dc7c36a1b1a647d" providerId="LiveId" clId="{C1DC5315-D282-429F-B35A-871ABF7A65E8}" dt="2026-05-05T07:02:40.162" v="3082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5T07:02:40.162" v="3082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5T07:01:53.318" v="3073" actId="20577"/>
        <pc:sldMkLst>
          <pc:docMk/>
          <pc:sldMk cId="2692361192" sldId="345"/>
        </pc:sldMkLst>
        <pc:spChg chg="mod">
          <ac:chgData name="Lizzie Gauntlett" userId="1dc7c36a1b1a647d" providerId="LiveId" clId="{C1DC5315-D282-429F-B35A-871ABF7A65E8}" dt="2026-05-05T07:01:53.318" v="3073" actId="20577"/>
          <ac:spMkLst>
            <pc:docMk/>
            <pc:sldMk cId="2692361192" sldId="345"/>
            <ac:spMk id="4" creationId="{946EAEF2-559F-E024-4FEA-3A23F8FD2F53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19T11:47:24.148" v="1" actId="255"/>
      <pc:docMkLst>
        <pc:docMk/>
      </pc:docMkLst>
      <pc:sldChg chg="modSp mod">
        <pc:chgData name="Karolyn Feliciani" userId="4076af5d-4c02-40b8-bc9d-56f6c404e751" providerId="ADAL" clId="{8B2CCB7D-5049-4A78-86B5-363DE994085C}" dt="2026-05-19T11:47:24.148" v="1" actId="255"/>
        <pc:sldMkLst>
          <pc:docMk/>
          <pc:sldMk cId="2771976208" sldId="307"/>
        </pc:sldMkLst>
        <pc:spChg chg="mod">
          <ac:chgData name="Karolyn Feliciani" userId="4076af5d-4c02-40b8-bc9d-56f6c404e751" providerId="ADAL" clId="{8B2CCB7D-5049-4A78-86B5-363DE994085C}" dt="2026-05-19T11:47:24.148" v="1" actId="255"/>
          <ac:spMkLst>
            <pc:docMk/>
            <pc:sldMk cId="2771976208" sldId="307"/>
            <ac:spMk id="2" creationId="{5E12151D-E29A-FDF0-294D-5091731AA87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pPr lvl="0" fontAlgn="base"/>
            <a:r>
              <a:rPr lang="en-GB" dirty="0"/>
              <a:t>Identify the negative effects and symptoms of jetlag and shiftwork </a:t>
            </a:r>
          </a:p>
          <a:p>
            <a:pPr lvl="0" fontAlgn="base"/>
            <a:r>
              <a:rPr lang="en-GB" dirty="0"/>
              <a:t>Explain the role of biological rhythms in jetlag and shift work</a:t>
            </a:r>
          </a:p>
          <a:p>
            <a:r>
              <a:rPr lang="en-GB" dirty="0"/>
              <a:t>Apply knowledge of biological rhythms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</a:t>
            </a:r>
            <a:r>
              <a:rPr lang="en-US" dirty="0">
                <a:latin typeface="Arial"/>
                <a:cs typeface="Arial"/>
              </a:rPr>
              <a:t>Think about the jet-lagged traveler or an exhausted night worker. What is happening to this person’s body clock? Why do they feel like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Disruption to biological rhythms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Name examples of the following: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Endogenous pacemakers</a:t>
            </a:r>
          </a:p>
          <a:p>
            <a:endParaRPr lang="en-US" sz="3200" dirty="0"/>
          </a:p>
          <a:p>
            <a:r>
              <a:rPr lang="en-US" sz="3200" dirty="0"/>
              <a:t>Exogenous cues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study- group task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buNone/>
            </a:pPr>
            <a:r>
              <a:rPr lang="en-US" sz="3600" i="1" dirty="0"/>
              <a:t>Paula flies from New York to Singapore.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has happened to her endogenous clock?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Which exogenous cues are out of sync?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symptoms might Paula experience?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B73B-E14C-22DE-3C9F-745F51ECF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4996F52C-DFF8-0E0B-9CB6-8A22F58E20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EAEF2-559F-E024-4FEA-3A23F8FD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</a:t>
            </a:r>
            <a:r>
              <a:rPr lang="en-US" dirty="0">
                <a:latin typeface="Arial"/>
                <a:cs typeface="Arial"/>
              </a:rPr>
              <a:t>In pairs, write a list of up to 5 tips to give to shift workers at risk of sleep disruption.</a:t>
            </a:r>
          </a:p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Consider: light exposure, sleep schedule changes, and food/drink advice.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36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042416"/>
            <a:ext cx="10570464" cy="5193792"/>
          </a:xfrm>
        </p:spPr>
        <p:txBody>
          <a:bodyPr>
            <a:normAutofit/>
          </a:bodyPr>
          <a:lstStyle/>
          <a:p>
            <a:r>
              <a:rPr lang="en-US" dirty="0"/>
              <a:t>Check your understanding by explaining why each statement is a myth: </a:t>
            </a:r>
          </a:p>
          <a:p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Drinking coffee helps shift workers throughout the day and night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Jet lag is just tiredness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Light has no effect on sleep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7VPTP7ZE6X33-2020743336-710</_dlc_DocId>
    <_dlc_DocIdUrl xmlns="9ad1216b-cdc1-40e2-a0c2-94597fd44697">
      <Url>https://cambridgeorg.sharepoint.com/sites/cie/education/pd/Curriculum_Support/_layouts/15/DocIdRedir.aspx?ID=7VPTP7ZE6X33-2020743336-710</Url>
      <Description>7VPTP7ZE6X33-2020743336-710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9ad1216b-cdc1-40e2-a0c2-94597fd44697"/>
    <ds:schemaRef ds:uri="f1f25e64-7226-490b-ade3-8cf84afff5d2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ADD05D1-B280-42FB-8ABB-CB98AB94D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386</TotalTime>
  <Words>182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Disruption to biological rhythms</vt:lpstr>
      <vt:lpstr>Case study- group task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2026-05-19T11:47:29Z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64dd09c3-199b-4d9d-af7a-3d97dd66d1e6</vt:lpwstr>
  </property>
</Properties>
</file>