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96" r:id="rId2"/>
    <p:sldId id="343" r:id="rId3"/>
    <p:sldId id="344" r:id="rId4"/>
    <p:sldId id="349" r:id="rId5"/>
    <p:sldId id="350" r:id="rId6"/>
    <p:sldId id="351" r:id="rId7"/>
    <p:sldId id="352" r:id="rId8"/>
    <p:sldId id="353" r:id="rId9"/>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EA5B0C"/>
    <a:srgbClr val="FDC652"/>
    <a:srgbClr val="117CC0"/>
    <a:srgbClr val="6CB52D"/>
    <a:srgbClr val="8C1D82"/>
    <a:srgbClr val="F9BC9A"/>
    <a:srgbClr val="575756"/>
    <a:srgbClr val="E78839"/>
    <a:srgbClr val="FF8D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2" autoAdjust="0"/>
    <p:restoredTop sz="80597" autoAdjust="0"/>
  </p:normalViewPr>
  <p:slideViewPr>
    <p:cSldViewPr snapToGrid="0">
      <p:cViewPr varScale="1">
        <p:scale>
          <a:sx n="71" d="100"/>
          <a:sy n="71" d="100"/>
        </p:scale>
        <p:origin x="84" y="33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4AEE94CF-E6C7-4AB2-ACF5-EEAB3D2B6EC8}" type="datetimeFigureOut">
              <a:rPr lang="en-IE" smtClean="0"/>
              <a:t>07/01/2019</a:t>
            </a:fld>
            <a:endParaRPr lang="en-IE"/>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344B6BB2-EF4E-464E-92C1-9DD4A900C5D5}" type="slidenum">
              <a:rPr lang="en-IE" smtClean="0"/>
              <a:t>‹#›</a:t>
            </a:fld>
            <a:endParaRPr lang="en-IE"/>
          </a:p>
        </p:txBody>
      </p:sp>
    </p:spTree>
    <p:extLst>
      <p:ext uri="{BB962C8B-B14F-4D97-AF65-F5344CB8AC3E}">
        <p14:creationId xmlns:p14="http://schemas.microsoft.com/office/powerpoint/2010/main" val="365954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800907-B2B8-4032-AB4C-F3FBECC625CE}" type="slidenum">
              <a:rPr lang="en-GB" smtClean="0"/>
              <a:t>3</a:t>
            </a:fld>
            <a:endParaRPr lang="en-GB"/>
          </a:p>
        </p:txBody>
      </p:sp>
    </p:spTree>
    <p:extLst>
      <p:ext uri="{BB962C8B-B14F-4D97-AF65-F5344CB8AC3E}">
        <p14:creationId xmlns:p14="http://schemas.microsoft.com/office/powerpoint/2010/main" val="250140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800907-B2B8-4032-AB4C-F3FBECC625CE}" type="slidenum">
              <a:rPr lang="en-GB" smtClean="0"/>
              <a:t>4</a:t>
            </a:fld>
            <a:endParaRPr lang="en-GB"/>
          </a:p>
        </p:txBody>
      </p:sp>
    </p:spTree>
    <p:extLst>
      <p:ext uri="{BB962C8B-B14F-4D97-AF65-F5344CB8AC3E}">
        <p14:creationId xmlns:p14="http://schemas.microsoft.com/office/powerpoint/2010/main" val="105363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344B6BB2-EF4E-464E-92C1-9DD4A900C5D5}" type="slidenum">
              <a:rPr lang="en-IE" smtClean="0"/>
              <a:t>5</a:t>
            </a:fld>
            <a:endParaRPr lang="en-IE"/>
          </a:p>
        </p:txBody>
      </p:sp>
    </p:spTree>
    <p:extLst>
      <p:ext uri="{BB962C8B-B14F-4D97-AF65-F5344CB8AC3E}">
        <p14:creationId xmlns:p14="http://schemas.microsoft.com/office/powerpoint/2010/main" val="2989768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6</a:t>
            </a:fld>
            <a:endParaRPr lang="en-IE"/>
          </a:p>
        </p:txBody>
      </p:sp>
    </p:spTree>
    <p:extLst>
      <p:ext uri="{BB962C8B-B14F-4D97-AF65-F5344CB8AC3E}">
        <p14:creationId xmlns:p14="http://schemas.microsoft.com/office/powerpoint/2010/main" val="44446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7</a:t>
            </a:fld>
            <a:endParaRPr lang="en-IE"/>
          </a:p>
        </p:txBody>
      </p:sp>
    </p:spTree>
    <p:extLst>
      <p:ext uri="{BB962C8B-B14F-4D97-AF65-F5344CB8AC3E}">
        <p14:creationId xmlns:p14="http://schemas.microsoft.com/office/powerpoint/2010/main" val="348701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8</a:t>
            </a:fld>
            <a:endParaRPr lang="en-IE"/>
          </a:p>
        </p:txBody>
      </p:sp>
    </p:spTree>
    <p:extLst>
      <p:ext uri="{BB962C8B-B14F-4D97-AF65-F5344CB8AC3E}">
        <p14:creationId xmlns:p14="http://schemas.microsoft.com/office/powerpoint/2010/main" val="7877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E56F-BCD7-4F35-B39B-9229503244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B5858C-C0E9-44BE-A16A-04F42C5B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EE67C9-BD9A-4B95-8746-530BFB572E96}"/>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5" name="Footer Placeholder 4">
            <a:extLst>
              <a:ext uri="{FF2B5EF4-FFF2-40B4-BE49-F238E27FC236}">
                <a16:creationId xmlns:a16="http://schemas.microsoft.com/office/drawing/2014/main" id="{770372E1-0684-4E45-ACE9-093F28D5B2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73BD3-1144-460B-BC81-9618B67CE638}"/>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8094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E842-E735-40C6-BBFF-1429937E06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AC1A4E-F197-4FD9-A3FA-836372F9D3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DEB460-8303-4FDE-97C6-223A59BC8F91}"/>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5" name="Footer Placeholder 4">
            <a:extLst>
              <a:ext uri="{FF2B5EF4-FFF2-40B4-BE49-F238E27FC236}">
                <a16:creationId xmlns:a16="http://schemas.microsoft.com/office/drawing/2014/main" id="{F480A111-4796-4ABB-AEFF-6015F774A7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BC8771-1D8D-464D-8A13-927AC7077430}"/>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94235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EE0F7-A3B5-4075-BCA4-56084734C1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ED57F6-6055-40D2-A000-2D6AF953F5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2E87CD-C7FE-480F-8495-91226FC363D4}"/>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5" name="Footer Placeholder 4">
            <a:extLst>
              <a:ext uri="{FF2B5EF4-FFF2-40B4-BE49-F238E27FC236}">
                <a16:creationId xmlns:a16="http://schemas.microsoft.com/office/drawing/2014/main" id="{5596A2AD-55BA-4CE5-B429-9B1B3521F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D60E5D-A174-4EA6-B181-FADE943F23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25222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1111-A629-4909-9716-A0B12236E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465F36-7B94-4EF1-A5FC-B875EC99E9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A1C335-4435-4409-97E1-A230C943BDB2}"/>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5" name="Footer Placeholder 4">
            <a:extLst>
              <a:ext uri="{FF2B5EF4-FFF2-40B4-BE49-F238E27FC236}">
                <a16:creationId xmlns:a16="http://schemas.microsoft.com/office/drawing/2014/main" id="{4C4F7D29-E90E-4CC7-A227-B9BA61729D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B22C0C-4056-45EE-A9C9-E43EF425A0D7}"/>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14624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B82F-F40A-4943-9222-C4ECCE78D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C2D0AA-CDB0-4E28-B90C-3164FFD4C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6B2FA1-DB88-4D4A-8FD9-D5295F29948D}"/>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5" name="Footer Placeholder 4">
            <a:extLst>
              <a:ext uri="{FF2B5EF4-FFF2-40B4-BE49-F238E27FC236}">
                <a16:creationId xmlns:a16="http://schemas.microsoft.com/office/drawing/2014/main" id="{0E529A77-54CA-4EEB-8A8B-6858F045D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B09545-19EF-4C94-84A2-7C935B39BF96}"/>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56963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C6DC-E71C-4EC5-85ED-F6F430FDA0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FEFAAC-930B-461B-AE43-1631B3C443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658036-75BA-4E8B-8529-5FD6488B21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639245-23F2-4690-A1A7-4AEE113AC9D6}"/>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6" name="Footer Placeholder 5">
            <a:extLst>
              <a:ext uri="{FF2B5EF4-FFF2-40B4-BE49-F238E27FC236}">
                <a16:creationId xmlns:a16="http://schemas.microsoft.com/office/drawing/2014/main" id="{02BB07FD-14CD-467E-9A35-FE7C5EF6D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C120F-220B-4CD4-B0B7-BE263E5B7CAB}"/>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0454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BED4-7412-4664-AE2C-E14F31ED56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348BDA-3744-4426-9FDB-73412014B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7B898A-76E6-42F0-A8D2-24FB0D8A20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49089E-697A-4653-ABC3-EB03C0ECB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C0D650-CE78-4193-8B4A-D48EC20517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63E603-A126-4D64-90CB-9BE7346BF50F}"/>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8" name="Footer Placeholder 7">
            <a:extLst>
              <a:ext uri="{FF2B5EF4-FFF2-40B4-BE49-F238E27FC236}">
                <a16:creationId xmlns:a16="http://schemas.microsoft.com/office/drawing/2014/main" id="{E653ED42-7F0C-4A93-9ABA-B9DBBA3D6D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F1F34F-C338-435A-A0D1-B520ABB06F24}"/>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48285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07EE-A18C-4C03-9128-BED204F931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0C9CD4-101E-42E3-B20B-75FAFCA83CF5}"/>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4" name="Footer Placeholder 3">
            <a:extLst>
              <a:ext uri="{FF2B5EF4-FFF2-40B4-BE49-F238E27FC236}">
                <a16:creationId xmlns:a16="http://schemas.microsoft.com/office/drawing/2014/main" id="{AD56468C-2B85-4E23-8CD7-6230BAFF78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9B6F7F-272A-452D-8AF8-BA984954671F}"/>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10823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CBB2FA-AA82-4F15-B123-112615A71875}"/>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3" name="Footer Placeholder 2">
            <a:extLst>
              <a:ext uri="{FF2B5EF4-FFF2-40B4-BE49-F238E27FC236}">
                <a16:creationId xmlns:a16="http://schemas.microsoft.com/office/drawing/2014/main" id="{3C70FCCA-91FE-4515-A55A-555805BE25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FE11DC-AA8D-4B43-B16E-8E11BC5F5D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5499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3206-257D-4762-B461-A249DF0C7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8F68F3-A027-4A07-BCD4-498C1854D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46CCAC-6329-469B-9EF8-11D768DC6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FB1E4C-292B-4771-BE1F-E686345BC92F}"/>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6" name="Footer Placeholder 5">
            <a:extLst>
              <a:ext uri="{FF2B5EF4-FFF2-40B4-BE49-F238E27FC236}">
                <a16:creationId xmlns:a16="http://schemas.microsoft.com/office/drawing/2014/main" id="{EBC74EF1-1DA0-44CA-8922-1F6EED3DBA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D63785-4E7B-4FB7-B713-15AA7DBB0A7D}"/>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61887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C9B4-A119-4EF3-A357-E2B5B4870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B32B8C-5BF2-45C6-94B5-A43B074B97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1221A9-026A-4B0B-9162-19EF94EDD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4BE4ED-D3FA-4039-9E87-7B1DCE5B47C7}"/>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6" name="Footer Placeholder 5">
            <a:extLst>
              <a:ext uri="{FF2B5EF4-FFF2-40B4-BE49-F238E27FC236}">
                <a16:creationId xmlns:a16="http://schemas.microsoft.com/office/drawing/2014/main" id="{2F7C41FD-2855-4EF6-B2F3-6A1F387164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F3C4DB-832D-473E-9D0D-23F052671389}"/>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3511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19BB72-2692-4EA6-9A86-26EB3AEA7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2CCC62-3F5F-4069-B9D2-4524C5EC9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BAB464-9A22-4D72-A4C8-256D02D2F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40A85-F303-4191-B330-2A7738FF4DCF}" type="datetimeFigureOut">
              <a:rPr lang="en-GB" smtClean="0"/>
              <a:t>07/01/2019</a:t>
            </a:fld>
            <a:endParaRPr lang="en-GB"/>
          </a:p>
        </p:txBody>
      </p:sp>
      <p:sp>
        <p:nvSpPr>
          <p:cNvPr id="5" name="Footer Placeholder 4">
            <a:extLst>
              <a:ext uri="{FF2B5EF4-FFF2-40B4-BE49-F238E27FC236}">
                <a16:creationId xmlns:a16="http://schemas.microsoft.com/office/drawing/2014/main" id="{30E17D82-6EA5-425D-AAA8-BEB400DF1C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5EC323-3F88-4C58-8F2B-BA578884F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D786A-44E6-45CF-AF39-B21F2A3013EA}" type="slidenum">
              <a:rPr lang="en-GB" smtClean="0"/>
              <a:t>‹#›</a:t>
            </a:fld>
            <a:endParaRPr lang="en-GB"/>
          </a:p>
        </p:txBody>
      </p:sp>
    </p:spTree>
    <p:extLst>
      <p:ext uri="{BB962C8B-B14F-4D97-AF65-F5344CB8AC3E}">
        <p14:creationId xmlns:p14="http://schemas.microsoft.com/office/powerpoint/2010/main" val="303787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906" y="1909481"/>
            <a:ext cx="7853082" cy="1969770"/>
          </a:xfrm>
          <a:prstGeom prst="rect">
            <a:avLst/>
          </a:prstGeom>
          <a:noFill/>
        </p:spPr>
        <p:txBody>
          <a:bodyPr wrap="square" rtlCol="0">
            <a:spAutoFit/>
          </a:bodyPr>
          <a:lstStyle/>
          <a:p>
            <a:r>
              <a:rPr lang="en-GB" sz="2600" b="1" dirty="0">
                <a:latin typeface="Arial" panose="020B0604020202020204" pitchFamily="34" charset="0"/>
                <a:cs typeface="Arial" panose="020B0604020202020204" pitchFamily="34" charset="0"/>
              </a:rPr>
              <a:t>Scenario Lesson</a:t>
            </a:r>
          </a:p>
          <a:p>
            <a:r>
              <a:rPr lang="en-GB" sz="2600" dirty="0">
                <a:latin typeface="Arial" panose="020B0604020202020204" pitchFamily="34" charset="0"/>
                <a:cs typeface="Arial" panose="020B0604020202020204" pitchFamily="34" charset="0"/>
              </a:rPr>
              <a:t>External </a:t>
            </a:r>
            <a:r>
              <a:rPr lang="en-GB" sz="2600" dirty="0" smtClean="0">
                <a:latin typeface="Arial" panose="020B0604020202020204" pitchFamily="34" charset="0"/>
                <a:cs typeface="Arial" panose="020B0604020202020204" pitchFamily="34" charset="0"/>
              </a:rPr>
              <a:t>influences </a:t>
            </a:r>
            <a:r>
              <a:rPr lang="en-GB" sz="2600" dirty="0">
                <a:latin typeface="Arial" panose="020B0604020202020204" pitchFamily="34" charset="0"/>
                <a:cs typeface="Arial" panose="020B0604020202020204" pitchFamily="34" charset="0"/>
              </a:rPr>
              <a:t>on </a:t>
            </a:r>
            <a:r>
              <a:rPr lang="en-GB" sz="2600" dirty="0" smtClean="0">
                <a:latin typeface="Arial" panose="020B0604020202020204" pitchFamily="34" charset="0"/>
                <a:cs typeface="Arial" panose="020B0604020202020204" pitchFamily="34" charset="0"/>
              </a:rPr>
              <a:t>business activity</a:t>
            </a:r>
            <a:endParaRPr lang="en-GB" sz="26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sz="2600" b="1" dirty="0">
                <a:solidFill>
                  <a:srgbClr val="EA5B0C"/>
                </a:solidFill>
                <a:latin typeface="Arial" panose="020B0604020202020204" pitchFamily="34" charset="0"/>
                <a:cs typeface="Arial" panose="020B0604020202020204" pitchFamily="34" charset="0"/>
              </a:rPr>
              <a:t>Cambridge IGCSE</a:t>
            </a:r>
            <a:r>
              <a:rPr lang="en-GB" sz="2600" b="1" baseline="30000" dirty="0">
                <a:solidFill>
                  <a:srgbClr val="EA5B0C"/>
                </a:solidFill>
                <a:latin typeface="Arial" panose="020B0604020202020204" pitchFamily="34" charset="0"/>
                <a:cs typeface="Arial" panose="020B0604020202020204" pitchFamily="34" charset="0"/>
              </a:rPr>
              <a:t>TM</a:t>
            </a:r>
          </a:p>
          <a:p>
            <a:r>
              <a:rPr lang="en-GB" sz="2600" dirty="0">
                <a:solidFill>
                  <a:srgbClr val="EA5B0C"/>
                </a:solidFill>
                <a:latin typeface="Arial" panose="020B0604020202020204" pitchFamily="34" charset="0"/>
                <a:cs typeface="Arial" panose="020B0604020202020204" pitchFamily="34" charset="0"/>
              </a:rPr>
              <a:t>Business 0450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439" y="451912"/>
            <a:ext cx="4046220" cy="650471"/>
          </a:xfrm>
          <a:prstGeom prst="rect">
            <a:avLst/>
          </a:prstGeom>
        </p:spPr>
      </p:pic>
      <p:sp>
        <p:nvSpPr>
          <p:cNvPr id="5" name="TextBox 4"/>
          <p:cNvSpPr txBox="1"/>
          <p:nvPr/>
        </p:nvSpPr>
        <p:spPr>
          <a:xfrm>
            <a:off x="658906" y="6239435"/>
            <a:ext cx="4128247"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Version 1</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0371511" y="6168533"/>
            <a:ext cx="1292225" cy="4495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8324" y="3033287"/>
            <a:ext cx="3431563" cy="2744862"/>
          </a:xfrm>
          <a:prstGeom prst="rect">
            <a:avLst/>
          </a:prstGeom>
        </p:spPr>
      </p:pic>
    </p:spTree>
    <p:extLst>
      <p:ext uri="{BB962C8B-B14F-4D97-AF65-F5344CB8AC3E}">
        <p14:creationId xmlns:p14="http://schemas.microsoft.com/office/powerpoint/2010/main" val="418380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9F6596-3A2E-42B5-9BBB-A61C3F73DB77}"/>
              </a:ext>
            </a:extLst>
          </p:cNvPr>
          <p:cNvSpPr>
            <a:spLocks noGrp="1"/>
          </p:cNvSpPr>
          <p:nvPr>
            <p:ph idx="1"/>
          </p:nvPr>
        </p:nvSpPr>
        <p:spPr>
          <a:xfrm>
            <a:off x="334200" y="1529790"/>
            <a:ext cx="6617929" cy="4892400"/>
          </a:xfrm>
        </p:spPr>
        <p:txBody>
          <a:bodyPr>
            <a:normAutofit/>
          </a:bodyPr>
          <a:lstStyle/>
          <a:p>
            <a:pPr>
              <a:buClr>
                <a:srgbClr val="EA5B0C"/>
              </a:buClr>
            </a:pPr>
            <a:r>
              <a:rPr lang="en-GB" sz="2400" dirty="0" smtClean="0">
                <a:latin typeface="Arial" panose="020B0604020202020204" pitchFamily="34" charset="0"/>
                <a:cs typeface="Arial" panose="020B0604020202020204" pitchFamily="34" charset="0"/>
              </a:rPr>
              <a:t>External influences are factors that can influence business activity but are outside of their control. Businesses need to understand how these factors influence and affect their </a:t>
            </a:r>
            <a:r>
              <a:rPr lang="en-GB" sz="2400" dirty="0" smtClean="0">
                <a:latin typeface="Arial" panose="020B0604020202020204" pitchFamily="34" charset="0"/>
                <a:cs typeface="Arial" panose="020B0604020202020204" pitchFamily="34" charset="0"/>
              </a:rPr>
              <a:t>activi</a:t>
            </a:r>
            <a:r>
              <a:rPr lang="en-GB" sz="2400" dirty="0" smtClean="0">
                <a:latin typeface="Arial" panose="020B0604020202020204" pitchFamily="34" charset="0"/>
                <a:cs typeface="Arial" panose="020B0604020202020204" pitchFamily="34" charset="0"/>
              </a:rPr>
              <a:t>ty and decision making, but also how they might respond to them. </a:t>
            </a:r>
          </a:p>
          <a:p>
            <a:pPr>
              <a:buClr>
                <a:srgbClr val="EA5B0C"/>
              </a:buClr>
            </a:pPr>
            <a:r>
              <a:rPr lang="en-GB" sz="2400" dirty="0" smtClean="0">
                <a:latin typeface="Arial" panose="020B0604020202020204" pitchFamily="34" charset="0"/>
                <a:cs typeface="Arial" panose="020B0604020202020204" pitchFamily="34" charset="0"/>
              </a:rPr>
              <a:t>Your task is to help a drinks manufacturing business understand their options on how to respond to the effects of a range of given scenarios, which are outside the control of the business.</a:t>
            </a: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5" name="Rectangle 4"/>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noProof="0" dirty="0">
                <a:solidFill>
                  <a:prstClr val="white"/>
                </a:solidFill>
                <a:latin typeface="Arial" panose="020B0604020202020204" pitchFamily="34" charset="0"/>
                <a:cs typeface="Arial" panose="020B0604020202020204" pitchFamily="34" charset="0"/>
              </a:rPr>
              <a:t>Introduction</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922" y="2606259"/>
            <a:ext cx="4116991" cy="2739461"/>
          </a:xfrm>
          <a:prstGeom prst="rect">
            <a:avLst/>
          </a:prstGeom>
        </p:spPr>
      </p:pic>
    </p:spTree>
    <p:extLst>
      <p:ext uri="{BB962C8B-B14F-4D97-AF65-F5344CB8AC3E}">
        <p14:creationId xmlns:p14="http://schemas.microsoft.com/office/powerpoint/2010/main" val="167754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200" y="1731496"/>
            <a:ext cx="11523600" cy="4351338"/>
          </a:xfrm>
        </p:spPr>
        <p:txBody>
          <a:bodyPr>
            <a:normAutofit/>
          </a:bodyPr>
          <a:lstStyle/>
          <a:p>
            <a:pPr>
              <a:buClr>
                <a:srgbClr val="EA5B0C"/>
              </a:buClr>
            </a:pPr>
            <a:r>
              <a:rPr lang="en-GB" sz="2400" b="1" dirty="0" err="1">
                <a:latin typeface="Arial" panose="020B0604020202020204" pitchFamily="34" charset="0"/>
                <a:cs typeface="Arial" panose="020B0604020202020204" pitchFamily="34" charset="0"/>
              </a:rPr>
              <a:t>Fizzi</a:t>
            </a:r>
            <a:r>
              <a:rPr lang="en-GB" sz="2400" b="1" dirty="0">
                <a:latin typeface="Arial" panose="020B0604020202020204" pitchFamily="34" charset="0"/>
                <a:cs typeface="Arial" panose="020B0604020202020204" pitchFamily="34" charset="0"/>
              </a:rPr>
              <a:t> Nation</a:t>
            </a:r>
            <a:r>
              <a:rPr lang="en-GB" sz="2400" dirty="0">
                <a:latin typeface="Arial" panose="020B0604020202020204" pitchFamily="34" charset="0"/>
                <a:cs typeface="Arial" panose="020B0604020202020204" pitchFamily="34" charset="0"/>
              </a:rPr>
              <a:t> is a large manufacturing business that produces soft drinks</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Their Headquarters are in France, and have factories in other parts of the world</a:t>
            </a:r>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pPr>
              <a:buClr>
                <a:srgbClr val="EA5B0C"/>
              </a:buClr>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governments in each country </a:t>
            </a:r>
            <a:r>
              <a:rPr lang="en-US" sz="2400" b="1" dirty="0" err="1">
                <a:latin typeface="Arial" panose="020B0604020202020204" pitchFamily="34" charset="0"/>
                <a:cs typeface="Arial" panose="020B0604020202020204" pitchFamily="34" charset="0"/>
              </a:rPr>
              <a:t>Fizzi</a:t>
            </a:r>
            <a:r>
              <a:rPr lang="en-US" sz="2400" b="1" dirty="0">
                <a:latin typeface="Arial" panose="020B0604020202020204" pitchFamily="34" charset="0"/>
                <a:cs typeface="Arial" panose="020B0604020202020204" pitchFamily="34" charset="0"/>
              </a:rPr>
              <a:t> Nation</a:t>
            </a:r>
            <a:r>
              <a:rPr lang="en-US" sz="2400" dirty="0">
                <a:latin typeface="Arial" panose="020B0604020202020204" pitchFamily="34" charset="0"/>
                <a:cs typeface="Arial" panose="020B0604020202020204" pitchFamily="34" charset="0"/>
              </a:rPr>
              <a:t> operates in have specific economic objectives and aims to achieve them through their economic policies.  Such policies have a big impact on businesses such as </a:t>
            </a:r>
            <a:r>
              <a:rPr lang="en-US" sz="2400" b="1" dirty="0" err="1">
                <a:latin typeface="Arial" panose="020B0604020202020204" pitchFamily="34" charset="0"/>
                <a:cs typeface="Arial" panose="020B0604020202020204" pitchFamily="34" charset="0"/>
              </a:rPr>
              <a:t>Fizzi</a:t>
            </a:r>
            <a:r>
              <a:rPr lang="en-US" sz="2400" b="1" dirty="0">
                <a:latin typeface="Arial" panose="020B0604020202020204" pitchFamily="34" charset="0"/>
                <a:cs typeface="Arial" panose="020B0604020202020204" pitchFamily="34" charset="0"/>
              </a:rPr>
              <a:t> Nation</a:t>
            </a:r>
            <a:r>
              <a:rPr lang="en-US" sz="2400" dirty="0" smtClean="0">
                <a:latin typeface="Arial" panose="020B0604020202020204" pitchFamily="34" charset="0"/>
                <a:cs typeface="Arial" panose="020B0604020202020204" pitchFamily="34" charset="0"/>
              </a:rPr>
              <a:t>.</a:t>
            </a:r>
          </a:p>
          <a:p>
            <a:pPr>
              <a:buClr>
                <a:srgbClr val="EA5B0C"/>
              </a:buClr>
            </a:pPr>
            <a:r>
              <a:rPr lang="en-US" sz="2400" dirty="0" smtClean="0">
                <a:latin typeface="Arial" panose="020B0604020202020204" pitchFamily="34" charset="0"/>
                <a:cs typeface="Arial" panose="020B0604020202020204" pitchFamily="34" charset="0"/>
              </a:rPr>
              <a:t>As well as national economic policies, </a:t>
            </a:r>
            <a:r>
              <a:rPr lang="en-US" sz="2400" dirty="0" err="1" smtClean="0">
                <a:latin typeface="Arial" panose="020B0604020202020204" pitchFamily="34" charset="0"/>
                <a:cs typeface="Arial" panose="020B0604020202020204" pitchFamily="34" charset="0"/>
              </a:rPr>
              <a:t>globalisation</a:t>
            </a:r>
            <a:r>
              <a:rPr lang="en-US" sz="2400" dirty="0" smtClean="0">
                <a:latin typeface="Arial" panose="020B0604020202020204" pitchFamily="34" charset="0"/>
                <a:cs typeface="Arial" panose="020B0604020202020204" pitchFamily="34" charset="0"/>
              </a:rPr>
              <a:t>, environmental issues and social and political responsibilities all have impacts on </a:t>
            </a:r>
            <a:r>
              <a:rPr lang="en-US" sz="2400" b="1" dirty="0" err="1" smtClean="0">
                <a:latin typeface="Arial" panose="020B0604020202020204" pitchFamily="34" charset="0"/>
                <a:cs typeface="Arial" panose="020B0604020202020204" pitchFamily="34" charset="0"/>
              </a:rPr>
              <a:t>Fizzi</a:t>
            </a:r>
            <a:r>
              <a:rPr lang="en-US" sz="2400" b="1" dirty="0" smtClean="0">
                <a:latin typeface="Arial" panose="020B0604020202020204" pitchFamily="34" charset="0"/>
                <a:cs typeface="Arial" panose="020B0604020202020204" pitchFamily="34" charset="0"/>
              </a:rPr>
              <a:t> Nation</a:t>
            </a:r>
            <a:r>
              <a:rPr lang="en-US" sz="2400" dirty="0" smtClean="0">
                <a:latin typeface="Arial" panose="020B0604020202020204" pitchFamily="34" charset="0"/>
                <a:cs typeface="Arial" panose="020B0604020202020204" pitchFamily="34" charset="0"/>
              </a:rPr>
              <a:t>. </a:t>
            </a:r>
          </a:p>
          <a:p>
            <a:pPr>
              <a:buClr>
                <a:srgbClr val="EA5B0C"/>
              </a:buClr>
            </a:pPr>
            <a:r>
              <a:rPr lang="en-US" sz="2400" dirty="0" smtClean="0">
                <a:latin typeface="Arial" panose="020B0604020202020204" pitchFamily="34" charset="0"/>
                <a:cs typeface="Arial" panose="020B0604020202020204" pitchFamily="34" charset="0"/>
              </a:rPr>
              <a:t>To be successful, businesses have to understand and plan for external influences so that they can adapt to change and continue to be profitable.</a:t>
            </a:r>
            <a:endParaRPr lang="en-US" sz="2400" dirty="0">
              <a:latin typeface="Arial" panose="020B0604020202020204" pitchFamily="34" charset="0"/>
              <a:cs typeface="Arial" panose="020B0604020202020204" pitchFamily="34" charset="0"/>
            </a:endParaRPr>
          </a:p>
        </p:txBody>
      </p:sp>
      <p:sp>
        <p:nvSpPr>
          <p:cNvPr id="5" name="Rectangle 4"/>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noProof="0" dirty="0">
                <a:solidFill>
                  <a:prstClr val="white"/>
                </a:solidFill>
                <a:latin typeface="Arial" panose="020B0604020202020204" pitchFamily="34" charset="0"/>
                <a:cs typeface="Arial" panose="020B0604020202020204" pitchFamily="34" charset="0"/>
              </a:rPr>
              <a:t>Scenario</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73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200" y="1771837"/>
            <a:ext cx="5864894" cy="4351338"/>
          </a:xfrm>
        </p:spPr>
        <p:txBody>
          <a:bodyPr>
            <a:normAutofit/>
          </a:bodyPr>
          <a:lstStyle/>
          <a:p>
            <a:pPr>
              <a:buClr>
                <a:srgbClr val="EA5B0C"/>
              </a:buClr>
            </a:pPr>
            <a:r>
              <a:rPr lang="en-GB" sz="2400" dirty="0">
                <a:latin typeface="Arial" panose="020B0604020202020204" pitchFamily="34" charset="0"/>
                <a:cs typeface="Arial" panose="020B0604020202020204" pitchFamily="34" charset="0"/>
              </a:rPr>
              <a:t>You have been appointed by </a:t>
            </a:r>
            <a:r>
              <a:rPr lang="en-GB" sz="2400" b="1" dirty="0" err="1">
                <a:latin typeface="Arial" panose="020B0604020202020204" pitchFamily="34" charset="0"/>
                <a:cs typeface="Arial" panose="020B0604020202020204" pitchFamily="34" charset="0"/>
              </a:rPr>
              <a:t>Fizzi</a:t>
            </a:r>
            <a:r>
              <a:rPr lang="en-GB" sz="2400" b="1" dirty="0">
                <a:latin typeface="Arial" panose="020B0604020202020204" pitchFamily="34" charset="0"/>
                <a:cs typeface="Arial" panose="020B0604020202020204" pitchFamily="34" charset="0"/>
              </a:rPr>
              <a:t> Nation </a:t>
            </a:r>
            <a:r>
              <a:rPr lang="en-GB" sz="2400" dirty="0">
                <a:latin typeface="Arial" panose="020B0604020202020204" pitchFamily="34" charset="0"/>
                <a:cs typeface="Arial" panose="020B0604020202020204" pitchFamily="34" charset="0"/>
              </a:rPr>
              <a:t>to help identify how a range of external factors might </a:t>
            </a:r>
            <a:r>
              <a:rPr lang="en-GB" sz="2400" dirty="0" smtClean="0">
                <a:latin typeface="Arial" panose="020B0604020202020204" pitchFamily="34" charset="0"/>
                <a:cs typeface="Arial" panose="020B0604020202020204" pitchFamily="34" charset="0"/>
              </a:rPr>
              <a:t>influence </a:t>
            </a:r>
            <a:r>
              <a:rPr lang="en-GB" sz="2400" dirty="0">
                <a:latin typeface="Arial" panose="020B0604020202020204" pitchFamily="34" charset="0"/>
                <a:cs typeface="Arial" panose="020B0604020202020204" pitchFamily="34" charset="0"/>
              </a:rPr>
              <a:t>them, and how they should </a:t>
            </a:r>
            <a:r>
              <a:rPr lang="en-GB" sz="2400" dirty="0" smtClean="0">
                <a:latin typeface="Arial" panose="020B0604020202020204" pitchFamily="34" charset="0"/>
                <a:cs typeface="Arial" panose="020B0604020202020204" pitchFamily="34" charset="0"/>
              </a:rPr>
              <a:t>respond.</a:t>
            </a:r>
            <a:endParaRPr lang="en-US" sz="2400" dirty="0">
              <a:latin typeface="Arial" panose="020B0604020202020204" pitchFamily="34" charset="0"/>
              <a:cs typeface="Arial" panose="020B0604020202020204" pitchFamily="34" charset="0"/>
            </a:endParaRPr>
          </a:p>
          <a:p>
            <a:pPr>
              <a:buClr>
                <a:srgbClr val="EA5B0C"/>
              </a:buClr>
            </a:pPr>
            <a:r>
              <a:rPr lang="en-GB" sz="2400" dirty="0">
                <a:latin typeface="Arial" panose="020B0604020202020204" pitchFamily="34" charset="0"/>
                <a:cs typeface="Arial" panose="020B0604020202020204" pitchFamily="34" charset="0"/>
              </a:rPr>
              <a:t>Your task is to help the business understand how each external influence could affect them in a range of </a:t>
            </a:r>
            <a:r>
              <a:rPr lang="en-GB" sz="2400" dirty="0" smtClean="0">
                <a:latin typeface="Arial" panose="020B0604020202020204" pitchFamily="34" charset="0"/>
                <a:cs typeface="Arial" panose="020B0604020202020204" pitchFamily="34" charset="0"/>
              </a:rPr>
              <a:t>scenarios.</a:t>
            </a:r>
            <a:endParaRPr lang="en-GB" sz="2400" dirty="0">
              <a:latin typeface="Arial" panose="020B0604020202020204" pitchFamily="34" charset="0"/>
              <a:cs typeface="Arial" panose="020B0604020202020204" pitchFamily="34" charset="0"/>
            </a:endParaRPr>
          </a:p>
        </p:txBody>
      </p:sp>
      <p:sp>
        <p:nvSpPr>
          <p:cNvPr id="5" name="Rectangle 4"/>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Task</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29121" y="1863632"/>
            <a:ext cx="5077902" cy="4259543"/>
          </a:xfrm>
          <a:prstGeom prst="rect">
            <a:avLst/>
          </a:prstGeom>
        </p:spPr>
      </p:pic>
    </p:spTree>
    <p:extLst>
      <p:ext uri="{BB962C8B-B14F-4D97-AF65-F5344CB8AC3E}">
        <p14:creationId xmlns:p14="http://schemas.microsoft.com/office/powerpoint/2010/main" val="15774599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How it works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4154984"/>
          </a:xfrm>
          <a:prstGeom prst="rect">
            <a:avLst/>
          </a:prstGeom>
          <a:noFill/>
        </p:spPr>
        <p:txBody>
          <a:bodyPr wrap="square" rtlCol="0">
            <a:spAutoFit/>
          </a:bodyPr>
          <a:lstStyle/>
          <a:p>
            <a:pPr marL="342900" indent="-342900">
              <a:buClr>
                <a:srgbClr val="EA5B0C"/>
              </a:buClr>
              <a:buFont typeface="Arial" panose="020B0604020202020204" pitchFamily="34" charset="0"/>
              <a:buChar char="•"/>
            </a:pPr>
            <a:r>
              <a:rPr lang="en-GB" sz="2400" dirty="0">
                <a:latin typeface="Arial" panose="020B0604020202020204" pitchFamily="34" charset="0"/>
                <a:cs typeface="Arial" panose="020B0604020202020204" pitchFamily="34" charset="0"/>
              </a:rPr>
              <a:t>You will be working in teams of </a:t>
            </a:r>
            <a:r>
              <a:rPr lang="en-GB" sz="2400" dirty="0" smtClean="0">
                <a:latin typeface="Arial" panose="020B0604020202020204" pitchFamily="34" charset="0"/>
                <a:cs typeface="Arial" panose="020B0604020202020204" pitchFamily="34" charset="0"/>
              </a:rPr>
              <a:t>three</a:t>
            </a:r>
          </a:p>
          <a:p>
            <a:pPr marL="342900" indent="-342900">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Each </a:t>
            </a:r>
            <a:r>
              <a:rPr lang="en-GB" sz="2400" dirty="0">
                <a:latin typeface="Arial" panose="020B0604020202020204" pitchFamily="34" charset="0"/>
                <a:cs typeface="Arial" panose="020B0604020202020204" pitchFamily="34" charset="0"/>
              </a:rPr>
              <a:t>team member will take on a team </a:t>
            </a:r>
            <a:r>
              <a:rPr lang="en-GB" sz="2400" dirty="0" smtClean="0">
                <a:latin typeface="Arial" panose="020B0604020202020204" pitchFamily="34" charset="0"/>
                <a:cs typeface="Arial" panose="020B0604020202020204" pitchFamily="34" charset="0"/>
              </a:rPr>
              <a:t>role</a:t>
            </a:r>
          </a:p>
          <a:p>
            <a:pPr marL="342900" indent="-342900">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You </a:t>
            </a:r>
            <a:r>
              <a:rPr lang="en-GB" sz="2400" dirty="0">
                <a:latin typeface="Arial" panose="020B0604020202020204" pitchFamily="34" charset="0"/>
                <a:cs typeface="Arial" panose="020B0604020202020204" pitchFamily="34" charset="0"/>
              </a:rPr>
              <a:t>will have 1 minute and 30 seconds to discuss and make your decision with your </a:t>
            </a:r>
            <a:r>
              <a:rPr lang="en-GB" sz="2400" dirty="0" smtClean="0">
                <a:latin typeface="Arial" panose="020B0604020202020204" pitchFamily="34" charset="0"/>
                <a:cs typeface="Arial" panose="020B0604020202020204" pitchFamily="34" charset="0"/>
              </a:rPr>
              <a:t>team</a:t>
            </a:r>
          </a:p>
          <a:p>
            <a:pPr marL="342900" indent="-342900">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Your decisions will be scored and you will receive revenue from each one. You will get $15 for the best decision, $10 for a suitable decision and $5 for a weak decision.</a:t>
            </a:r>
          </a:p>
          <a:p>
            <a:pPr marL="342900" indent="-342900">
              <a:buClr>
                <a:srgbClr val="EA5B0C"/>
              </a:buClr>
              <a:buFont typeface="Arial" panose="020B0604020202020204" pitchFamily="34" charset="0"/>
              <a:buChar char="•"/>
            </a:pPr>
            <a:endParaRPr lang="en-GB" sz="2400" dirty="0" smtClean="0">
              <a:latin typeface="Arial" panose="020B0604020202020204" pitchFamily="34" charset="0"/>
              <a:cs typeface="Arial" panose="020B0604020202020204" pitchFamily="34" charset="0"/>
            </a:endParaRPr>
          </a:p>
          <a:p>
            <a:pPr marL="342900" indent="-342900">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There </a:t>
            </a:r>
            <a:r>
              <a:rPr lang="en-GB" sz="2400" dirty="0">
                <a:latin typeface="Arial" panose="020B0604020202020204" pitchFamily="34" charset="0"/>
                <a:cs typeface="Arial" panose="020B0604020202020204" pitchFamily="34" charset="0"/>
              </a:rPr>
              <a:t>will then be a debrief to feedback and discuss decisions as a </a:t>
            </a:r>
            <a:r>
              <a:rPr lang="en-GB" sz="2400" dirty="0" smtClean="0">
                <a:latin typeface="Arial" panose="020B0604020202020204" pitchFamily="34" charset="0"/>
                <a:cs typeface="Arial" panose="020B0604020202020204" pitchFamily="34" charset="0"/>
              </a:rPr>
              <a:t>class</a:t>
            </a:r>
          </a:p>
          <a:p>
            <a:pPr marL="342900" indent="-342900">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final activity will be an individual task where you will you be justifying the decisions your team made independently.</a:t>
            </a:r>
          </a:p>
        </p:txBody>
      </p:sp>
    </p:spTree>
    <p:extLst>
      <p:ext uri="{BB962C8B-B14F-4D97-AF65-F5344CB8AC3E}">
        <p14:creationId xmlns:p14="http://schemas.microsoft.com/office/powerpoint/2010/main" val="744219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Roles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3785652"/>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rgbClr val="EA5B0C"/>
                </a:solidFill>
                <a:latin typeface="Arial" panose="020B0604020202020204" pitchFamily="34" charset="0"/>
                <a:cs typeface="Arial" panose="020B0604020202020204" pitchFamily="34" charset="0"/>
              </a:rPr>
              <a:t>Recorder</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This role records each scenario on the grid sheet as they appear on the interactive </a:t>
            </a:r>
            <a:r>
              <a:rPr lang="en-GB" sz="2400" dirty="0" smtClean="0">
                <a:latin typeface="Arial" panose="020B0604020202020204" pitchFamily="34" charset="0"/>
                <a:cs typeface="Arial" panose="020B0604020202020204" pitchFamily="34" charset="0"/>
              </a:rPr>
              <a:t>video</a:t>
            </a:r>
          </a:p>
          <a:p>
            <a:pPr marL="342900" indent="-342900">
              <a:buFont typeface="Arial" panose="020B0604020202020204" pitchFamily="34" charset="0"/>
              <a:buChar char="•"/>
            </a:pP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smtClean="0">
                <a:solidFill>
                  <a:srgbClr val="EA5B0C"/>
                </a:solidFill>
                <a:latin typeface="Arial" panose="020B0604020202020204" pitchFamily="34" charset="0"/>
                <a:cs typeface="Arial" panose="020B0604020202020204" pitchFamily="34" charset="0"/>
              </a:rPr>
              <a:t>Key </a:t>
            </a:r>
            <a:r>
              <a:rPr lang="en-GB" sz="2400" b="1" dirty="0">
                <a:solidFill>
                  <a:srgbClr val="EA5B0C"/>
                </a:solidFill>
                <a:latin typeface="Arial" panose="020B0604020202020204" pitchFamily="34" charset="0"/>
                <a:cs typeface="Arial" panose="020B0604020202020204" pitchFamily="34" charset="0"/>
              </a:rPr>
              <a:t>t</a:t>
            </a:r>
            <a:r>
              <a:rPr lang="en-GB" sz="2400" b="1" dirty="0" smtClean="0">
                <a:solidFill>
                  <a:srgbClr val="EA5B0C"/>
                </a:solidFill>
                <a:latin typeface="Arial" panose="020B0604020202020204" pitchFamily="34" charset="0"/>
                <a:cs typeface="Arial" panose="020B0604020202020204" pitchFamily="34" charset="0"/>
              </a:rPr>
              <a:t>erm checker</a:t>
            </a:r>
            <a:r>
              <a:rPr lang="en-GB" sz="2400" dirty="0" smtClean="0">
                <a:solidFill>
                  <a:srgbClr val="EA5B0C"/>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This role is responsible for checking that all team members are confident with any key terms linked to each scenario (use key term sheet for </a:t>
            </a:r>
            <a:r>
              <a:rPr lang="en-GB" sz="2400" dirty="0" smtClean="0">
                <a:latin typeface="Arial" panose="020B0604020202020204" pitchFamily="34" charset="0"/>
                <a:cs typeface="Arial" panose="020B0604020202020204" pitchFamily="34" charset="0"/>
              </a:rPr>
              <a:t>support)</a:t>
            </a:r>
          </a:p>
          <a:p>
            <a:pPr marL="342900" indent="-342900">
              <a:buFont typeface="Arial" panose="020B0604020202020204" pitchFamily="34" charset="0"/>
              <a:buChar char="•"/>
            </a:pPr>
            <a:endParaRPr lang="en-GB" sz="2400" b="1" dirty="0" smtClean="0">
              <a:solidFill>
                <a:srgbClr val="EA5B0C"/>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smtClean="0">
                <a:solidFill>
                  <a:srgbClr val="EA5B0C"/>
                </a:solidFill>
                <a:latin typeface="Arial" panose="020B0604020202020204" pitchFamily="34" charset="0"/>
                <a:cs typeface="Arial" panose="020B0604020202020204" pitchFamily="34" charset="0"/>
              </a:rPr>
              <a:t>Response </a:t>
            </a:r>
            <a:r>
              <a:rPr lang="en-GB" sz="2400" b="1" dirty="0" smtClean="0">
                <a:solidFill>
                  <a:srgbClr val="EA5B0C"/>
                </a:solidFill>
                <a:latin typeface="Arial" panose="020B0604020202020204" pitchFamily="34" charset="0"/>
                <a:cs typeface="Arial" panose="020B0604020202020204" pitchFamily="34" charset="0"/>
              </a:rPr>
              <a:t>coordinator</a:t>
            </a:r>
            <a:r>
              <a:rPr lang="en-GB" sz="2400" dirty="0" smtClean="0">
                <a:solidFill>
                  <a:srgbClr val="EA5B0C"/>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This role </a:t>
            </a:r>
            <a:r>
              <a:rPr lang="en-GB" sz="2400" dirty="0" smtClean="0">
                <a:latin typeface="Arial" panose="020B0604020202020204" pitchFamily="34" charset="0"/>
                <a:cs typeface="Arial" panose="020B0604020202020204" pitchFamily="34" charset="0"/>
              </a:rPr>
              <a:t>coordinates </a:t>
            </a:r>
            <a:r>
              <a:rPr lang="en-GB" sz="2400" dirty="0">
                <a:latin typeface="Arial" panose="020B0604020202020204" pitchFamily="34" charset="0"/>
                <a:cs typeface="Arial" panose="020B0604020202020204" pitchFamily="34" charset="0"/>
              </a:rPr>
              <a:t>the discussed responses of the team for each scenario, and is responsible for recording the team’s final decision for each scenario on the sheet provided and taking it to their teacher.</a:t>
            </a:r>
          </a:p>
        </p:txBody>
      </p:sp>
    </p:spTree>
    <p:extLst>
      <p:ext uri="{BB962C8B-B14F-4D97-AF65-F5344CB8AC3E}">
        <p14:creationId xmlns:p14="http://schemas.microsoft.com/office/powerpoint/2010/main" val="2168339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Debrief</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2554545"/>
          </a:xfrm>
          <a:prstGeom prst="rect">
            <a:avLst/>
          </a:prstGeom>
          <a:noFill/>
        </p:spPr>
        <p:txBody>
          <a:bodyPr wrap="square" rtlCol="0">
            <a:spAutoFit/>
          </a:bodyPr>
          <a:lstStyle/>
          <a:p>
            <a:pPr marL="342900" indent="-3429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We are now going to discuss some of your decisions.</a:t>
            </a:r>
          </a:p>
          <a:p>
            <a:pPr marL="457200"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Be prepared to give feedback on the following areas:</a:t>
            </a:r>
          </a:p>
          <a:p>
            <a:pPr marL="914400" lvl="1"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how you came to your decisions</a:t>
            </a:r>
          </a:p>
          <a:p>
            <a:pPr marL="914400" lvl="1"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you did to work out the advantages and disadvantages for each choice</a:t>
            </a:r>
          </a:p>
          <a:p>
            <a:pPr marL="914400" lvl="1" indent="-457200">
              <a:spcAft>
                <a:spcPts val="1200"/>
              </a:spcAft>
              <a:buClr>
                <a:srgbClr val="EA5B0C"/>
              </a:buClr>
              <a:buFont typeface="Arial" panose="020B0604020202020204" pitchFamily="34" charset="0"/>
              <a:buChar char="•"/>
            </a:pPr>
            <a:r>
              <a:rPr lang="en-GB" sz="2400" dirty="0">
                <a:latin typeface="Arial" panose="020B0604020202020204" pitchFamily="34" charset="0"/>
                <a:cs typeface="Arial" panose="020B0604020202020204" pitchFamily="34" charset="0"/>
              </a:rPr>
              <a:t>h</a:t>
            </a:r>
            <a:r>
              <a:rPr lang="en-GB" sz="2400" dirty="0" smtClean="0">
                <a:latin typeface="Arial" panose="020B0604020202020204" pitchFamily="34" charset="0"/>
                <a:cs typeface="Arial" panose="020B0604020202020204" pitchFamily="34" charset="0"/>
              </a:rPr>
              <a:t>ow </a:t>
            </a:r>
            <a:r>
              <a:rPr lang="en-GB" sz="2400" dirty="0" smtClean="0">
                <a:latin typeface="Arial" panose="020B0604020202020204" pitchFamily="34" charset="0"/>
                <a:cs typeface="Arial" panose="020B0604020202020204" pitchFamily="34" charset="0"/>
              </a:rPr>
              <a:t>the </a:t>
            </a:r>
            <a:r>
              <a:rPr lang="en-GB" sz="2400" dirty="0" smtClean="0">
                <a:latin typeface="Arial" panose="020B0604020202020204" pitchFamily="34" charset="0"/>
                <a:cs typeface="Arial" panose="020B0604020202020204" pitchFamily="34" charset="0"/>
              </a:rPr>
              <a:t>business context influenced the decisions you made.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5096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Plenary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1354217"/>
          </a:xfrm>
          <a:prstGeom prst="rect">
            <a:avLst/>
          </a:prstGeom>
          <a:noFill/>
        </p:spPr>
        <p:txBody>
          <a:bodyPr wrap="square" rtlCol="0">
            <a:spAutoFit/>
          </a:bodyPr>
          <a:lstStyle/>
          <a:p>
            <a:pPr marL="457200"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It is now your chance to work individually to record the justifications for your team decisions.</a:t>
            </a:r>
          </a:p>
          <a:p>
            <a:pPr marL="457200"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Use the worksheet to record these.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4189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10620</TotalTime>
  <Words>534</Words>
  <Application>Microsoft Office PowerPoint</Application>
  <PresentationFormat>Widescreen</PresentationFormat>
  <Paragraphs>46</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went wrong?</dc:title>
  <dc:creator>Lois Lindemann</dc:creator>
  <cp:lastModifiedBy>Liz Duncombe</cp:lastModifiedBy>
  <cp:revision>240</cp:revision>
  <cp:lastPrinted>2018-01-14T21:28:16Z</cp:lastPrinted>
  <dcterms:created xsi:type="dcterms:W3CDTF">2018-01-14T21:11:47Z</dcterms:created>
  <dcterms:modified xsi:type="dcterms:W3CDTF">2019-01-07T15:18:51Z</dcterms:modified>
</cp:coreProperties>
</file>