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2" r:id="rId6"/>
  </p:sldMasterIdLst>
  <p:sldIdLst>
    <p:sldId id="336" r:id="rId7"/>
    <p:sldId id="354" r:id="rId8"/>
    <p:sldId id="308" r:id="rId9"/>
    <p:sldId id="337" r:id="rId10"/>
    <p:sldId id="338" r:id="rId11"/>
    <p:sldId id="339" r:id="rId12"/>
    <p:sldId id="340" r:id="rId13"/>
    <p:sldId id="341" r:id="rId14"/>
    <p:sldId id="342" r:id="rId15"/>
    <p:sldId id="343" r:id="rId16"/>
    <p:sldId id="344" r:id="rId17"/>
    <p:sldId id="345" r:id="rId18"/>
    <p:sldId id="346" r:id="rId19"/>
    <p:sldId id="347" r:id="rId20"/>
    <p:sldId id="348" r:id="rId21"/>
    <p:sldId id="350" r:id="rId22"/>
    <p:sldId id="351" r:id="rId23"/>
    <p:sldId id="353" r:id="rId24"/>
    <p:sldId id="3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120"/>
    <a:srgbClr val="F7D2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FEAD3A-73A3-44A1-8D12-1DA2A6019259}" v="1" dt="2025-06-06T13:56:11.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4660"/>
  </p:normalViewPr>
  <p:slideViewPr>
    <p:cSldViewPr snapToGrid="0">
      <p:cViewPr varScale="1">
        <p:scale>
          <a:sx n="81" d="100"/>
          <a:sy n="81" d="100"/>
        </p:scale>
        <p:origin x="120" y="47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D307C-8D92-F398-A798-A7C14F4160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A90C7F0-451A-10D3-F87D-C8C5D9CCDC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11D2193-FB10-CB94-5E15-BB747CDCC792}"/>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A759E604-10C0-A039-CC18-C7A351B3C5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DCD8FF-062C-8D9D-C332-A5C85019B6A2}"/>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3614376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5BA10-064A-609C-EE47-87EDE4861F0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B4F11F-5B6D-16E6-6A65-9E217FFF41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0E5615-CAE9-C4C7-B44C-B6233132DEA9}"/>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AB999F11-FDFB-26EC-090B-AF13186E86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A65ECF-0728-E4F7-821C-BD9BE7A4802D}"/>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196685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10AD6B-E7CE-5BA6-09F1-8F5B1006C8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CF5C6A-A891-A1C8-24D1-B9FF8B07C7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81EAD1-B30E-F331-26F7-4143D820966D}"/>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D8107F1F-D2E1-07A7-8837-5DA05A31E4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19A21F-4A4F-DFBB-DE8F-748BA73B79F5}"/>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3487347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379535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6964246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6555973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12654760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1626425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4943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127898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4698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B314-3701-4BFE-8E35-A8EDEB699C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35B205-C33B-EF2E-A28A-A2A7E3DC3C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36A196-E721-187B-23E7-6F13030B4E29}"/>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DD52E095-99E2-4C13-26D6-5EF92D3D33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6E674D-64CA-4458-CC39-3943B20009B1}"/>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146217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26124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633303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29851044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217806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886946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0807203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0352943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463862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712219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480945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3E5B3-CB8D-7C73-F804-230E7D56E1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F8215BE-B441-A02B-C320-BD29112120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7B2D05-F019-038B-7946-0D31C835840C}"/>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0A66095C-8BB1-E52A-D6D5-92854EA06A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B1EB26-49B8-974C-16BD-AA149EF9A6CA}"/>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25048111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5892833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52192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5256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63262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927532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1435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274743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438455"/>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86350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272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B1FD-9E58-8E25-3F3C-3C3A1BCE85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A92A7C-AC71-5C07-B628-273A1AE9E6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17A6EF1-F6C5-F431-ED7C-DD2355A3B1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6B5BBC-A010-CF84-802D-E2EE138682F6}"/>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6" name="Footer Placeholder 5">
            <a:extLst>
              <a:ext uri="{FF2B5EF4-FFF2-40B4-BE49-F238E27FC236}">
                <a16:creationId xmlns:a16="http://schemas.microsoft.com/office/drawing/2014/main" id="{858049F5-CF12-CDF7-CBEB-9C1E4C1417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9552FE-5DBA-F5B8-FAB3-B2402DCA3BE0}"/>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27494088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94367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17426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42280432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389454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326712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98024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BB47E-3067-5BAE-BD51-EFFE769EF96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1C70C2-05A1-CFE4-26FB-642A10519F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4B7779-F934-8EE0-AA4C-B24973288F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5215AD-8C41-137E-EAE7-4D8EC3ACE6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8EBDCF-EF5C-46CF-7069-D542450164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3DBFE59-68D3-B28C-1D50-514FBE67A02D}"/>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8" name="Footer Placeholder 7">
            <a:extLst>
              <a:ext uri="{FF2B5EF4-FFF2-40B4-BE49-F238E27FC236}">
                <a16:creationId xmlns:a16="http://schemas.microsoft.com/office/drawing/2014/main" id="{4A1568FF-47EE-2FAA-04C4-D7531CE09C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87D0A4-EBF2-166F-B243-1F3E6B182847}"/>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2969302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5EDFD-7064-BD69-7127-78AE761D63A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03E94CA-6E43-FF71-276A-80A5C7B8A2BE}"/>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4" name="Footer Placeholder 3">
            <a:extLst>
              <a:ext uri="{FF2B5EF4-FFF2-40B4-BE49-F238E27FC236}">
                <a16:creationId xmlns:a16="http://schemas.microsoft.com/office/drawing/2014/main" id="{266EB732-F7E1-1DD7-6E6C-845F2E8574C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C931773-DE70-2A42-7207-7841A4D79B84}"/>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794862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574E78-81EB-6AEA-E54C-C2D6B167AEAE}"/>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3" name="Footer Placeholder 2">
            <a:extLst>
              <a:ext uri="{FF2B5EF4-FFF2-40B4-BE49-F238E27FC236}">
                <a16:creationId xmlns:a16="http://schemas.microsoft.com/office/drawing/2014/main" id="{02706040-E123-EEE6-A1EC-3E51C52E138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179D9C8-C73C-352A-5B83-BF1D3520FD5C}"/>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175715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6FE37-4E5B-B1DB-C13B-B3E4456853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6699CAA-2D40-6B96-8986-39204629D8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29BDBF-F8B0-A65B-F280-AF358EEF9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6036F2-F44A-C478-8780-E6444D975F09}"/>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6" name="Footer Placeholder 5">
            <a:extLst>
              <a:ext uri="{FF2B5EF4-FFF2-40B4-BE49-F238E27FC236}">
                <a16:creationId xmlns:a16="http://schemas.microsoft.com/office/drawing/2014/main" id="{555D51D5-E28B-A8E1-F162-3384F4EE98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9E495C-EBC3-1AB0-5935-EB2CF1469B88}"/>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3121072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AD2B4-FD5C-F851-8AB2-A9B04397E4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795A6A-22D2-3840-F571-DBCD46E853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F2E7A9-D3C7-78AE-FF84-278F3C06F8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CBBDD6-1D38-E2B6-6A45-EDFE4D23D39D}"/>
              </a:ext>
            </a:extLst>
          </p:cNvPr>
          <p:cNvSpPr>
            <a:spLocks noGrp="1"/>
          </p:cNvSpPr>
          <p:nvPr>
            <p:ph type="dt" sz="half" idx="10"/>
          </p:nvPr>
        </p:nvSpPr>
        <p:spPr/>
        <p:txBody>
          <a:bodyPr/>
          <a:lstStyle/>
          <a:p>
            <a:fld id="{90B10387-72E8-421C-AEBE-79ECFFA14A73}" type="datetimeFigureOut">
              <a:rPr lang="en-GB" smtClean="0"/>
              <a:t>06/06/2025</a:t>
            </a:fld>
            <a:endParaRPr lang="en-GB"/>
          </a:p>
        </p:txBody>
      </p:sp>
      <p:sp>
        <p:nvSpPr>
          <p:cNvPr id="6" name="Footer Placeholder 5">
            <a:extLst>
              <a:ext uri="{FF2B5EF4-FFF2-40B4-BE49-F238E27FC236}">
                <a16:creationId xmlns:a16="http://schemas.microsoft.com/office/drawing/2014/main" id="{1D252A4A-AFAA-2151-DDC0-4F369E2F2D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193629-23C3-A7E1-0C5A-FBF42744EB60}"/>
              </a:ext>
            </a:extLst>
          </p:cNvPr>
          <p:cNvSpPr>
            <a:spLocks noGrp="1"/>
          </p:cNvSpPr>
          <p:nvPr>
            <p:ph type="sldNum" sz="quarter" idx="12"/>
          </p:nvPr>
        </p:nvSpPr>
        <p:spPr/>
        <p:txBody>
          <a:bodyPr/>
          <a:lstStyle/>
          <a:p>
            <a:fld id="{FF2AB7F8-9A2A-4DE6-AB57-592027F432D4}" type="slidenum">
              <a:rPr lang="en-GB" smtClean="0"/>
              <a:t>‹#›</a:t>
            </a:fld>
            <a:endParaRPr lang="en-GB"/>
          </a:p>
        </p:txBody>
      </p:sp>
    </p:spTree>
    <p:extLst>
      <p:ext uri="{BB962C8B-B14F-4D97-AF65-F5344CB8AC3E}">
        <p14:creationId xmlns:p14="http://schemas.microsoft.com/office/powerpoint/2010/main" val="3692166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74E205-A899-A5FD-D091-C0CFEBE5B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FE0E07-8FDC-E7B9-9E96-35703AC9D7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0CC03F-5DB7-2487-92FA-5A8DF843B6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B10387-72E8-421C-AEBE-79ECFFA14A73}" type="datetimeFigureOut">
              <a:rPr lang="en-GB" smtClean="0"/>
              <a:t>06/06/2025</a:t>
            </a:fld>
            <a:endParaRPr lang="en-GB"/>
          </a:p>
        </p:txBody>
      </p:sp>
      <p:sp>
        <p:nvSpPr>
          <p:cNvPr id="5" name="Footer Placeholder 4">
            <a:extLst>
              <a:ext uri="{FF2B5EF4-FFF2-40B4-BE49-F238E27FC236}">
                <a16:creationId xmlns:a16="http://schemas.microsoft.com/office/drawing/2014/main" id="{AE6BA39A-CA2A-B8C1-CADD-9C9ED42B7A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389C7C7-CDDB-B36E-057D-47E2B8AE1B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2AB7F8-9A2A-4DE6-AB57-592027F432D4}" type="slidenum">
              <a:rPr lang="en-GB" smtClean="0"/>
              <a:t>‹#›</a:t>
            </a:fld>
            <a:endParaRPr lang="en-GB"/>
          </a:p>
        </p:txBody>
      </p:sp>
    </p:spTree>
    <p:extLst>
      <p:ext uri="{BB962C8B-B14F-4D97-AF65-F5344CB8AC3E}">
        <p14:creationId xmlns:p14="http://schemas.microsoft.com/office/powerpoint/2010/main" val="1088342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5882981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D74120">
              <a:alpha val="89804"/>
            </a:srgbClr>
          </a:solidFill>
          <a:ln>
            <a:solidFill>
              <a:srgbClr val="D74120"/>
            </a:solidFill>
          </a:ln>
        </p:spPr>
        <p:txBody>
          <a:bodyPr vert="horz" lIns="91440" tIns="45720" rIns="91440" bIns="45720" rtlCol="0" anchor="ctr">
            <a:normAutofit/>
          </a:bodyPr>
          <a:lstStyle/>
          <a:p>
            <a:pPr marL="0" indent="0" algn="ctr">
              <a:buNone/>
            </a:pPr>
            <a:r>
              <a:rPr lang="en-US" sz="3600" b="1">
                <a:solidFill>
                  <a:schemeClr val="bg1"/>
                </a:solidFill>
                <a:latin typeface="Arial"/>
                <a:cs typeface="Arial"/>
              </a:rPr>
              <a:t>Selective summary task</a:t>
            </a:r>
            <a:endParaRPr lang="en-US" sz="3600" b="1" dirty="0">
              <a:solidFill>
                <a:schemeClr val="bg1"/>
              </a:solidFill>
              <a:latin typeface="Arial"/>
              <a:cs typeface="Arial"/>
            </a:endParaRPr>
          </a:p>
          <a:p>
            <a:pPr marL="0" indent="0" algn="ctr">
              <a:buNone/>
            </a:pPr>
            <a:r>
              <a:rPr lang="en-US" sz="3600" b="1" dirty="0">
                <a:solidFill>
                  <a:schemeClr val="bg1"/>
                </a:solidFill>
                <a:latin typeface="Arial"/>
                <a:cs typeface="Arial"/>
              </a:rPr>
              <a:t>Part 2</a:t>
            </a:r>
          </a:p>
        </p:txBody>
      </p:sp>
    </p:spTree>
    <p:extLst>
      <p:ext uri="{BB962C8B-B14F-4D97-AF65-F5344CB8AC3E}">
        <p14:creationId xmlns:p14="http://schemas.microsoft.com/office/powerpoint/2010/main" val="306192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838200" y="681037"/>
            <a:ext cx="10515600" cy="1325563"/>
          </a:xfrm>
        </p:spPr>
        <p:txBody>
          <a:bodyPr anchor="ctr">
            <a:normAutofit fontScale="90000"/>
          </a:bodyPr>
          <a:lstStyle/>
          <a:p>
            <a:r>
              <a:rPr lang="en-GB" sz="4000" b="1" dirty="0"/>
              <a:t>Answer: </a:t>
            </a:r>
            <a:r>
              <a:rPr lang="en-US" sz="4000" dirty="0"/>
              <a:t>Fast food can be delivered via a range of 				transportation.</a:t>
            </a:r>
            <a:r>
              <a:rPr lang="en-GB" sz="4000" dirty="0"/>
              <a:t> </a:t>
            </a:r>
            <a:br>
              <a:rPr lang="en-GB" sz="3100" dirty="0"/>
            </a:br>
            <a:endParaRPr lang="en-GB" sz="3100" b="1" dirty="0"/>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sz="half" idx="1"/>
          </p:nvPr>
        </p:nvSpPr>
        <p:spPr>
          <a:xfrm>
            <a:off x="914400" y="2909382"/>
            <a:ext cx="5181600" cy="2413866"/>
          </a:xfrm>
        </p:spPr>
        <p:txBody>
          <a:bodyPr>
            <a:normAutofit/>
          </a:bodyPr>
          <a:lstStyle/>
          <a:p>
            <a:pPr marL="0" indent="0">
              <a:buNone/>
            </a:pPr>
            <a:endParaRPr lang="en-GB" dirty="0"/>
          </a:p>
          <a:p>
            <a:pPr marL="0" indent="0">
              <a:buNone/>
            </a:pPr>
            <a:r>
              <a:rPr lang="en-GB" sz="3600" dirty="0"/>
              <a:t>It’s </a:t>
            </a:r>
            <a:r>
              <a:rPr lang="en-GB" sz="3600" b="1" dirty="0"/>
              <a:t>short </a:t>
            </a:r>
            <a:r>
              <a:rPr lang="en-GB" sz="3600" dirty="0"/>
              <a:t>and it is in your </a:t>
            </a:r>
            <a:r>
              <a:rPr lang="en-GB" sz="3600" b="1" dirty="0"/>
              <a:t>own words</a:t>
            </a:r>
            <a:r>
              <a:rPr lang="en-GB" sz="3600" dirty="0"/>
              <a:t>.</a:t>
            </a:r>
          </a:p>
        </p:txBody>
      </p:sp>
      <p:pic>
        <p:nvPicPr>
          <p:cNvPr id="5" name="Graphic 4" descr="Sunglasses face outline with solid fill">
            <a:extLst>
              <a:ext uri="{FF2B5EF4-FFF2-40B4-BE49-F238E27FC236}">
                <a16:creationId xmlns:a16="http://schemas.microsoft.com/office/drawing/2014/main" id="{D6E5D5B1-504E-2E06-E088-17D8E3C43F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87331" y="1825625"/>
            <a:ext cx="4351338" cy="4351338"/>
          </a:xfrm>
          <a:prstGeom prst="rect">
            <a:avLst/>
          </a:prstGeom>
        </p:spPr>
      </p:pic>
    </p:spTree>
    <p:extLst>
      <p:ext uri="{BB962C8B-B14F-4D97-AF65-F5344CB8AC3E}">
        <p14:creationId xmlns:p14="http://schemas.microsoft.com/office/powerpoint/2010/main" val="364430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B95EDE1-E44A-2182-8E6E-38CAE2118DA5}"/>
              </a:ext>
            </a:extLst>
          </p:cNvPr>
          <p:cNvSpPr/>
          <p:nvPr/>
        </p:nvSpPr>
        <p:spPr>
          <a:xfrm>
            <a:off x="3396000" y="1891146"/>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Practising using your own words</a:t>
            </a:r>
          </a:p>
        </p:txBody>
      </p:sp>
    </p:spTree>
    <p:extLst>
      <p:ext uri="{BB962C8B-B14F-4D97-AF65-F5344CB8AC3E}">
        <p14:creationId xmlns:p14="http://schemas.microsoft.com/office/powerpoint/2010/main" val="1711080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1298782"/>
          </a:xfrm>
        </p:spPr>
        <p:txBody>
          <a:bodyPr>
            <a:noAutofit/>
          </a:bodyPr>
          <a:lstStyle/>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Here are a series of extracts from a passage about a holiday resort that a family is staying at. Put each one into your own words, using fewer words than the original.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CAEB0FC2-719F-2C9F-8C30-19461D3D8D96}"/>
              </a:ext>
            </a:extLst>
          </p:cNvPr>
          <p:cNvSpPr/>
          <p:nvPr/>
        </p:nvSpPr>
        <p:spPr>
          <a:xfrm>
            <a:off x="912845" y="2770360"/>
            <a:ext cx="10162309" cy="3401840"/>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nSpc>
                <a:spcPct val="115000"/>
              </a:lnSpc>
              <a:spcAft>
                <a:spcPts val="800"/>
              </a:spcAft>
              <a:buFont typeface="+mj-lt"/>
              <a:buAutoNum type="arabicPeriod"/>
            </a:pPr>
            <a:r>
              <a:rPr lang="en-US" sz="2400" i="1" kern="100" dirty="0">
                <a:effectLst/>
                <a:latin typeface="Aptos" panose="020B0004020202020204" pitchFamily="34" charset="0"/>
                <a:ea typeface="Aptos" panose="020B0004020202020204" pitchFamily="34" charset="0"/>
                <a:cs typeface="Times New Roman" panose="02020603050405020304" pitchFamily="18" charset="0"/>
              </a:rPr>
              <a:t>The sun had been unrelenting since our arrival, but fortunately, most of Tassos is within a short distance of the coast.</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i="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2.    On our morning beach visits, fresh breezes whipped the heaviness out of the air, while fun in the sea energised us.</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2889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58F3313-6429-035D-EBBE-25BB4D39BF75}"/>
              </a:ext>
            </a:extLst>
          </p:cNvPr>
          <p:cNvSpPr/>
          <p:nvPr/>
        </p:nvSpPr>
        <p:spPr>
          <a:xfrm>
            <a:off x="890154" y="1067487"/>
            <a:ext cx="10411691" cy="5084618"/>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lvl="0">
              <a:lnSpc>
                <a:spcPct val="115000"/>
              </a:lnSpc>
              <a:spcAft>
                <a:spcPts val="800"/>
              </a:spcAft>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3.  Everywhere was parched and begged for hydration. In front of me a dying tree had collapsed, its trunk riven at the base. Oddly, its spindly uppermost branches still stretched skyward, while its lower boughs wept dry tears into the cracked earth.</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15000"/>
              </a:lnSpc>
              <a:spcAft>
                <a:spcPts val="800"/>
              </a:spcAft>
              <a:buAutoNum type="arabicPeriod" startAt="4"/>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An evening walk to see this open landscape under a vast sky is a tempting idea. My camera would capture some spectacular panoramic vistas.</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57436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B03E61A7-2D0A-73FD-ADC2-16F2FD4D788B}"/>
              </a:ext>
            </a:extLst>
          </p:cNvPr>
          <p:cNvSpPr/>
          <p:nvPr/>
        </p:nvSpPr>
        <p:spPr>
          <a:xfrm>
            <a:off x="3396000" y="1872134"/>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Putting it all together</a:t>
            </a:r>
          </a:p>
        </p:txBody>
      </p:sp>
    </p:spTree>
    <p:extLst>
      <p:ext uri="{BB962C8B-B14F-4D97-AF65-F5344CB8AC3E}">
        <p14:creationId xmlns:p14="http://schemas.microsoft.com/office/powerpoint/2010/main" val="619020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282000" y="1094509"/>
            <a:ext cx="11627999" cy="4364182"/>
          </a:xfrm>
        </p:spPr>
        <p:txBody>
          <a:bodyPr>
            <a:noAutofit/>
          </a:bodyPr>
          <a:lstStyle/>
          <a:p>
            <a:pP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On the next slide there is part of a text from an exam paper. Read it carefully and answer using the table below.</a:t>
            </a:r>
            <a:br>
              <a:rPr lang="en-GB" sz="2800" kern="100" dirty="0">
                <a:effectLst/>
                <a:latin typeface="Aptos" panose="020B0004020202020204" pitchFamily="34" charset="0"/>
                <a:ea typeface="Aptos" panose="020B0004020202020204" pitchFamily="34" charset="0"/>
                <a:cs typeface="Times New Roman" panose="02020603050405020304" pitchFamily="18" charset="0"/>
              </a:rPr>
            </a:br>
            <a:br>
              <a:rPr lang="en-GB" sz="2800" kern="100" dirty="0">
                <a:effectLst/>
                <a:latin typeface="Aptos" panose="020B0004020202020204" pitchFamily="34" charset="0"/>
                <a:ea typeface="Aptos" panose="020B0004020202020204" pitchFamily="34" charset="0"/>
                <a:cs typeface="Times New Roman" panose="02020603050405020304" pitchFamily="18" charset="0"/>
              </a:rPr>
            </a:br>
            <a:r>
              <a:rPr lang="en-GB" sz="2800" kern="100" dirty="0">
                <a:effectLst/>
                <a:latin typeface="Aptos" panose="020B0004020202020204" pitchFamily="34" charset="0"/>
                <a:ea typeface="Aptos" panose="020B0004020202020204" pitchFamily="34" charset="0"/>
                <a:cs typeface="Times New Roman" panose="02020603050405020304" pitchFamily="18" charset="0"/>
              </a:rPr>
              <a:t>Question: </a:t>
            </a:r>
            <a:r>
              <a:rPr lang="en-GB" sz="2800" b="1" i="1" kern="100" dirty="0">
                <a:effectLst/>
                <a:latin typeface="Aptos" panose="020B0004020202020204" pitchFamily="34" charset="0"/>
                <a:ea typeface="Aptos" panose="020B0004020202020204" pitchFamily="34" charset="0"/>
                <a:cs typeface="Times New Roman" panose="02020603050405020304" pitchFamily="18" charset="0"/>
              </a:rPr>
              <a:t>According to the writer, what might supporters of the Hyperloop consider to be its advantages and appeal?</a:t>
            </a:r>
            <a:br>
              <a:rPr lang="en-GB" sz="2800" i="1" kern="100" dirty="0">
                <a:effectLst/>
                <a:latin typeface="Aptos" panose="020B0004020202020204" pitchFamily="34" charset="0"/>
                <a:ea typeface="Aptos" panose="020B0004020202020204" pitchFamily="34" charset="0"/>
                <a:cs typeface="Times New Roman" panose="02020603050405020304" pitchFamily="18" charset="0"/>
              </a:rPr>
            </a:br>
            <a:r>
              <a:rPr lang="en-GB" sz="2800" b="1" kern="100" dirty="0">
                <a:effectLst/>
                <a:latin typeface="Aptos" panose="020B0004020202020204" pitchFamily="34" charset="0"/>
                <a:ea typeface="Aptos" panose="020B0004020202020204" pitchFamily="34" charset="0"/>
                <a:cs typeface="Times New Roman" panose="02020603050405020304" pitchFamily="18" charset="0"/>
              </a:rPr>
              <a:t> </a:t>
            </a:r>
            <a:br>
              <a:rPr lang="en-GB" sz="2800" kern="100" dirty="0">
                <a:effectLst/>
                <a:latin typeface="Aptos" panose="020B0004020202020204" pitchFamily="34" charset="0"/>
                <a:ea typeface="Aptos" panose="020B0004020202020204" pitchFamily="34" charset="0"/>
                <a:cs typeface="Times New Roman" panose="02020603050405020304" pitchFamily="18" charset="0"/>
              </a:rPr>
            </a:br>
            <a:r>
              <a:rPr lang="en-GB" sz="2800" b="1" kern="100" dirty="0">
                <a:effectLst/>
                <a:latin typeface="Aptos" panose="020B0004020202020204" pitchFamily="34" charset="0"/>
                <a:ea typeface="Aptos" panose="020B0004020202020204" pitchFamily="34" charset="0"/>
                <a:cs typeface="Times New Roman" panose="02020603050405020304" pitchFamily="18" charset="0"/>
              </a:rPr>
              <a:t>Top tip: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Highlight everything you think is relevant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before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you start filling in the table.</a:t>
            </a:r>
          </a:p>
        </p:txBody>
      </p:sp>
    </p:spTree>
    <p:extLst>
      <p:ext uri="{BB962C8B-B14F-4D97-AF65-F5344CB8AC3E}">
        <p14:creationId xmlns:p14="http://schemas.microsoft.com/office/powerpoint/2010/main" val="2685832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07CCA75-EACA-2F7B-CA0F-3927AF1C0A0A}"/>
              </a:ext>
            </a:extLst>
          </p:cNvPr>
          <p:cNvSpPr/>
          <p:nvPr/>
        </p:nvSpPr>
        <p:spPr>
          <a:xfrm>
            <a:off x="641684" y="946484"/>
            <a:ext cx="10940716" cy="5470358"/>
          </a:xfrm>
          <a:prstGeom prst="roundRect">
            <a:avLst/>
          </a:prstGeom>
          <a:no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buNone/>
            </a:pPr>
            <a:r>
              <a:rPr lang="en-GB" sz="2000" i="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 presume you’ve all heard of the Hyperloop concept – a supposedly less-polluting transport service carrying passengers inside giant low-pressure tubes in convoys of small pods at insane speeds. The ‘train’, powered along by magnets, floats on an air-cushion. No? Well don’t worry, you can forget it: it’s never going to happen.</a:t>
            </a:r>
            <a:endPar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000" i="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Having read all the publicly available documents promoting its cost-effectiveness to run, it’s quite clear that there’s a huge gap between the exciting theory of this futuristic transportation, and it actually existing. Too many unknowns need to be discovered gradually, at great expense, before the technology can be applied to the design of a reliable transportation mode.</a:t>
            </a:r>
            <a:endPar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000" i="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The science behind Hyperloop appears sound enough, but we know that in reality things can go wrong. Multiple things could go wrong with Hyperloops (below, or even way above, ground since they can climb and simply go straight over obstacles apparently). A big question is the air-cushion, whose flow could be stopped by any sort of disturbance external to the tube. For example, oil pipelines fail, and it sure isn’t the oil inside that’s breaking them.</a:t>
            </a:r>
            <a:endPar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77366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7B1F655-413B-1F7E-E068-53DEF084A9D9}"/>
              </a:ext>
            </a:extLst>
          </p:cNvPr>
          <p:cNvGraphicFramePr>
            <a:graphicFrameLocks noGrp="1"/>
          </p:cNvGraphicFramePr>
          <p:nvPr>
            <p:extLst>
              <p:ext uri="{D42A27DB-BD31-4B8C-83A1-F6EECF244321}">
                <p14:modId xmlns:p14="http://schemas.microsoft.com/office/powerpoint/2010/main" val="1824915227"/>
              </p:ext>
            </p:extLst>
          </p:nvPr>
        </p:nvGraphicFramePr>
        <p:xfrm>
          <a:off x="823047" y="705907"/>
          <a:ext cx="10856335" cy="5757239"/>
        </p:xfrm>
        <a:graphic>
          <a:graphicData uri="http://schemas.openxmlformats.org/drawingml/2006/table">
            <a:tbl>
              <a:tblPr firstRow="1" firstCol="1" bandRow="1"/>
              <a:tblGrid>
                <a:gridCol w="1018684">
                  <a:extLst>
                    <a:ext uri="{9D8B030D-6E8A-4147-A177-3AD203B41FA5}">
                      <a16:colId xmlns:a16="http://schemas.microsoft.com/office/drawing/2014/main" val="3145321607"/>
                    </a:ext>
                  </a:extLst>
                </a:gridCol>
                <a:gridCol w="9837651">
                  <a:extLst>
                    <a:ext uri="{9D8B030D-6E8A-4147-A177-3AD203B41FA5}">
                      <a16:colId xmlns:a16="http://schemas.microsoft.com/office/drawing/2014/main" val="1760238130"/>
                    </a:ext>
                  </a:extLst>
                </a:gridCol>
              </a:tblGrid>
              <a:tr h="370253">
                <a:tc>
                  <a:txBody>
                    <a:bodyPr/>
                    <a:lstStyle/>
                    <a:p>
                      <a:pPr algn="ctr">
                        <a:lnSpc>
                          <a:spcPct val="115000"/>
                        </a:lnSpc>
                        <a:spcAft>
                          <a:spcPts val="800"/>
                        </a:spcAft>
                        <a:buNone/>
                      </a:pPr>
                      <a:r>
                        <a:rPr lang="en-US" sz="18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Point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8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Your own words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extLst>
                  <a:ext uri="{0D108BD9-81ED-4DB2-BD59-A6C34878D82A}">
                    <a16:rowId xmlns:a16="http://schemas.microsoft.com/office/drawing/2014/main" val="3080039134"/>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1</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803881792"/>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2</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467533833"/>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3</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4056836857"/>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562831585"/>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3557309627"/>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6</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4130327498"/>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7</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551548673"/>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8</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793455151"/>
                  </a:ext>
                </a:extLst>
              </a:tr>
              <a:tr h="598554">
                <a:tc>
                  <a:txBody>
                    <a:bodyPr/>
                    <a:lstStyle/>
                    <a:p>
                      <a:pPr algn="ctr">
                        <a:lnSpc>
                          <a:spcPct val="115000"/>
                        </a:lnSpc>
                        <a:spcAft>
                          <a:spcPts val="800"/>
                        </a:spcAft>
                        <a:buNone/>
                      </a:pPr>
                      <a:r>
                        <a:rPr lang="en-US" sz="2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9</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2630816230"/>
                  </a:ext>
                </a:extLst>
              </a:tr>
            </a:tbl>
          </a:graphicData>
        </a:graphic>
      </p:graphicFrame>
      <p:sp>
        <p:nvSpPr>
          <p:cNvPr id="9" name="Rectangle 1">
            <a:extLst>
              <a:ext uri="{FF2B5EF4-FFF2-40B4-BE49-F238E27FC236}">
                <a16:creationId xmlns:a16="http://schemas.microsoft.com/office/drawing/2014/main" id="{6D90E1F6-D27C-1F21-0376-5FEFA1246EFB}"/>
              </a:ext>
            </a:extLst>
          </p:cNvPr>
          <p:cNvSpPr>
            <a:spLocks noChangeArrowheads="1"/>
          </p:cNvSpPr>
          <p:nvPr/>
        </p:nvSpPr>
        <p:spPr bwMode="auto">
          <a:xfrm>
            <a:off x="3233738" y="2103592"/>
            <a:ext cx="18599448" cy="604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83746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282000" y="703200"/>
            <a:ext cx="11627999" cy="339537"/>
          </a:xfrm>
        </p:spPr>
        <p:txBody>
          <a:bodyPr>
            <a:normAutofit fontScale="90000"/>
          </a:bodyPr>
          <a:lstStyle/>
          <a:p>
            <a:r>
              <a:rPr lang="en-GB" sz="2000" b="1" dirty="0">
                <a:latin typeface="Aptos" panose="020B0004020202020204" pitchFamily="34" charset="0"/>
              </a:rPr>
              <a:t>Answers</a:t>
            </a:r>
          </a:p>
        </p:txBody>
      </p:sp>
      <p:sp>
        <p:nvSpPr>
          <p:cNvPr id="6" name="Rectangle: Rounded Corners 5">
            <a:extLst>
              <a:ext uri="{FF2B5EF4-FFF2-40B4-BE49-F238E27FC236}">
                <a16:creationId xmlns:a16="http://schemas.microsoft.com/office/drawing/2014/main" id="{79CB47BD-99F8-8C8E-E53D-80D810E4470C}"/>
              </a:ext>
            </a:extLst>
          </p:cNvPr>
          <p:cNvSpPr/>
          <p:nvPr/>
        </p:nvSpPr>
        <p:spPr>
          <a:xfrm rot="10800000" flipH="1" flipV="1">
            <a:off x="770021" y="1283368"/>
            <a:ext cx="10459452" cy="4604084"/>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 presume you’ve all heard of the Hyperloop concept – a supposedly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less-polluting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transport service</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1</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carrying passengers inside giant low-pressure tubes in convoys of small pods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at insane speeds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2</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The ‘train’, powered along by magnets,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floats on an air-cushion</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3.</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No? Well don’t worry, you can forget it: it’s never going to happen. </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Having read all the publicly available documents promoting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its cost-effectiveness</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 4</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to run, it’s quite clear that there’s a huge gap between the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exciting theory</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5</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of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this futuristic</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transportation</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6</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and it actually existing. Too many unknowns need to be discovered gradually, at great expense, before the technology can be applied to the design of a reliable transportation mode. </a:t>
            </a:r>
          </a:p>
          <a:p>
            <a:pPr>
              <a:lnSpc>
                <a:spcPct val="115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 science behind Hyperloop appears sound enough</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7</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but we know that in reality things can go wrong. Multiple things could go wrong with Hyperloops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below, or even way above, ground</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8</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since they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climb and simply go straight over obstacles</a:t>
            </a:r>
            <a:r>
              <a:rPr lang="en-GB" sz="1800" kern="100" baseline="30000" dirty="0">
                <a:effectLst/>
                <a:latin typeface="Aptos" panose="020B0004020202020204" pitchFamily="34" charset="0"/>
                <a:ea typeface="Aptos" panose="020B0004020202020204" pitchFamily="34" charset="0"/>
                <a:cs typeface="Times New Roman" panose="02020603050405020304" pitchFamily="18" charset="0"/>
              </a:rPr>
              <a:t>9</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apparently). A big question is the air-cushion, whose flow could be stopped by any sort of disturbance external to the tube. For example, oil pipelines fail, and it sure isn’t the oil inside that’s breaking them.</a:t>
            </a:r>
          </a:p>
        </p:txBody>
      </p:sp>
    </p:spTree>
    <p:extLst>
      <p:ext uri="{BB962C8B-B14F-4D97-AF65-F5344CB8AC3E}">
        <p14:creationId xmlns:p14="http://schemas.microsoft.com/office/powerpoint/2010/main" val="1878325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37FE0D-D463-CD6B-3B0D-C07702B34133}"/>
              </a:ext>
            </a:extLst>
          </p:cNvPr>
          <p:cNvSpPr>
            <a:spLocks noGrp="1"/>
          </p:cNvSpPr>
          <p:nvPr>
            <p:ph type="title"/>
          </p:nvPr>
        </p:nvSpPr>
        <p:spPr>
          <a:xfrm>
            <a:off x="175041" y="735285"/>
            <a:ext cx="11627999" cy="387663"/>
          </a:xfrm>
        </p:spPr>
        <p:txBody>
          <a:bodyPr>
            <a:noAutofit/>
          </a:bodyPr>
          <a:lstStyle/>
          <a:p>
            <a:r>
              <a:rPr lang="en-GB" sz="2800" b="1" dirty="0">
                <a:latin typeface="Aptos" panose="020B0004020202020204" pitchFamily="34" charset="0"/>
              </a:rPr>
              <a:t>Answers</a:t>
            </a:r>
          </a:p>
        </p:txBody>
      </p:sp>
      <p:graphicFrame>
        <p:nvGraphicFramePr>
          <p:cNvPr id="10" name="Table 9">
            <a:extLst>
              <a:ext uri="{FF2B5EF4-FFF2-40B4-BE49-F238E27FC236}">
                <a16:creationId xmlns:a16="http://schemas.microsoft.com/office/drawing/2014/main" id="{2B66B738-C56D-9E3D-D0F8-FCA2A3E1375B}"/>
              </a:ext>
            </a:extLst>
          </p:cNvPr>
          <p:cNvGraphicFramePr>
            <a:graphicFrameLocks noGrp="1"/>
          </p:cNvGraphicFramePr>
          <p:nvPr>
            <p:extLst>
              <p:ext uri="{D42A27DB-BD31-4B8C-83A1-F6EECF244321}">
                <p14:modId xmlns:p14="http://schemas.microsoft.com/office/powerpoint/2010/main" val="2716937037"/>
              </p:ext>
            </p:extLst>
          </p:nvPr>
        </p:nvGraphicFramePr>
        <p:xfrm>
          <a:off x="588475" y="1122947"/>
          <a:ext cx="11009967" cy="4999770"/>
        </p:xfrm>
        <a:graphic>
          <a:graphicData uri="http://schemas.openxmlformats.org/drawingml/2006/table">
            <a:tbl>
              <a:tblPr firstRow="1" firstCol="1" bandRow="1"/>
              <a:tblGrid>
                <a:gridCol w="1033100">
                  <a:extLst>
                    <a:ext uri="{9D8B030D-6E8A-4147-A177-3AD203B41FA5}">
                      <a16:colId xmlns:a16="http://schemas.microsoft.com/office/drawing/2014/main" val="2104893107"/>
                    </a:ext>
                  </a:extLst>
                </a:gridCol>
                <a:gridCol w="9976867">
                  <a:extLst>
                    <a:ext uri="{9D8B030D-6E8A-4147-A177-3AD203B41FA5}">
                      <a16:colId xmlns:a16="http://schemas.microsoft.com/office/drawing/2014/main" val="2702175970"/>
                    </a:ext>
                  </a:extLst>
                </a:gridCol>
              </a:tblGrid>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Point</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Your own words</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extLst>
                  <a:ext uri="{0D108BD9-81ED-4DB2-BD59-A6C34878D82A}">
                    <a16:rowId xmlns:a16="http://schemas.microsoft.com/office/drawing/2014/main" val="2055235038"/>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1</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greener/more environmentally-friendly</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3031603183"/>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2</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very fast.</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659670851"/>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3</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a comfortable ride.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2854218677"/>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4</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cheap to operate.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2404692959"/>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5</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a thrilling idea.</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949896919"/>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6</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It’s ultra-modern/like something out of science fiction.</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051789322"/>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7</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The technology is secure.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2151783769"/>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8</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 can go beneath or above* the surface.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2341881182"/>
                  </a:ext>
                </a:extLst>
              </a:tr>
              <a:tr h="499977">
                <a:tc>
                  <a:txBody>
                    <a:bodyPr/>
                    <a:lstStyle/>
                    <a:p>
                      <a:pPr algn="ctr">
                        <a:lnSpc>
                          <a:spcPct val="115000"/>
                        </a:lnSpc>
                        <a:spcAft>
                          <a:spcPts val="800"/>
                        </a:spcAft>
                        <a:buNone/>
                      </a:pPr>
                      <a:r>
                        <a:rPr lang="en-US" sz="2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9</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It can avoid things in its way.</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7D2C9"/>
                    </a:solidFill>
                  </a:tcPr>
                </a:tc>
                <a:extLst>
                  <a:ext uri="{0D108BD9-81ED-4DB2-BD59-A6C34878D82A}">
                    <a16:rowId xmlns:a16="http://schemas.microsoft.com/office/drawing/2014/main" val="1830775392"/>
                  </a:ext>
                </a:extLst>
              </a:tr>
            </a:tbl>
          </a:graphicData>
        </a:graphic>
      </p:graphicFrame>
      <p:sp>
        <p:nvSpPr>
          <p:cNvPr id="12" name="TextBox 11">
            <a:extLst>
              <a:ext uri="{FF2B5EF4-FFF2-40B4-BE49-F238E27FC236}">
                <a16:creationId xmlns:a16="http://schemas.microsoft.com/office/drawing/2014/main" id="{30512FDC-013C-C9D7-B42F-A269BE2B6177}"/>
              </a:ext>
            </a:extLst>
          </p:cNvPr>
          <p:cNvSpPr txBox="1"/>
          <p:nvPr/>
        </p:nvSpPr>
        <p:spPr>
          <a:xfrm>
            <a:off x="382790" y="6301436"/>
            <a:ext cx="10904682" cy="361574"/>
          </a:xfrm>
          <a:prstGeom prst="rect">
            <a:avLst/>
          </a:prstGeom>
          <a:noFill/>
        </p:spPr>
        <p:txBody>
          <a:bodyPr wrap="square">
            <a:spAutoFit/>
          </a:bodyPr>
          <a:lstStyle/>
          <a:p>
            <a:pPr marL="457200">
              <a:lnSpc>
                <a:spcPct val="115000"/>
              </a:lnSpc>
              <a:spcAft>
                <a:spcPts val="800"/>
              </a:spcAf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  ‘above’ is the same word as the one in the passage, but it’s a simple word and there is not an obvious alternative.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58284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7D1ED-47BD-1F22-5B5D-1466BE746376}"/>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E19EE756-58B0-7BD2-7426-B8807B85D26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2" name="Content Placeholder 3">
            <a:extLst>
              <a:ext uri="{FF2B5EF4-FFF2-40B4-BE49-F238E27FC236}">
                <a16:creationId xmlns:a16="http://schemas.microsoft.com/office/drawing/2014/main" id="{646162B3-ADBE-67DC-E1A1-22708723B89B}"/>
              </a:ext>
            </a:extLst>
          </p:cNvPr>
          <p:cNvSpPr>
            <a:spLocks noGrp="1"/>
          </p:cNvSpPr>
          <p:nvPr>
            <p:ph idx="1"/>
          </p:nvPr>
        </p:nvSpPr>
        <p:spPr>
          <a:xfrm>
            <a:off x="364278" y="531628"/>
            <a:ext cx="11463443" cy="5699051"/>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2800" b="1" dirty="0">
                <a:solidFill>
                  <a:schemeClr val="bg1"/>
                </a:solidFill>
                <a:effectLst/>
                <a:latin typeface="Arial" panose="020B0604020202020204" pitchFamily="34" charset="0"/>
                <a:ea typeface="MS Mincho" panose="02020609040205080304" pitchFamily="49" charset="-128"/>
              </a:rPr>
              <a:t>Learning objective: </a:t>
            </a:r>
          </a:p>
          <a:p>
            <a:pPr marL="0" indent="0" algn="ctr">
              <a:buNone/>
            </a:pPr>
            <a:r>
              <a:rPr lang="en-GB" sz="2400" dirty="0">
                <a:solidFill>
                  <a:schemeClr val="bg1"/>
                </a:solidFill>
                <a:effectLst/>
                <a:latin typeface="Arial" panose="020B0604020202020204" pitchFamily="34" charset="0"/>
                <a:ea typeface="MS Mincho" panose="02020609040205080304" pitchFamily="49" charset="-128"/>
              </a:rPr>
              <a:t>Understanding a further key element of the selective summary task</a:t>
            </a:r>
            <a:r>
              <a:rPr lang="en-GB" sz="2400" b="1" dirty="0">
                <a:solidFill>
                  <a:schemeClr val="bg1"/>
                </a:solidFill>
                <a:effectLst/>
                <a:latin typeface="Arial" panose="020B0604020202020204" pitchFamily="34" charset="0"/>
                <a:ea typeface="MS Mincho" panose="02020609040205080304" pitchFamily="49" charset="-128"/>
              </a:rPr>
              <a:t>: </a:t>
            </a:r>
          </a:p>
          <a:p>
            <a:pPr marL="0" indent="0" algn="ctr">
              <a:buNone/>
            </a:pPr>
            <a:r>
              <a:rPr lang="en-GB" sz="2400" b="1" u="sng" dirty="0">
                <a:solidFill>
                  <a:schemeClr val="bg1"/>
                </a:solidFill>
                <a:effectLst/>
                <a:latin typeface="Arial" panose="020B0604020202020204" pitchFamily="34" charset="0"/>
                <a:ea typeface="MS Mincho" panose="02020609040205080304" pitchFamily="49" charset="-128"/>
              </a:rPr>
              <a:t>use of own words</a:t>
            </a:r>
            <a:r>
              <a:rPr lang="en-GB" sz="2400" b="1" dirty="0">
                <a:solidFill>
                  <a:schemeClr val="bg1"/>
                </a:solidFill>
                <a:effectLst/>
                <a:latin typeface="Arial" panose="020B0604020202020204" pitchFamily="34" charset="0"/>
                <a:ea typeface="MS Mincho" panose="02020609040205080304" pitchFamily="49" charset="-128"/>
              </a:rPr>
              <a:t>.</a:t>
            </a:r>
            <a:endParaRPr lang="en-GB" sz="2400" dirty="0">
              <a:solidFill>
                <a:schemeClr val="bg1"/>
              </a:solidFill>
              <a:effectLst/>
              <a:latin typeface="Arial" panose="020B0604020202020204" pitchFamily="34" charset="0"/>
              <a:ea typeface="MS Mincho" panose="02020609040205080304" pitchFamily="49" charset="-128"/>
            </a:endParaRPr>
          </a:p>
          <a:p>
            <a:pPr marL="0" indent="0" algn="ctr">
              <a:buNone/>
            </a:pPr>
            <a:endParaRPr lang="en-GB" sz="2400" dirty="0">
              <a:solidFill>
                <a:schemeClr val="bg1"/>
              </a:solidFill>
              <a:ea typeface="MS Mincho" panose="02020609040205080304" pitchFamily="49" charset="-128"/>
            </a:endParaRPr>
          </a:p>
          <a:p>
            <a:pPr marL="0" indent="0" algn="ctr">
              <a:buNone/>
            </a:pPr>
            <a:r>
              <a:rPr lang="en-GB" sz="2800" b="1" dirty="0">
                <a:solidFill>
                  <a:schemeClr val="bg1"/>
                </a:solidFill>
                <a:effectLst/>
                <a:latin typeface="Arial" panose="020B0604020202020204" pitchFamily="34" charset="0"/>
                <a:ea typeface="MS Mincho" panose="02020609040205080304" pitchFamily="49" charset="-128"/>
              </a:rPr>
              <a:t>Lesson objectives:</a:t>
            </a:r>
          </a:p>
          <a:p>
            <a:pPr marL="0" indent="0" algn="ctr">
              <a:buNone/>
            </a:pPr>
            <a:r>
              <a:rPr lang="en-GB" sz="2400" dirty="0">
                <a:solidFill>
                  <a:schemeClr val="bg1"/>
                </a:solidFill>
                <a:effectLst/>
                <a:latin typeface="Arial" panose="020B0604020202020204" pitchFamily="34" charset="0"/>
                <a:ea typeface="MS Mincho" panose="02020609040205080304" pitchFamily="49" charset="-128"/>
              </a:rPr>
              <a:t>To move through a series of activities that introduce the use of own words.</a:t>
            </a:r>
          </a:p>
          <a:p>
            <a:pPr marL="0" indent="0" algn="ctr">
              <a:buNone/>
            </a:pPr>
            <a:endParaRPr lang="en-GB" sz="2400" dirty="0">
              <a:solidFill>
                <a:schemeClr val="bg1"/>
              </a:solidFill>
              <a:effectLst/>
              <a:latin typeface="Arial" panose="020B0604020202020204" pitchFamily="34" charset="0"/>
              <a:ea typeface="MS Mincho" panose="02020609040205080304" pitchFamily="49" charset="-128"/>
            </a:endParaRPr>
          </a:p>
          <a:p>
            <a:pPr marL="0" indent="0" algn="ctr">
              <a:buNone/>
            </a:pPr>
            <a:r>
              <a:rPr lang="en-GB" sz="2400" dirty="0">
                <a:solidFill>
                  <a:schemeClr val="bg1"/>
                </a:solidFill>
                <a:effectLst/>
                <a:latin typeface="Arial" panose="020B0604020202020204" pitchFamily="34" charset="0"/>
                <a:ea typeface="MS Mincho" panose="02020609040205080304" pitchFamily="49" charset="-128"/>
              </a:rPr>
              <a:t>To build through a series of tasks, from short, straightforward ones, to a simplified version of the summary task from the exam paper.</a:t>
            </a:r>
            <a:endParaRPr lang="en-GB" sz="2400" b="1" dirty="0">
              <a:solidFill>
                <a:schemeClr val="bg1"/>
              </a:solidFill>
              <a:ea typeface="MS Mincho" panose="02020609040205080304" pitchFamily="49" charset="-128"/>
            </a:endParaRPr>
          </a:p>
          <a:p>
            <a:pPr marL="0" indent="0" algn="ctr">
              <a:buNone/>
            </a:pPr>
            <a:endParaRPr lang="en-GB" sz="2800" b="1" dirty="0">
              <a:solidFill>
                <a:schemeClr val="bg1"/>
              </a:solidFill>
              <a:effectLst/>
              <a:latin typeface="Arial" panose="020B0604020202020204" pitchFamily="34" charset="0"/>
              <a:ea typeface="MS Mincho" panose="02020609040205080304" pitchFamily="49" charset="-128"/>
            </a:endParaRPr>
          </a:p>
        </p:txBody>
      </p:sp>
    </p:spTree>
    <p:extLst>
      <p:ext uri="{BB962C8B-B14F-4D97-AF65-F5344CB8AC3E}">
        <p14:creationId xmlns:p14="http://schemas.microsoft.com/office/powerpoint/2010/main" val="3854626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1125600"/>
          </a:xfrm>
        </p:spPr>
        <p:txBody>
          <a:bodyPr>
            <a:normAutofit/>
          </a:bodyPr>
          <a:lstStyle/>
          <a:p>
            <a:pPr>
              <a:lnSpc>
                <a:spcPct val="115000"/>
              </a:lnSpc>
              <a:spcAft>
                <a:spcPts val="800"/>
              </a:spcAft>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Reminders</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2158383"/>
            <a:ext cx="11623040" cy="3691617"/>
          </a:xfrm>
        </p:spPr>
        <p:txBody>
          <a:bodyPr>
            <a:normAutofit/>
          </a:bodyPr>
          <a:lstStyle/>
          <a:p>
            <a:pPr marL="342900" lvl="0" indent="-342900">
              <a:lnSpc>
                <a:spcPct val="115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must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select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what is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and ignore what is not. The question you are set will guide you.</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Keep it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short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Replace details (especially lists) with the main idea that sums them up.</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r>
              <a:rPr kumimoji="0" lang="en-US" altLang="en-US" sz="3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However, there’s a </a:t>
            </a:r>
            <a:r>
              <a:rPr kumimoji="0" lang="en-US" altLang="en-US" sz="36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third</a:t>
            </a:r>
            <a:r>
              <a:rPr kumimoji="0" lang="en-US" altLang="en-US" sz="3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vital element:</a:t>
            </a:r>
            <a:endParaRPr lang="en-GB" sz="3600" dirty="0"/>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2823410"/>
            <a:ext cx="11623040" cy="2534653"/>
          </a:xfrm>
        </p:spPr>
        <p:txBody>
          <a:bodyPr>
            <a:normAutofit/>
          </a:bodyPr>
          <a:lstStyle/>
          <a:p>
            <a:pPr marL="0" indent="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Use your own words.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angle 10">
            <a:extLst>
              <a:ext uri="{FF2B5EF4-FFF2-40B4-BE49-F238E27FC236}">
                <a16:creationId xmlns:a16="http://schemas.microsoft.com/office/drawing/2014/main" id="{A7D203DA-1A35-DB47-8A9F-A7CF3F743F1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2">
            <a:extLst>
              <a:ext uri="{FF2B5EF4-FFF2-40B4-BE49-F238E27FC236}">
                <a16:creationId xmlns:a16="http://schemas.microsoft.com/office/drawing/2014/main" id="{D0FC4AFC-A7F1-ED76-C312-5C8BA07F59EA}"/>
              </a:ext>
            </a:extLst>
          </p:cNvPr>
          <p:cNvSpPr>
            <a:spLocks noChangeArrowheads="1"/>
          </p:cNvSpPr>
          <p:nvPr/>
        </p:nvSpPr>
        <p:spPr bwMode="auto">
          <a:xfrm>
            <a:off x="0" y="226368"/>
            <a:ext cx="2279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143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384000" y="1101600"/>
            <a:ext cx="11627999" cy="720000"/>
          </a:xfrm>
        </p:spPr>
        <p:txBody>
          <a:bodyPr>
            <a:normAutofit fontScale="90000"/>
          </a:bodyPr>
          <a:lstStyle/>
          <a:p>
            <a:pPr>
              <a:lnSpc>
                <a:spcPct val="115000"/>
              </a:lnSpc>
              <a:spcAft>
                <a:spcPts val="800"/>
              </a:spcAft>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Have a look at this question from an exam:</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A2F1084-8D2A-830F-FC77-57031BF05F4B}"/>
              </a:ext>
            </a:extLst>
          </p:cNvPr>
          <p:cNvSpPr/>
          <p:nvPr/>
        </p:nvSpPr>
        <p:spPr>
          <a:xfrm>
            <a:off x="589785" y="1821600"/>
            <a:ext cx="10808429" cy="4028400"/>
          </a:xfrm>
          <a:prstGeom prst="rect">
            <a:avLst/>
          </a:prstGeom>
          <a:ln>
            <a:solidFill>
              <a:srgbClr val="D7412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According to Text B, in what ways can someone buying and living in their first underground home ensure that it is a positive experience?</a:t>
            </a:r>
            <a:endParaRPr kumimoji="0" lang="en-GB" alt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You must use continuous writing (not note form) and </a:t>
            </a:r>
            <a:r>
              <a:rPr kumimoji="0" lang="en-US" altLang="en-US" sz="2800" b="1"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use your own words</a:t>
            </a:r>
            <a:r>
              <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as far as possible.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2800" i="1" dirty="0">
              <a:solidFill>
                <a:prstClr val="black"/>
              </a:solidFill>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Your summary should not be more than 120 words</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Speech Bubble: Oval 7">
            <a:extLst>
              <a:ext uri="{FF2B5EF4-FFF2-40B4-BE49-F238E27FC236}">
                <a16:creationId xmlns:a16="http://schemas.microsoft.com/office/drawing/2014/main" id="{CE4C4C1E-AD88-F5A9-DFFE-A36DF2AA04A8}"/>
              </a:ext>
            </a:extLst>
          </p:cNvPr>
          <p:cNvSpPr/>
          <p:nvPr/>
        </p:nvSpPr>
        <p:spPr>
          <a:xfrm>
            <a:off x="9464841" y="4427622"/>
            <a:ext cx="1933373" cy="1515978"/>
          </a:xfrm>
          <a:prstGeom prst="wedgeEllipseCallout">
            <a:avLst>
              <a:gd name="adj1" fmla="val -108268"/>
              <a:gd name="adj2" fmla="val 4702"/>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Keep it short!</a:t>
            </a:r>
          </a:p>
        </p:txBody>
      </p:sp>
      <p:sp>
        <p:nvSpPr>
          <p:cNvPr id="9" name="Speech Bubble: Oval 8">
            <a:extLst>
              <a:ext uri="{FF2B5EF4-FFF2-40B4-BE49-F238E27FC236}">
                <a16:creationId xmlns:a16="http://schemas.microsoft.com/office/drawing/2014/main" id="{DB3F1191-7127-C337-E690-6941864B5271}"/>
              </a:ext>
            </a:extLst>
          </p:cNvPr>
          <p:cNvSpPr/>
          <p:nvPr/>
        </p:nvSpPr>
        <p:spPr>
          <a:xfrm>
            <a:off x="9779418" y="390410"/>
            <a:ext cx="2028582" cy="1515977"/>
          </a:xfrm>
          <a:prstGeom prst="wedgeEllipseCallout">
            <a:avLst>
              <a:gd name="adj1" fmla="val -42887"/>
              <a:gd name="adj2" fmla="val 63509"/>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Question: Select relevant material</a:t>
            </a:r>
          </a:p>
        </p:txBody>
      </p:sp>
      <p:sp>
        <p:nvSpPr>
          <p:cNvPr id="10" name="Speech Bubble: Oval 9">
            <a:extLst>
              <a:ext uri="{FF2B5EF4-FFF2-40B4-BE49-F238E27FC236}">
                <a16:creationId xmlns:a16="http://schemas.microsoft.com/office/drawing/2014/main" id="{694BCED9-E077-D586-2577-BADA5AF1CA9D}"/>
              </a:ext>
            </a:extLst>
          </p:cNvPr>
          <p:cNvSpPr/>
          <p:nvPr/>
        </p:nvSpPr>
        <p:spPr>
          <a:xfrm>
            <a:off x="4863029" y="3948545"/>
            <a:ext cx="1620897" cy="1011382"/>
          </a:xfrm>
          <a:prstGeom prst="wedgeEllipseCallout">
            <a:avLst>
              <a:gd name="adj1" fmla="val -70895"/>
              <a:gd name="adj2" fmla="val -43165"/>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Third element</a:t>
            </a:r>
          </a:p>
        </p:txBody>
      </p:sp>
    </p:spTree>
    <p:extLst>
      <p:ext uri="{BB962C8B-B14F-4D97-AF65-F5344CB8AC3E}">
        <p14:creationId xmlns:p14="http://schemas.microsoft.com/office/powerpoint/2010/main" val="391937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946484" y="1836001"/>
            <a:ext cx="10411327" cy="4243958"/>
          </a:xfrm>
        </p:spPr>
        <p:txBody>
          <a:bodyPr>
            <a:normAutofit lnSpcReduction="10000"/>
          </a:bodyPr>
          <a:lstStyle/>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A summary is a way in which you can show that you have understood what you have read.</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Using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your own words</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is an important way in which you can show this.</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If you summarise a list, then you’re already beginning to do this.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7630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Look at this statement:</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54E54E4E-422E-4CAC-E7F3-BDD6643E5567}"/>
              </a:ext>
            </a:extLst>
          </p:cNvPr>
          <p:cNvSpPr/>
          <p:nvPr/>
        </p:nvSpPr>
        <p:spPr>
          <a:xfrm>
            <a:off x="1331495" y="2154017"/>
            <a:ext cx="9529010" cy="1941095"/>
          </a:xfrm>
          <a:prstGeom prst="rect">
            <a:avLst/>
          </a:prstGeom>
          <a:ln>
            <a:solidFill>
              <a:srgbClr val="D74120"/>
            </a:solidFill>
          </a:ln>
        </p:spPr>
        <p:style>
          <a:lnRef idx="2">
            <a:schemeClr val="accent5"/>
          </a:lnRef>
          <a:fillRef idx="1">
            <a:schemeClr val="lt1"/>
          </a:fillRef>
          <a:effectRef idx="0">
            <a:schemeClr val="accent5"/>
          </a:effectRef>
          <a:fontRef idx="minor">
            <a:schemeClr val="dk1"/>
          </a:fontRef>
        </p:style>
        <p:txBody>
          <a:bodyPr rtlCol="0" anchor="ctr"/>
          <a:lstStyle/>
          <a:p>
            <a:pPr indent="457200" algn="ctr">
              <a:lnSpc>
                <a:spcPct val="115000"/>
              </a:lnSpc>
              <a:spcAft>
                <a:spcPts val="800"/>
              </a:spcAft>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She likes to eat apples, oranges and bananas.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C747FFA-CA01-AA22-E8A3-E4B8144FD7B1}"/>
              </a:ext>
            </a:extLst>
          </p:cNvPr>
          <p:cNvSpPr txBox="1"/>
          <p:nvPr/>
        </p:nvSpPr>
        <p:spPr>
          <a:xfrm>
            <a:off x="1331495" y="5117662"/>
            <a:ext cx="8325852" cy="630750"/>
          </a:xfrm>
          <a:prstGeom prst="rect">
            <a:avLst/>
          </a:prstGeom>
          <a:noFill/>
        </p:spPr>
        <p:txBody>
          <a:bodyPr wrap="square">
            <a:spAutoFit/>
          </a:bodyPr>
          <a:lstStyle/>
          <a:p>
            <a:pP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What does she like to eat?</a:t>
            </a:r>
            <a:endParaRPr lang="en-GB"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03360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838200" y="365125"/>
            <a:ext cx="10515600" cy="1117311"/>
          </a:xfrm>
        </p:spPr>
        <p:txBody>
          <a:bodyPr anchor="ctr">
            <a:normAutofit fontScale="90000"/>
          </a:bodyPr>
          <a:lstStyle/>
          <a:p>
            <a:r>
              <a:rPr lang="en-US" sz="3600" b="1" kern="100" dirty="0"/>
              <a:t>Answer</a:t>
            </a:r>
            <a:r>
              <a:rPr lang="en-US" sz="3600" kern="100" dirty="0"/>
              <a:t>: She likes to eat fruit. </a:t>
            </a:r>
            <a:br>
              <a:rPr lang="en-GB" kern="100" dirty="0"/>
            </a:br>
            <a:endParaRPr lang="en-GB" dirty="0"/>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sz="half" idx="1"/>
          </p:nvPr>
        </p:nvSpPr>
        <p:spPr>
          <a:xfrm>
            <a:off x="838200" y="1825625"/>
            <a:ext cx="5181600" cy="4351338"/>
          </a:xfrm>
        </p:spPr>
        <p:txBody>
          <a:bodyPr>
            <a:normAutofit/>
          </a:bodyPr>
          <a:lstStyle/>
          <a:p>
            <a:pPr marL="0" indent="0">
              <a:buNone/>
            </a:pPr>
            <a:endParaRPr lang="en-US" dirty="0">
              <a:effectLst/>
            </a:endParaRPr>
          </a:p>
          <a:p>
            <a:pPr marL="0" indent="0">
              <a:buNone/>
            </a:pPr>
            <a:endParaRPr lang="en-US" dirty="0"/>
          </a:p>
          <a:p>
            <a:pPr marL="0" indent="0">
              <a:buNone/>
            </a:pPr>
            <a:r>
              <a:rPr lang="en-US" dirty="0">
                <a:effectLst/>
              </a:rPr>
              <a:t>Here, you have not only </a:t>
            </a:r>
            <a:r>
              <a:rPr lang="en-US" b="1" dirty="0">
                <a:effectLst/>
              </a:rPr>
              <a:t>kept it short</a:t>
            </a:r>
            <a:r>
              <a:rPr lang="en-US" dirty="0">
                <a:effectLst/>
              </a:rPr>
              <a:t>, but you have also </a:t>
            </a:r>
            <a:r>
              <a:rPr lang="en-US" b="1" dirty="0">
                <a:effectLst/>
              </a:rPr>
              <a:t>used your own words.</a:t>
            </a:r>
            <a:endParaRPr lang="en-GB" dirty="0"/>
          </a:p>
        </p:txBody>
      </p:sp>
      <p:pic>
        <p:nvPicPr>
          <p:cNvPr id="5" name="Graphic 4" descr="Sunglasses face outline with solid fill">
            <a:extLst>
              <a:ext uri="{FF2B5EF4-FFF2-40B4-BE49-F238E27FC236}">
                <a16:creationId xmlns:a16="http://schemas.microsoft.com/office/drawing/2014/main" id="{06AE37AC-BD47-0604-E9E2-847CED340D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87331" y="1825625"/>
            <a:ext cx="4351338" cy="4351338"/>
          </a:xfrm>
          <a:prstGeom prst="rect">
            <a:avLst/>
          </a:prstGeom>
        </p:spPr>
      </p:pic>
    </p:spTree>
    <p:extLst>
      <p:ext uri="{BB962C8B-B14F-4D97-AF65-F5344CB8AC3E}">
        <p14:creationId xmlns:p14="http://schemas.microsoft.com/office/powerpoint/2010/main" val="365218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1714418"/>
          </a:xfrm>
        </p:spPr>
        <p:txBody>
          <a:bodyPr>
            <a:noAutofit/>
          </a:bodyPr>
          <a:lstStyle/>
          <a:p>
            <a:pPr>
              <a:lnSpc>
                <a:spcPct val="115000"/>
              </a:lnSpc>
              <a:spcAft>
                <a:spcPts val="800"/>
              </a:spcAft>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Try another one (</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there are </a:t>
            </a:r>
            <a:r>
              <a:rPr lang="en-US" sz="3600" b="1" kern="100" dirty="0">
                <a:effectLst/>
                <a:latin typeface="Aptos" panose="020B0004020202020204" pitchFamily="34" charset="0"/>
                <a:ea typeface="Aptos" panose="020B0004020202020204" pitchFamily="34" charset="0"/>
                <a:cs typeface="Times New Roman" panose="02020603050405020304" pitchFamily="18" charset="0"/>
              </a:rPr>
              <a:t>two</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 lists here</a:t>
            </a:r>
            <a:r>
              <a:rPr lang="en-US" sz="3600" b="1" kern="100" dirty="0">
                <a:effectLst/>
                <a:latin typeface="Aptos" panose="020B0004020202020204" pitchFamily="34" charset="0"/>
                <a:ea typeface="Aptos" panose="020B0004020202020204" pitchFamily="34" charset="0"/>
                <a:cs typeface="Times New Roman" panose="02020603050405020304" pitchFamily="18" charset="0"/>
              </a:rPr>
              <a:t>):</a:t>
            </a:r>
            <a:br>
              <a:rPr lang="en-GB" sz="3600" kern="100" dirty="0">
                <a:effectLst/>
                <a:latin typeface="Aptos" panose="020B0004020202020204" pitchFamily="34" charset="0"/>
                <a:ea typeface="Aptos" panose="020B0004020202020204" pitchFamily="34" charset="0"/>
                <a:cs typeface="Times New Roman" panose="02020603050405020304" pitchFamily="18" charset="0"/>
              </a:rPr>
            </a:b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68DE781F-A4D7-F02E-F8F8-318757977E8D}"/>
              </a:ext>
            </a:extLst>
          </p:cNvPr>
          <p:cNvSpPr/>
          <p:nvPr/>
        </p:nvSpPr>
        <p:spPr>
          <a:xfrm>
            <a:off x="1174172" y="2493818"/>
            <a:ext cx="9996054" cy="2306782"/>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If you order a pizza or any other kind of takeaway, it may be delivered by someone on a bicycle, a motorbike or a scooter or even in a car. In some parts of the world even drones are being used.</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7989677E-9154-232E-8BAA-145BA42E1DDC}"/>
              </a:ext>
            </a:extLst>
          </p:cNvPr>
          <p:cNvSpPr txBox="1"/>
          <p:nvPr/>
        </p:nvSpPr>
        <p:spPr>
          <a:xfrm>
            <a:off x="685800" y="5493471"/>
            <a:ext cx="10972799" cy="563424"/>
          </a:xfrm>
          <a:prstGeom prst="rect">
            <a:avLst/>
          </a:prstGeom>
          <a:noFill/>
        </p:spPr>
        <p:txBody>
          <a:bodyPr wrap="square">
            <a:spAutoFit/>
          </a:bodyPr>
          <a:lstStyle/>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According to the writer what can be delivered and how?</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370472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7VPTP7ZE6X33-1933993375-2126</_dlc_DocId>
    <_dlc_DocIdUrl xmlns="9ad1216b-cdc1-40e2-a0c2-94597fd44697">
      <Url>https://cambridgeorg.sharepoint.com/sites/cie/education/pd/Curriculum_Support/_layouts/15/DocIdRedir.aspx?ID=7VPTP7ZE6X33-1933993375-2126</Url>
      <Description>7VPTP7ZE6X33-1933993375-2126</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70DDD1C-CF4A-46E7-99B5-09C13AE6D26A}">
  <ds:schemaRefs>
    <ds:schemaRef ds:uri="http://schemas.microsoft.com/sharepoint/v3/contenttype/forms"/>
  </ds:schemaRefs>
</ds:datastoreItem>
</file>

<file path=customXml/itemProps2.xml><?xml version="1.0" encoding="utf-8"?>
<ds:datastoreItem xmlns:ds="http://schemas.openxmlformats.org/officeDocument/2006/customXml" ds:itemID="{C8EEB6BE-464A-4193-999F-892EFD202A98}">
  <ds:schemaRefs>
    <ds:schemaRef ds:uri="http://schemas.microsoft.com/office/2006/documentManagement/types"/>
    <ds:schemaRef ds:uri="http://purl.org/dc/elements/1.1/"/>
    <ds:schemaRef ds:uri="7424b78e-8606-4fd1-9a19-b6b90bbc0a1b"/>
    <ds:schemaRef ds:uri="9ad1216b-cdc1-40e2-a0c2-94597fd44697"/>
    <ds:schemaRef ds:uri="http://schemas.openxmlformats.org/package/2006/metadata/core-properties"/>
    <ds:schemaRef ds:uri="http://purl.org/dc/terms/"/>
    <ds:schemaRef ds:uri="http://schemas.microsoft.com/office/infopath/2007/PartnerControls"/>
    <ds:schemaRef ds:uri="http://purl.org/dc/dcmitype/"/>
    <ds:schemaRef ds:uri="3fcf4a81-aca0-43b6-bff7-87efdc296efa"/>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9F79B58-4032-4BDF-A8D6-5EEF6C7455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F7D5F36-01DE-4CA6-8B30-DF4652A7CF86}">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otalTime>98</TotalTime>
  <Words>1179</Words>
  <Application>Microsoft Office PowerPoint</Application>
  <PresentationFormat>Widescreen</PresentationFormat>
  <Paragraphs>105</Paragraphs>
  <Slides>19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MS Mincho</vt:lpstr>
      <vt:lpstr>Aptos</vt:lpstr>
      <vt:lpstr>Aptos Display</vt:lpstr>
      <vt:lpstr>Arial</vt:lpstr>
      <vt:lpstr>Georgia</vt:lpstr>
      <vt:lpstr>Symbol</vt:lpstr>
      <vt:lpstr>Office Theme</vt:lpstr>
      <vt:lpstr>1_Office Theme</vt:lpstr>
      <vt:lpstr>PowerPoint Presentation</vt:lpstr>
      <vt:lpstr>PowerPoint Presentation</vt:lpstr>
      <vt:lpstr>Reminders:</vt:lpstr>
      <vt:lpstr>However, there’s a third vital element:</vt:lpstr>
      <vt:lpstr>Have a look at this question from an exam:</vt:lpstr>
      <vt:lpstr>PowerPoint Presentation</vt:lpstr>
      <vt:lpstr>Look at this statement:</vt:lpstr>
      <vt:lpstr>Answer: She likes to eat fruit.  </vt:lpstr>
      <vt:lpstr>Try another one (there are two lists here): </vt:lpstr>
      <vt:lpstr>Answer: Fast food can be delivered via a range of     transportation.  </vt:lpstr>
      <vt:lpstr>PowerPoint Presentation</vt:lpstr>
      <vt:lpstr>Here are a series of extracts from a passage about a holiday resort that a family is staying at. Put each one into your own words, using fewer words than the original. </vt:lpstr>
      <vt:lpstr>PowerPoint Presentation</vt:lpstr>
      <vt:lpstr>PowerPoint Presentation</vt:lpstr>
      <vt:lpstr>On the next slide there is part of a text from an exam paper. Read it carefully and answer using the table below.  Question: According to the writer, what might supporters of the Hyperloop consider to be its advantages and appeal?   Top tip: Highlight everything you think is relevant before you start filling in the table.</vt:lpstr>
      <vt:lpstr>PowerPoint Presentation</vt:lpstr>
      <vt:lpstr>PowerPoint Presentation</vt:lpstr>
      <vt:lpstr>Answers</vt:lpstr>
      <vt:lpstr>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dawson</dc:creator>
  <cp:lastModifiedBy>Sally Ellis</cp:lastModifiedBy>
  <cp:revision>3</cp:revision>
  <dcterms:created xsi:type="dcterms:W3CDTF">2025-05-07T12:53:31Z</dcterms:created>
  <dcterms:modified xsi:type="dcterms:W3CDTF">2025-06-06T13:58:38Z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f8d70f68-0c42-4b9e-bf7c-387a5bdb0490</vt:lpwstr>
  </property>
  <property fmtid="{D5CDD505-2E9C-101B-9397-08002B2CF9AE}" pid="4" name="MediaServiceImageTags">
    <vt:lpwstr/>
  </property>
</Properties>
</file>