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5"/>
  </p:notesMasterIdLst>
  <p:handoutMasterIdLst>
    <p:handoutMasterId r:id="rId16"/>
  </p:handoutMasterIdLst>
  <p:sldIdLst>
    <p:sldId id="343" r:id="rId6"/>
    <p:sldId id="298" r:id="rId7"/>
    <p:sldId id="322" r:id="rId8"/>
    <p:sldId id="333" r:id="rId9"/>
    <p:sldId id="262" r:id="rId10"/>
    <p:sldId id="318" r:id="rId11"/>
    <p:sldId id="344" r:id="rId12"/>
    <p:sldId id="345" r:id="rId13"/>
    <p:sldId id="34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A7B036-ECD5-4D0F-A10A-0DF030666F29}" v="14" dt="2026-06-16T13:50:30.3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4"/>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6-16T13:51:32.574" v="3621" actId="20577"/>
      <pc:docMkLst>
        <pc:docMk/>
      </pc:docMkLst>
      <pc:sldChg chg="modSp add mod">
        <pc:chgData name="Lizzie Gauntlett" userId="1dc7c36a1b1a647d" providerId="LiveId" clId="{C1DC5315-D282-429F-B35A-871ABF7A65E8}" dt="2026-06-16T13:42:36.127" v="3187" actId="6549"/>
        <pc:sldMkLst>
          <pc:docMk/>
          <pc:sldMk cId="1537033953" sldId="262"/>
        </pc:sldMkLst>
        <pc:spChg chg="mod">
          <ac:chgData name="Lizzie Gauntlett" userId="1dc7c36a1b1a647d" providerId="LiveId" clId="{C1DC5315-D282-429F-B35A-871ABF7A65E8}" dt="2026-06-16T13:38:32.797" v="2858" actId="20577"/>
          <ac:spMkLst>
            <pc:docMk/>
            <pc:sldMk cId="1537033953" sldId="262"/>
            <ac:spMk id="2" creationId="{340F79B7-7844-A143-9B29-1C3016D34133}"/>
          </ac:spMkLst>
        </pc:spChg>
        <pc:spChg chg="mod">
          <ac:chgData name="Lizzie Gauntlett" userId="1dc7c36a1b1a647d" providerId="LiveId" clId="{C1DC5315-D282-429F-B35A-871ABF7A65E8}" dt="2026-06-16T13:42:36.127" v="3187" actId="6549"/>
          <ac:spMkLst>
            <pc:docMk/>
            <pc:sldMk cId="1537033953" sldId="262"/>
            <ac:spMk id="4" creationId="{0E320550-44A7-EE36-A47B-4379AF968CFE}"/>
          </ac:spMkLst>
        </pc:spChg>
        <pc:graphicFrameChg chg="mod modGraphic">
          <ac:chgData name="Lizzie Gauntlett" userId="1dc7c36a1b1a647d" providerId="LiveId" clId="{C1DC5315-D282-429F-B35A-871ABF7A65E8}" dt="2026-06-16T13:39:21.318" v="2860" actId="2165"/>
          <ac:graphicFrameMkLst>
            <pc:docMk/>
            <pc:sldMk cId="1537033953" sldId="262"/>
            <ac:graphicFrameMk id="7" creationId="{FA28F6FF-4C6B-B748-AC6D-6C29F3B95A10}"/>
          </ac:graphicFrameMkLst>
        </pc:graphicFrameChg>
      </pc:sldChg>
      <pc:sldChg chg="modSp mod">
        <pc:chgData name="Lizzie Gauntlett" userId="1dc7c36a1b1a647d" providerId="LiveId" clId="{C1DC5315-D282-429F-B35A-871ABF7A65E8}" dt="2026-06-16T13:28:14.713" v="2489" actId="20577"/>
        <pc:sldMkLst>
          <pc:docMk/>
          <pc:sldMk cId="1677304970" sldId="298"/>
        </pc:sldMkLst>
        <pc:spChg chg="mod">
          <ac:chgData name="Lizzie Gauntlett" userId="1dc7c36a1b1a647d" providerId="LiveId" clId="{C1DC5315-D282-429F-B35A-871ABF7A65E8}" dt="2026-06-16T13:28:14.713" v="2489" actId="20577"/>
          <ac:spMkLst>
            <pc:docMk/>
            <pc:sldMk cId="1677304970" sldId="298"/>
            <ac:spMk id="4" creationId="{8A3FCDC3-543C-8905-8EB4-3AC0E32FFFFF}"/>
          </ac:spMkLst>
        </pc:spChg>
      </pc:sldChg>
      <pc:sldChg chg="modSp add mod">
        <pc:chgData name="Lizzie Gauntlett" userId="1dc7c36a1b1a647d" providerId="LiveId" clId="{C1DC5315-D282-429F-B35A-871ABF7A65E8}" dt="2026-06-16T13:48:14.363" v="3551" actId="27636"/>
        <pc:sldMkLst>
          <pc:docMk/>
          <pc:sldMk cId="1800512821" sldId="318"/>
        </pc:sldMkLst>
        <pc:spChg chg="mod">
          <ac:chgData name="Lizzie Gauntlett" userId="1dc7c36a1b1a647d" providerId="LiveId" clId="{C1DC5315-D282-429F-B35A-871ABF7A65E8}" dt="2026-06-16T13:47:40.218" v="3540" actId="20577"/>
          <ac:spMkLst>
            <pc:docMk/>
            <pc:sldMk cId="1800512821" sldId="318"/>
            <ac:spMk id="2" creationId="{929F2BF5-092F-1975-C7A7-4732BBDE15B7}"/>
          </ac:spMkLst>
        </pc:spChg>
        <pc:spChg chg="mod">
          <ac:chgData name="Lizzie Gauntlett" userId="1dc7c36a1b1a647d" providerId="LiveId" clId="{C1DC5315-D282-429F-B35A-871ABF7A65E8}" dt="2026-06-16T13:48:14.363" v="3551" actId="27636"/>
          <ac:spMkLst>
            <pc:docMk/>
            <pc:sldMk cId="1800512821" sldId="318"/>
            <ac:spMk id="3" creationId="{71C1CFD4-2904-39C3-6B35-83381E239497}"/>
          </ac:spMkLst>
        </pc:spChg>
      </pc:sldChg>
      <pc:sldChg chg="addSp delSp modSp mod ord">
        <pc:chgData name="Lizzie Gauntlett" userId="1dc7c36a1b1a647d" providerId="LiveId" clId="{C1DC5315-D282-429F-B35A-871ABF7A65E8}" dt="2026-06-16T13:39:34.597" v="2862"/>
        <pc:sldMkLst>
          <pc:docMk/>
          <pc:sldMk cId="2489020089" sldId="322"/>
        </pc:sldMkLst>
        <pc:spChg chg="mod">
          <ac:chgData name="Lizzie Gauntlett" userId="1dc7c36a1b1a647d" providerId="LiveId" clId="{C1DC5315-D282-429F-B35A-871ABF7A65E8}" dt="2026-06-16T13:36:39.724" v="2583" actId="20577"/>
          <ac:spMkLst>
            <pc:docMk/>
            <pc:sldMk cId="2489020089" sldId="322"/>
            <ac:spMk id="2" creationId="{9DB82052-FB06-EB29-235D-D895AFE80018}"/>
          </ac:spMkLst>
        </pc:spChg>
        <pc:spChg chg="mod">
          <ac:chgData name="Lizzie Gauntlett" userId="1dc7c36a1b1a647d" providerId="LiveId" clId="{C1DC5315-D282-429F-B35A-871ABF7A65E8}" dt="2026-06-16T13:36:38.328" v="2582" actId="313"/>
          <ac:spMkLst>
            <pc:docMk/>
            <pc:sldMk cId="2489020089" sldId="322"/>
            <ac:spMk id="4" creationId="{E1002C61-6357-87F2-E88C-5E97C35CEB53}"/>
          </ac:spMkLst>
        </pc:spChg>
        <pc:spChg chg="add">
          <ac:chgData name="Lizzie Gauntlett" userId="1dc7c36a1b1a647d" providerId="LiveId" clId="{C1DC5315-D282-429F-B35A-871ABF7A65E8}" dt="2026-06-16T13:36:03.165" v="2549"/>
          <ac:spMkLst>
            <pc:docMk/>
            <pc:sldMk cId="2489020089" sldId="322"/>
            <ac:spMk id="7" creationId="{C393830A-521F-4898-8C62-7FF0627C5A41}"/>
          </ac:spMkLst>
        </pc:spChg>
        <pc:graphicFrameChg chg="add del mod">
          <ac:chgData name="Lizzie Gauntlett" userId="1dc7c36a1b1a647d" providerId="LiveId" clId="{C1DC5315-D282-429F-B35A-871ABF7A65E8}" dt="2026-06-16T13:36:15.851" v="2553" actId="478"/>
          <ac:graphicFrameMkLst>
            <pc:docMk/>
            <pc:sldMk cId="2489020089" sldId="322"/>
            <ac:graphicFrameMk id="3" creationId="{DDAD8210-4F3E-F29C-85EC-7603F33126A9}"/>
          </ac:graphicFrameMkLst>
        </pc:graphicFrameChg>
      </pc:sldChg>
      <pc:sldChg chg="modSp mod ord">
        <pc:chgData name="Lizzie Gauntlett" userId="1dc7c36a1b1a647d" providerId="LiveId" clId="{C1DC5315-D282-429F-B35A-871ABF7A65E8}" dt="2026-06-16T13:49:35.528" v="3569"/>
        <pc:sldMkLst>
          <pc:docMk/>
          <pc:sldMk cId="1198625482" sldId="333"/>
        </pc:sldMkLst>
        <pc:spChg chg="mod">
          <ac:chgData name="Lizzie Gauntlett" userId="1dc7c36a1b1a647d" providerId="LiveId" clId="{C1DC5315-D282-429F-B35A-871ABF7A65E8}" dt="2026-06-16T13:40:34.813" v="2872" actId="20577"/>
          <ac:spMkLst>
            <pc:docMk/>
            <pc:sldMk cId="1198625482" sldId="333"/>
            <ac:spMk id="3" creationId="{FD4857A8-FEFB-1CE7-3447-A477657416F6}"/>
          </ac:spMkLst>
        </pc:spChg>
        <pc:spChg chg="mod">
          <ac:chgData name="Lizzie Gauntlett" userId="1dc7c36a1b1a647d" providerId="LiveId" clId="{C1DC5315-D282-429F-B35A-871ABF7A65E8}" dt="2026-06-16T13:42:00.271" v="3144" actId="255"/>
          <ac:spMkLst>
            <pc:docMk/>
            <pc:sldMk cId="1198625482" sldId="333"/>
            <ac:spMk id="4" creationId="{9F31BEDC-13C9-7154-7D8E-964D57B4F8CA}"/>
          </ac:spMkLst>
        </pc:spChg>
      </pc:sldChg>
      <pc:sldChg chg="modSp del mod ord">
        <pc:chgData name="Lizzie Gauntlett" userId="1dc7c36a1b1a647d" providerId="LiveId" clId="{C1DC5315-D282-429F-B35A-871ABF7A65E8}" dt="2026-06-16T13:49:23.197" v="3567" actId="47"/>
        <pc:sldMkLst>
          <pc:docMk/>
          <pc:sldMk cId="3061927069" sldId="336"/>
        </pc:sldMkLst>
        <pc:spChg chg="mod">
          <ac:chgData name="Lizzie Gauntlett" userId="1dc7c36a1b1a647d" providerId="LiveId" clId="{C1DC5315-D282-429F-B35A-871ABF7A65E8}" dt="2026-06-16T13:43:18.339" v="3303" actId="20577"/>
          <ac:spMkLst>
            <pc:docMk/>
            <pc:sldMk cId="3061927069" sldId="336"/>
            <ac:spMk id="4" creationId="{8A3FCDC3-543C-8905-8EB4-3AC0E32FFFFF}"/>
          </ac:spMkLst>
        </pc:spChg>
      </pc:sldChg>
      <pc:sldChg chg="modSp mod">
        <pc:chgData name="Lizzie Gauntlett" userId="1dc7c36a1b1a647d" providerId="LiveId" clId="{C1DC5315-D282-429F-B35A-871ABF7A65E8}" dt="2026-06-16T13:45:12.759" v="3491" actId="313"/>
        <pc:sldMkLst>
          <pc:docMk/>
          <pc:sldMk cId="153233455" sldId="341"/>
        </pc:sldMkLst>
        <pc:spChg chg="mod">
          <ac:chgData name="Lizzie Gauntlett" userId="1dc7c36a1b1a647d" providerId="LiveId" clId="{C1DC5315-D282-429F-B35A-871ABF7A65E8}" dt="2026-06-16T13:45:12.759" v="3491" actId="313"/>
          <ac:spMkLst>
            <pc:docMk/>
            <pc:sldMk cId="153233455" sldId="341"/>
            <ac:spMk id="4" creationId="{CC353874-58DC-AE45-C5DF-CCA75046EC71}"/>
          </ac:spMkLst>
        </pc:spChg>
      </pc:sldChg>
      <pc:sldChg chg="del">
        <pc:chgData name="Lizzie Gauntlett" userId="1dc7c36a1b1a647d" providerId="LiveId" clId="{C1DC5315-D282-429F-B35A-871ABF7A65E8}" dt="2026-06-16T13:43:23.599" v="3305" actId="47"/>
        <pc:sldMkLst>
          <pc:docMk/>
          <pc:sldMk cId="258161367" sldId="342"/>
        </pc:sldMkLst>
      </pc:sldChg>
      <pc:sldChg chg="modSp mod">
        <pc:chgData name="Lizzie Gauntlett" userId="1dc7c36a1b1a647d" providerId="LiveId" clId="{C1DC5315-D282-429F-B35A-871ABF7A65E8}" dt="2026-06-16T13:35:50.523" v="2547" actId="20577"/>
        <pc:sldMkLst>
          <pc:docMk/>
          <pc:sldMk cId="1130971648" sldId="343"/>
        </pc:sldMkLst>
        <pc:spChg chg="mod">
          <ac:chgData name="Lizzie Gauntlett" userId="1dc7c36a1b1a647d" providerId="LiveId" clId="{C1DC5315-D282-429F-B35A-871ABF7A65E8}" dt="2026-06-16T13:35:50.523" v="2547" actId="20577"/>
          <ac:spMkLst>
            <pc:docMk/>
            <pc:sldMk cId="1130971648" sldId="343"/>
            <ac:spMk id="4" creationId="{8A3FCDC3-543C-8905-8EB4-3AC0E32FFFFF}"/>
          </ac:spMkLst>
        </pc:spChg>
      </pc:sldChg>
      <pc:sldChg chg="modSp add del mod">
        <pc:chgData name="Lizzie Gauntlett" userId="1dc7c36a1b1a647d" providerId="LiveId" clId="{C1DC5315-D282-429F-B35A-871ABF7A65E8}" dt="2026-06-16T13:43:22.064" v="3304" actId="47"/>
        <pc:sldMkLst>
          <pc:docMk/>
          <pc:sldMk cId="59203160" sldId="344"/>
        </pc:sldMkLst>
        <pc:spChg chg="mod">
          <ac:chgData name="Lizzie Gauntlett" userId="1dc7c36a1b1a647d" providerId="LiveId" clId="{C1DC5315-D282-429F-B35A-871ABF7A65E8}" dt="2026-06-16T13:42:11.133" v="3148" actId="20577"/>
          <ac:spMkLst>
            <pc:docMk/>
            <pc:sldMk cId="59203160" sldId="344"/>
            <ac:spMk id="4" creationId="{EF9DA26E-355E-4E64-DD26-A2D0F284E317}"/>
          </ac:spMkLst>
        </pc:spChg>
      </pc:sldChg>
      <pc:sldChg chg="modSp add mod">
        <pc:chgData name="Lizzie Gauntlett" userId="1dc7c36a1b1a647d" providerId="LiveId" clId="{C1DC5315-D282-429F-B35A-871ABF7A65E8}" dt="2026-06-16T13:48:55.324" v="3566" actId="20577"/>
        <pc:sldMkLst>
          <pc:docMk/>
          <pc:sldMk cId="800106048" sldId="344"/>
        </pc:sldMkLst>
        <pc:spChg chg="mod">
          <ac:chgData name="Lizzie Gauntlett" userId="1dc7c36a1b1a647d" providerId="LiveId" clId="{C1DC5315-D282-429F-B35A-871ABF7A65E8}" dt="2026-06-16T13:48:55.324" v="3566" actId="20577"/>
          <ac:spMkLst>
            <pc:docMk/>
            <pc:sldMk cId="800106048" sldId="344"/>
            <ac:spMk id="3" creationId="{1B9ED86D-E0F3-436D-CDC7-25CB6AF063E1}"/>
          </ac:spMkLst>
        </pc:spChg>
      </pc:sldChg>
      <pc:sldChg chg="modSp add mod">
        <pc:chgData name="Lizzie Gauntlett" userId="1dc7c36a1b1a647d" providerId="LiveId" clId="{C1DC5315-D282-429F-B35A-871ABF7A65E8}" dt="2026-06-16T13:51:32.574" v="3621" actId="20577"/>
        <pc:sldMkLst>
          <pc:docMk/>
          <pc:sldMk cId="1573197766" sldId="345"/>
        </pc:sldMkLst>
        <pc:spChg chg="mod">
          <ac:chgData name="Lizzie Gauntlett" userId="1dc7c36a1b1a647d" providerId="LiveId" clId="{C1DC5315-D282-429F-B35A-871ABF7A65E8}" dt="2026-06-16T13:51:01.274" v="3596" actId="20577"/>
          <ac:spMkLst>
            <pc:docMk/>
            <pc:sldMk cId="1573197766" sldId="345"/>
            <ac:spMk id="3" creationId="{FE3B531F-70CF-9826-8979-28F2E96A31E3}"/>
          </ac:spMkLst>
        </pc:spChg>
        <pc:spChg chg="mod">
          <ac:chgData name="Lizzie Gauntlett" userId="1dc7c36a1b1a647d" providerId="LiveId" clId="{C1DC5315-D282-429F-B35A-871ABF7A65E8}" dt="2026-06-16T13:51:32.574" v="3621" actId="20577"/>
          <ac:spMkLst>
            <pc:docMk/>
            <pc:sldMk cId="1573197766" sldId="345"/>
            <ac:spMk id="4" creationId="{16A7BDA3-E84A-3D40-923F-6CF6D8DCF22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16/06/2026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fontScale="92500" lnSpcReduction="10000"/>
          </a:bodyPr>
          <a:lstStyle/>
          <a:p>
            <a:pPr marL="0" indent="0">
              <a:buNone/>
            </a:pPr>
            <a:r>
              <a:rPr lang="en-US" dirty="0"/>
              <a:t>Lesson Objectives:</a:t>
            </a:r>
          </a:p>
          <a:p>
            <a:r>
              <a:rPr lang="en-US" dirty="0"/>
              <a:t>Explain the learning theory of language development including observation, imitation, positive reinforcement, and negative reinforcement</a:t>
            </a:r>
          </a:p>
          <a:p>
            <a:r>
              <a:rPr lang="en-US" dirty="0"/>
              <a:t>Describe the results and conclusion of the named study (speech and social feedback (Goldstein et al)</a:t>
            </a:r>
          </a:p>
          <a:p>
            <a:r>
              <a:rPr lang="en-US" dirty="0"/>
              <a:t>Apply the learning theory to novel scenarios</a:t>
            </a:r>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13974" y="4702542"/>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activity: </a:t>
            </a:r>
            <a:r>
              <a:rPr lang="en-GB" dirty="0"/>
              <a:t>A child says “milk” and their parent smiles and gives them milk. Explain what is happening, using your knowledge of observation and imitation.</a:t>
            </a:r>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2052-FB06-EB29-235D-D895AFE80018}"/>
              </a:ext>
            </a:extLst>
          </p:cNvPr>
          <p:cNvSpPr>
            <a:spLocks noGrp="1"/>
          </p:cNvSpPr>
          <p:nvPr>
            <p:ph type="title"/>
          </p:nvPr>
        </p:nvSpPr>
        <p:spPr/>
        <p:txBody>
          <a:bodyPr/>
          <a:lstStyle/>
          <a:p>
            <a:r>
              <a:rPr lang="en-GB" dirty="0"/>
              <a:t>Key terms</a:t>
            </a:r>
          </a:p>
        </p:txBody>
      </p:sp>
      <p:pic>
        <p:nvPicPr>
          <p:cNvPr id="5" name="Picture Placeholder 4">
            <a:extLst>
              <a:ext uri="{FF2B5EF4-FFF2-40B4-BE49-F238E27FC236}">
                <a16:creationId xmlns:a16="http://schemas.microsoft.com/office/drawing/2014/main" id="{2947D61F-F551-5C9B-C9A2-7E06F86EFCDB}"/>
              </a:ext>
            </a:extLst>
          </p:cNvPr>
          <p:cNvPicPr>
            <a:picLocks noGrp="1" noChangeAspect="1"/>
          </p:cNvPicPr>
          <p:nvPr>
            <p:ph type="pic" sz="quarter" idx="10"/>
          </p:nvPr>
        </p:nvPicPr>
        <p:blipFill>
          <a:blip r:embed="rId2"/>
          <a:srcRect l="46" r="46"/>
          <a:stretch>
            <a:fillRect/>
          </a:stretch>
        </p:blipFill>
        <p:spPr>
          <a:prstGeom prst="rect">
            <a:avLst/>
          </a:prstGeom>
        </p:spPr>
      </p:pic>
      <p:sp>
        <p:nvSpPr>
          <p:cNvPr id="4" name="Content Placeholder 3">
            <a:extLst>
              <a:ext uri="{FF2B5EF4-FFF2-40B4-BE49-F238E27FC236}">
                <a16:creationId xmlns:a16="http://schemas.microsoft.com/office/drawing/2014/main" id="{E1002C61-6357-87F2-E88C-5E97C35CEB53}"/>
              </a:ext>
            </a:extLst>
          </p:cNvPr>
          <p:cNvSpPr>
            <a:spLocks noGrp="1"/>
          </p:cNvSpPr>
          <p:nvPr>
            <p:ph idx="1"/>
          </p:nvPr>
        </p:nvSpPr>
        <p:spPr/>
        <p:txBody>
          <a:bodyPr>
            <a:normAutofit/>
          </a:bodyPr>
          <a:lstStyle/>
          <a:p>
            <a:pPr marL="0" indent="0" algn="ctr">
              <a:buNone/>
            </a:pPr>
            <a:endParaRPr lang="en-US" sz="3600" b="1" dirty="0"/>
          </a:p>
          <a:p>
            <a:pPr marL="0" indent="0">
              <a:buNone/>
            </a:pPr>
            <a:r>
              <a:rPr lang="en-US" b="1" dirty="0"/>
              <a:t>Positive reinforcement </a:t>
            </a:r>
            <a:r>
              <a:rPr lang="en-US" dirty="0"/>
              <a:t>means</a:t>
            </a:r>
            <a:r>
              <a:rPr lang="en-US" b="1" dirty="0"/>
              <a:t>: </a:t>
            </a:r>
          </a:p>
          <a:p>
            <a:pPr marL="0" indent="0">
              <a:buNone/>
            </a:pPr>
            <a:r>
              <a:rPr lang="en-US" b="1" dirty="0"/>
              <a:t>‘</a:t>
            </a:r>
            <a:r>
              <a:rPr lang="en-US" dirty="0"/>
              <a:t>adding a pleasant stimulus after a behaviour, to increase the chance of the behaviour happening again’</a:t>
            </a:r>
          </a:p>
          <a:p>
            <a:pPr marL="0" indent="0">
              <a:buNone/>
            </a:pPr>
            <a:endParaRPr lang="en-US" dirty="0"/>
          </a:p>
          <a:p>
            <a:pPr marL="0" indent="0">
              <a:buNone/>
            </a:pPr>
            <a:r>
              <a:rPr lang="en-US" b="1" dirty="0"/>
              <a:t>Negative reinforcement </a:t>
            </a:r>
            <a:r>
              <a:rPr lang="en-US" dirty="0"/>
              <a:t>means</a:t>
            </a:r>
            <a:r>
              <a:rPr lang="en-US" b="1" dirty="0"/>
              <a:t>: </a:t>
            </a:r>
          </a:p>
          <a:p>
            <a:pPr marL="0" indent="0">
              <a:buNone/>
            </a:pPr>
            <a:r>
              <a:rPr lang="en-US" b="1" dirty="0"/>
              <a:t>‘</a:t>
            </a:r>
            <a:r>
              <a:rPr lang="en-US" dirty="0"/>
              <a:t>removing an unpleasant stimulus after a behaviour, to increase the chance of the behaviour happening again’</a:t>
            </a:r>
          </a:p>
        </p:txBody>
      </p:sp>
    </p:spTree>
    <p:extLst>
      <p:ext uri="{BB962C8B-B14F-4D97-AF65-F5344CB8AC3E}">
        <p14:creationId xmlns:p14="http://schemas.microsoft.com/office/powerpoint/2010/main" val="2489020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p:txBody>
          <a:bodyPr/>
          <a:lstStyle/>
          <a:p>
            <a:r>
              <a:rPr lang="en-US" dirty="0"/>
              <a:t>Case study</a:t>
            </a:r>
            <a:endParaRPr lang="en-GB"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p:txBody>
          <a:bodyPr>
            <a:normAutofit/>
          </a:bodyPr>
          <a:lstStyle/>
          <a:p>
            <a:pPr marL="0" indent="0">
              <a:buNone/>
            </a:pPr>
            <a:r>
              <a:rPr lang="en-US" sz="2800" dirty="0"/>
              <a:t>A child points at a noisy toy and says ‘no, no, quiet!’. The parent turns the noisy toy off, so it is silent.</a:t>
            </a:r>
          </a:p>
          <a:p>
            <a:pPr marL="0" indent="0">
              <a:buNone/>
            </a:pPr>
            <a:endParaRPr lang="en-US" sz="2800" dirty="0"/>
          </a:p>
          <a:p>
            <a:pPr marL="0" indent="0">
              <a:buNone/>
            </a:pPr>
            <a:r>
              <a:rPr lang="en-US" sz="2800" dirty="0"/>
              <a:t>Explain how negative reinforcement can be applied to the child’s language learning in this case.</a:t>
            </a:r>
            <a:endParaRPr lang="en-GB" sz="2800" dirty="0"/>
          </a:p>
        </p:txBody>
      </p:sp>
    </p:spTree>
    <p:extLst>
      <p:ext uri="{BB962C8B-B14F-4D97-AF65-F5344CB8AC3E}">
        <p14:creationId xmlns:p14="http://schemas.microsoft.com/office/powerpoint/2010/main" val="1198625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F79B7-7844-A143-9B29-1C3016D34133}"/>
              </a:ext>
            </a:extLst>
          </p:cNvPr>
          <p:cNvSpPr>
            <a:spLocks noGrp="1"/>
          </p:cNvSpPr>
          <p:nvPr>
            <p:ph type="title"/>
          </p:nvPr>
        </p:nvSpPr>
        <p:spPr>
          <a:noFill/>
        </p:spPr>
        <p:txBody>
          <a:bodyPr>
            <a:normAutofit/>
          </a:bodyPr>
          <a:lstStyle/>
          <a:p>
            <a:pPr algn="ctr"/>
            <a:r>
              <a:rPr lang="en-US" dirty="0"/>
              <a:t>Learning theory of language</a:t>
            </a:r>
          </a:p>
        </p:txBody>
      </p:sp>
      <p:graphicFrame>
        <p:nvGraphicFramePr>
          <p:cNvPr id="7" name="Content Placeholder 6">
            <a:extLst>
              <a:ext uri="{FF2B5EF4-FFF2-40B4-BE49-F238E27FC236}">
                <a16:creationId xmlns:a16="http://schemas.microsoft.com/office/drawing/2014/main" id="{FA28F6FF-4C6B-B748-AC6D-6C29F3B95A10}"/>
              </a:ext>
            </a:extLst>
          </p:cNvPr>
          <p:cNvGraphicFramePr>
            <a:graphicFrameLocks noGrp="1"/>
          </p:cNvGraphicFramePr>
          <p:nvPr>
            <p:ph type="tbl" sz="quarter" idx="11"/>
            <p:extLst>
              <p:ext uri="{D42A27DB-BD31-4B8C-83A1-F6EECF244321}">
                <p14:modId xmlns:p14="http://schemas.microsoft.com/office/powerpoint/2010/main" val="2923007555"/>
              </p:ext>
            </p:extLst>
          </p:nvPr>
        </p:nvGraphicFramePr>
        <p:xfrm>
          <a:off x="180000" y="3024009"/>
          <a:ext cx="11627999" cy="2767564"/>
        </p:xfrm>
        <a:graphic>
          <a:graphicData uri="http://schemas.openxmlformats.org/drawingml/2006/table">
            <a:tbl>
              <a:tblPr firstRow="1" bandRow="1">
                <a:tableStyleId>{5C22544A-7EE6-4342-B048-85BDC9FD1C3A}</a:tableStyleId>
              </a:tblPr>
              <a:tblGrid>
                <a:gridCol w="3792911">
                  <a:extLst>
                    <a:ext uri="{9D8B030D-6E8A-4147-A177-3AD203B41FA5}">
                      <a16:colId xmlns:a16="http://schemas.microsoft.com/office/drawing/2014/main" val="3894190873"/>
                    </a:ext>
                  </a:extLst>
                </a:gridCol>
                <a:gridCol w="4337969">
                  <a:extLst>
                    <a:ext uri="{9D8B030D-6E8A-4147-A177-3AD203B41FA5}">
                      <a16:colId xmlns:a16="http://schemas.microsoft.com/office/drawing/2014/main" val="3551816449"/>
                    </a:ext>
                  </a:extLst>
                </a:gridCol>
                <a:gridCol w="3497119">
                  <a:extLst>
                    <a:ext uri="{9D8B030D-6E8A-4147-A177-3AD203B41FA5}">
                      <a16:colId xmlns:a16="http://schemas.microsoft.com/office/drawing/2014/main" val="2599660320"/>
                    </a:ext>
                  </a:extLst>
                </a:gridCol>
              </a:tblGrid>
              <a:tr h="548210">
                <a:tc>
                  <a:txBody>
                    <a:bodyPr/>
                    <a:lstStyle/>
                    <a:p>
                      <a:r>
                        <a:rPr lang="en-US" sz="2400" dirty="0">
                          <a:solidFill>
                            <a:srgbClr val="CC58B0"/>
                          </a:solidFill>
                          <a:latin typeface="+mn-lt"/>
                        </a:rPr>
                        <a:t>Term</a:t>
                      </a:r>
                      <a:endParaRPr lang="en-GB" sz="2400" dirty="0">
                        <a:solidFill>
                          <a:srgbClr val="CC58B0"/>
                        </a:solidFill>
                        <a:latin typeface="+mn-lt"/>
                      </a:endParaRPr>
                    </a:p>
                  </a:txBody>
                  <a:tcPr>
                    <a:solidFill>
                      <a:schemeClr val="bg1"/>
                    </a:solidFill>
                  </a:tcPr>
                </a:tc>
                <a:tc>
                  <a:txBody>
                    <a:bodyPr/>
                    <a:lstStyle/>
                    <a:p>
                      <a:r>
                        <a:rPr lang="en-US" sz="2400" b="1" dirty="0">
                          <a:solidFill>
                            <a:srgbClr val="CC58B0"/>
                          </a:solidFill>
                          <a:latin typeface="+mn-lt"/>
                        </a:rPr>
                        <a:t>Description</a:t>
                      </a:r>
                      <a:endParaRPr lang="en-GB" sz="2400" b="1" dirty="0">
                        <a:solidFill>
                          <a:srgbClr val="CC58B0"/>
                        </a:solidFill>
                        <a:latin typeface="+mn-lt"/>
                      </a:endParaRPr>
                    </a:p>
                  </a:txBody>
                  <a:tcPr>
                    <a:solidFill>
                      <a:schemeClr val="bg1"/>
                    </a:solidFill>
                  </a:tcPr>
                </a:tc>
                <a:tc>
                  <a:txBody>
                    <a:bodyPr/>
                    <a:lstStyle/>
                    <a:p>
                      <a:r>
                        <a:rPr lang="en-US" sz="2400" b="1" dirty="0">
                          <a:solidFill>
                            <a:srgbClr val="CC58B0"/>
                          </a:solidFill>
                          <a:latin typeface="+mn-lt"/>
                        </a:rPr>
                        <a:t>Language example</a:t>
                      </a:r>
                      <a:endParaRPr lang="en-GB" sz="2400" b="1" dirty="0">
                        <a:solidFill>
                          <a:srgbClr val="CC58B0"/>
                        </a:solidFill>
                        <a:latin typeface="+mn-lt"/>
                      </a:endParaRPr>
                    </a:p>
                  </a:txBody>
                  <a:tcPr>
                    <a:solidFill>
                      <a:schemeClr val="bg1"/>
                    </a:solidFill>
                  </a:tcPr>
                </a:tc>
                <a:extLst>
                  <a:ext uri="{0D108BD9-81ED-4DB2-BD59-A6C34878D82A}">
                    <a16:rowId xmlns:a16="http://schemas.microsoft.com/office/drawing/2014/main" val="1453184177"/>
                  </a:ext>
                </a:extLst>
              </a:tr>
              <a:tr h="574724">
                <a:tc gridSpan="3">
                  <a:txBody>
                    <a:bodyPr/>
                    <a:lstStyle/>
                    <a:p>
                      <a:r>
                        <a:rPr lang="en-US" sz="2400" b="1" dirty="0">
                          <a:solidFill>
                            <a:schemeClr val="tx1"/>
                          </a:solidFill>
                          <a:latin typeface="+mn-lt"/>
                        </a:rPr>
                        <a:t>Observation</a:t>
                      </a:r>
                      <a:endParaRPr lang="en-GB" sz="2400" b="1" dirty="0">
                        <a:solidFill>
                          <a:schemeClr val="tx1"/>
                        </a:solidFill>
                        <a:latin typeface="+mn-lt"/>
                      </a:endParaRPr>
                    </a:p>
                  </a:txBody>
                  <a:tcPr>
                    <a:solidFill>
                      <a:srgbClr val="EEEEF5"/>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5"/>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5"/>
                    </a:solidFill>
                  </a:tcPr>
                </a:tc>
                <a:extLst>
                  <a:ext uri="{0D108BD9-81ED-4DB2-BD59-A6C34878D82A}">
                    <a16:rowId xmlns:a16="http://schemas.microsoft.com/office/drawing/2014/main" val="2872741842"/>
                  </a:ext>
                </a:extLst>
              </a:tr>
              <a:tr h="548210">
                <a:tc gridSpan="3">
                  <a:txBody>
                    <a:bodyPr/>
                    <a:lstStyle/>
                    <a:p>
                      <a:r>
                        <a:rPr lang="en-US" sz="2400" b="1" dirty="0">
                          <a:solidFill>
                            <a:schemeClr val="tx1"/>
                          </a:solidFill>
                          <a:latin typeface="+mn-lt"/>
                        </a:rPr>
                        <a:t>Imitation </a:t>
                      </a:r>
                      <a:endParaRPr lang="en-GB" sz="2400" b="1" dirty="0">
                        <a:solidFill>
                          <a:schemeClr val="tx1"/>
                        </a:solidFill>
                        <a:latin typeface="+mn-lt"/>
                      </a:endParaRPr>
                    </a:p>
                  </a:txBody>
                  <a:tcP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912046859"/>
                  </a:ext>
                </a:extLst>
              </a:tr>
              <a:tr h="548210">
                <a:tc gridSpan="3">
                  <a:txBody>
                    <a:bodyPr/>
                    <a:lstStyle/>
                    <a:p>
                      <a:r>
                        <a:rPr lang="en-US" sz="2400" b="1" dirty="0">
                          <a:solidFill>
                            <a:schemeClr val="tx1"/>
                          </a:solidFill>
                          <a:latin typeface="+mn-lt"/>
                        </a:rPr>
                        <a:t>Positive reinforcement</a:t>
                      </a:r>
                      <a:endParaRPr lang="en-GB" sz="2400" b="1" dirty="0">
                        <a:solidFill>
                          <a:schemeClr val="tx1"/>
                        </a:solidFill>
                        <a:latin typeface="+mn-lt"/>
                      </a:endParaRPr>
                    </a:p>
                  </a:txBody>
                  <a:tcPr>
                    <a:solidFill>
                      <a:srgbClr val="EEEEF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4"/>
                    </a:solidFill>
                  </a:tcPr>
                </a:tc>
                <a:extLst>
                  <a:ext uri="{0D108BD9-81ED-4DB2-BD59-A6C34878D82A}">
                    <a16:rowId xmlns:a16="http://schemas.microsoft.com/office/drawing/2014/main" val="2234866237"/>
                  </a:ext>
                </a:extLst>
              </a:tr>
              <a:tr h="548210">
                <a:tc gridSpan="3">
                  <a:txBody>
                    <a:bodyPr/>
                    <a:lstStyle/>
                    <a:p>
                      <a:r>
                        <a:rPr lang="en-US" sz="2400" b="1" dirty="0">
                          <a:solidFill>
                            <a:schemeClr val="tx1"/>
                          </a:solidFill>
                          <a:latin typeface="+mn-lt"/>
                        </a:rPr>
                        <a:t>Negative reinforcement</a:t>
                      </a:r>
                      <a:endParaRPr lang="en-GB" sz="2400" b="1" dirty="0">
                        <a:solidFill>
                          <a:schemeClr val="tx1"/>
                        </a:solidFill>
                        <a:latin typeface="+mn-lt"/>
                      </a:endParaRPr>
                    </a:p>
                  </a:txBody>
                  <a:tcPr>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30424413"/>
                  </a:ext>
                </a:extLst>
              </a:tr>
            </a:tbl>
          </a:graphicData>
        </a:graphic>
      </p:graphicFrame>
      <p:sp>
        <p:nvSpPr>
          <p:cNvPr id="4" name="TextBox 3">
            <a:extLst>
              <a:ext uri="{FF2B5EF4-FFF2-40B4-BE49-F238E27FC236}">
                <a16:creationId xmlns:a16="http://schemas.microsoft.com/office/drawing/2014/main" id="{0E320550-44A7-EE36-A47B-4379AF968CFE}"/>
              </a:ext>
            </a:extLst>
          </p:cNvPr>
          <p:cNvSpPr txBox="1"/>
          <p:nvPr/>
        </p:nvSpPr>
        <p:spPr>
          <a:xfrm>
            <a:off x="304800" y="2052839"/>
            <a:ext cx="11318240" cy="461665"/>
          </a:xfrm>
          <a:prstGeom prst="rect">
            <a:avLst/>
          </a:prstGeom>
          <a:noFill/>
        </p:spPr>
        <p:txBody>
          <a:bodyPr wrap="square">
            <a:spAutoFit/>
          </a:bodyPr>
          <a:lstStyle/>
          <a:p>
            <a:r>
              <a:rPr lang="en-US" sz="2400" b="1" dirty="0"/>
              <a:t>In groups, describe each term in the learning theory giving an example</a:t>
            </a:r>
            <a:endParaRPr lang="en-GB" sz="2400" b="1" dirty="0">
              <a:latin typeface="+mn-lt"/>
            </a:endParaRPr>
          </a:p>
        </p:txBody>
      </p:sp>
    </p:spTree>
    <p:extLst>
      <p:ext uri="{BB962C8B-B14F-4D97-AF65-F5344CB8AC3E}">
        <p14:creationId xmlns:p14="http://schemas.microsoft.com/office/powerpoint/2010/main" val="1537033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F2BF5-092F-1975-C7A7-4732BBDE15B7}"/>
              </a:ext>
            </a:extLst>
          </p:cNvPr>
          <p:cNvSpPr>
            <a:spLocks noGrp="1"/>
          </p:cNvSpPr>
          <p:nvPr>
            <p:ph type="title"/>
          </p:nvPr>
        </p:nvSpPr>
        <p:spPr/>
        <p:txBody>
          <a:bodyPr>
            <a:normAutofit/>
          </a:bodyPr>
          <a:lstStyle/>
          <a:p>
            <a:r>
              <a:rPr lang="en-US" dirty="0"/>
              <a:t>Speech and social feedback (Senghas et al)</a:t>
            </a:r>
            <a:endParaRPr lang="en-GB" dirty="0"/>
          </a:p>
        </p:txBody>
      </p:sp>
      <p:sp>
        <p:nvSpPr>
          <p:cNvPr id="3" name="Content Placeholder 2">
            <a:extLst>
              <a:ext uri="{FF2B5EF4-FFF2-40B4-BE49-F238E27FC236}">
                <a16:creationId xmlns:a16="http://schemas.microsoft.com/office/drawing/2014/main" id="{71C1CFD4-2904-39C3-6B35-83381E239497}"/>
              </a:ext>
            </a:extLst>
          </p:cNvPr>
          <p:cNvSpPr>
            <a:spLocks noGrp="1"/>
          </p:cNvSpPr>
          <p:nvPr>
            <p:ph sz="half" idx="1"/>
          </p:nvPr>
        </p:nvSpPr>
        <p:spPr>
          <a:xfrm>
            <a:off x="180000" y="1728000"/>
            <a:ext cx="12012000" cy="5001984"/>
          </a:xfrm>
        </p:spPr>
        <p:txBody>
          <a:bodyPr>
            <a:normAutofit lnSpcReduction="10000"/>
          </a:bodyPr>
          <a:lstStyle/>
          <a:p>
            <a:pPr marL="0" indent="0">
              <a:buNone/>
            </a:pPr>
            <a:r>
              <a:rPr lang="en-GB" b="1" dirty="0"/>
              <a:t>Aim: </a:t>
            </a:r>
            <a:r>
              <a:rPr lang="en-GB" dirty="0"/>
              <a:t>To investigate how social feedback facilitates speech development. </a:t>
            </a:r>
          </a:p>
          <a:p>
            <a:pPr marL="0" indent="0">
              <a:buNone/>
            </a:pPr>
            <a:endParaRPr lang="en-GB" dirty="0"/>
          </a:p>
          <a:p>
            <a:pPr marL="0" indent="0">
              <a:buNone/>
            </a:pPr>
            <a:r>
              <a:rPr lang="en-GB" b="1" dirty="0"/>
              <a:t>Participants: </a:t>
            </a:r>
            <a:r>
              <a:rPr lang="en-GB" dirty="0"/>
              <a:t>30 children aged 8–10 months old and their mothers </a:t>
            </a:r>
          </a:p>
          <a:p>
            <a:pPr marL="0" indent="0">
              <a:buNone/>
            </a:pPr>
            <a:endParaRPr lang="en-GB" dirty="0"/>
          </a:p>
          <a:p>
            <a:pPr marL="0" indent="0">
              <a:buNone/>
            </a:pPr>
            <a:r>
              <a:rPr lang="en-GB" b="1" dirty="0"/>
              <a:t>Procedure: </a:t>
            </a:r>
            <a:r>
              <a:rPr lang="en-GB" dirty="0"/>
              <a:t>The study took place in a large playroom containing toys and picture boards. Each mother and child were observed for a play session. For the 10-minute baseline period, each mother and child were allowed to play and interact in an unstructured way. During a 10-minute ‘social response’ period, mothers were asked to respond by smiling, moving closer to and touching their child.</a:t>
            </a:r>
          </a:p>
          <a:p>
            <a:pPr marL="0" indent="0">
              <a:buNone/>
            </a:pPr>
            <a:r>
              <a:rPr lang="en-GB" dirty="0"/>
              <a:t>In the experimental group, the mothers were told to react immediately after their child vocalised. In the control group, the mothers were told to respond to their child by instructions received through headphones. These responses were on a schedule that was not linked to their child’s vocalisations. </a:t>
            </a:r>
            <a:endParaRPr lang="en-GB" sz="2400" dirty="0"/>
          </a:p>
        </p:txBody>
      </p:sp>
    </p:spTree>
    <p:extLst>
      <p:ext uri="{BB962C8B-B14F-4D97-AF65-F5344CB8AC3E}">
        <p14:creationId xmlns:p14="http://schemas.microsoft.com/office/powerpoint/2010/main" val="1800512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9C691-CF2F-A4CD-0247-A9FA932C7D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E5367-5D0A-E1B1-98CE-1C66EC2A571E}"/>
              </a:ext>
            </a:extLst>
          </p:cNvPr>
          <p:cNvSpPr>
            <a:spLocks noGrp="1"/>
          </p:cNvSpPr>
          <p:nvPr>
            <p:ph type="title"/>
          </p:nvPr>
        </p:nvSpPr>
        <p:spPr/>
        <p:txBody>
          <a:bodyPr>
            <a:normAutofit/>
          </a:bodyPr>
          <a:lstStyle/>
          <a:p>
            <a:r>
              <a:rPr lang="en-US" dirty="0"/>
              <a:t>Speech and social feedback (Senghas et al)</a:t>
            </a:r>
            <a:endParaRPr lang="en-GB" dirty="0"/>
          </a:p>
        </p:txBody>
      </p:sp>
      <p:sp>
        <p:nvSpPr>
          <p:cNvPr id="3" name="Content Placeholder 2">
            <a:extLst>
              <a:ext uri="{FF2B5EF4-FFF2-40B4-BE49-F238E27FC236}">
                <a16:creationId xmlns:a16="http://schemas.microsoft.com/office/drawing/2014/main" id="{1B9ED86D-E0F3-436D-CDC7-25CB6AF063E1}"/>
              </a:ext>
            </a:extLst>
          </p:cNvPr>
          <p:cNvSpPr>
            <a:spLocks noGrp="1"/>
          </p:cNvSpPr>
          <p:nvPr>
            <p:ph sz="half" idx="1"/>
          </p:nvPr>
        </p:nvSpPr>
        <p:spPr>
          <a:xfrm>
            <a:off x="180000" y="1728000"/>
            <a:ext cx="12012000" cy="5001984"/>
          </a:xfrm>
        </p:spPr>
        <p:txBody>
          <a:bodyPr>
            <a:normAutofit/>
          </a:bodyPr>
          <a:lstStyle/>
          <a:p>
            <a:pPr marL="0" indent="0">
              <a:buNone/>
            </a:pPr>
            <a:r>
              <a:rPr lang="en-GB" b="1" dirty="0"/>
              <a:t>Procedure: </a:t>
            </a:r>
            <a:r>
              <a:rPr lang="en-GB" dirty="0"/>
              <a:t>The number of each child’s vocalisations were recorded using cameras and microphones in the playroom. Researchers also measured the quality of vocalisation, in terms of how developmentally-advanced their speech was.</a:t>
            </a:r>
          </a:p>
          <a:p>
            <a:pPr marL="0" indent="0">
              <a:buNone/>
            </a:pPr>
            <a:r>
              <a:rPr lang="en-GB" dirty="0"/>
              <a:t> </a:t>
            </a:r>
          </a:p>
          <a:p>
            <a:pPr marL="0" indent="0">
              <a:buNone/>
            </a:pPr>
            <a:r>
              <a:rPr lang="en-GB" b="1" dirty="0"/>
              <a:t>Results: </a:t>
            </a:r>
          </a:p>
          <a:p>
            <a:pPr marL="0" indent="0">
              <a:buNone/>
            </a:pPr>
            <a:r>
              <a:rPr lang="en-GB" dirty="0"/>
              <a:t>• The number and quality of vocalisations in the social response period was higher for children in the experimental group than in the control group. </a:t>
            </a:r>
          </a:p>
          <a:p>
            <a:pPr marL="0" indent="0">
              <a:buNone/>
            </a:pPr>
            <a:r>
              <a:rPr lang="en-GB" dirty="0"/>
              <a:t>• The vocalisations made by children in the experimental group were more developmentally-advanced than their speech during the baseline period. </a:t>
            </a:r>
          </a:p>
          <a:p>
            <a:pPr marL="0" indent="0">
              <a:buNone/>
            </a:pPr>
            <a:endParaRPr lang="en-GB" dirty="0"/>
          </a:p>
          <a:p>
            <a:pPr marL="0" indent="0">
              <a:buNone/>
            </a:pPr>
            <a:r>
              <a:rPr lang="en-GB" b="1" dirty="0"/>
              <a:t>Conclusion: </a:t>
            </a:r>
            <a:r>
              <a:rPr lang="en-GB" dirty="0"/>
              <a:t>Positive reinforcement helps children’s language development. This study provides evidence for the learning theory of language development.</a:t>
            </a:r>
            <a:endParaRPr lang="en-GB" sz="2400" dirty="0"/>
          </a:p>
        </p:txBody>
      </p:sp>
    </p:spTree>
    <p:extLst>
      <p:ext uri="{BB962C8B-B14F-4D97-AF65-F5344CB8AC3E}">
        <p14:creationId xmlns:p14="http://schemas.microsoft.com/office/powerpoint/2010/main" val="800106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F5D97-5585-B23B-38A5-9E0A58CAF3BC}"/>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4F2E89D-D843-4CF6-A776-BCB0B8DAAA36}"/>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E3B531F-70CF-9826-8979-28F2E96A31E3}"/>
              </a:ext>
            </a:extLst>
          </p:cNvPr>
          <p:cNvSpPr>
            <a:spLocks noGrp="1"/>
          </p:cNvSpPr>
          <p:nvPr>
            <p:ph type="title"/>
          </p:nvPr>
        </p:nvSpPr>
        <p:spPr/>
        <p:txBody>
          <a:bodyPr/>
          <a:lstStyle/>
          <a:p>
            <a:r>
              <a:rPr lang="en-US" dirty="0"/>
              <a:t>Assessment practice</a:t>
            </a:r>
            <a:endParaRPr lang="en-GB" dirty="0"/>
          </a:p>
        </p:txBody>
      </p:sp>
      <p:sp>
        <p:nvSpPr>
          <p:cNvPr id="4" name="Content Placeholder 3">
            <a:extLst>
              <a:ext uri="{FF2B5EF4-FFF2-40B4-BE49-F238E27FC236}">
                <a16:creationId xmlns:a16="http://schemas.microsoft.com/office/drawing/2014/main" id="{16A7BDA3-E84A-3D40-923F-6CF6D8DCF22E}"/>
              </a:ext>
            </a:extLst>
          </p:cNvPr>
          <p:cNvSpPr>
            <a:spLocks noGrp="1"/>
          </p:cNvSpPr>
          <p:nvPr>
            <p:ph idx="1"/>
          </p:nvPr>
        </p:nvSpPr>
        <p:spPr/>
        <p:txBody>
          <a:bodyPr>
            <a:normAutofit/>
          </a:bodyPr>
          <a:lstStyle/>
          <a:p>
            <a:pPr marL="0" indent="0">
              <a:buNone/>
            </a:pPr>
            <a:endParaRPr lang="en-GB" sz="2800" dirty="0"/>
          </a:p>
          <a:p>
            <a:pPr marL="0" indent="0">
              <a:buNone/>
            </a:pPr>
            <a:r>
              <a:rPr lang="en-GB" sz="2800" dirty="0"/>
              <a:t>Siv is a parent. She smiles and repeats words when her baby makes sounds. </a:t>
            </a:r>
          </a:p>
          <a:p>
            <a:pPr marL="0" indent="0">
              <a:buNone/>
            </a:pPr>
            <a:endParaRPr lang="en-GB" sz="2800" dirty="0"/>
          </a:p>
          <a:p>
            <a:pPr marL="0" indent="0">
              <a:buNone/>
            </a:pPr>
            <a:r>
              <a:rPr lang="en-GB" sz="2800" dirty="0"/>
              <a:t>Use the learning theory to explain how Siv is helping her baby develop language. [4 marks]</a:t>
            </a:r>
          </a:p>
        </p:txBody>
      </p:sp>
    </p:spTree>
    <p:extLst>
      <p:ext uri="{BB962C8B-B14F-4D97-AF65-F5344CB8AC3E}">
        <p14:creationId xmlns:p14="http://schemas.microsoft.com/office/powerpoint/2010/main" val="1573197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4770781"/>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Plenary: </a:t>
            </a:r>
            <a:r>
              <a:rPr lang="en-US" dirty="0">
                <a:latin typeface="Arial"/>
                <a:cs typeface="Arial"/>
              </a:rPr>
              <a:t>Read your partner’s response to the question. Feedback on their work, giving two pieces of praise (‘two stars’) and a suggestion for improvement (‘a wish’)</a:t>
            </a:r>
            <a:endParaRPr lang="en-GB" dirty="0"/>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7VPTP7ZE6X33-2020743336-743</_dlc_DocId>
    <_dlc_DocIdUrl xmlns="9ad1216b-cdc1-40e2-a0c2-94597fd44697">
      <Url>https://cambridgeorg.sharepoint.com/sites/cie/education/pd/Curriculum_Support/_layouts/15/DocIdRedir.aspx?ID=7VPTP7ZE6X33-2020743336-743</Url>
      <Description>7VPTP7ZE6X33-2020743336-743</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9A85AF2-ABF3-42C0-AF91-F2C6106530BE}"/>
</file>

<file path=customXml/itemProps2.xml><?xml version="1.0" encoding="utf-8"?>
<ds:datastoreItem xmlns:ds="http://schemas.openxmlformats.org/officeDocument/2006/customXml" ds:itemID="{B630E657-8217-4B2F-96A4-D1EE5A57D447}">
  <ds:schemaRefs>
    <ds:schemaRef ds:uri="http://schemas.microsoft.com/office/2006/documentManagement/types"/>
    <ds:schemaRef ds:uri="http://schemas.microsoft.com/office/2006/metadata/properties"/>
    <ds:schemaRef ds:uri="7424b78e-8606-4fd1-9a19-b6b90bbc0a1b"/>
    <ds:schemaRef ds:uri="http://purl.org/dc/elements/1.1/"/>
    <ds:schemaRef ds:uri="9ad1216b-cdc1-40e2-a0c2-94597fd44697"/>
    <ds:schemaRef ds:uri="http://schemas.openxmlformats.org/package/2006/metadata/core-properties"/>
    <ds:schemaRef ds:uri="http://purl.org/dc/dcmitype/"/>
    <ds:schemaRef ds:uri="http://www.w3.org/XML/1998/namespace"/>
    <ds:schemaRef ds:uri="http://purl.org/dc/terms/"/>
    <ds:schemaRef ds:uri="http://schemas.microsoft.com/office/infopath/2007/PartnerControls"/>
    <ds:schemaRef ds:uri="c075f540-5f70-45df-a134-17c4911f7fbe"/>
  </ds:schemaRefs>
</ds:datastoreItem>
</file>

<file path=customXml/itemProps3.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4.xml><?xml version="1.0" encoding="utf-8"?>
<ds:datastoreItem xmlns:ds="http://schemas.openxmlformats.org/officeDocument/2006/customXml" ds:itemID="{3B36F522-99CC-44C6-897D-F8F89591E08F}">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399</TotalTime>
  <Words>541</Words>
  <Application>Microsoft Office PowerPoint</Application>
  <PresentationFormat>Widescreen</PresentationFormat>
  <Paragraphs>46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Georgia</vt:lpstr>
      <vt:lpstr>Office Theme</vt:lpstr>
      <vt:lpstr>PowerPoint Presentation</vt:lpstr>
      <vt:lpstr>PowerPoint Presentation</vt:lpstr>
      <vt:lpstr>Key terms</vt:lpstr>
      <vt:lpstr>Case study</vt:lpstr>
      <vt:lpstr>Learning theory of language</vt:lpstr>
      <vt:lpstr>Speech and social feedback (Senghas et al)</vt:lpstr>
      <vt:lpstr>Speech and social feedback (Senghas et al)</vt:lpstr>
      <vt:lpstr>Assessment practice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Lizzie Gauntlett</cp:lastModifiedBy>
  <cp:revision>4</cp:revision>
  <dcterms:created xsi:type="dcterms:W3CDTF">2023-10-09T12:44:25Z</dcterms:created>
  <dcterms:modified xsi:type="dcterms:W3CDTF">2026-06-16T13:51:35Z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04bd93e4-c0b5-4926-bc42-a66a4e07cf42</vt:lpwstr>
  </property>
</Properties>
</file>