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2"/>
  </p:notesMasterIdLst>
  <p:handoutMasterIdLst>
    <p:handoutMasterId r:id="rId13"/>
  </p:handoutMasterIdLst>
  <p:sldIdLst>
    <p:sldId id="343" r:id="rId6"/>
    <p:sldId id="298" r:id="rId7"/>
    <p:sldId id="319" r:id="rId8"/>
    <p:sldId id="336" r:id="rId9"/>
    <p:sldId id="318" r:id="rId10"/>
    <p:sldId id="30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73E8FF-AB4F-4C0B-9F61-6C5E3D02B3EB}" v="2" dt="2026-01-07T10:32:42.6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1-07T10:33:36.358" v="26" actId="255"/>
      <pc:docMkLst>
        <pc:docMk/>
      </pc:docMkLst>
      <pc:sldChg chg="modSp mod">
        <pc:chgData name="Karolyn Feliciani" userId="4076af5d-4c02-40b8-bc9d-56f6c404e751" providerId="ADAL" clId="{099CAC30-79AE-4DCE-97A7-3B8E8A0057CB}" dt="2026-01-07T10:33:36.358" v="26" actId="255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1-07T10:33:36.358" v="26" actId="255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1-07T10:33:04.739" v="20" actId="20577"/>
        <pc:sldMkLst>
          <pc:docMk/>
          <pc:sldMk cId="3028459615" sldId="319"/>
        </pc:sldMkLst>
        <pc:spChg chg="mod">
          <ac:chgData name="Karolyn Feliciani" userId="4076af5d-4c02-40b8-bc9d-56f6c404e751" providerId="ADAL" clId="{099CAC30-79AE-4DCE-97A7-3B8E8A0057CB}" dt="2026-01-07T10:33:04.739" v="20" actId="20577"/>
          <ac:spMkLst>
            <pc:docMk/>
            <pc:sldMk cId="3028459615" sldId="319"/>
            <ac:spMk id="2" creationId="{B4341133-F6B5-A5AF-D4D9-6E10C998B43E}"/>
          </ac:spMkLst>
        </pc:spChg>
      </pc:sldChg>
      <pc:sldChg chg="del">
        <pc:chgData name="Karolyn Feliciani" userId="4076af5d-4c02-40b8-bc9d-56f6c404e751" providerId="ADAL" clId="{099CAC30-79AE-4DCE-97A7-3B8E8A0057CB}" dt="2026-01-07T10:32:28.357" v="1" actId="2696"/>
        <pc:sldMkLst>
          <pc:docMk/>
          <pc:sldMk cId="2185037172" sldId="338"/>
        </pc:sldMkLst>
      </pc:sldChg>
      <pc:sldChg chg="modSp add mod">
        <pc:chgData name="Karolyn Feliciani" userId="4076af5d-4c02-40b8-bc9d-56f6c404e751" providerId="ADAL" clId="{099CAC30-79AE-4DCE-97A7-3B8E8A0057CB}" dt="2026-01-07T10:32:48.579" v="9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1-07T10:32:48.579" v="9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Apply knowledge of ethical issues to observations</a:t>
            </a:r>
          </a:p>
          <a:p>
            <a:r>
              <a:rPr lang="en-GB" dirty="0"/>
              <a:t>Apply knowledge of observations to novel scenarios</a:t>
            </a:r>
          </a:p>
          <a:p>
            <a:r>
              <a:rPr lang="en-GB" dirty="0"/>
              <a:t>Plan and conduct a small-scale practical observation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S</a:t>
            </a:r>
            <a:r>
              <a:rPr lang="en-GB" dirty="0">
                <a:latin typeface="Arial"/>
                <a:cs typeface="Arial"/>
              </a:rPr>
              <a:t>tarter activity: With a partner, explain the difference between unstructured and structured observation. The next person must explain the difference between covert and overt observation.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41133-F6B5-A5AF-D4D9-6E10C998B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446912"/>
            <a:ext cx="11627999" cy="720000"/>
          </a:xfrm>
        </p:spPr>
        <p:txBody>
          <a:bodyPr>
            <a:normAutofit fontScale="90000"/>
          </a:bodyPr>
          <a:lstStyle/>
          <a:p>
            <a:r>
              <a:rPr lang="en-GB" dirty="0"/>
              <a:t>Practical observation: Plan a 5 minute structured observation in small groups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850E5-30F4-6ADD-1D8D-0334DFB47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9898" y="2897204"/>
            <a:ext cx="3106268" cy="3375579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e.g. studying, </a:t>
            </a:r>
            <a:r>
              <a:rPr lang="en-US" sz="2400" dirty="0" err="1"/>
              <a:t>socialising</a:t>
            </a:r>
            <a:r>
              <a:rPr lang="en-US" sz="2400" dirty="0"/>
              <a:t> with friends</a:t>
            </a:r>
            <a:endParaRPr lang="en-GB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069EB4-9996-700C-7E2C-274AA29A62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 lvl="0"/>
            <a:r>
              <a:rPr lang="en-GB" sz="2400" dirty="0"/>
              <a:t>Choose a behaviour to observe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5449B3-85D8-C9CC-9659-38116763D7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1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97F138-F363-F91B-8EF3-5E47C6338E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2866" y="2897633"/>
            <a:ext cx="3106268" cy="3375149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Use a checklist or tally chart</a:t>
            </a:r>
            <a:endParaRPr lang="en-GB" sz="24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5B325C-57CF-896A-FC04-A2A8145164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00048" y="3707356"/>
            <a:ext cx="2396176" cy="754915"/>
          </a:xfrm>
        </p:spPr>
        <p:txBody>
          <a:bodyPr>
            <a:normAutofit fontScale="77500" lnSpcReduction="20000"/>
          </a:bodyPr>
          <a:lstStyle/>
          <a:p>
            <a:r>
              <a:rPr lang="en-GB" sz="2800" dirty="0"/>
              <a:t>Create behavioural categories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80CB16-A2BA-8366-EA8D-288CDFAEED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2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1D6421-2357-3894-12DD-60D5A9D8EE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25834" y="2897204"/>
            <a:ext cx="3106268" cy="3375149"/>
          </a:xfrm>
        </p:spPr>
        <p:txBody>
          <a:bodyPr>
            <a:normAutofit/>
          </a:bodyPr>
          <a:lstStyle/>
          <a:p>
            <a:pPr lvl="1"/>
            <a:r>
              <a:rPr lang="en-GB" sz="1800" dirty="0"/>
              <a:t>Overt only</a:t>
            </a:r>
          </a:p>
          <a:p>
            <a:pPr lvl="1"/>
            <a:r>
              <a:rPr lang="en-GB" sz="1800" dirty="0"/>
              <a:t>Consent from those present</a:t>
            </a:r>
          </a:p>
          <a:p>
            <a:pPr lvl="1"/>
            <a:r>
              <a:rPr lang="en-GB" sz="1800" dirty="0"/>
              <a:t>No names</a:t>
            </a:r>
          </a:p>
          <a:p>
            <a:pPr lvl="1"/>
            <a:r>
              <a:rPr lang="en-GB" sz="1800" dirty="0"/>
              <a:t>Normal, everyday behaviour only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AE785D-2014-74E4-3ACE-9FF00FBD79E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Consider ethics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E4F7FF-68B1-0EDF-DAAC-EEFD042581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28459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Task: In small groups, plan your observation. When you are ready, ask your teacher to check your plan.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Observation feedback: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2494368"/>
            <a:ext cx="10536768" cy="4320000"/>
          </a:xfrm>
        </p:spPr>
        <p:txBody>
          <a:bodyPr/>
          <a:lstStyle/>
          <a:p>
            <a:pPr marL="457200" lvl="0" indent="-457200">
              <a:spcAft>
                <a:spcPts val="1200"/>
              </a:spcAft>
              <a:buFont typeface="+mj-lt"/>
              <a:buAutoNum type="arabicPeriod"/>
            </a:pPr>
            <a:r>
              <a:rPr lang="en-GB" sz="3200" dirty="0"/>
              <a:t>What behaviour was observed?</a:t>
            </a:r>
          </a:p>
          <a:p>
            <a:pPr marL="457200" lvl="0" indent="-457200">
              <a:spcAft>
                <a:spcPts val="1200"/>
              </a:spcAft>
              <a:buFont typeface="+mj-lt"/>
              <a:buAutoNum type="arabicPeriod"/>
            </a:pPr>
            <a:r>
              <a:rPr lang="en-GB" sz="3200" dirty="0"/>
              <a:t>Which type of observation was used (structured/unstructured, overt/covert)?</a:t>
            </a:r>
          </a:p>
          <a:p>
            <a:pPr marL="457200" lvl="0" indent="-457200">
              <a:spcAft>
                <a:spcPts val="1200"/>
              </a:spcAft>
              <a:buFont typeface="+mj-lt"/>
              <a:buAutoNum type="arabicPeriod"/>
            </a:pPr>
            <a:r>
              <a:rPr lang="en-GB" sz="3200" dirty="0"/>
              <a:t>How did you record the behaviour?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0352" y="969264"/>
            <a:ext cx="11430000" cy="5376672"/>
          </a:xfrm>
        </p:spPr>
        <p:txBody>
          <a:bodyPr>
            <a:normAutofit/>
          </a:bodyPr>
          <a:lstStyle/>
          <a:p>
            <a:pPr algn="l"/>
            <a:r>
              <a:rPr lang="en-GB" sz="3600" dirty="0"/>
              <a:t>In your group write:</a:t>
            </a:r>
          </a:p>
          <a:p>
            <a:pPr algn="l"/>
            <a:endParaRPr lang="en-GB" dirty="0"/>
          </a:p>
          <a:p>
            <a:pPr marL="742950" indent="-742950" algn="l">
              <a:buAutoNum type="arabicPeriod"/>
            </a:pPr>
            <a:r>
              <a:rPr lang="en-GB" sz="2800" dirty="0">
                <a:latin typeface="+mn-lt"/>
              </a:rPr>
              <a:t>One sentence, about what it was like to use your chosen method. </a:t>
            </a:r>
          </a:p>
          <a:p>
            <a:pPr marL="742950" indent="-742950" algn="l">
              <a:buAutoNum type="arabicPeriod"/>
            </a:pPr>
            <a:r>
              <a:rPr lang="en-GB" sz="2800" dirty="0">
                <a:latin typeface="+mn-lt"/>
              </a:rPr>
              <a:t>One sentence about how you might improve next time.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4" ma:contentTypeDescription="Create a new document." ma:contentTypeScope="" ma:versionID="3137829d7f629485cc5f2d3ce764b0b0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f3a422f46ed8e5e82733829ffd8d4e6c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24b78e-8606-4fd1-9a19-b6b90bbc0a1b" xsi:nil="true"/>
    <_dlc_DocId xmlns="9ad1216b-cdc1-40e2-a0c2-94597fd44697">7VPTP7ZE6X33-783906844-8168</_dlc_DocId>
    <_dlc_DocIdUrl xmlns="9ad1216b-cdc1-40e2-a0c2-94597fd44697">
      <Url>https://cambridgeorg.sharepoint.com/sites/cie/education/pd/Curriculum_Support/_layouts/15/DocIdRedir.aspx?ID=7VPTP7ZE6X33-783906844-8168</Url>
      <Description>7VPTP7ZE6X33-783906844-8168</Description>
    </_dlc_DocIdUrl>
    <lcf76f155ced4ddcb4097134ff3c332f xmlns="c075f540-5f70-45df-a134-17c4911f7fbe">
      <Terms xmlns="http://schemas.microsoft.com/office/infopath/2007/PartnerControls"/>
    </lcf76f155ced4ddcb4097134ff3c332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D1283ABD-9686-4813-81E1-0C368F2694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c075f540-5f70-45df-a134-17c4911f7fbe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schemas.microsoft.com/office/2006/metadata/properties"/>
    <ds:schemaRef ds:uri="http://schemas.microsoft.com/office/2006/documentManagement/types"/>
    <ds:schemaRef ds:uri="7424b78e-8606-4fd1-9a19-b6b90bbc0a1b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terms/"/>
    <ds:schemaRef ds:uri="c075f540-5f70-45df-a134-17c4911f7fbe"/>
    <ds:schemaRef ds:uri="9ad1216b-cdc1-40e2-a0c2-94597fd44697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343</TotalTime>
  <Words>190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Practical observation: Plan a 5 minute structured observation in small groups </vt:lpstr>
      <vt:lpstr>PowerPoint Presentation</vt:lpstr>
      <vt:lpstr>Observation feedback: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3</cp:revision>
  <dcterms:created xsi:type="dcterms:W3CDTF">2023-10-09T12:44:25Z</dcterms:created>
  <dcterms:modified xsi:type="dcterms:W3CDTF">2026-01-07T10:33:41Z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MediaServiceImageTags">
    <vt:lpwstr/>
  </property>
  <property fmtid="{D5CDD505-2E9C-101B-9397-08002B2CF9AE}" pid="4" name="_dlc_DocIdItemGuid">
    <vt:lpwstr>d63ef0dd-aa86-4f71-9681-4840b355e00c</vt:lpwstr>
  </property>
</Properties>
</file>