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6" r:id="rId2"/>
    <p:sldId id="304" r:id="rId3"/>
    <p:sldId id="308" r:id="rId4"/>
    <p:sldId id="309" r:id="rId5"/>
    <p:sldId id="271" r:id="rId6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1951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62" autoAdjust="0"/>
    <p:restoredTop sz="74368" autoAdjust="0"/>
  </p:normalViewPr>
  <p:slideViewPr>
    <p:cSldViewPr snapToGrid="0">
      <p:cViewPr varScale="1">
        <p:scale>
          <a:sx n="86" d="100"/>
          <a:sy n="86" d="100"/>
        </p:scale>
        <p:origin x="1002" y="8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6DA5C-4951-490A-806D-C6E233A1CCC4}" type="datetimeFigureOut">
              <a:rPr lang="en-GB" smtClean="0"/>
              <a:t>22/01/2019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91581-0ADF-470F-AAC7-05EDE80DB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633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topic title and relevant lesson number and title in the spaces</a:t>
            </a:r>
            <a:r>
              <a:rPr lang="en-GB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above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277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Prompts &amp; key questions for this slide: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dirty="0" smtClean="0">
                <a:latin typeface="Arial" panose="020B0604020202020204" pitchFamily="34" charset="0"/>
                <a:cs typeface="Arial" panose="020B0604020202020204" pitchFamily="34" charset="0"/>
              </a:rPr>
              <a:t>Starter: This is to</a:t>
            </a:r>
            <a:r>
              <a:rPr lang="en-GB" b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encourage</a:t>
            </a:r>
            <a:r>
              <a:rPr lang="en-GB" b="0" dirty="0" smtClean="0">
                <a:latin typeface="Arial" panose="020B0604020202020204" pitchFamily="34" charset="0"/>
                <a:cs typeface="Arial" panose="020B0604020202020204" pitchFamily="34" charset="0"/>
              </a:rPr>
              <a:t> learners to talk about maths and build their mathematical language</a:t>
            </a:r>
            <a:r>
              <a:rPr lang="en-GB" b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of the circle</a:t>
            </a:r>
            <a:endParaRPr lang="en-GB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What can you say about the length </a:t>
            </a:r>
            <a:r>
              <a:rPr lang="en-GB" b="1" i="1" baseline="0" dirty="0" smtClean="0"/>
              <a:t>r</a:t>
            </a:r>
            <a:r>
              <a:rPr lang="en-GB" b="1" baseline="0" dirty="0" smtClean="0"/>
              <a:t> in the diagram ?</a:t>
            </a:r>
          </a:p>
          <a:p>
            <a:endParaRPr lang="en-GB" baseline="0" dirty="0" smtClean="0"/>
          </a:p>
          <a:p>
            <a:r>
              <a:rPr lang="en-GB" baseline="0" dirty="0" smtClean="0"/>
              <a:t>Using a particular centre is less daunting than a general point.</a:t>
            </a:r>
          </a:p>
          <a:p>
            <a:r>
              <a:rPr lang="en-GB" baseline="0" dirty="0" smtClean="0"/>
              <a:t>Prompt: You know how to find the length of a line segment given two coordinates. </a:t>
            </a:r>
          </a:p>
          <a:p>
            <a:r>
              <a:rPr lang="en-GB" baseline="0" dirty="0" smtClean="0"/>
              <a:t>Encourage all findings but focus on the Pythagoras form that gives the equation of a circle centre (2,3)</a:t>
            </a:r>
          </a:p>
          <a:p>
            <a:endParaRPr lang="en-GB" baseline="0" dirty="0" smtClean="0"/>
          </a:p>
          <a:p>
            <a:r>
              <a:rPr lang="en-GB" baseline="0" dirty="0" smtClean="0"/>
              <a:t>“How would the equation change if I have the centre of a circle at (4,5) ?”</a:t>
            </a:r>
          </a:p>
          <a:p>
            <a:r>
              <a:rPr lang="en-GB" baseline="0" dirty="0" smtClean="0"/>
              <a:t>Learners should be able to connect the equation to the features of the geometry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dirty="0" smtClean="0">
                <a:latin typeface="Arial" panose="020B0604020202020204" pitchFamily="34" charset="0"/>
                <a:cs typeface="Arial" panose="020B0604020202020204" pitchFamily="34" charset="0"/>
              </a:rPr>
              <a:t>If learners are familiar with transformations of graphs the transformation can</a:t>
            </a:r>
            <a:r>
              <a:rPr lang="en-GB" b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be discussed here as well</a:t>
            </a:r>
            <a:endParaRPr lang="en-GB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133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Prompts &amp; key questions for this slide: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en-GB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your mini whiteboards write the equation of this general circle centre (</a:t>
            </a:r>
            <a:r>
              <a:rPr lang="en-GB" b="1" i="1" baseline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b="1" baseline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b="1" i="1" baseline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GB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) radius </a:t>
            </a:r>
            <a:r>
              <a:rPr lang="en-GB" b="1" i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Learners should have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(𝑥 -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i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en-GB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+ (𝑦 - </a:t>
            </a:r>
            <a:r>
              <a:rPr lang="en-GB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en-GB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GB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</a:t>
            </a:r>
            <a:r>
              <a:rPr lang="en-GB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baseline="300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baseline="300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7042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Discuss what information is needed to find the equation of a circle.</a:t>
            </a:r>
          </a:p>
          <a:p>
            <a:r>
              <a:rPr lang="en-GB" dirty="0" smtClean="0"/>
              <a:t>Prompt: We need the centre and the radius.</a:t>
            </a:r>
            <a:r>
              <a:rPr lang="en-GB" baseline="0" dirty="0" smtClean="0"/>
              <a:t> </a:t>
            </a:r>
          </a:p>
          <a:p>
            <a:r>
              <a:rPr lang="en-GB" b="1" baseline="0" dirty="0" smtClean="0"/>
              <a:t>Does this give us the centre? </a:t>
            </a:r>
            <a:r>
              <a:rPr lang="en-GB" baseline="0" dirty="0" smtClean="0"/>
              <a:t>No</a:t>
            </a:r>
          </a:p>
          <a:p>
            <a:r>
              <a:rPr lang="en-GB" baseline="0" dirty="0" smtClean="0"/>
              <a:t>“Can we find the centre?” Yes, it is the midpoint of the ends of the diameter.</a:t>
            </a:r>
          </a:p>
          <a:p>
            <a:r>
              <a:rPr lang="en-GB" b="1" baseline="0" dirty="0" smtClean="0"/>
              <a:t>Does this give us the radius? </a:t>
            </a:r>
            <a:r>
              <a:rPr lang="en-GB" b="0" baseline="0" dirty="0" smtClean="0"/>
              <a:t>No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>“Can we find the radius?” Yes, it is the half the distance of the diameter.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>Or the distance from the centre to an end point.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aseline="0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129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Prompts &amp; key questions for this slide:</a:t>
            </a:r>
          </a:p>
          <a:p>
            <a:endParaRPr lang="en-GB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610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pic>
        <p:nvPicPr>
          <p:cNvPr id="13" name="Picture 12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836964" y="3117570"/>
            <a:ext cx="3913001" cy="27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900000"/>
          </a:xfrm>
          <a:prstGeom prst="rect">
            <a:avLst/>
          </a:prstGeom>
          <a:solidFill>
            <a:srgbClr val="E21951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endParaRPr lang="en-GB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8" y="173140"/>
            <a:ext cx="11524932" cy="55372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331788" y="1270000"/>
            <a:ext cx="11525250" cy="53244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idx="4294967295"/>
          </p:nvPr>
        </p:nvSpPr>
        <p:spPr>
          <a:xfrm>
            <a:off x="1053296" y="1733703"/>
            <a:ext cx="10803424" cy="195861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ts val="3500"/>
              </a:lnSpc>
            </a:pPr>
            <a:r>
              <a:rPr lang="en-GB" sz="2800" b="1" dirty="0" smtClean="0"/>
              <a:t>Teacher tutorial</a:t>
            </a:r>
            <a:br>
              <a:rPr lang="en-GB" sz="2800" b="1" dirty="0" smtClean="0"/>
            </a:br>
            <a:r>
              <a:rPr lang="en-GB" sz="2600" dirty="0" smtClean="0"/>
              <a:t>Topic</a:t>
            </a:r>
            <a:r>
              <a:rPr lang="en-GB" sz="2600" smtClean="0"/>
              <a:t>: </a:t>
            </a:r>
            <a:r>
              <a:rPr lang="en-GB" sz="2600" smtClean="0"/>
              <a:t>1.3 Coordinate </a:t>
            </a:r>
            <a:r>
              <a:rPr lang="en-GB" sz="2600" dirty="0" smtClean="0"/>
              <a:t>Geometry</a:t>
            </a:r>
            <a:br>
              <a:rPr lang="en-GB" sz="2600" dirty="0" smtClean="0"/>
            </a:br>
            <a:r>
              <a:rPr lang="en-GB" sz="2600" dirty="0" smtClean="0"/>
              <a:t>Lesson 4</a:t>
            </a:r>
            <a:r>
              <a:rPr lang="en-GB" sz="2600" smtClean="0"/>
              <a:t>: Equation </a:t>
            </a:r>
            <a:r>
              <a:rPr lang="en-GB" sz="2600" dirty="0" smtClean="0"/>
              <a:t>of </a:t>
            </a:r>
            <a:r>
              <a:rPr lang="en-GB" sz="2600" smtClean="0"/>
              <a:t>a circle</a:t>
            </a:r>
            <a:endParaRPr lang="en-GB" sz="2600" dirty="0"/>
          </a:p>
        </p:txBody>
      </p:sp>
      <p:sp>
        <p:nvSpPr>
          <p:cNvPr id="9" name="Title 7"/>
          <p:cNvSpPr txBox="1">
            <a:spLocks/>
          </p:cNvSpPr>
          <p:nvPr/>
        </p:nvSpPr>
        <p:spPr>
          <a:xfrm>
            <a:off x="1053296" y="6261336"/>
            <a:ext cx="1005068" cy="26678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400" b="1" dirty="0" smtClean="0"/>
              <a:t>Version </a:t>
            </a:r>
            <a:r>
              <a:rPr lang="en-GB" sz="1400" b="1" dirty="0" smtClean="0"/>
              <a:t>1</a:t>
            </a:r>
            <a:endParaRPr lang="en-GB" sz="1400" b="1" dirty="0"/>
          </a:p>
        </p:txBody>
      </p:sp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 to </a:t>
            </a:r>
            <a:r>
              <a:rPr lang="en-GB" dirty="0"/>
              <a:t>C</a:t>
            </a:r>
            <a:r>
              <a:rPr lang="en-GB" dirty="0" smtClean="0"/>
              <a:t>oordinate Geometry - Circles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31788" y="2883766"/>
                <a:ext cx="3314305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−3)</m:t>
                        </m:r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 smtClean="0"/>
                  <a:t>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400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788" y="2883766"/>
                <a:ext cx="3314305" cy="738664"/>
              </a:xfrm>
              <a:prstGeom prst="rect">
                <a:avLst/>
              </a:prstGeom>
              <a:blipFill>
                <a:blip r:embed="rId4"/>
                <a:stretch>
                  <a:fillRect l="-1471" t="-661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31788" y="2110154"/>
            <a:ext cx="34169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Pythagoras’ Theorem: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810236" y="1003610"/>
            <a:ext cx="5735921" cy="5709425"/>
            <a:chOff x="4597052" y="1489350"/>
            <a:chExt cx="4164475" cy="4145237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97052" y="1489350"/>
              <a:ext cx="4164475" cy="4145237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5380019" y="1731717"/>
              <a:ext cx="3010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242080" y="4374196"/>
              <a:ext cx="3010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endParaRPr lang="en-GB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7196351" y="3253098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en-GB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88652" y="3994401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GB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185093" y="204465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GB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463433" y="2044653"/>
            <a:ext cx="7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GB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02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 to </a:t>
            </a:r>
            <a:r>
              <a:rPr lang="en-GB" dirty="0"/>
              <a:t>C</a:t>
            </a:r>
            <a:r>
              <a:rPr lang="en-GB" dirty="0" smtClean="0"/>
              <a:t>oordinate Geometry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762804" y="3059668"/>
                <a:ext cx="254980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/>
                  <a:t>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804" y="3059668"/>
                <a:ext cx="2549801" cy="369332"/>
              </a:xfrm>
              <a:prstGeom prst="rect">
                <a:avLst/>
              </a:prstGeom>
              <a:blipFill>
                <a:blip r:embed="rId4"/>
                <a:stretch>
                  <a:fillRect l="-718" t="-9836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762804" y="2180492"/>
            <a:ext cx="20658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Equation of a circle:</a:t>
            </a:r>
            <a:endParaRPr lang="en-GB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7649" y="1016793"/>
            <a:ext cx="5722984" cy="569624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096106" y="1339266"/>
            <a:ext cx="301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0283" y="4998301"/>
            <a:ext cx="301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75610" y="4075770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11844" y="2088159"/>
            <a:ext cx="7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GB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93463" y="3238306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en-GB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596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Finding the equation from information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9109" y="970978"/>
            <a:ext cx="5748397" cy="577551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95384" y="1317284"/>
            <a:ext cx="301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60781" y="5015770"/>
            <a:ext cx="301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22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7595" y="1280194"/>
            <a:ext cx="11516809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Text Arial 24–28 </a:t>
            </a:r>
            <a:r>
              <a:rPr lang="en-GB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(depending on amount of text on slide)</a:t>
            </a:r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Equations built using equation tool – text Arial.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Follow symbol usage in syllabus – font Times New Roman or Cambria Math.</a:t>
            </a:r>
          </a:p>
          <a:p>
            <a:endParaRPr lang="en-GB" dirty="0"/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Insert graphics and images – these will be redrawn or sourced as required</a:t>
            </a:r>
          </a:p>
          <a:p>
            <a:endParaRPr lang="en-GB" dirty="0"/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RGB codes: 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Advanced red: R226 G25 B81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40% Tint: R244 G161 B184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Cambridge Blue: R65 G182 B230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Grey: R87 G87 B86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133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3564</TotalTime>
  <Words>415</Words>
  <Application>Microsoft Office PowerPoint</Application>
  <PresentationFormat>Widescreen</PresentationFormat>
  <Paragraphs>71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Cambria Math</vt:lpstr>
      <vt:lpstr>Office Theme</vt:lpstr>
      <vt:lpstr>Teacher tutorial Topic: 1.3 Coordinate Geometry Lesson 4: Equation of a circle</vt:lpstr>
      <vt:lpstr>Introduction to Coordinate Geometry - Circles</vt:lpstr>
      <vt:lpstr>Introduction to Coordinate Geometry</vt:lpstr>
      <vt:lpstr>Finding the equation from information</vt:lpstr>
      <vt:lpstr>Heading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David Harrison</cp:lastModifiedBy>
  <cp:revision>121</cp:revision>
  <cp:lastPrinted>2018-01-14T21:28:16Z</cp:lastPrinted>
  <dcterms:created xsi:type="dcterms:W3CDTF">2018-01-14T21:11:47Z</dcterms:created>
  <dcterms:modified xsi:type="dcterms:W3CDTF">2019-01-22T16:43:54Z</dcterms:modified>
</cp:coreProperties>
</file>