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3" r:id="rId6"/>
    <p:sldId id="298" r:id="rId7"/>
    <p:sldId id="322" r:id="rId8"/>
    <p:sldId id="318" r:id="rId9"/>
    <p:sldId id="333" r:id="rId10"/>
    <p:sldId id="336" r:id="rId11"/>
    <p:sldId id="307" r:id="rId12"/>
    <p:sldId id="33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7F79A-3CEC-4921-8B29-A82D25B7255E}" v="2" dt="2026-01-07T10:58:20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1-07T11:00:01.669" v="35" actId="255"/>
      <pc:docMkLst>
        <pc:docMk/>
      </pc:docMkLst>
      <pc:sldChg chg="modSp mod">
        <pc:chgData name="Karolyn Feliciani" userId="4076af5d-4c02-40b8-bc9d-56f6c404e751" providerId="ADAL" clId="{099CAC30-79AE-4DCE-97A7-3B8E8A0057CB}" dt="2026-01-07T10:58:37.503" v="12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1-07T10:58:37.503" v="12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1-07T10:59:47.802" v="34" actId="255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1-07T10:59:47.802" v="34" actId="255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099CAC30-79AE-4DCE-97A7-3B8E8A0057CB}" dt="2026-01-07T10:59:07.494" v="25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099CAC30-79AE-4DCE-97A7-3B8E8A0057CB}" dt="2026-01-07T10:59:02.682" v="23" actId="20577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Karolyn Feliciani" userId="4076af5d-4c02-40b8-bc9d-56f6c404e751" providerId="ADAL" clId="{099CAC30-79AE-4DCE-97A7-3B8E8A0057CB}" dt="2026-01-07T10:59:07.494" v="25" actId="20577"/>
          <ac:spMkLst>
            <pc:docMk/>
            <pc:sldMk cId="1800512821" sldId="318"/>
            <ac:spMk id="4" creationId="{9A018AB5-5AB3-1A79-2A5F-EF7EFBA72548}"/>
          </ac:spMkLst>
        </pc:spChg>
      </pc:sldChg>
      <pc:sldChg chg="modSp mod">
        <pc:chgData name="Karolyn Feliciani" userId="4076af5d-4c02-40b8-bc9d-56f6c404e751" providerId="ADAL" clId="{099CAC30-79AE-4DCE-97A7-3B8E8A0057CB}" dt="2026-01-07T10:58:51.909" v="20" actId="313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1-07T10:58:51.909" v="20" actId="313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099CAC30-79AE-4DCE-97A7-3B8E8A0057CB}" dt="2026-01-07T10:59:21.441" v="28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099CAC30-79AE-4DCE-97A7-3B8E8A0057CB}" dt="2026-01-07T10:59:21.441" v="28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Karolyn Feliciani" userId="4076af5d-4c02-40b8-bc9d-56f6c404e751" providerId="ADAL" clId="{099CAC30-79AE-4DCE-97A7-3B8E8A0057CB}" dt="2026-01-07T10:59:39.329" v="33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1-07T10:59:39.329" v="33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1-07T10:58:28.674" v="9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1-07T11:00:01.669" v="35" actId="255"/>
        <pc:sldMkLst>
          <pc:docMk/>
          <pc:sldMk cId="1985938501" sldId="339"/>
        </pc:sldMkLst>
        <pc:spChg chg="mod">
          <ac:chgData name="Karolyn Feliciani" userId="4076af5d-4c02-40b8-bc9d-56f6c404e751" providerId="ADAL" clId="{099CAC30-79AE-4DCE-97A7-3B8E8A0057CB}" dt="2026-01-07T11:00:01.669" v="35" actId="255"/>
          <ac:spMkLst>
            <pc:docMk/>
            <pc:sldMk cId="1985938501" sldId="339"/>
            <ac:spMk id="2" creationId="{0ECB35D6-D56E-BB1C-0B13-AF5ED074B2B2}"/>
          </ac:spMkLst>
        </pc:spChg>
      </pc:sldChg>
      <pc:sldChg chg="modSp add mod">
        <pc:chgData name="Karolyn Feliciani" userId="4076af5d-4c02-40b8-bc9d-56f6c404e751" providerId="ADAL" clId="{099CAC30-79AE-4DCE-97A7-3B8E8A0057CB}" dt="2026-01-07T10:58:26.003" v="8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1-07T10:58:26.003" v="8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WganlYQ4sO5UCfoETI9ZTS5lnFImixfRjcqbqfSfFgU/edit?slide=id.g324eb60072a_0_51#slide=id.g324eb60072a_0_51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the features of a case study</a:t>
            </a:r>
          </a:p>
          <a:p>
            <a:r>
              <a:rPr lang="en-GB" dirty="0"/>
              <a:t>Explain the use of triangulation</a:t>
            </a:r>
          </a:p>
          <a:p>
            <a:r>
              <a:rPr lang="en-GB" dirty="0"/>
              <a:t>Apply knowledge of case studies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Research a short definition of ‘case study’.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GB" dirty="0"/>
              <a:t> </a:t>
            </a:r>
            <a:r>
              <a:rPr lang="en-GB" b="1" dirty="0"/>
              <a:t>case study </a:t>
            </a:r>
            <a:r>
              <a:rPr lang="en-GB" dirty="0"/>
              <a:t>is: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‘an in-depth investigation of a single individual, group or event’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2128608"/>
            <a:ext cx="5760000" cy="4320000"/>
          </a:xfrm>
        </p:spPr>
        <p:txBody>
          <a:bodyPr/>
          <a:lstStyle/>
          <a:p>
            <a:r>
              <a:rPr lang="en-US" dirty="0"/>
              <a:t>Psychologists use multiple data collection techniques to investigate case study participants.</a:t>
            </a:r>
          </a:p>
          <a:p>
            <a:endParaRPr lang="en-US" dirty="0"/>
          </a:p>
          <a:p>
            <a:r>
              <a:rPr lang="en-US" dirty="0"/>
              <a:t>This is called triangulation.</a:t>
            </a:r>
          </a:p>
          <a:p>
            <a:endParaRPr lang="en-US" dirty="0"/>
          </a:p>
          <a:p>
            <a:r>
              <a:rPr lang="en-US" dirty="0"/>
              <a:t>It is a way of checking information about the participant is valid and reliable.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2183472"/>
            <a:ext cx="5760000" cy="4320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Examples of data collection techniques: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Tests / tasks</a:t>
            </a:r>
          </a:p>
          <a:p>
            <a:r>
              <a:rPr lang="en-GB" dirty="0"/>
              <a:t>Observations</a:t>
            </a:r>
          </a:p>
          <a:p>
            <a:r>
              <a:rPr lang="en-GB" dirty="0"/>
              <a:t>Questionnaires</a:t>
            </a:r>
          </a:p>
          <a:p>
            <a:r>
              <a:rPr lang="en-GB" dirty="0"/>
              <a:t>Interviews </a:t>
            </a: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Shaz is a four-year-old girl who is unusually good at </a:t>
            </a:r>
            <a:r>
              <a:rPr lang="en-US" dirty="0" err="1"/>
              <a:t>maths</a:t>
            </a:r>
            <a:r>
              <a:rPr lang="en-US" dirty="0"/>
              <a:t>. A psychologist wants to investigate Shaz’s abilities.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Describe how the psychologists could collect data on Shaz, using each of the following techniques:</a:t>
            </a:r>
          </a:p>
          <a:p>
            <a:pPr marL="457200" indent="-457200">
              <a:buAutoNum type="arabicPeriod"/>
            </a:pPr>
            <a:r>
              <a:rPr lang="en-US" dirty="0"/>
              <a:t>Questionnaire</a:t>
            </a:r>
          </a:p>
          <a:p>
            <a:pPr marL="457200" indent="-457200">
              <a:buAutoNum type="arabicPeriod"/>
            </a:pPr>
            <a:r>
              <a:rPr lang="en-US" dirty="0"/>
              <a:t>Test / task</a:t>
            </a:r>
          </a:p>
          <a:p>
            <a:pPr marL="457200" indent="-457200">
              <a:buAutoNum type="arabicPeriod"/>
            </a:pPr>
            <a:r>
              <a:rPr lang="en-US" dirty="0"/>
              <a:t>Observation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Task: Read about famous case studies in psychology </a:t>
            </a:r>
            <a:r>
              <a:rPr lang="en-GB" dirty="0">
                <a:latin typeface="Arial"/>
                <a:cs typeface="Arial"/>
                <a:hlinkClick r:id="rId3"/>
              </a:rPr>
              <a:t>here</a:t>
            </a:r>
            <a:r>
              <a:rPr lang="en-GB" dirty="0">
                <a:latin typeface="Arial"/>
                <a:cs typeface="Arial"/>
              </a:rPr>
              <a:t>. Choose </a:t>
            </a:r>
            <a:r>
              <a:rPr lang="en-GB" b="1" dirty="0">
                <a:latin typeface="Arial"/>
                <a:cs typeface="Arial"/>
              </a:rPr>
              <a:t>one</a:t>
            </a:r>
            <a:r>
              <a:rPr lang="en-GB" dirty="0">
                <a:latin typeface="Arial"/>
                <a:cs typeface="Arial"/>
              </a:rPr>
              <a:t> case study and explain how psychologists could use at least </a:t>
            </a:r>
            <a:r>
              <a:rPr lang="en-GB" b="1" dirty="0">
                <a:latin typeface="Arial"/>
                <a:cs typeface="Arial"/>
              </a:rPr>
              <a:t>two</a:t>
            </a:r>
            <a:r>
              <a:rPr lang="en-GB" dirty="0">
                <a:latin typeface="Arial"/>
                <a:cs typeface="Arial"/>
              </a:rPr>
              <a:t> data collection methods to triangulate data about the participant.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4670" y="792480"/>
            <a:ext cx="8942659" cy="926592"/>
          </a:xfrm>
        </p:spPr>
        <p:txBody>
          <a:bodyPr>
            <a:normAutofit/>
          </a:bodyPr>
          <a:lstStyle/>
          <a:p>
            <a:r>
              <a:rPr lang="en-GB" sz="3600" dirty="0"/>
              <a:t>Check your understanding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0AC9F-6198-3171-EC07-9194D7A14A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2336" y="1719072"/>
            <a:ext cx="11045952" cy="4791456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en-US" b="1" dirty="0"/>
              <a:t>What does a case study usually investigate?</a:t>
            </a:r>
            <a:br>
              <a:rPr lang="en-US" dirty="0"/>
            </a:br>
            <a:r>
              <a:rPr lang="en-US" dirty="0"/>
              <a:t>A. A large group of people</a:t>
            </a:r>
            <a:br>
              <a:rPr lang="en-US" dirty="0"/>
            </a:br>
            <a:r>
              <a:rPr lang="en-US" dirty="0"/>
              <a:t>B. One person or a small group in detail</a:t>
            </a:r>
            <a:br>
              <a:rPr lang="en-US" dirty="0"/>
            </a:br>
            <a:r>
              <a:rPr lang="en-US" dirty="0"/>
              <a:t>C. Only animals</a:t>
            </a:r>
            <a:br>
              <a:rPr lang="en-US" dirty="0"/>
            </a:br>
            <a:endParaRPr lang="en-US" dirty="0"/>
          </a:p>
          <a:p>
            <a:pPr marL="457200" indent="-457200" algn="l">
              <a:buAutoNum type="arabicPeriod"/>
            </a:pPr>
            <a:r>
              <a:rPr lang="en-US" b="1" dirty="0"/>
              <a:t>Which method is commonly used when conducting a case study?</a:t>
            </a:r>
            <a:br>
              <a:rPr lang="en-US" dirty="0"/>
            </a:br>
            <a:r>
              <a:rPr lang="en-US" dirty="0"/>
              <a:t>A. Interviews</a:t>
            </a:r>
            <a:br>
              <a:rPr lang="en-US" dirty="0"/>
            </a:br>
            <a:r>
              <a:rPr lang="en-US" dirty="0"/>
              <a:t>B. Coin tossing</a:t>
            </a:r>
            <a:br>
              <a:rPr lang="en-US" dirty="0"/>
            </a:br>
            <a:r>
              <a:rPr lang="en-US" dirty="0"/>
              <a:t>C. Random number tables</a:t>
            </a:r>
            <a:br>
              <a:rPr lang="en-US" dirty="0"/>
            </a:br>
            <a:endParaRPr lang="en-US" dirty="0"/>
          </a:p>
          <a:p>
            <a:pPr marL="457200" indent="-457200" algn="l">
              <a:buAutoNum type="arabicPeriod"/>
            </a:pPr>
            <a:r>
              <a:rPr lang="en-US" b="1" dirty="0"/>
              <a:t>How is information typically collected in a case study?</a:t>
            </a:r>
            <a:br>
              <a:rPr lang="en-US" dirty="0"/>
            </a:br>
            <a:r>
              <a:rPr lang="en-US" dirty="0"/>
              <a:t>A. By using only questionnaires</a:t>
            </a:r>
            <a:br>
              <a:rPr lang="en-US" dirty="0"/>
            </a:br>
            <a:r>
              <a:rPr lang="en-US" dirty="0"/>
              <a:t>B. By using a range of methods such as observations and interviews</a:t>
            </a:r>
            <a:br>
              <a:rPr lang="en-US" dirty="0"/>
            </a:br>
            <a:r>
              <a:rPr lang="en-US" dirty="0"/>
              <a:t>C. By guessing likely </a:t>
            </a:r>
            <a:r>
              <a:rPr lang="en-US" dirty="0" err="1"/>
              <a:t>behaviours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4A2D7-566A-BD20-4873-D9B8E0FEA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CB35D6-D56E-BB1C-0B13-AF5ED074B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4670" y="792480"/>
            <a:ext cx="8942659" cy="926592"/>
          </a:xfrm>
        </p:spPr>
        <p:txBody>
          <a:bodyPr>
            <a:normAutofit/>
          </a:bodyPr>
          <a:lstStyle/>
          <a:p>
            <a:r>
              <a:rPr lang="en-GB" sz="3600" dirty="0"/>
              <a:t>Check your understanding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C4F539-F8BB-3506-7435-665D123190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2336" y="1481328"/>
            <a:ext cx="11045952" cy="4791456"/>
          </a:xfrm>
        </p:spPr>
        <p:txBody>
          <a:bodyPr/>
          <a:lstStyle/>
          <a:p>
            <a:pPr algn="l"/>
            <a:r>
              <a:rPr lang="en-US" b="1" dirty="0"/>
              <a:t>1. What does a case study usually investigate?</a:t>
            </a:r>
            <a:br>
              <a:rPr lang="en-US" dirty="0"/>
            </a:br>
            <a:r>
              <a:rPr lang="en-US" dirty="0"/>
              <a:t>A. A large group of people</a:t>
            </a:r>
            <a:br>
              <a:rPr lang="en-US" dirty="0"/>
            </a:br>
            <a:r>
              <a:rPr lang="en-US" dirty="0"/>
              <a:t>B. One person or a small group in detail</a:t>
            </a:r>
            <a:br>
              <a:rPr lang="en-US" dirty="0"/>
            </a:br>
            <a:r>
              <a:rPr lang="en-US" dirty="0"/>
              <a:t>C. Only animals</a:t>
            </a:r>
            <a:br>
              <a:rPr lang="en-US" dirty="0"/>
            </a:br>
            <a:r>
              <a:rPr lang="en-US" b="1" dirty="0"/>
              <a:t>Correct answer:</a:t>
            </a:r>
            <a:r>
              <a:rPr lang="en-US" dirty="0"/>
              <a:t> </a:t>
            </a:r>
            <a:r>
              <a:rPr lang="en-US" b="1" dirty="0"/>
              <a:t>B</a:t>
            </a:r>
            <a:endParaRPr lang="en-US" dirty="0"/>
          </a:p>
          <a:p>
            <a:pPr algn="l"/>
            <a:r>
              <a:rPr lang="en-US" b="1" dirty="0"/>
              <a:t>2. Which method is commonly used when conducting a case study?</a:t>
            </a:r>
            <a:br>
              <a:rPr lang="en-US" dirty="0"/>
            </a:br>
            <a:r>
              <a:rPr lang="en-US" dirty="0"/>
              <a:t>A. Interviews</a:t>
            </a:r>
            <a:br>
              <a:rPr lang="en-US" dirty="0"/>
            </a:br>
            <a:r>
              <a:rPr lang="en-US" dirty="0"/>
              <a:t>B. Coin tossing</a:t>
            </a:r>
            <a:br>
              <a:rPr lang="en-US" dirty="0"/>
            </a:br>
            <a:r>
              <a:rPr lang="en-US" dirty="0"/>
              <a:t>C. Random number tables</a:t>
            </a:r>
            <a:br>
              <a:rPr lang="en-US" dirty="0"/>
            </a:br>
            <a:r>
              <a:rPr lang="en-US" b="1" dirty="0"/>
              <a:t>Correct answer:</a:t>
            </a:r>
            <a:r>
              <a:rPr lang="en-US" dirty="0"/>
              <a:t> </a:t>
            </a:r>
            <a:r>
              <a:rPr lang="en-US" b="1" dirty="0"/>
              <a:t>A</a:t>
            </a:r>
            <a:endParaRPr lang="en-US" dirty="0"/>
          </a:p>
          <a:p>
            <a:pPr algn="l"/>
            <a:r>
              <a:rPr lang="en-US" b="1" dirty="0"/>
              <a:t>3. How is information typically collected in a case study?</a:t>
            </a:r>
            <a:br>
              <a:rPr lang="en-US" dirty="0"/>
            </a:br>
            <a:r>
              <a:rPr lang="en-US" dirty="0"/>
              <a:t>A. By using only questionnaires</a:t>
            </a:r>
            <a:br>
              <a:rPr lang="en-US" dirty="0"/>
            </a:br>
            <a:r>
              <a:rPr lang="en-US" dirty="0"/>
              <a:t>B. By using a range of methods such as observations and interviews</a:t>
            </a:r>
            <a:br>
              <a:rPr lang="en-US" dirty="0"/>
            </a:br>
            <a:r>
              <a:rPr lang="en-US" dirty="0"/>
              <a:t>C. By guessing likely </a:t>
            </a:r>
            <a:r>
              <a:rPr lang="en-US" dirty="0" err="1"/>
              <a:t>behaviours</a:t>
            </a:r>
            <a:br>
              <a:rPr lang="en-US" dirty="0"/>
            </a:br>
            <a:r>
              <a:rPr lang="en-US" b="1" dirty="0"/>
              <a:t>Correct answer:</a:t>
            </a:r>
            <a:r>
              <a:rPr lang="en-US" dirty="0"/>
              <a:t> </a:t>
            </a:r>
            <a:r>
              <a:rPr lang="en-US" b="1" dirty="0"/>
              <a:t>B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938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3137829d7f629485cc5f2d3ce764b0b0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f3a422f46ed8e5e82733829ffd8d4e6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7VPTP7ZE6X33-783906844-8172</_dlc_DocId>
    <_dlc_DocIdUrl xmlns="9ad1216b-cdc1-40e2-a0c2-94597fd44697">
      <Url>https://cambridgeorg.sharepoint.com/sites/cie/education/pd/Curriculum_Support/_layouts/15/DocIdRedir.aspx?ID=7VPTP7ZE6X33-783906844-8172</Url>
      <Description>7VPTP7ZE6X33-783906844-8172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CE0FA93-B6D1-4550-B6A1-0DFEB7B7D5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424b78e-8606-4fd1-9a19-b6b90bbc0a1b"/>
    <ds:schemaRef ds:uri="http://purl.org/dc/dcmitype/"/>
    <ds:schemaRef ds:uri="http://purl.org/dc/elements/1.1/"/>
    <ds:schemaRef ds:uri="c075f540-5f70-45df-a134-17c4911f7fbe"/>
    <ds:schemaRef ds:uri="9ad1216b-cdc1-40e2-a0c2-94597fd44697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344</TotalTime>
  <Words>399</Words>
  <Application>Microsoft Office PowerPoint</Application>
  <PresentationFormat>Widescreen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</vt:lpstr>
      <vt:lpstr>Triangulation</vt:lpstr>
      <vt:lpstr>Example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3</cp:revision>
  <dcterms:created xsi:type="dcterms:W3CDTF">2023-10-09T12:44:25Z</dcterms:created>
  <dcterms:modified xsi:type="dcterms:W3CDTF">2026-01-07T11:00:05Z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4b173314-28a7-4df3-b99c-121e47f20872</vt:lpwstr>
  </property>
</Properties>
</file>