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96" r:id="rId2"/>
    <p:sldId id="298" r:id="rId3"/>
    <p:sldId id="299" r:id="rId4"/>
    <p:sldId id="303" r:id="rId5"/>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a:srgbClr val="FF0066"/>
    <a:srgbClr val="003300"/>
    <a:srgbClr val="0066FF"/>
    <a:srgbClr val="336600"/>
    <a:srgbClr val="00CC00"/>
    <a:srgbClr val="009900"/>
    <a:srgbClr val="CC3300"/>
    <a:srgbClr val="FF9933"/>
    <a:srgbClr val="E219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162" autoAdjust="0"/>
    <p:restoredTop sz="59627" autoAdjust="0"/>
  </p:normalViewPr>
  <p:slideViewPr>
    <p:cSldViewPr snapToGrid="0">
      <p:cViewPr varScale="1">
        <p:scale>
          <a:sx n="68" d="100"/>
          <a:sy n="68" d="100"/>
        </p:scale>
        <p:origin x="1680" y="6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02F6DA5C-4951-490A-806D-C6E233A1CCC4}" type="datetimeFigureOut">
              <a:rPr lang="en-GB" smtClean="0"/>
              <a:t>12/02/2019</a:t>
            </a:fld>
            <a:endParaRPr lang="en-GB"/>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EC591581-0ADF-470F-AAC7-05EDE80DB34F}" type="slidenum">
              <a:rPr lang="en-GB" smtClean="0"/>
              <a:t>‹#›</a:t>
            </a:fld>
            <a:endParaRPr lang="en-GB"/>
          </a:p>
        </p:txBody>
      </p:sp>
    </p:spTree>
    <p:extLst>
      <p:ext uri="{BB962C8B-B14F-4D97-AF65-F5344CB8AC3E}">
        <p14:creationId xmlns:p14="http://schemas.microsoft.com/office/powerpoint/2010/main" val="620633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baseline="0" dirty="0" smtClean="0">
                <a:latin typeface="Arial" panose="020B0604020202020204" pitchFamily="34" charset="0"/>
                <a:cs typeface="Arial" panose="020B0604020202020204" pitchFamily="34" charset="0"/>
              </a:rPr>
              <a:t>Welcome </a:t>
            </a:r>
            <a:r>
              <a:rPr lang="en-GB" i="1" baseline="0" dirty="0" smtClean="0">
                <a:latin typeface="Arial" panose="020B0604020202020204" pitchFamily="34" charset="0"/>
                <a:cs typeface="Arial" panose="020B0604020202020204" pitchFamily="34" charset="0"/>
              </a:rPr>
              <a:t>to the teacher tutorial More Arrangements, Lesson 2 in the Skills Pack Permutations and Combinations.</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a:t>
            </a: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Click for next slide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endParaRPr lang="en-GB" i="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C591581-0ADF-470F-AAC7-05EDE80DB34F}" type="slidenum">
              <a:rPr lang="en-GB" smtClean="0"/>
              <a:t>1</a:t>
            </a:fld>
            <a:endParaRPr lang="en-GB"/>
          </a:p>
        </p:txBody>
      </p:sp>
    </p:spTree>
    <p:extLst>
      <p:ext uri="{BB962C8B-B14F-4D97-AF65-F5344CB8AC3E}">
        <p14:creationId xmlns:p14="http://schemas.microsoft.com/office/powerpoint/2010/main" val="3069277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i="1" kern="1200" dirty="0" smtClean="0">
                <a:solidFill>
                  <a:schemeClr val="tx1"/>
                </a:solidFill>
                <a:effectLst/>
                <a:latin typeface="+mn-lt"/>
                <a:ea typeface="+mn-ea"/>
                <a:cs typeface="+mn-cs"/>
              </a:rPr>
              <a:t>This </a:t>
            </a:r>
            <a:r>
              <a:rPr lang="en-GB" sz="1200" i="1" kern="1200" dirty="0" smtClean="0">
                <a:solidFill>
                  <a:schemeClr val="tx1"/>
                </a:solidFill>
                <a:effectLst/>
                <a:latin typeface="+mn-lt"/>
                <a:ea typeface="+mn-ea"/>
                <a:cs typeface="+mn-cs"/>
              </a:rPr>
              <a:t>lesson is builds on the knowledge learners have acquired in Lesson 1.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i="1" kern="1200" dirty="0" smtClean="0">
                <a:solidFill>
                  <a:schemeClr val="tx1"/>
                </a:solidFill>
                <a:effectLst/>
                <a:latin typeface="+mn-lt"/>
                <a:ea typeface="+mn-ea"/>
                <a:cs typeface="+mn-cs"/>
              </a:rPr>
              <a:t>What is covered in this lesson?</a:t>
            </a:r>
            <a:endParaRPr lang="en-GB" sz="1200" kern="1200" dirty="0" smtClean="0">
              <a:solidFill>
                <a:schemeClr val="tx1"/>
              </a:solidFill>
              <a:effectLst/>
              <a:latin typeface="+mn-lt"/>
              <a:ea typeface="+mn-ea"/>
              <a:cs typeface="+mn-cs"/>
            </a:endParaRPr>
          </a:p>
          <a:p>
            <a:pPr marL="171450" indent="-171450" algn="r">
              <a:buFont typeface="Arial" panose="020B0604020202020204" pitchFamily="34" charset="0"/>
              <a:buChar char="•"/>
            </a:pPr>
            <a:r>
              <a:rPr lang="en-GB" dirty="0" smtClean="0"/>
              <a:t>1 Click to reveal ‘What is covered in</a:t>
            </a:r>
            <a:r>
              <a:rPr lang="en-GB" baseline="0" dirty="0" smtClean="0"/>
              <a:t> this lesson?’</a:t>
            </a:r>
          </a:p>
          <a:p>
            <a:pPr marL="0" indent="0" algn="l">
              <a:buFont typeface="Arial" panose="020B0604020202020204" pitchFamily="34" charset="0"/>
              <a:buNone/>
            </a:pPr>
            <a:r>
              <a:rPr lang="en-GB" sz="1200" i="1" kern="1200" dirty="0" smtClean="0">
                <a:solidFill>
                  <a:schemeClr val="tx1"/>
                </a:solidFill>
                <a:effectLst/>
                <a:latin typeface="+mn-lt"/>
                <a:ea typeface="+mn-ea"/>
                <a:cs typeface="+mn-cs"/>
              </a:rPr>
              <a:t>Arrangements</a:t>
            </a:r>
            <a:r>
              <a:rPr lang="en-GB" sz="1200" i="1" kern="1200" baseline="0" dirty="0" smtClean="0">
                <a:solidFill>
                  <a:schemeClr val="tx1"/>
                </a:solidFill>
                <a:effectLst/>
                <a:latin typeface="+mn-lt"/>
                <a:ea typeface="+mn-ea"/>
                <a:cs typeface="+mn-cs"/>
              </a:rPr>
              <a:t> where not all the objects being arranged are different</a:t>
            </a:r>
            <a:endParaRPr lang="en-GB" baseline="0" dirty="0" smtClean="0"/>
          </a:p>
          <a:p>
            <a:pPr marL="171450" indent="-171450" algn="r">
              <a:buFont typeface="Arial" panose="020B0604020202020204" pitchFamily="34" charset="0"/>
              <a:buChar char="•"/>
            </a:pPr>
            <a:r>
              <a:rPr lang="en-GB" baseline="0" dirty="0" smtClean="0"/>
              <a:t>1 Click to reveal the first statement</a:t>
            </a:r>
          </a:p>
          <a:p>
            <a:pPr>
              <a:spcAft>
                <a:spcPts val="0"/>
              </a:spcAft>
            </a:pPr>
            <a:r>
              <a:rPr lang="en-GB" sz="1200" i="1" kern="1200" dirty="0" smtClean="0">
                <a:solidFill>
                  <a:srgbClr val="000000"/>
                </a:solidFill>
                <a:effectLst/>
                <a:latin typeface="Arial"/>
                <a:ea typeface="+mn-ea"/>
              </a:rPr>
              <a:t>Arrangements</a:t>
            </a:r>
            <a:r>
              <a:rPr lang="en-GB" sz="1200" i="1" kern="1200" baseline="0" dirty="0" smtClean="0">
                <a:solidFill>
                  <a:srgbClr val="000000"/>
                </a:solidFill>
                <a:effectLst/>
                <a:latin typeface="Arial"/>
                <a:ea typeface="+mn-ea"/>
              </a:rPr>
              <a:t> with more complex restrictions, such as one person not standing next to another or restrictions  including repeated objects</a:t>
            </a:r>
            <a:endParaRPr lang="en-GB" sz="1200" i="1" kern="1200" dirty="0" smtClean="0">
              <a:solidFill>
                <a:srgbClr val="000000"/>
              </a:solidFill>
              <a:effectLst/>
              <a:latin typeface="Arial"/>
              <a:ea typeface="+mn-ea"/>
            </a:endParaRPr>
          </a:p>
          <a:p>
            <a:pPr marL="171450" marR="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1 Click to reveal the second statement</a:t>
            </a:r>
          </a:p>
          <a:p>
            <a:pPr marL="0"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a:t>
            </a: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Click for next slide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indent="0" algn="r">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EC591581-0ADF-470F-AAC7-05EDE80DB34F}" type="slidenum">
              <a:rPr lang="en-GB" smtClean="0"/>
              <a:t>2</a:t>
            </a:fld>
            <a:endParaRPr lang="en-GB"/>
          </a:p>
        </p:txBody>
      </p:sp>
    </p:spTree>
    <p:extLst>
      <p:ext uri="{BB962C8B-B14F-4D97-AF65-F5344CB8AC3E}">
        <p14:creationId xmlns:p14="http://schemas.microsoft.com/office/powerpoint/2010/main" val="2807289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en-GB" sz="1200" i="1" dirty="0" smtClean="0">
                <a:solidFill>
                  <a:srgbClr val="000000"/>
                </a:solidFill>
                <a:effectLst/>
                <a:latin typeface="Arial"/>
                <a:ea typeface="Calibri"/>
              </a:rPr>
              <a:t>What </a:t>
            </a:r>
            <a:r>
              <a:rPr lang="en-GB" sz="1200" i="1" dirty="0" smtClean="0">
                <a:solidFill>
                  <a:srgbClr val="000000"/>
                </a:solidFill>
                <a:effectLst/>
                <a:latin typeface="Arial"/>
                <a:ea typeface="Calibri"/>
              </a:rPr>
              <a:t>might learners find difficult?</a:t>
            </a:r>
            <a:endParaRPr lang="en-GB" sz="1000" dirty="0" smtClean="0">
              <a:solidFill>
                <a:srgbClr val="000000"/>
              </a:solidFill>
              <a:effectLst/>
              <a:latin typeface="Times New Roman"/>
              <a:ea typeface="Calibri"/>
            </a:endParaRPr>
          </a:p>
          <a:p>
            <a:pPr>
              <a:spcAft>
                <a:spcPts val="0"/>
              </a:spcAft>
            </a:pPr>
            <a:r>
              <a:rPr lang="en-GB" sz="1200" i="1" dirty="0" smtClean="0">
                <a:solidFill>
                  <a:srgbClr val="000000"/>
                </a:solidFill>
                <a:effectLst/>
                <a:latin typeface="Arial"/>
                <a:ea typeface="Calibri"/>
              </a:rPr>
              <a:t>Again, language may be a difficulty for some. Interpreting</a:t>
            </a:r>
            <a:r>
              <a:rPr lang="en-GB" sz="1200" i="1" baseline="0" dirty="0" smtClean="0">
                <a:solidFill>
                  <a:srgbClr val="000000"/>
                </a:solidFill>
                <a:effectLst/>
                <a:latin typeface="Arial"/>
                <a:ea typeface="Calibri"/>
              </a:rPr>
              <a:t> the context given will usually be the key to success in this topic</a:t>
            </a:r>
            <a:r>
              <a:rPr lang="en-GB" sz="1200" i="1" dirty="0" smtClean="0">
                <a:solidFill>
                  <a:srgbClr val="000000"/>
                </a:solidFill>
                <a:effectLst/>
                <a:latin typeface="Arial"/>
                <a:ea typeface="Calibri"/>
              </a:rPr>
              <a:t>. </a:t>
            </a:r>
          </a:p>
          <a:p>
            <a:pPr marL="171450" indent="-171450" algn="r">
              <a:spcAft>
                <a:spcPts val="0"/>
              </a:spcAft>
              <a:buFont typeface="Arial" panose="020B0604020202020204" pitchFamily="34" charset="0"/>
              <a:buChar char="•"/>
            </a:pP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2 clicks to reveal the difficulties</a:t>
            </a:r>
          </a:p>
          <a:p>
            <a:pPr marL="0" indent="0" algn="l">
              <a:spcAft>
                <a:spcPts val="0"/>
              </a:spcAft>
              <a:buFont typeface="Arial" panose="020B0604020202020204" pitchFamily="34" charset="0"/>
              <a:buNone/>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Where does this lesson lead?</a:t>
            </a:r>
          </a:p>
          <a:p>
            <a:pPr marL="0" indent="0" algn="l">
              <a:spcAft>
                <a:spcPts val="0"/>
              </a:spcAft>
              <a:buFont typeface="Arial" panose="020B0604020202020204" pitchFamily="34" charset="0"/>
              <a:buNone/>
            </a:pPr>
            <a:endPar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endParaRPr>
          </a:p>
          <a:p>
            <a:pPr marL="0" indent="0" algn="l">
              <a:spcAft>
                <a:spcPts val="0"/>
              </a:spcAft>
              <a:buFont typeface="Arial" panose="020B0604020202020204" pitchFamily="34" charset="0"/>
              <a:buNone/>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Using the skills they have acquired, learners should be able to access Permutations, combinations and thus problems on selection much more easily after Lessons 1 and 2.</a:t>
            </a:r>
          </a:p>
          <a:p>
            <a:pPr marL="171450" marR="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3 clicks to reveal the Permutations, Combinations, Selections</a:t>
            </a:r>
          </a:p>
          <a:p>
            <a:pPr marL="0" indent="0" algn="l">
              <a:spcAft>
                <a:spcPts val="0"/>
              </a:spcAft>
              <a:buFont typeface="Arial" panose="020B0604020202020204" pitchFamily="34" charset="0"/>
              <a:buNone/>
            </a:pPr>
            <a:endPar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a:t>
            </a: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Click for next slide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EC591581-0ADF-470F-AAC7-05EDE80DB34F}" type="slidenum">
              <a:rPr lang="en-GB" smtClean="0">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2807289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i="1" kern="1200" dirty="0" smtClean="0">
                <a:solidFill>
                  <a:srgbClr val="000000"/>
                </a:solidFill>
                <a:effectLst/>
                <a:latin typeface="Arial"/>
                <a:ea typeface="Times New Roman"/>
              </a:rPr>
              <a:t>The </a:t>
            </a:r>
            <a:r>
              <a:rPr lang="en-GB" sz="1200" i="1" kern="1200" dirty="0" smtClean="0">
                <a:solidFill>
                  <a:srgbClr val="000000"/>
                </a:solidFill>
                <a:effectLst/>
                <a:latin typeface="Arial"/>
                <a:ea typeface="Times New Roman"/>
              </a:rPr>
              <a:t>data needs to be thought about just using the colours red and blue. The shapes themselves are not the main issue. Positioning the blue shapes first and consider the possible ‘gaps’ that there may be should be the basis of a  successful approach here. The condition that no two</a:t>
            </a:r>
            <a:r>
              <a:rPr lang="en-GB" sz="1200" i="1" kern="1200" baseline="0" dirty="0" smtClean="0">
                <a:solidFill>
                  <a:srgbClr val="000000"/>
                </a:solidFill>
                <a:effectLst/>
                <a:latin typeface="Arial"/>
                <a:ea typeface="Times New Roman"/>
              </a:rPr>
              <a:t> red shapes are next to each other is not easy to draw in a diagram. Once this restriction is interpreted to mean that there must be at least one blue shape between two red shapes, the problem becomes simpler to understand and to represent.</a:t>
            </a:r>
            <a:endParaRPr lang="en-GB" sz="1200" i="1" kern="1200" dirty="0" smtClean="0">
              <a:solidFill>
                <a:srgbClr val="000000"/>
              </a:solidFill>
              <a:effectLst/>
              <a:latin typeface="Arial"/>
              <a:ea typeface="Times New Roman"/>
            </a:endParaRPr>
          </a:p>
          <a:p>
            <a:pPr>
              <a:spcAft>
                <a:spcPts val="0"/>
              </a:spcAft>
            </a:pPr>
            <a:endParaRPr lang="en-GB" sz="1200" dirty="0" smtClean="0">
              <a:effectLst/>
              <a:latin typeface="Times New Roman"/>
              <a:ea typeface="Times New Roman"/>
            </a:endParaRPr>
          </a:p>
          <a:p>
            <a:pPr>
              <a:spcAft>
                <a:spcPts val="0"/>
              </a:spcAft>
            </a:pPr>
            <a:r>
              <a:rPr lang="en-GB" sz="1200" i="1" kern="1200" dirty="0" smtClean="0">
                <a:solidFill>
                  <a:srgbClr val="000000"/>
                </a:solidFill>
                <a:effectLst/>
                <a:latin typeface="Arial"/>
                <a:ea typeface="Times New Roman"/>
              </a:rPr>
              <a:t> </a:t>
            </a:r>
            <a:endParaRPr lang="en-GB" sz="1200" dirty="0" smtClean="0">
              <a:effectLst/>
              <a:latin typeface="Times New Roman"/>
              <a:ea typeface="Times New Roman"/>
            </a:endParaRPr>
          </a:p>
          <a:p>
            <a:pPr>
              <a:spcAft>
                <a:spcPts val="0"/>
              </a:spcAft>
            </a:pPr>
            <a:r>
              <a:rPr lang="en-GB" sz="1200" i="1" kern="1200" dirty="0" smtClean="0">
                <a:solidFill>
                  <a:srgbClr val="000000"/>
                </a:solidFill>
                <a:effectLst/>
                <a:latin typeface="Arial"/>
                <a:ea typeface="Times New Roman"/>
              </a:rPr>
              <a:t>How many ways can the blue shapes be arranged? Well. no shape and colour is repeated, and there are 8 of them, so there are 8! ways.</a:t>
            </a:r>
            <a:endParaRPr lang="en-GB" sz="1200" dirty="0" smtClean="0">
              <a:effectLst/>
              <a:latin typeface="Times New Roman"/>
              <a:ea typeface="Times New Roman"/>
            </a:endParaRPr>
          </a:p>
          <a:p>
            <a:pPr>
              <a:spcAft>
                <a:spcPts val="0"/>
              </a:spcAft>
            </a:pPr>
            <a:r>
              <a:rPr lang="en-GB" sz="1200" i="1" kern="1200" dirty="0" smtClean="0">
                <a:solidFill>
                  <a:srgbClr val="000000"/>
                </a:solidFill>
                <a:effectLst/>
                <a:latin typeface="Arial"/>
                <a:ea typeface="Times New Roman"/>
              </a:rPr>
              <a:t> </a:t>
            </a:r>
            <a:endParaRPr lang="en-GB" sz="1200" dirty="0" smtClean="0">
              <a:effectLst/>
              <a:latin typeface="Times New Roman"/>
              <a:ea typeface="Times New Roman"/>
            </a:endParaRPr>
          </a:p>
          <a:p>
            <a:pPr>
              <a:spcAft>
                <a:spcPts val="0"/>
              </a:spcAft>
            </a:pPr>
            <a:r>
              <a:rPr lang="en-GB" sz="1200" i="1" kern="1200" dirty="0" smtClean="0">
                <a:solidFill>
                  <a:srgbClr val="000000"/>
                </a:solidFill>
                <a:effectLst/>
                <a:latin typeface="Arial"/>
                <a:ea typeface="Times New Roman"/>
              </a:rPr>
              <a:t>Each arrow represents where a red shape could possibly go. Using arrows is useful as using dashes, which is useful for other arrangements,</a:t>
            </a:r>
            <a:r>
              <a:rPr lang="en-GB" sz="1200" i="1" kern="1200" baseline="0" dirty="0" smtClean="0">
                <a:solidFill>
                  <a:srgbClr val="000000"/>
                </a:solidFill>
                <a:effectLst/>
                <a:latin typeface="Arial"/>
                <a:ea typeface="Times New Roman"/>
              </a:rPr>
              <a:t> </a:t>
            </a:r>
            <a:r>
              <a:rPr lang="en-GB" sz="1200" i="1" kern="1200" dirty="0" smtClean="0">
                <a:solidFill>
                  <a:srgbClr val="000000"/>
                </a:solidFill>
                <a:effectLst/>
                <a:latin typeface="Arial"/>
                <a:ea typeface="Times New Roman"/>
              </a:rPr>
              <a:t> can confuse students into thinking that there are more shapes to place. There are not, of course, there are just more places in which to put the shapes!</a:t>
            </a:r>
            <a:endParaRPr lang="en-GB" sz="1200" dirty="0" smtClean="0">
              <a:effectLst/>
              <a:latin typeface="Times New Roman"/>
              <a:ea typeface="Times New Roman"/>
            </a:endParaRPr>
          </a:p>
          <a:p>
            <a:pPr>
              <a:spcAft>
                <a:spcPts val="0"/>
              </a:spcAft>
            </a:pPr>
            <a:r>
              <a:rPr lang="en-GB" sz="1200" i="1" kern="1200" dirty="0" smtClean="0">
                <a:solidFill>
                  <a:srgbClr val="000000"/>
                </a:solidFill>
                <a:effectLst/>
                <a:latin typeface="Arial"/>
                <a:ea typeface="Times New Roman"/>
              </a:rPr>
              <a:t> </a:t>
            </a:r>
            <a:endParaRPr lang="en-GB" sz="1200" dirty="0" smtClean="0">
              <a:effectLst/>
              <a:latin typeface="Times New Roman"/>
              <a:ea typeface="Times New Roman"/>
            </a:endParaRPr>
          </a:p>
          <a:p>
            <a:pPr>
              <a:spcAft>
                <a:spcPts val="0"/>
              </a:spcAft>
            </a:pPr>
            <a:r>
              <a:rPr lang="en-GB" sz="1200" i="1" kern="1200" dirty="0" smtClean="0">
                <a:solidFill>
                  <a:srgbClr val="000000"/>
                </a:solidFill>
                <a:effectLst/>
                <a:latin typeface="Arial"/>
                <a:ea typeface="Times New Roman"/>
              </a:rPr>
              <a:t>There are 9 possible places for the first red shape and those are represented by the 9 red arrows. There are 8 possible places for the second red shape to be placed, as the first red shape has taken up one of the places already, and so on ...down to 6 possible places for the position of the last red shape. Using that information your learners should be able to work out the answer to a challenging problem like this one. </a:t>
            </a:r>
          </a:p>
          <a:p>
            <a:pPr>
              <a:spcAft>
                <a:spcPts val="0"/>
              </a:spcAft>
            </a:pPr>
            <a:endParaRPr lang="en-GB" sz="1200" i="1" kern="1200" dirty="0" smtClean="0">
              <a:solidFill>
                <a:srgbClr val="000000"/>
              </a:solidFill>
              <a:effectLst/>
              <a:latin typeface="Arial"/>
              <a:ea typeface="Times New Roman"/>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a:t>
            </a: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Click for end slide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a:spcAft>
                <a:spcPts val="0"/>
              </a:spcAft>
            </a:pPr>
            <a:endParaRPr lang="en-GB" sz="1200" dirty="0">
              <a:effectLst/>
              <a:latin typeface="Times New Roman"/>
              <a:ea typeface="Times New Roman"/>
            </a:endParaRPr>
          </a:p>
        </p:txBody>
      </p:sp>
      <p:sp>
        <p:nvSpPr>
          <p:cNvPr id="4" name="Slide Number Placeholder 3"/>
          <p:cNvSpPr>
            <a:spLocks noGrp="1"/>
          </p:cNvSpPr>
          <p:nvPr>
            <p:ph type="sldNum" sz="quarter" idx="10"/>
          </p:nvPr>
        </p:nvSpPr>
        <p:spPr/>
        <p:txBody>
          <a:bodyPr/>
          <a:lstStyle/>
          <a:p>
            <a:fld id="{EC591581-0ADF-470F-AAC7-05EDE80DB34F}"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27966507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pic>
        <p:nvPicPr>
          <p:cNvPr id="13" name="Picture 12"/>
          <p:cNvPicPr/>
          <p:nvPr userDrawn="1"/>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14" name="Picture 13"/>
          <p:cNvPicPr>
            <a:picLocks noChangeAspect="1"/>
          </p:cNvPicPr>
          <p:nvPr userDrawn="1"/>
        </p:nvPicPr>
        <p:blipFill>
          <a:blip r:embed="rId4"/>
          <a:stretch>
            <a:fillRect/>
          </a:stretch>
        </p:blipFill>
        <p:spPr>
          <a:xfrm>
            <a:off x="7836964" y="3117570"/>
            <a:ext cx="3913001" cy="2736000"/>
          </a:xfrm>
          <a:prstGeom prst="rect">
            <a:avLst/>
          </a:prstGeom>
        </p:spPr>
      </p:pic>
    </p:spTree>
    <p:extLst>
      <p:ext uri="{BB962C8B-B14F-4D97-AF65-F5344CB8AC3E}">
        <p14:creationId xmlns:p14="http://schemas.microsoft.com/office/powerpoint/2010/main" val="1108230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Rectangle 4"/>
          <p:cNvSpPr/>
          <p:nvPr userDrawn="1"/>
        </p:nvSpPr>
        <p:spPr>
          <a:xfrm>
            <a:off x="0" y="0"/>
            <a:ext cx="12192000" cy="900000"/>
          </a:xfrm>
          <a:prstGeom prst="rect">
            <a:avLst/>
          </a:prstGeom>
          <a:solidFill>
            <a:srgbClr val="E21951"/>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endParaRPr lang="en-GB" sz="2800" b="1" dirty="0" smtClean="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B11C3206-257D-4762-B461-A249DF0C704C}"/>
              </a:ext>
            </a:extLst>
          </p:cNvPr>
          <p:cNvSpPr>
            <a:spLocks noGrp="1"/>
          </p:cNvSpPr>
          <p:nvPr>
            <p:ph type="title"/>
          </p:nvPr>
        </p:nvSpPr>
        <p:spPr>
          <a:xfrm>
            <a:off x="331788" y="173140"/>
            <a:ext cx="11524932" cy="553720"/>
          </a:xfrm>
          <a:prstGeom prst="rect">
            <a:avLst/>
          </a:prstGeom>
        </p:spPr>
        <p:txBody>
          <a:bodyPr anchor="b">
            <a:normAutofit/>
          </a:bodyPr>
          <a:lstStyle>
            <a:lvl1pPr>
              <a:defRPr sz="2800" b="1" i="0"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8" name="Text Placeholder 7"/>
          <p:cNvSpPr>
            <a:spLocks noGrp="1"/>
          </p:cNvSpPr>
          <p:nvPr>
            <p:ph type="body" sz="quarter" idx="10"/>
          </p:nvPr>
        </p:nvSpPr>
        <p:spPr>
          <a:xfrm>
            <a:off x="331788" y="1270000"/>
            <a:ext cx="11525250" cy="5324475"/>
          </a:xfrm>
          <a:prstGeom prst="rect">
            <a:avLst/>
          </a:prstGeo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549982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54" r:id="rId1"/>
    <p:sldLayoutId id="2147483655" r:id="rId2"/>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idx="4294967295"/>
          </p:nvPr>
        </p:nvSpPr>
        <p:spPr>
          <a:xfrm>
            <a:off x="1053296" y="1733703"/>
            <a:ext cx="10803424" cy="1958619"/>
          </a:xfrm>
          <a:prstGeom prst="rect">
            <a:avLst/>
          </a:prstGeom>
        </p:spPr>
        <p:txBody>
          <a:bodyPr>
            <a:noAutofit/>
          </a:bodyPr>
          <a:lstStyle/>
          <a:p>
            <a:pPr>
              <a:lnSpc>
                <a:spcPts val="3500"/>
              </a:lnSpc>
            </a:pPr>
            <a:r>
              <a:rPr lang="en-GB" sz="2800" b="1" dirty="0" smtClean="0"/>
              <a:t>Teacher tutorial</a:t>
            </a:r>
            <a:br>
              <a:rPr lang="en-GB" sz="2800" b="1" dirty="0" smtClean="0"/>
            </a:br>
            <a:r>
              <a:rPr lang="en-GB" sz="2600" dirty="0" smtClean="0"/>
              <a:t>Topic</a:t>
            </a:r>
            <a:r>
              <a:rPr lang="en-GB" sz="2600" dirty="0" smtClean="0"/>
              <a:t>: 5.2 Permutations and combinations</a:t>
            </a:r>
            <a:r>
              <a:rPr lang="en-GB" sz="2600" dirty="0" smtClean="0"/>
              <a:t/>
            </a:r>
            <a:br>
              <a:rPr lang="en-GB" sz="2600" dirty="0" smtClean="0"/>
            </a:br>
            <a:r>
              <a:rPr lang="en-GB" sz="2600" dirty="0" smtClean="0"/>
              <a:t>Lesson </a:t>
            </a:r>
            <a:r>
              <a:rPr lang="en-GB" sz="2600" dirty="0" smtClean="0"/>
              <a:t>2</a:t>
            </a:r>
            <a:r>
              <a:rPr lang="en-GB" sz="2600" dirty="0"/>
              <a:t>: More arrangements</a:t>
            </a:r>
            <a:endParaRPr lang="en-GB" sz="2600" dirty="0"/>
          </a:p>
        </p:txBody>
      </p:sp>
      <p:sp>
        <p:nvSpPr>
          <p:cNvPr id="9" name="Title 7"/>
          <p:cNvSpPr txBox="1">
            <a:spLocks/>
          </p:cNvSpPr>
          <p:nvPr/>
        </p:nvSpPr>
        <p:spPr>
          <a:xfrm>
            <a:off x="1053296" y="6261336"/>
            <a:ext cx="1005068" cy="26678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GB" sz="1400" b="1" dirty="0" smtClean="0"/>
              <a:t>Version </a:t>
            </a:r>
            <a:r>
              <a:rPr lang="en-GB" sz="1400" b="1" dirty="0" smtClean="0"/>
              <a:t>1</a:t>
            </a:r>
            <a:endParaRPr lang="en-GB" sz="1400" b="1" dirty="0"/>
          </a:p>
        </p:txBody>
      </p:sp>
    </p:spTree>
    <p:extLst>
      <p:ext uri="{BB962C8B-B14F-4D97-AF65-F5344CB8AC3E}">
        <p14:creationId xmlns:p14="http://schemas.microsoft.com/office/powerpoint/2010/main" val="4183809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to Lesson 2: More arrangements</a:t>
            </a:r>
            <a:endParaRPr lang="en-GB" dirty="0"/>
          </a:p>
        </p:txBody>
      </p:sp>
      <p:sp>
        <p:nvSpPr>
          <p:cNvPr id="3" name="Text Placeholder 2"/>
          <p:cNvSpPr>
            <a:spLocks noGrp="1"/>
          </p:cNvSpPr>
          <p:nvPr>
            <p:ph type="body" sz="quarter" idx="10"/>
          </p:nvPr>
        </p:nvSpPr>
        <p:spPr/>
        <p:txBody>
          <a:bodyPr/>
          <a:lstStyle/>
          <a:p>
            <a:pPr marL="0" indent="0">
              <a:buNone/>
            </a:pPr>
            <a:r>
              <a:rPr lang="en-GB" dirty="0" smtClean="0"/>
              <a:t>This lesson builds on lesson 1.</a:t>
            </a:r>
          </a:p>
          <a:p>
            <a:pPr marL="0" indent="0">
              <a:buNone/>
            </a:pPr>
            <a:endParaRPr lang="en-GB" dirty="0"/>
          </a:p>
          <a:p>
            <a:pPr marL="0" indent="0">
              <a:buNone/>
            </a:pPr>
            <a:r>
              <a:rPr lang="en-GB" dirty="0" smtClean="0"/>
              <a:t>What is covered in this lesson?</a:t>
            </a:r>
          </a:p>
          <a:p>
            <a:pPr marL="0" indent="0">
              <a:buNone/>
            </a:pPr>
            <a:endParaRPr lang="en-GB" sz="1400" dirty="0" smtClean="0"/>
          </a:p>
          <a:p>
            <a:r>
              <a:rPr lang="en-GB" dirty="0" smtClean="0"/>
              <a:t>Arrangements </a:t>
            </a:r>
            <a:r>
              <a:rPr lang="en-GB" dirty="0"/>
              <a:t>with repeated objects. </a:t>
            </a:r>
          </a:p>
          <a:p>
            <a:r>
              <a:rPr lang="en-GB" dirty="0" smtClean="0"/>
              <a:t>Arrangements with more complex restrictions.</a:t>
            </a:r>
          </a:p>
        </p:txBody>
      </p:sp>
    </p:spTree>
    <p:extLst>
      <p:ext uri="{BB962C8B-B14F-4D97-AF65-F5344CB8AC3E}">
        <p14:creationId xmlns:p14="http://schemas.microsoft.com/office/powerpoint/2010/main" val="2437792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to Lesson 2: More arrangements</a:t>
            </a:r>
            <a:endParaRPr lang="en-GB" dirty="0"/>
          </a:p>
        </p:txBody>
      </p:sp>
      <p:sp>
        <p:nvSpPr>
          <p:cNvPr id="3" name="Text Placeholder 2"/>
          <p:cNvSpPr>
            <a:spLocks noGrp="1"/>
          </p:cNvSpPr>
          <p:nvPr>
            <p:ph type="body" sz="quarter" idx="10"/>
          </p:nvPr>
        </p:nvSpPr>
        <p:spPr/>
        <p:txBody>
          <a:bodyPr/>
          <a:lstStyle/>
          <a:p>
            <a:pPr marL="0" indent="0">
              <a:buNone/>
            </a:pPr>
            <a:r>
              <a:rPr lang="en-GB" dirty="0" smtClean="0"/>
              <a:t>What might learners find difficult?</a:t>
            </a:r>
          </a:p>
          <a:p>
            <a:pPr marL="0" indent="0">
              <a:buNone/>
            </a:pPr>
            <a:endParaRPr lang="en-GB" sz="1400" dirty="0" smtClean="0"/>
          </a:p>
          <a:p>
            <a:pPr marL="0" indent="0">
              <a:buNone/>
            </a:pPr>
            <a:r>
              <a:rPr lang="en-GB" dirty="0" smtClean="0"/>
              <a:t>As before:</a:t>
            </a:r>
          </a:p>
          <a:p>
            <a:r>
              <a:rPr lang="en-GB" dirty="0" smtClean="0"/>
              <a:t>Language </a:t>
            </a:r>
          </a:p>
          <a:p>
            <a:r>
              <a:rPr lang="en-GB" dirty="0" smtClean="0"/>
              <a:t>Interpreting the context </a:t>
            </a:r>
          </a:p>
          <a:p>
            <a:endParaRPr lang="en-GB" dirty="0"/>
          </a:p>
          <a:p>
            <a:pPr marL="0" indent="0">
              <a:buNone/>
            </a:pPr>
            <a:r>
              <a:rPr lang="en-GB" dirty="0" smtClean="0"/>
              <a:t>Where does it lead?</a:t>
            </a:r>
          </a:p>
          <a:p>
            <a:pPr marL="0" indent="0">
              <a:buNone/>
            </a:pPr>
            <a:endParaRPr lang="en-GB" sz="1400" dirty="0"/>
          </a:p>
          <a:p>
            <a:r>
              <a:rPr lang="en-GB" dirty="0" smtClean="0"/>
              <a:t>Permutations</a:t>
            </a:r>
          </a:p>
          <a:p>
            <a:r>
              <a:rPr lang="en-GB" dirty="0" smtClean="0"/>
              <a:t>Combinations</a:t>
            </a:r>
          </a:p>
          <a:p>
            <a:r>
              <a:rPr lang="en-GB" dirty="0" smtClean="0"/>
              <a:t>Problems on selections</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682487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fade">
                                      <p:cBhvr>
                                        <p:cTn id="27" dur="500"/>
                                        <p:tgtEl>
                                          <p:spTgt spid="3">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to Lesson 2: Working towards examples like this...</a:t>
            </a:r>
            <a:endParaRPr lang="en-GB" dirty="0"/>
          </a:p>
        </p:txBody>
      </p:sp>
      <p:sp>
        <p:nvSpPr>
          <p:cNvPr id="3" name="Text Placeholder 2"/>
          <p:cNvSpPr>
            <a:spLocks noGrp="1"/>
          </p:cNvSpPr>
          <p:nvPr>
            <p:ph type="body" sz="quarter" idx="10"/>
          </p:nvPr>
        </p:nvSpPr>
        <p:spPr/>
        <p:txBody>
          <a:bodyPr/>
          <a:lstStyle/>
          <a:p>
            <a:pPr marL="0" lvl="0" indent="0">
              <a:buNone/>
            </a:pPr>
            <a:r>
              <a:rPr lang="en-GB" dirty="0" smtClean="0"/>
              <a:t>These 4 squares, 3 circles, 5 rectangles and 2 triangles are to be arranged in a line.</a:t>
            </a:r>
            <a:r>
              <a:rPr lang="en-GB" dirty="0">
                <a:solidFill>
                  <a:prstClr val="black"/>
                </a:solidFill>
              </a:rPr>
              <a:t> The shapes are different shades of red and blue.</a:t>
            </a:r>
          </a:p>
          <a:p>
            <a:pPr marL="0" indent="0">
              <a:buNone/>
            </a:pPr>
            <a:endParaRPr lang="en-GB" dirty="0" smtClean="0"/>
          </a:p>
          <a:p>
            <a:pPr marL="0" indent="0">
              <a:buNone/>
            </a:pPr>
            <a:endParaRPr lang="en-GB" dirty="0" smtClean="0"/>
          </a:p>
          <a:p>
            <a:pPr marL="0" indent="0">
              <a:buNone/>
            </a:pPr>
            <a:endParaRPr lang="en-GB" dirty="0"/>
          </a:p>
          <a:p>
            <a:pPr marL="0" indent="0">
              <a:buNone/>
            </a:pPr>
            <a:r>
              <a:rPr lang="en-GB" dirty="0" smtClean="0"/>
              <a:t>How many different arrangements are possible if no two red shapes are next to each other?</a:t>
            </a:r>
            <a:endParaRPr lang="en-GB" dirty="0"/>
          </a:p>
        </p:txBody>
      </p:sp>
      <p:sp>
        <p:nvSpPr>
          <p:cNvPr id="18" name="Rectangle 17"/>
          <p:cNvSpPr/>
          <p:nvPr/>
        </p:nvSpPr>
        <p:spPr>
          <a:xfrm>
            <a:off x="2052633" y="4774557"/>
            <a:ext cx="360000" cy="360000"/>
          </a:xfrm>
          <a:prstGeom prst="rect">
            <a:avLst/>
          </a:prstGeom>
          <a:solidFill>
            <a:srgbClr val="6699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Rectangle 18"/>
          <p:cNvSpPr/>
          <p:nvPr/>
        </p:nvSpPr>
        <p:spPr>
          <a:xfrm>
            <a:off x="2608217" y="4771884"/>
            <a:ext cx="360000" cy="360000"/>
          </a:xfrm>
          <a:prstGeom prst="rect">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Oval 19"/>
          <p:cNvSpPr/>
          <p:nvPr/>
        </p:nvSpPr>
        <p:spPr>
          <a:xfrm>
            <a:off x="3137584" y="4770699"/>
            <a:ext cx="360000" cy="360000"/>
          </a:xfrm>
          <a:prstGeom prst="ellipse">
            <a:avLst/>
          </a:prstGeom>
          <a:solidFill>
            <a:srgbClr val="6699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1" name="Oval 20"/>
          <p:cNvSpPr/>
          <p:nvPr/>
        </p:nvSpPr>
        <p:spPr>
          <a:xfrm>
            <a:off x="3617783" y="4770699"/>
            <a:ext cx="360000" cy="360000"/>
          </a:xfrm>
          <a:prstGeom prst="ellipse">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2" name="Rectangle 21"/>
          <p:cNvSpPr/>
          <p:nvPr/>
        </p:nvSpPr>
        <p:spPr>
          <a:xfrm>
            <a:off x="4217086" y="4777080"/>
            <a:ext cx="720000" cy="360000"/>
          </a:xfrm>
          <a:prstGeom prst="rect">
            <a:avLst/>
          </a:prstGeom>
          <a:solidFill>
            <a:srgbClr val="6699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3" name="Rectangle 22"/>
          <p:cNvSpPr/>
          <p:nvPr/>
        </p:nvSpPr>
        <p:spPr>
          <a:xfrm>
            <a:off x="5237611" y="4779005"/>
            <a:ext cx="720000" cy="360000"/>
          </a:xfrm>
          <a:prstGeom prst="rect">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4" name="Rectangle 23"/>
          <p:cNvSpPr/>
          <p:nvPr/>
        </p:nvSpPr>
        <p:spPr>
          <a:xfrm>
            <a:off x="6246561" y="4769355"/>
            <a:ext cx="720000" cy="360000"/>
          </a:xfrm>
          <a:prstGeom prst="rect">
            <a:avLst/>
          </a:prstGeom>
          <a:solidFill>
            <a:schemeClr val="accent4">
              <a:lumMod val="75000"/>
            </a:schemeClr>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5" name="Isosceles Triangle 24"/>
          <p:cNvSpPr/>
          <p:nvPr/>
        </p:nvSpPr>
        <p:spPr>
          <a:xfrm>
            <a:off x="7231861" y="4770699"/>
            <a:ext cx="720000" cy="360000"/>
          </a:xfrm>
          <a:prstGeom prst="triangle">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cxnSp>
        <p:nvCxnSpPr>
          <p:cNvPr id="27" name="Straight Arrow Connector 26"/>
          <p:cNvCxnSpPr/>
          <p:nvPr/>
        </p:nvCxnSpPr>
        <p:spPr>
          <a:xfrm flipH="1" flipV="1">
            <a:off x="1911755" y="4921004"/>
            <a:ext cx="0" cy="648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flipV="1">
            <a:off x="2504005" y="4922929"/>
            <a:ext cx="0" cy="648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flipV="1">
            <a:off x="3071180" y="4922929"/>
            <a:ext cx="0" cy="648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3559255" y="4924854"/>
            <a:ext cx="0" cy="648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flipV="1">
            <a:off x="4101355" y="4911354"/>
            <a:ext cx="0" cy="648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flipV="1">
            <a:off x="5064005" y="4913279"/>
            <a:ext cx="0" cy="648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flipV="1">
            <a:off x="6105755" y="4913279"/>
            <a:ext cx="0" cy="648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flipV="1">
            <a:off x="7126280" y="4915204"/>
            <a:ext cx="0" cy="648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flipV="1">
            <a:off x="8069654" y="4926205"/>
            <a:ext cx="0" cy="648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731129" y="2247413"/>
            <a:ext cx="360000" cy="3600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p:cNvSpPr/>
          <p:nvPr/>
        </p:nvSpPr>
        <p:spPr>
          <a:xfrm>
            <a:off x="1243529" y="2248598"/>
            <a:ext cx="360000" cy="360000"/>
          </a:xfrm>
          <a:prstGeom prst="rect">
            <a:avLst/>
          </a:prstGeom>
          <a:solidFill>
            <a:srgbClr val="FF0066"/>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p:cNvSpPr/>
          <p:nvPr/>
        </p:nvSpPr>
        <p:spPr>
          <a:xfrm>
            <a:off x="1786355" y="2251271"/>
            <a:ext cx="360000" cy="360000"/>
          </a:xfrm>
          <a:prstGeom prst="rect">
            <a:avLst/>
          </a:prstGeom>
          <a:solidFill>
            <a:srgbClr val="6699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p:cNvSpPr/>
          <p:nvPr/>
        </p:nvSpPr>
        <p:spPr>
          <a:xfrm>
            <a:off x="2341939" y="2248598"/>
            <a:ext cx="360000" cy="360000"/>
          </a:xfrm>
          <a:prstGeom prst="rect">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2842917" y="2251271"/>
            <a:ext cx="360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3288006" y="2247413"/>
            <a:ext cx="360000" cy="360000"/>
          </a:xfrm>
          <a:prstGeom prst="ellipse">
            <a:avLst/>
          </a:prstGeom>
          <a:solidFill>
            <a:srgbClr val="6699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3768205" y="2247413"/>
            <a:ext cx="360000" cy="360000"/>
          </a:xfrm>
          <a:prstGeom prst="ellipse">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p:cNvSpPr/>
          <p:nvPr/>
        </p:nvSpPr>
        <p:spPr>
          <a:xfrm>
            <a:off x="4261408" y="2253794"/>
            <a:ext cx="720000" cy="3600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p:cNvSpPr/>
          <p:nvPr/>
        </p:nvSpPr>
        <p:spPr>
          <a:xfrm>
            <a:off x="5133808" y="2253794"/>
            <a:ext cx="720000" cy="360000"/>
          </a:xfrm>
          <a:prstGeom prst="rect">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5988008" y="2253794"/>
            <a:ext cx="720000" cy="360000"/>
          </a:xfrm>
          <a:prstGeom prst="rect">
            <a:avLst/>
          </a:prstGeom>
          <a:solidFill>
            <a:srgbClr val="6699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p:cNvSpPr/>
          <p:nvPr/>
        </p:nvSpPr>
        <p:spPr>
          <a:xfrm>
            <a:off x="6834908" y="2255719"/>
            <a:ext cx="720000" cy="360000"/>
          </a:xfrm>
          <a:prstGeom prst="rect">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p:cNvSpPr/>
          <p:nvPr/>
        </p:nvSpPr>
        <p:spPr>
          <a:xfrm>
            <a:off x="7704958" y="2246069"/>
            <a:ext cx="720000" cy="360000"/>
          </a:xfrm>
          <a:prstGeom prst="rect">
            <a:avLst/>
          </a:prstGeom>
          <a:solidFill>
            <a:schemeClr val="accent4">
              <a:lumMod val="75000"/>
            </a:schemeClr>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Isosceles Triangle 47"/>
          <p:cNvSpPr/>
          <p:nvPr/>
        </p:nvSpPr>
        <p:spPr>
          <a:xfrm>
            <a:off x="8604958" y="2246069"/>
            <a:ext cx="720000" cy="360000"/>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Isosceles Triangle 48"/>
          <p:cNvSpPr/>
          <p:nvPr/>
        </p:nvSpPr>
        <p:spPr>
          <a:xfrm>
            <a:off x="9477358" y="2247413"/>
            <a:ext cx="720000" cy="360000"/>
          </a:xfrm>
          <a:prstGeom prst="triangle">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25101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500"/>
                                        <p:tgtEl>
                                          <p:spTgt spid="2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fade">
                                      <p:cBhvr>
                                        <p:cTn id="16" dur="500"/>
                                        <p:tgtEl>
                                          <p:spTgt spid="2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500"/>
                                        <p:tgtEl>
                                          <p:spTgt spid="2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fade">
                                      <p:cBhvr>
                                        <p:cTn id="28" dur="500"/>
                                        <p:tgtEl>
                                          <p:spTgt spid="25"/>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wipe(down)">
                                      <p:cBhvr>
                                        <p:cTn id="33" dur="500"/>
                                        <p:tgtEl>
                                          <p:spTgt spid="27"/>
                                        </p:tgtEl>
                                      </p:cBhvr>
                                    </p:animEffect>
                                  </p:childTnLst>
                                </p:cTn>
                              </p:par>
                            </p:childTnLst>
                          </p:cTn>
                        </p:par>
                        <p:par>
                          <p:cTn id="34" fill="hold">
                            <p:stCondLst>
                              <p:cond delay="500"/>
                            </p:stCondLst>
                            <p:childTnLst>
                              <p:par>
                                <p:cTn id="35" presetID="22" presetClass="entr" presetSubtype="4" fill="hold" nodeType="after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wipe(down)">
                                      <p:cBhvr>
                                        <p:cTn id="37" dur="500"/>
                                        <p:tgtEl>
                                          <p:spTgt spid="28"/>
                                        </p:tgtEl>
                                      </p:cBhvr>
                                    </p:animEffect>
                                  </p:childTnLst>
                                </p:cTn>
                              </p:par>
                            </p:childTnLst>
                          </p:cTn>
                        </p:par>
                        <p:par>
                          <p:cTn id="38" fill="hold">
                            <p:stCondLst>
                              <p:cond delay="1000"/>
                            </p:stCondLst>
                            <p:childTnLst>
                              <p:par>
                                <p:cTn id="39" presetID="22" presetClass="entr" presetSubtype="4" fill="hold" nodeType="after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wipe(down)">
                                      <p:cBhvr>
                                        <p:cTn id="41" dur="500"/>
                                        <p:tgtEl>
                                          <p:spTgt spid="29"/>
                                        </p:tgtEl>
                                      </p:cBhvr>
                                    </p:animEffect>
                                  </p:childTnLst>
                                </p:cTn>
                              </p:par>
                            </p:childTnLst>
                          </p:cTn>
                        </p:par>
                        <p:par>
                          <p:cTn id="42" fill="hold">
                            <p:stCondLst>
                              <p:cond delay="1500"/>
                            </p:stCondLst>
                            <p:childTnLst>
                              <p:par>
                                <p:cTn id="43" presetID="22" presetClass="entr" presetSubtype="4" fill="hold" nodeType="after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wipe(down)">
                                      <p:cBhvr>
                                        <p:cTn id="45" dur="500"/>
                                        <p:tgtEl>
                                          <p:spTgt spid="30"/>
                                        </p:tgtEl>
                                      </p:cBhvr>
                                    </p:animEffect>
                                  </p:childTnLst>
                                </p:cTn>
                              </p:par>
                            </p:childTnLst>
                          </p:cTn>
                        </p:par>
                        <p:par>
                          <p:cTn id="46" fill="hold">
                            <p:stCondLst>
                              <p:cond delay="2000"/>
                            </p:stCondLst>
                            <p:childTnLst>
                              <p:par>
                                <p:cTn id="47" presetID="22" presetClass="entr" presetSubtype="4" fill="hold" nodeType="afterEffect">
                                  <p:stCondLst>
                                    <p:cond delay="0"/>
                                  </p:stCondLst>
                                  <p:childTnLst>
                                    <p:set>
                                      <p:cBhvr>
                                        <p:cTn id="48" dur="1" fill="hold">
                                          <p:stCondLst>
                                            <p:cond delay="0"/>
                                          </p:stCondLst>
                                        </p:cTn>
                                        <p:tgtEl>
                                          <p:spTgt spid="31"/>
                                        </p:tgtEl>
                                        <p:attrNameLst>
                                          <p:attrName>style.visibility</p:attrName>
                                        </p:attrNameLst>
                                      </p:cBhvr>
                                      <p:to>
                                        <p:strVal val="visible"/>
                                      </p:to>
                                    </p:set>
                                    <p:animEffect transition="in" filter="wipe(down)">
                                      <p:cBhvr>
                                        <p:cTn id="49" dur="500"/>
                                        <p:tgtEl>
                                          <p:spTgt spid="31"/>
                                        </p:tgtEl>
                                      </p:cBhvr>
                                    </p:animEffect>
                                  </p:childTnLst>
                                </p:cTn>
                              </p:par>
                            </p:childTnLst>
                          </p:cTn>
                        </p:par>
                        <p:par>
                          <p:cTn id="50" fill="hold">
                            <p:stCondLst>
                              <p:cond delay="2500"/>
                            </p:stCondLst>
                            <p:childTnLst>
                              <p:par>
                                <p:cTn id="51" presetID="22" presetClass="entr" presetSubtype="4" fill="hold" nodeType="afterEffect">
                                  <p:stCondLst>
                                    <p:cond delay="0"/>
                                  </p:stCondLst>
                                  <p:childTnLst>
                                    <p:set>
                                      <p:cBhvr>
                                        <p:cTn id="52" dur="1" fill="hold">
                                          <p:stCondLst>
                                            <p:cond delay="0"/>
                                          </p:stCondLst>
                                        </p:cTn>
                                        <p:tgtEl>
                                          <p:spTgt spid="32"/>
                                        </p:tgtEl>
                                        <p:attrNameLst>
                                          <p:attrName>style.visibility</p:attrName>
                                        </p:attrNameLst>
                                      </p:cBhvr>
                                      <p:to>
                                        <p:strVal val="visible"/>
                                      </p:to>
                                    </p:set>
                                    <p:animEffect transition="in" filter="wipe(down)">
                                      <p:cBhvr>
                                        <p:cTn id="53" dur="500"/>
                                        <p:tgtEl>
                                          <p:spTgt spid="32"/>
                                        </p:tgtEl>
                                      </p:cBhvr>
                                    </p:animEffect>
                                  </p:childTnLst>
                                </p:cTn>
                              </p:par>
                            </p:childTnLst>
                          </p:cTn>
                        </p:par>
                        <p:par>
                          <p:cTn id="54" fill="hold">
                            <p:stCondLst>
                              <p:cond delay="3000"/>
                            </p:stCondLst>
                            <p:childTnLst>
                              <p:par>
                                <p:cTn id="55" presetID="22" presetClass="entr" presetSubtype="4" fill="hold" nodeType="after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wipe(down)">
                                      <p:cBhvr>
                                        <p:cTn id="57" dur="500"/>
                                        <p:tgtEl>
                                          <p:spTgt spid="33"/>
                                        </p:tgtEl>
                                      </p:cBhvr>
                                    </p:animEffect>
                                  </p:childTnLst>
                                </p:cTn>
                              </p:par>
                            </p:childTnLst>
                          </p:cTn>
                        </p:par>
                        <p:par>
                          <p:cTn id="58" fill="hold">
                            <p:stCondLst>
                              <p:cond delay="3500"/>
                            </p:stCondLst>
                            <p:childTnLst>
                              <p:par>
                                <p:cTn id="59" presetID="22" presetClass="entr" presetSubtype="4" fill="hold" nodeType="afterEffect">
                                  <p:stCondLst>
                                    <p:cond delay="0"/>
                                  </p:stCondLst>
                                  <p:childTnLst>
                                    <p:set>
                                      <p:cBhvr>
                                        <p:cTn id="60" dur="1" fill="hold">
                                          <p:stCondLst>
                                            <p:cond delay="0"/>
                                          </p:stCondLst>
                                        </p:cTn>
                                        <p:tgtEl>
                                          <p:spTgt spid="34"/>
                                        </p:tgtEl>
                                        <p:attrNameLst>
                                          <p:attrName>style.visibility</p:attrName>
                                        </p:attrNameLst>
                                      </p:cBhvr>
                                      <p:to>
                                        <p:strVal val="visible"/>
                                      </p:to>
                                    </p:set>
                                    <p:animEffect transition="in" filter="wipe(down)">
                                      <p:cBhvr>
                                        <p:cTn id="61" dur="500"/>
                                        <p:tgtEl>
                                          <p:spTgt spid="34"/>
                                        </p:tgtEl>
                                      </p:cBhvr>
                                    </p:animEffect>
                                  </p:childTnLst>
                                </p:cTn>
                              </p:par>
                            </p:childTnLst>
                          </p:cTn>
                        </p:par>
                        <p:par>
                          <p:cTn id="62" fill="hold">
                            <p:stCondLst>
                              <p:cond delay="4000"/>
                            </p:stCondLst>
                            <p:childTnLst>
                              <p:par>
                                <p:cTn id="63" presetID="22" presetClass="entr" presetSubtype="4" fill="hold" nodeType="afterEffect">
                                  <p:stCondLst>
                                    <p:cond delay="0"/>
                                  </p:stCondLst>
                                  <p:childTnLst>
                                    <p:set>
                                      <p:cBhvr>
                                        <p:cTn id="64" dur="1" fill="hold">
                                          <p:stCondLst>
                                            <p:cond delay="0"/>
                                          </p:stCondLst>
                                        </p:cTn>
                                        <p:tgtEl>
                                          <p:spTgt spid="36"/>
                                        </p:tgtEl>
                                        <p:attrNameLst>
                                          <p:attrName>style.visibility</p:attrName>
                                        </p:attrNameLst>
                                      </p:cBhvr>
                                      <p:to>
                                        <p:strVal val="visible"/>
                                      </p:to>
                                    </p:set>
                                    <p:animEffect transition="in" filter="wipe(down)">
                                      <p:cBhvr>
                                        <p:cTn id="65"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P spid="22" grpId="0" animBg="1"/>
      <p:bldP spid="23" grpId="0" animBg="1"/>
      <p:bldP spid="24" grpId="0" animBg="1"/>
      <p:bldP spid="25" grpId="0" animBg="1"/>
    </p:bldLst>
  </p:timing>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1174</TotalTime>
  <Words>423</Words>
  <Application>Microsoft Office PowerPoint</Application>
  <PresentationFormat>Widescreen</PresentationFormat>
  <Paragraphs>60</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Times New Roman</vt:lpstr>
      <vt:lpstr>Wingdings</vt:lpstr>
      <vt:lpstr>Office Theme</vt:lpstr>
      <vt:lpstr>Teacher tutorial Topic: 5.2 Permutations and combinations Lesson 2: More arrangements</vt:lpstr>
      <vt:lpstr>Introduction to Lesson 2: More arrangements</vt:lpstr>
      <vt:lpstr>Introduction to Lesson 2: More arrangements</vt:lpstr>
      <vt:lpstr>Introduction to Lesson 2: Working towards examples like this...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David Harrison</cp:lastModifiedBy>
  <cp:revision>92</cp:revision>
  <cp:lastPrinted>2018-01-14T21:28:16Z</cp:lastPrinted>
  <dcterms:created xsi:type="dcterms:W3CDTF">2018-01-14T21:11:47Z</dcterms:created>
  <dcterms:modified xsi:type="dcterms:W3CDTF">2019-02-12T11:49:56Z</dcterms:modified>
</cp:coreProperties>
</file>