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tmp" ContentType="image/png"/>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349" r:id="rId2"/>
    <p:sldId id="350" r:id="rId3"/>
    <p:sldId id="329" r:id="rId4"/>
    <p:sldId id="339" r:id="rId5"/>
    <p:sldId id="348" r:id="rId6"/>
    <p:sldId id="351" r:id="rId7"/>
    <p:sldId id="352" r:id="rId8"/>
    <p:sldId id="353" r:id="rId9"/>
    <p:sldId id="354" r:id="rId10"/>
    <p:sldId id="355" r:id="rId11"/>
    <p:sldId id="356" r:id="rId12"/>
    <p:sldId id="357" r:id="rId13"/>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a:srgbClr val="904692"/>
    <a:srgbClr val="FF00FF"/>
    <a:srgbClr val="000099"/>
    <a:srgbClr val="99CC00"/>
    <a:srgbClr val="FFC8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1034" autoAdjust="0"/>
  </p:normalViewPr>
  <p:slideViewPr>
    <p:cSldViewPr snapToGrid="0">
      <p:cViewPr varScale="1">
        <p:scale>
          <a:sx n="100" d="100"/>
          <a:sy n="100" d="100"/>
        </p:scale>
        <p:origin x="912"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FAA5EAAC-A2A0-406F-93BD-8DB209C49A3C}" type="datetimeFigureOut">
              <a:rPr lang="en-GB" smtClean="0"/>
              <a:t>14/08/2020</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8375"/>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8475"/>
          </a:xfrm>
          <a:prstGeom prst="rect">
            <a:avLst/>
          </a:prstGeom>
        </p:spPr>
        <p:txBody>
          <a:bodyPr vert="horz" lIns="91440" tIns="45720" rIns="91440" bIns="45720" rtlCol="0" anchor="b"/>
          <a:lstStyle>
            <a:lvl1pPr algn="r">
              <a:defRPr sz="1200"/>
            </a:lvl1pPr>
          </a:lstStyle>
          <a:p>
            <a:fld id="{BA4D6A3F-9099-452E-9E43-ACAAFCD6441B}" type="slidenum">
              <a:rPr lang="en-GB" smtClean="0"/>
              <a:t>‹#›</a:t>
            </a:fld>
            <a:endParaRPr lang="en-GB"/>
          </a:p>
        </p:txBody>
      </p:sp>
    </p:spTree>
    <p:extLst>
      <p:ext uri="{BB962C8B-B14F-4D97-AF65-F5344CB8AC3E}">
        <p14:creationId xmlns:p14="http://schemas.microsoft.com/office/powerpoint/2010/main" val="11549346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lesson begins</a:t>
            </a:r>
            <a:r>
              <a:rPr lang="en-GB" baseline="0" dirty="0"/>
              <a:t> by……..</a:t>
            </a:r>
            <a:endParaRPr lang="en-GB" dirty="0"/>
          </a:p>
        </p:txBody>
      </p:sp>
      <p:sp>
        <p:nvSpPr>
          <p:cNvPr id="4" name="Slide Number Placeholder 3"/>
          <p:cNvSpPr>
            <a:spLocks noGrp="1"/>
          </p:cNvSpPr>
          <p:nvPr>
            <p:ph type="sldNum" sz="quarter" idx="10"/>
          </p:nvPr>
        </p:nvSpPr>
        <p:spPr/>
        <p:txBody>
          <a:bodyPr/>
          <a:lstStyle/>
          <a:p>
            <a:fld id="{D411221F-D471-4286-B865-C445ABC3F7C8}" type="slidenum">
              <a:rPr lang="en-GB" smtClean="0"/>
              <a:t>2</a:t>
            </a:fld>
            <a:endParaRPr lang="en-GB"/>
          </a:p>
        </p:txBody>
      </p:sp>
    </p:spTree>
    <p:extLst>
      <p:ext uri="{BB962C8B-B14F-4D97-AF65-F5344CB8AC3E}">
        <p14:creationId xmlns:p14="http://schemas.microsoft.com/office/powerpoint/2010/main" val="7557887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Learners will need some squared paper for this activity. </a:t>
            </a:r>
          </a:p>
          <a:p>
            <a:endParaRPr lang="en-GB" dirty="0"/>
          </a:p>
        </p:txBody>
      </p:sp>
      <p:sp>
        <p:nvSpPr>
          <p:cNvPr id="4" name="Slide Number Placeholder 3"/>
          <p:cNvSpPr>
            <a:spLocks noGrp="1"/>
          </p:cNvSpPr>
          <p:nvPr>
            <p:ph type="sldNum" sz="quarter" idx="10"/>
          </p:nvPr>
        </p:nvSpPr>
        <p:spPr/>
        <p:txBody>
          <a:bodyPr/>
          <a:lstStyle/>
          <a:p>
            <a:fld id="{D411221F-D471-4286-B865-C445ABC3F7C8}" type="slidenum">
              <a:rPr lang="en-GB" smtClean="0"/>
              <a:t>11</a:t>
            </a:fld>
            <a:endParaRPr lang="en-GB"/>
          </a:p>
        </p:txBody>
      </p:sp>
    </p:spTree>
    <p:extLst>
      <p:ext uri="{BB962C8B-B14F-4D97-AF65-F5344CB8AC3E}">
        <p14:creationId xmlns:p14="http://schemas.microsoft.com/office/powerpoint/2010/main" val="7557887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 </a:t>
            </a:r>
          </a:p>
        </p:txBody>
      </p:sp>
      <p:sp>
        <p:nvSpPr>
          <p:cNvPr id="4" name="Slide Number Placeholder 3"/>
          <p:cNvSpPr>
            <a:spLocks noGrp="1"/>
          </p:cNvSpPr>
          <p:nvPr>
            <p:ph type="sldNum" sz="quarter" idx="10"/>
          </p:nvPr>
        </p:nvSpPr>
        <p:spPr/>
        <p:txBody>
          <a:bodyPr/>
          <a:lstStyle/>
          <a:p>
            <a:fld id="{BA4D6A3F-9099-452E-9E43-ACAAFCD6441B}" type="slidenum">
              <a:rPr lang="en-GB" smtClean="0"/>
              <a:t>12</a:t>
            </a:fld>
            <a:endParaRPr lang="en-GB"/>
          </a:p>
        </p:txBody>
      </p:sp>
    </p:spTree>
    <p:extLst>
      <p:ext uri="{BB962C8B-B14F-4D97-AF65-F5344CB8AC3E}">
        <p14:creationId xmlns:p14="http://schemas.microsoft.com/office/powerpoint/2010/main" val="29829952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panose="020B0600070205080204" pitchFamily="34" charset="-128"/>
                <a:cs typeface="ＭＳ Ｐゴシック" charset="0"/>
              </a:rPr>
              <a:t>The situation of the water skier is an example of the sort of real life questions that can be modeled with the use of vectors. This diagram could  be used to illustrate the forces acting on the water skier who is modeled as a point. This diagram is a highly simplified version of the actual situation. In order to create this model we have made a number of assumptions. Extensions : Can you suggest some assumption we will have made? </a:t>
            </a:r>
            <a:endParaRPr lang="en-GB" sz="1200" kern="1200" dirty="0">
              <a:solidFill>
                <a:schemeClr val="tx1"/>
              </a:solidFill>
              <a:effectLst/>
              <a:latin typeface="+mn-lt"/>
              <a:ea typeface="ＭＳ Ｐゴシック" panose="020B0600070205080204" pitchFamily="34" charset="-128"/>
              <a:cs typeface="ＭＳ Ｐゴシック" charset="0"/>
            </a:endParaRPr>
          </a:p>
          <a:p>
            <a:r>
              <a:rPr lang="en-US" sz="1200" kern="1200" dirty="0">
                <a:solidFill>
                  <a:schemeClr val="tx1"/>
                </a:solidFill>
                <a:effectLst/>
                <a:latin typeface="+mn-lt"/>
                <a:ea typeface="ＭＳ Ｐゴシック" panose="020B0600070205080204" pitchFamily="34" charset="-128"/>
                <a:cs typeface="ＭＳ Ｐゴシック" charset="0"/>
              </a:rPr>
              <a:t>All the forces on the skier are acting through his </a:t>
            </a:r>
            <a:r>
              <a:rPr lang="en-US" sz="1200" kern="1200" dirty="0" err="1">
                <a:solidFill>
                  <a:schemeClr val="tx1"/>
                </a:solidFill>
                <a:effectLst/>
                <a:latin typeface="+mn-lt"/>
                <a:ea typeface="ＭＳ Ｐゴシック" panose="020B0600070205080204" pitchFamily="34" charset="-128"/>
                <a:cs typeface="ＭＳ Ｐゴシック" charset="0"/>
              </a:rPr>
              <a:t>centre</a:t>
            </a:r>
            <a:r>
              <a:rPr lang="en-US" sz="1200" kern="1200" dirty="0">
                <a:solidFill>
                  <a:schemeClr val="tx1"/>
                </a:solidFill>
                <a:effectLst/>
                <a:latin typeface="+mn-lt"/>
                <a:ea typeface="ＭＳ Ｐゴシック" panose="020B0600070205080204" pitchFamily="34" charset="-128"/>
                <a:cs typeface="ＭＳ Ｐゴシック" charset="0"/>
              </a:rPr>
              <a:t> of mass in a direct inline up/down and forward/back direction. None of this will be strictly true in reality. However, as is always the case with a mathematical model it is a starting point and hopefully it will have made you think about how useful vectors are when solving many real life problems.  </a:t>
            </a:r>
            <a:endParaRPr lang="en-GB" sz="1200" kern="1200" dirty="0">
              <a:solidFill>
                <a:schemeClr val="tx1"/>
              </a:solidFill>
              <a:effectLst/>
              <a:latin typeface="+mn-lt"/>
              <a:ea typeface="ＭＳ Ｐゴシック" panose="020B0600070205080204" pitchFamily="34" charset="-128"/>
              <a:cs typeface="ＭＳ Ｐゴシック" charset="0"/>
            </a:endParaRPr>
          </a:p>
          <a:p>
            <a:r>
              <a:rPr lang="en-US" sz="1200" kern="1200" dirty="0">
                <a:solidFill>
                  <a:schemeClr val="tx1"/>
                </a:solidFill>
                <a:effectLst/>
                <a:latin typeface="+mn-lt"/>
                <a:ea typeface="ＭＳ Ｐゴシック" panose="020B0600070205080204" pitchFamily="34" charset="-128"/>
                <a:cs typeface="ＭＳ Ｐゴシック" charset="0"/>
              </a:rPr>
              <a:t>Vectors can be used to model some very complex real life situations. In future lessons we will look at some simple examples. In preparation for that in this first lesson</a:t>
            </a:r>
            <a:r>
              <a:rPr lang="en-US" sz="1200" b="1" kern="1200" dirty="0">
                <a:solidFill>
                  <a:schemeClr val="tx1"/>
                </a:solidFill>
                <a:effectLst/>
                <a:latin typeface="+mn-lt"/>
                <a:ea typeface="ＭＳ Ｐゴシック" panose="020B0600070205080204" pitchFamily="34" charset="-128"/>
                <a:cs typeface="ＭＳ Ｐゴシック" charset="0"/>
              </a:rPr>
              <a:t> </a:t>
            </a:r>
            <a:r>
              <a:rPr lang="en-US" sz="1200" kern="1200" dirty="0">
                <a:solidFill>
                  <a:schemeClr val="tx1"/>
                </a:solidFill>
                <a:effectLst/>
                <a:latin typeface="+mn-lt"/>
                <a:ea typeface="ＭＳ Ｐゴシック" panose="020B0600070205080204" pitchFamily="34" charset="-128"/>
                <a:cs typeface="ＭＳ Ｐゴシック" charset="0"/>
              </a:rPr>
              <a:t>we are going to be looking at the basic properties of vectors.</a:t>
            </a:r>
            <a:endParaRPr lang="en-GB" sz="1200" kern="1200" dirty="0">
              <a:solidFill>
                <a:schemeClr val="tx1"/>
              </a:solidFill>
              <a:effectLst/>
              <a:latin typeface="+mn-lt"/>
              <a:ea typeface="ＭＳ Ｐゴシック" panose="020B0600070205080204" pitchFamily="34" charset="-128"/>
              <a:cs typeface="ＭＳ Ｐゴシック" charset="0"/>
            </a:endParaRPr>
          </a:p>
        </p:txBody>
      </p:sp>
      <p:sp>
        <p:nvSpPr>
          <p:cNvPr id="4" name="Slide Number Placeholder 3"/>
          <p:cNvSpPr>
            <a:spLocks noGrp="1"/>
          </p:cNvSpPr>
          <p:nvPr>
            <p:ph type="sldNum" sz="quarter" idx="10"/>
          </p:nvPr>
        </p:nvSpPr>
        <p:spPr/>
        <p:txBody>
          <a:bodyPr/>
          <a:lstStyle/>
          <a:p>
            <a:fld id="{BA4D6A3F-9099-452E-9E43-ACAAFCD6441B}" type="slidenum">
              <a:rPr lang="en-GB" smtClean="0"/>
              <a:t>3</a:t>
            </a:fld>
            <a:endParaRPr lang="en-GB"/>
          </a:p>
        </p:txBody>
      </p:sp>
    </p:spTree>
    <p:extLst>
      <p:ext uri="{BB962C8B-B14F-4D97-AF65-F5344CB8AC3E}">
        <p14:creationId xmlns:p14="http://schemas.microsoft.com/office/powerpoint/2010/main" val="16423893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a:t>
            </a:r>
          </a:p>
        </p:txBody>
      </p:sp>
      <p:sp>
        <p:nvSpPr>
          <p:cNvPr id="4" name="Slide Number Placeholder 3"/>
          <p:cNvSpPr>
            <a:spLocks noGrp="1"/>
          </p:cNvSpPr>
          <p:nvPr>
            <p:ph type="sldNum" sz="quarter" idx="10"/>
          </p:nvPr>
        </p:nvSpPr>
        <p:spPr/>
        <p:txBody>
          <a:bodyPr/>
          <a:lstStyle/>
          <a:p>
            <a:fld id="{BA4D6A3F-9099-452E-9E43-ACAAFCD6441B}" type="slidenum">
              <a:rPr lang="en-GB" smtClean="0"/>
              <a:t>4</a:t>
            </a:fld>
            <a:endParaRPr lang="en-GB"/>
          </a:p>
        </p:txBody>
      </p:sp>
    </p:spTree>
    <p:extLst>
      <p:ext uri="{BB962C8B-B14F-4D97-AF65-F5344CB8AC3E}">
        <p14:creationId xmlns:p14="http://schemas.microsoft.com/office/powerpoint/2010/main" val="29829952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panose="020B0600070205080204" pitchFamily="34" charset="-128"/>
                <a:cs typeface="ＭＳ Ｐゴシック" charset="0"/>
              </a:rPr>
              <a:t>We are now going to </a:t>
            </a:r>
            <a:r>
              <a:rPr lang="en-US" sz="1200" kern="1200" dirty="0" err="1">
                <a:solidFill>
                  <a:schemeClr val="tx1"/>
                </a:solidFill>
                <a:effectLst/>
                <a:latin typeface="+mn-lt"/>
                <a:ea typeface="ＭＳ Ｐゴシック" panose="020B0600070205080204" pitchFamily="34" charset="-128"/>
                <a:cs typeface="ＭＳ Ｐゴシック" charset="0"/>
              </a:rPr>
              <a:t>formalise</a:t>
            </a:r>
            <a:r>
              <a:rPr lang="en-US" sz="1200" kern="1200" dirty="0">
                <a:solidFill>
                  <a:schemeClr val="tx1"/>
                </a:solidFill>
                <a:effectLst/>
                <a:latin typeface="+mn-lt"/>
                <a:ea typeface="ＭＳ Ｐゴシック" panose="020B0600070205080204" pitchFamily="34" charset="-128"/>
                <a:cs typeface="ＭＳ Ｐゴシック" charset="0"/>
              </a:rPr>
              <a:t> work done describing a translation in terms of horizontal and vertical shifts and see how we can illustrate the information that defines a specific translation as a vector. </a:t>
            </a:r>
            <a:endParaRPr lang="en-GB" sz="1200" kern="1200" dirty="0">
              <a:solidFill>
                <a:schemeClr val="tx1"/>
              </a:solidFill>
              <a:effectLst/>
              <a:latin typeface="+mn-lt"/>
              <a:ea typeface="ＭＳ Ｐゴシック" panose="020B0600070205080204" pitchFamily="34" charset="-128"/>
              <a:cs typeface="ＭＳ Ｐゴシック" charset="0"/>
            </a:endParaRPr>
          </a:p>
          <a:p>
            <a:r>
              <a:rPr lang="en-US" sz="1200" kern="1200" dirty="0">
                <a:solidFill>
                  <a:schemeClr val="tx1"/>
                </a:solidFill>
                <a:effectLst/>
                <a:latin typeface="+mn-lt"/>
                <a:ea typeface="ＭＳ Ｐゴシック" panose="020B0600070205080204" pitchFamily="34" charset="-128"/>
                <a:cs typeface="ＭＳ Ｐゴシック" charset="0"/>
              </a:rPr>
              <a:t>You will have experienced a translation described as (</a:t>
            </a:r>
            <a:r>
              <a:rPr lang="en-US" sz="1200" kern="1200" dirty="0" err="1">
                <a:solidFill>
                  <a:schemeClr val="tx1"/>
                </a:solidFill>
                <a:effectLst/>
                <a:latin typeface="+mn-lt"/>
                <a:ea typeface="ＭＳ Ｐゴシック" panose="020B0600070205080204" pitchFamily="34" charset="-128"/>
                <a:cs typeface="ＭＳ Ｐゴシック" charset="0"/>
              </a:rPr>
              <a:t>xy</a:t>
            </a:r>
            <a:r>
              <a:rPr lang="en-US" sz="1200" kern="1200" dirty="0">
                <a:solidFill>
                  <a:schemeClr val="tx1"/>
                </a:solidFill>
                <a:effectLst/>
                <a:latin typeface="+mn-lt"/>
                <a:ea typeface="ＭＳ Ｐゴシック" panose="020B0600070205080204" pitchFamily="34" charset="-128"/>
                <a:cs typeface="ＭＳ Ｐゴシック" charset="0"/>
              </a:rPr>
              <a:t>), where </a:t>
            </a:r>
            <a:r>
              <a:rPr lang="en-US" sz="1200" i="1" kern="1200" dirty="0">
                <a:solidFill>
                  <a:schemeClr val="tx1"/>
                </a:solidFill>
                <a:effectLst/>
                <a:latin typeface="+mn-lt"/>
                <a:ea typeface="ＭＳ Ｐゴシック" panose="020B0600070205080204" pitchFamily="34" charset="-128"/>
                <a:cs typeface="ＭＳ Ｐゴシック" charset="0"/>
              </a:rPr>
              <a:t>x</a:t>
            </a:r>
            <a:r>
              <a:rPr lang="en-US" sz="1200" kern="1200" dirty="0">
                <a:solidFill>
                  <a:schemeClr val="tx1"/>
                </a:solidFill>
                <a:effectLst/>
                <a:latin typeface="+mn-lt"/>
                <a:ea typeface="ＭＳ Ｐゴシック" panose="020B0600070205080204" pitchFamily="34" charset="-128"/>
                <a:cs typeface="ＭＳ Ｐゴシック" charset="0"/>
              </a:rPr>
              <a:t> is a movement parallel to the </a:t>
            </a:r>
            <a:r>
              <a:rPr lang="en-US" sz="1200" i="1" kern="1200" dirty="0">
                <a:solidFill>
                  <a:schemeClr val="tx1"/>
                </a:solidFill>
                <a:effectLst/>
                <a:latin typeface="+mn-lt"/>
                <a:ea typeface="ＭＳ Ｐゴシック" panose="020B0600070205080204" pitchFamily="34" charset="-128"/>
                <a:cs typeface="ＭＳ Ｐゴシック" charset="0"/>
              </a:rPr>
              <a:t>x</a:t>
            </a:r>
            <a:r>
              <a:rPr lang="en-US" sz="1200" kern="1200" dirty="0">
                <a:solidFill>
                  <a:schemeClr val="tx1"/>
                </a:solidFill>
                <a:effectLst/>
                <a:latin typeface="+mn-lt"/>
                <a:ea typeface="ＭＳ Ｐゴシック" panose="020B0600070205080204" pitchFamily="34" charset="-128"/>
                <a:cs typeface="ＭＳ Ｐゴシック" charset="0"/>
              </a:rPr>
              <a:t>-axis and </a:t>
            </a:r>
            <a:r>
              <a:rPr lang="en-US" sz="1200" i="1" kern="1200" dirty="0">
                <a:solidFill>
                  <a:schemeClr val="tx1"/>
                </a:solidFill>
                <a:effectLst/>
                <a:latin typeface="+mn-lt"/>
                <a:ea typeface="ＭＳ Ｐゴシック" panose="020B0600070205080204" pitchFamily="34" charset="-128"/>
                <a:cs typeface="ＭＳ Ｐゴシック" charset="0"/>
              </a:rPr>
              <a:t>y</a:t>
            </a:r>
            <a:r>
              <a:rPr lang="en-US" sz="1200" kern="1200" dirty="0">
                <a:solidFill>
                  <a:schemeClr val="tx1"/>
                </a:solidFill>
                <a:effectLst/>
                <a:latin typeface="+mn-lt"/>
                <a:ea typeface="ＭＳ Ｐゴシック" panose="020B0600070205080204" pitchFamily="34" charset="-128"/>
                <a:cs typeface="ＭＳ Ｐゴシック" charset="0"/>
              </a:rPr>
              <a:t> is a movement parallel to the </a:t>
            </a:r>
            <a:r>
              <a:rPr lang="en-US" sz="1200" i="1" kern="1200" dirty="0">
                <a:solidFill>
                  <a:schemeClr val="tx1"/>
                </a:solidFill>
                <a:effectLst/>
                <a:latin typeface="+mn-lt"/>
                <a:ea typeface="ＭＳ Ｐゴシック" panose="020B0600070205080204" pitchFamily="34" charset="-128"/>
                <a:cs typeface="ＭＳ Ｐゴシック" charset="0"/>
              </a:rPr>
              <a:t>y</a:t>
            </a:r>
            <a:r>
              <a:rPr lang="en-US" sz="1200" kern="1200" dirty="0">
                <a:solidFill>
                  <a:schemeClr val="tx1"/>
                </a:solidFill>
                <a:effectLst/>
                <a:latin typeface="+mn-lt"/>
                <a:ea typeface="ＭＳ Ｐゴシック" panose="020B0600070205080204" pitchFamily="34" charset="-128"/>
                <a:cs typeface="ＭＳ Ｐゴシック" charset="0"/>
              </a:rPr>
              <a:t>-axis. This means that (</a:t>
            </a:r>
            <a:r>
              <a:rPr lang="en-US" sz="1200" kern="1200" dirty="0" err="1">
                <a:solidFill>
                  <a:schemeClr val="tx1"/>
                </a:solidFill>
                <a:effectLst/>
                <a:latin typeface="+mn-lt"/>
                <a:ea typeface="ＭＳ Ｐゴシック" panose="020B0600070205080204" pitchFamily="34" charset="-128"/>
                <a:cs typeface="ＭＳ Ｐゴシック" charset="0"/>
              </a:rPr>
              <a:t>xy</a:t>
            </a:r>
            <a:r>
              <a:rPr lang="en-US" sz="1200" kern="1200" dirty="0">
                <a:solidFill>
                  <a:schemeClr val="tx1"/>
                </a:solidFill>
                <a:effectLst/>
                <a:latin typeface="+mn-lt"/>
                <a:ea typeface="ＭＳ Ｐゴシック" panose="020B0600070205080204" pitchFamily="34" charset="-128"/>
                <a:cs typeface="ＭＳ Ｐゴシック" charset="0"/>
              </a:rPr>
              <a:t>) is a vector, since it has magnitude and direction.</a:t>
            </a:r>
          </a:p>
        </p:txBody>
      </p:sp>
      <p:sp>
        <p:nvSpPr>
          <p:cNvPr id="4" name="Slide Number Placeholder 3"/>
          <p:cNvSpPr>
            <a:spLocks noGrp="1"/>
          </p:cNvSpPr>
          <p:nvPr>
            <p:ph type="sldNum" sz="quarter" idx="10"/>
          </p:nvPr>
        </p:nvSpPr>
        <p:spPr/>
        <p:txBody>
          <a:bodyPr/>
          <a:lstStyle/>
          <a:p>
            <a:fld id="{BA4D6A3F-9099-452E-9E43-ACAAFCD6441B}" type="slidenum">
              <a:rPr lang="en-GB" smtClean="0"/>
              <a:t>5</a:t>
            </a:fld>
            <a:endParaRPr lang="en-GB"/>
          </a:p>
        </p:txBody>
      </p:sp>
    </p:spTree>
    <p:extLst>
      <p:ext uri="{BB962C8B-B14F-4D97-AF65-F5344CB8AC3E}">
        <p14:creationId xmlns:p14="http://schemas.microsoft.com/office/powerpoint/2010/main" val="10415765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endParaRPr lang="en-GB" sz="1200" b="1" kern="1200" dirty="0">
              <a:solidFill>
                <a:schemeClr val="tx1"/>
              </a:solidFill>
              <a:effectLst/>
              <a:latin typeface="+mn-lt"/>
              <a:ea typeface="ＭＳ Ｐゴシック" panose="020B0600070205080204" pitchFamily="34" charset="-128"/>
              <a:cs typeface="ＭＳ Ｐゴシック" charset="0"/>
            </a:endParaRPr>
          </a:p>
        </p:txBody>
      </p:sp>
      <p:sp>
        <p:nvSpPr>
          <p:cNvPr id="4" name="Slide Number Placeholder 3"/>
          <p:cNvSpPr>
            <a:spLocks noGrp="1"/>
          </p:cNvSpPr>
          <p:nvPr>
            <p:ph type="sldNum" sz="quarter" idx="10"/>
          </p:nvPr>
        </p:nvSpPr>
        <p:spPr/>
        <p:txBody>
          <a:bodyPr/>
          <a:lstStyle/>
          <a:p>
            <a:fld id="{BA4D6A3F-9099-452E-9E43-ACAAFCD6441B}" type="slidenum">
              <a:rPr lang="en-GB" smtClean="0"/>
              <a:t>6</a:t>
            </a:fld>
            <a:endParaRPr lang="en-GB"/>
          </a:p>
        </p:txBody>
      </p:sp>
    </p:spTree>
    <p:extLst>
      <p:ext uri="{BB962C8B-B14F-4D97-AF65-F5344CB8AC3E}">
        <p14:creationId xmlns:p14="http://schemas.microsoft.com/office/powerpoint/2010/main" val="10415765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ＭＳ Ｐゴシック" panose="020B0600070205080204" pitchFamily="34" charset="-128"/>
                <a:cs typeface="ＭＳ Ｐゴシック" charset="0"/>
              </a:rPr>
              <a:t>Communication is crucial to this area of mathematics. So we need to be careful and adhere to convention in terms of notation. You can write vectors in a number of ways here are the two most common ones.</a:t>
            </a:r>
            <a:endParaRPr lang="en-GB" sz="1200" kern="1200" dirty="0">
              <a:solidFill>
                <a:schemeClr val="tx1"/>
              </a:solidFill>
              <a:effectLst/>
              <a:latin typeface="+mn-lt"/>
              <a:ea typeface="ＭＳ Ｐゴシック" panose="020B0600070205080204" pitchFamily="34" charset="-128"/>
              <a:cs typeface="ＭＳ Ｐゴシック" charset="0"/>
            </a:endParaRPr>
          </a:p>
          <a:p>
            <a:br>
              <a:rPr lang="en-GB" dirty="0"/>
            </a:br>
            <a:r>
              <a:rPr lang="en-GB" dirty="0"/>
              <a:t> </a:t>
            </a:r>
          </a:p>
        </p:txBody>
      </p:sp>
      <p:sp>
        <p:nvSpPr>
          <p:cNvPr id="4" name="Slide Number Placeholder 3"/>
          <p:cNvSpPr>
            <a:spLocks noGrp="1"/>
          </p:cNvSpPr>
          <p:nvPr>
            <p:ph type="sldNum" sz="quarter" idx="10"/>
          </p:nvPr>
        </p:nvSpPr>
        <p:spPr/>
        <p:txBody>
          <a:bodyPr/>
          <a:lstStyle/>
          <a:p>
            <a:fld id="{BA4D6A3F-9099-452E-9E43-ACAAFCD6441B}" type="slidenum">
              <a:rPr lang="en-GB" smtClean="0"/>
              <a:t>7</a:t>
            </a:fld>
            <a:endParaRPr lang="en-GB"/>
          </a:p>
        </p:txBody>
      </p:sp>
    </p:spTree>
    <p:extLst>
      <p:ext uri="{BB962C8B-B14F-4D97-AF65-F5344CB8AC3E}">
        <p14:creationId xmlns:p14="http://schemas.microsoft.com/office/powerpoint/2010/main" val="29829952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A4D6A3F-9099-452E-9E43-ACAAFCD6441B}" type="slidenum">
              <a:rPr lang="en-GB" smtClean="0"/>
              <a:t>8</a:t>
            </a:fld>
            <a:endParaRPr lang="en-GB"/>
          </a:p>
        </p:txBody>
      </p:sp>
    </p:spTree>
    <p:extLst>
      <p:ext uri="{BB962C8B-B14F-4D97-AF65-F5344CB8AC3E}">
        <p14:creationId xmlns:p14="http://schemas.microsoft.com/office/powerpoint/2010/main" val="29829952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have already looked at the difference between a vector and the scalar. </a:t>
            </a:r>
          </a:p>
        </p:txBody>
      </p:sp>
      <p:sp>
        <p:nvSpPr>
          <p:cNvPr id="4" name="Slide Number Placeholder 3"/>
          <p:cNvSpPr>
            <a:spLocks noGrp="1"/>
          </p:cNvSpPr>
          <p:nvPr>
            <p:ph type="sldNum" sz="quarter" idx="10"/>
          </p:nvPr>
        </p:nvSpPr>
        <p:spPr/>
        <p:txBody>
          <a:bodyPr/>
          <a:lstStyle/>
          <a:p>
            <a:fld id="{D411221F-D471-4286-B865-C445ABC3F7C8}" type="slidenum">
              <a:rPr lang="en-GB" smtClean="0"/>
              <a:t>9</a:t>
            </a:fld>
            <a:endParaRPr lang="en-GB"/>
          </a:p>
        </p:txBody>
      </p:sp>
    </p:spTree>
    <p:extLst>
      <p:ext uri="{BB962C8B-B14F-4D97-AF65-F5344CB8AC3E}">
        <p14:creationId xmlns:p14="http://schemas.microsoft.com/office/powerpoint/2010/main" val="7557887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panose="020B0600070205080204" pitchFamily="34" charset="-128"/>
                <a:cs typeface="ＭＳ Ｐゴシック" charset="0"/>
              </a:rPr>
              <a:t>Remember multiplying a vector by a number (scalar) alters its magnitude (length) but not its direction. When you multiply a vector by a scalar it is often called "scaling" a vector, because you change how big or small the vector is. Use some text book examples of multiplying a vector by a scalar.  </a:t>
            </a:r>
            <a:endParaRPr lang="en-GB" sz="1200" kern="1200" dirty="0">
              <a:solidFill>
                <a:schemeClr val="tx1"/>
              </a:solidFill>
              <a:effectLst/>
              <a:latin typeface="+mn-lt"/>
              <a:ea typeface="ＭＳ Ｐゴシック" panose="020B0600070205080204" pitchFamily="34" charset="-128"/>
              <a:cs typeface="ＭＳ Ｐゴシック" charset="0"/>
            </a:endParaRPr>
          </a:p>
        </p:txBody>
      </p:sp>
      <p:sp>
        <p:nvSpPr>
          <p:cNvPr id="4" name="Slide Number Placeholder 3"/>
          <p:cNvSpPr>
            <a:spLocks noGrp="1"/>
          </p:cNvSpPr>
          <p:nvPr>
            <p:ph type="sldNum" sz="quarter" idx="10"/>
          </p:nvPr>
        </p:nvSpPr>
        <p:spPr/>
        <p:txBody>
          <a:bodyPr/>
          <a:lstStyle/>
          <a:p>
            <a:fld id="{D411221F-D471-4286-B865-C445ABC3F7C8}" type="slidenum">
              <a:rPr lang="en-GB" smtClean="0"/>
              <a:t>10</a:t>
            </a:fld>
            <a:endParaRPr lang="en-GB"/>
          </a:p>
        </p:txBody>
      </p:sp>
    </p:spTree>
    <p:extLst>
      <p:ext uri="{BB962C8B-B14F-4D97-AF65-F5344CB8AC3E}">
        <p14:creationId xmlns:p14="http://schemas.microsoft.com/office/powerpoint/2010/main" val="755788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41E7E9C-2DF8-4740-8A22-E5DF3F1116FB}" type="datetimeFigureOut">
              <a:rPr lang="en-GB" smtClean="0"/>
              <a:t>14/08/2020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2345532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41E7E9C-2DF8-4740-8A22-E5DF3F1116FB}" type="datetimeFigureOut">
              <a:rPr lang="en-GB" smtClean="0"/>
              <a:t>14/08/2020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796842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41E7E9C-2DF8-4740-8A22-E5DF3F1116FB}" type="datetimeFigureOut">
              <a:rPr lang="en-GB" smtClean="0"/>
              <a:t>14/08/2020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854869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41E7E9C-2DF8-4740-8A22-E5DF3F1116FB}" type="datetimeFigureOut">
              <a:rPr lang="en-GB" smtClean="0"/>
              <a:t>14/08/2020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384171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41E7E9C-2DF8-4740-8A22-E5DF3F1116FB}" type="datetimeFigureOut">
              <a:rPr lang="en-GB" smtClean="0"/>
              <a:t>14/08/2020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91393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41E7E9C-2DF8-4740-8A22-E5DF3F1116FB}" type="datetimeFigureOut">
              <a:rPr lang="en-GB" smtClean="0"/>
              <a:t>14/08/2020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985107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041E7E9C-2DF8-4740-8A22-E5DF3F1116FB}" type="datetimeFigureOut">
              <a:rPr lang="en-GB" smtClean="0"/>
              <a:t>14/08/2020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3302527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41E7E9C-2DF8-4740-8A22-E5DF3F1116FB}" type="datetimeFigureOut">
              <a:rPr lang="en-GB" smtClean="0"/>
              <a:t>14/08/2020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8602762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1E7E9C-2DF8-4740-8A22-E5DF3F1116FB}" type="datetimeFigureOut">
              <a:rPr lang="en-GB" smtClean="0"/>
              <a:t>14/08/2020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256086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41E7E9C-2DF8-4740-8A22-E5DF3F1116FB}" type="datetimeFigureOut">
              <a:rPr lang="en-GB" smtClean="0"/>
              <a:t>14/08/2020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3198705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41E7E9C-2DF8-4740-8A22-E5DF3F1116FB}" type="datetimeFigureOut">
              <a:rPr lang="en-GB" smtClean="0"/>
              <a:t>14/08/2020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229364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1E7E9C-2DF8-4740-8A22-E5DF3F1116FB}" type="datetimeFigureOut">
              <a:rPr lang="en-GB" smtClean="0"/>
              <a:t>14/08/2020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508EBA-7194-4BE8-B1FE-0F2353F5452E}" type="slidenum">
              <a:rPr lang="en-GB" smtClean="0"/>
              <a:t>‹#›</a:t>
            </a:fld>
            <a:endParaRPr lang="en-GB"/>
          </a:p>
        </p:txBody>
      </p:sp>
    </p:spTree>
    <p:extLst>
      <p:ext uri="{BB962C8B-B14F-4D97-AF65-F5344CB8AC3E}">
        <p14:creationId xmlns:p14="http://schemas.microsoft.com/office/powerpoint/2010/main" val="16464072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notesSlide" Target="../notesSlides/notesSlide9.xml"/><Relationship Id="rId7" Type="http://schemas.openxmlformats.org/officeDocument/2006/relationships/oleObject" Target="../embeddings/oleObject1.bin"/><Relationship Id="rId12" Type="http://schemas.openxmlformats.org/officeDocument/2006/relationships/image" Target="../media/image15.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18.tmp"/><Relationship Id="rId11" Type="http://schemas.openxmlformats.org/officeDocument/2006/relationships/oleObject" Target="../embeddings/oleObject3.bin"/><Relationship Id="rId5" Type="http://schemas.openxmlformats.org/officeDocument/2006/relationships/image" Target="../media/image17.tmp"/><Relationship Id="rId10" Type="http://schemas.openxmlformats.org/officeDocument/2006/relationships/image" Target="../media/image14.wmf"/><Relationship Id="rId4" Type="http://schemas.openxmlformats.org/officeDocument/2006/relationships/image" Target="../media/image16.tmp"/><Relationship Id="rId9" Type="http://schemas.openxmlformats.org/officeDocument/2006/relationships/oleObject" Target="../embeddings/oleObject2.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7" Type="http://schemas.openxmlformats.org/officeDocument/2006/relationships/image" Target="../media/image19.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4.bin"/><Relationship Id="rId5" Type="http://schemas.openxmlformats.org/officeDocument/2006/relationships/image" Target="../media/image20.tmp"/><Relationship Id="rId4" Type="http://schemas.openxmlformats.org/officeDocument/2006/relationships/image" Target="../media/image24.png"/></Relationships>
</file>

<file path=ppt/slides/_rels/slide12.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notesSlide" Target="../notesSlides/notesSlide11.xml"/><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21.wmf"/><Relationship Id="rId5" Type="http://schemas.openxmlformats.org/officeDocument/2006/relationships/oleObject" Target="../embeddings/oleObject5.bin"/><Relationship Id="rId4" Type="http://schemas.openxmlformats.org/officeDocument/2006/relationships/image" Target="../media/image23.tmp"/></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tmp"/></Relationships>
</file>

<file path=ppt/slides/_rels/slide6.xml.rels><?xml version="1.0" encoding="UTF-8" standalone="yes"?>
<Relationships xmlns="http://schemas.openxmlformats.org/package/2006/relationships"><Relationship Id="rId3" Type="http://schemas.openxmlformats.org/officeDocument/2006/relationships/image" Target="../media/image5.tmp"/><Relationship Id="rId7"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tmp"/><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image" Target="../media/image12.tmp"/><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58906" y="1909481"/>
            <a:ext cx="11202536" cy="2215991"/>
          </a:xfrm>
          <a:prstGeom prst="rect">
            <a:avLst/>
          </a:prstGeom>
          <a:noFill/>
        </p:spPr>
        <p:txBody>
          <a:bodyPr wrap="square" rtlCol="0">
            <a:spAutoFit/>
          </a:bodyPr>
          <a:lstStyle/>
          <a:p>
            <a:r>
              <a:rPr lang="en-GB" sz="2600" b="1" dirty="0">
                <a:latin typeface="Arial" panose="020B0604020202020204" pitchFamily="34" charset="0"/>
                <a:cs typeface="Arial" panose="020B0604020202020204" pitchFamily="34" charset="0"/>
              </a:rPr>
              <a:t>Teaching Pack – Vectors</a:t>
            </a:r>
          </a:p>
          <a:p>
            <a:r>
              <a:rPr lang="en-GB" sz="1600" b="1" dirty="0">
                <a:latin typeface="Arial" panose="020B0604020202020204" pitchFamily="34" charset="0"/>
                <a:cs typeface="Arial" panose="020B0604020202020204" pitchFamily="34" charset="0"/>
              </a:rPr>
              <a:t> </a:t>
            </a:r>
          </a:p>
          <a:p>
            <a:r>
              <a:rPr lang="en-GB" sz="2600" dirty="0">
                <a:latin typeface="Arial" panose="020B0604020202020204" pitchFamily="34" charset="0"/>
                <a:cs typeface="Arial" panose="020B0604020202020204" pitchFamily="34" charset="0"/>
              </a:rPr>
              <a:t>Lesson 1 – </a:t>
            </a:r>
            <a:r>
              <a:rPr lang="en-US" sz="2600" dirty="0">
                <a:latin typeface="Arial" panose="020B0604020202020204" pitchFamily="34" charset="0"/>
                <a:cs typeface="Arial" panose="020B0604020202020204" pitchFamily="34" charset="0"/>
              </a:rPr>
              <a:t>Properties of vectors</a:t>
            </a:r>
            <a:endParaRPr lang="en-GB" sz="2600"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r>
              <a:rPr lang="en-GB" sz="2600" b="1" dirty="0">
                <a:solidFill>
                  <a:srgbClr val="EA5B0C"/>
                </a:solidFill>
                <a:latin typeface="Arial" panose="020B0604020202020204" pitchFamily="34" charset="0"/>
                <a:cs typeface="Arial" panose="020B0604020202020204" pitchFamily="34" charset="0"/>
              </a:rPr>
              <a:t>Cambridge IGCSE</a:t>
            </a:r>
            <a:r>
              <a:rPr lang="en-GB" sz="2600" b="1" baseline="30000" dirty="0">
                <a:solidFill>
                  <a:srgbClr val="EA5B0C"/>
                </a:solidFill>
                <a:latin typeface="Arial" panose="020B0604020202020204" pitchFamily="34" charset="0"/>
                <a:cs typeface="Arial" panose="020B0604020202020204" pitchFamily="34" charset="0"/>
              </a:rPr>
              <a:t>™</a:t>
            </a:r>
          </a:p>
          <a:p>
            <a:r>
              <a:rPr lang="en-GB" sz="2600" dirty="0">
                <a:solidFill>
                  <a:srgbClr val="EA5B0C"/>
                </a:solidFill>
                <a:latin typeface="Arial" panose="020B0604020202020204" pitchFamily="34" charset="0"/>
                <a:cs typeface="Arial" panose="020B0604020202020204" pitchFamily="34" charset="0"/>
              </a:rPr>
              <a:t>Mathematics 0580</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5439" y="451912"/>
            <a:ext cx="4046220" cy="650471"/>
          </a:xfrm>
          <a:prstGeom prst="rect">
            <a:avLst/>
          </a:prstGeom>
        </p:spPr>
      </p:pic>
      <p:sp>
        <p:nvSpPr>
          <p:cNvPr id="5" name="TextBox 4"/>
          <p:cNvSpPr txBox="1"/>
          <p:nvPr/>
        </p:nvSpPr>
        <p:spPr>
          <a:xfrm>
            <a:off x="658906" y="6239435"/>
            <a:ext cx="4128247"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Version 1.0</a:t>
            </a:r>
          </a:p>
        </p:txBody>
      </p:sp>
      <p:pic>
        <p:nvPicPr>
          <p:cNvPr id="6" name="Picture 5"/>
          <p:cNvPicPr/>
          <p:nvPr/>
        </p:nvPicPr>
        <p:blipFill>
          <a:blip r:embed="rId3" cstate="print">
            <a:extLst>
              <a:ext uri="{28A0092B-C50C-407E-A947-70E740481C1C}">
                <a14:useLocalDpi xmlns:a14="http://schemas.microsoft.com/office/drawing/2010/main" val="0"/>
              </a:ext>
            </a:extLst>
          </a:blip>
          <a:stretch>
            <a:fillRect/>
          </a:stretch>
        </p:blipFill>
        <p:spPr>
          <a:xfrm>
            <a:off x="10371511" y="6168533"/>
            <a:ext cx="1292225" cy="44958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4474" y="3033287"/>
            <a:ext cx="3659262" cy="2744862"/>
          </a:xfrm>
          <a:prstGeom prst="rect">
            <a:avLst/>
          </a:prstGeom>
        </p:spPr>
      </p:pic>
    </p:spTree>
    <p:extLst>
      <p:ext uri="{BB962C8B-B14F-4D97-AF65-F5344CB8AC3E}">
        <p14:creationId xmlns:p14="http://schemas.microsoft.com/office/powerpoint/2010/main" val="40772289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Multiplying a vector by a scalar quantity</a:t>
            </a:r>
          </a:p>
        </p:txBody>
      </p:sp>
      <p:pic>
        <p:nvPicPr>
          <p:cNvPr id="6" name="Picture 5" descr="Screen Clipping">
            <a:extLst>
              <a:ext uri="{FF2B5EF4-FFF2-40B4-BE49-F238E27FC236}">
                <a16:creationId xmlns:a16="http://schemas.microsoft.com/office/drawing/2014/main" id="{486A7A4B-D754-4124-9B71-D1C31B45E61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3084" y="1428341"/>
            <a:ext cx="1981477" cy="1057423"/>
          </a:xfrm>
          <a:prstGeom prst="rect">
            <a:avLst/>
          </a:prstGeom>
        </p:spPr>
      </p:pic>
      <p:sp>
        <p:nvSpPr>
          <p:cNvPr id="2" name="TextBox 1"/>
          <p:cNvSpPr txBox="1"/>
          <p:nvPr/>
        </p:nvSpPr>
        <p:spPr>
          <a:xfrm>
            <a:off x="3780280" y="1568131"/>
            <a:ext cx="7791612"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If vector </a:t>
            </a:r>
            <a:r>
              <a:rPr lang="en-GB" sz="2800" b="1" dirty="0">
                <a:latin typeface="Arial" panose="020B0604020202020204" pitchFamily="34" charset="0"/>
                <a:cs typeface="Arial" panose="020B0604020202020204" pitchFamily="34" charset="0"/>
              </a:rPr>
              <a:t>a</a:t>
            </a:r>
            <a:r>
              <a:rPr lang="en-GB" sz="2800" dirty="0">
                <a:latin typeface="Arial" panose="020B0604020202020204" pitchFamily="34" charset="0"/>
                <a:cs typeface="Arial" panose="020B0604020202020204" pitchFamily="34" charset="0"/>
              </a:rPr>
              <a:t> is represented by column vector        ,</a:t>
            </a:r>
          </a:p>
        </p:txBody>
      </p:sp>
      <p:pic>
        <p:nvPicPr>
          <p:cNvPr id="7" name="Picture 6" descr="Screen Clipping">
            <a:extLst>
              <a:ext uri="{FF2B5EF4-FFF2-40B4-BE49-F238E27FC236}">
                <a16:creationId xmlns:a16="http://schemas.microsoft.com/office/drawing/2014/main" id="{8F9E920B-9C15-4CED-89C8-7866DB9AE1F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064" y="2854826"/>
            <a:ext cx="3543795" cy="1371791"/>
          </a:xfrm>
          <a:prstGeom prst="rect">
            <a:avLst/>
          </a:prstGeom>
        </p:spPr>
      </p:pic>
      <p:pic>
        <p:nvPicPr>
          <p:cNvPr id="9" name="Picture 8" descr="Screen Clipping">
            <a:extLst>
              <a:ext uri="{FF2B5EF4-FFF2-40B4-BE49-F238E27FC236}">
                <a16:creationId xmlns:a16="http://schemas.microsoft.com/office/drawing/2014/main" id="{787F9A5A-9EAD-4123-A3FB-6B2DC6B3E19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83084" y="4887100"/>
            <a:ext cx="1962424" cy="1038370"/>
          </a:xfrm>
          <a:prstGeom prst="rect">
            <a:avLst/>
          </a:prstGeom>
        </p:spPr>
      </p:pic>
      <p:graphicFrame>
        <p:nvGraphicFramePr>
          <p:cNvPr id="3" name="Object 2"/>
          <p:cNvGraphicFramePr>
            <a:graphicFrameLocks noChangeAspect="1"/>
          </p:cNvGraphicFramePr>
          <p:nvPr>
            <p:extLst>
              <p:ext uri="{D42A27DB-BD31-4B8C-83A1-F6EECF244321}">
                <p14:modId xmlns:p14="http://schemas.microsoft.com/office/powerpoint/2010/main" val="1915277565"/>
              </p:ext>
            </p:extLst>
          </p:nvPr>
        </p:nvGraphicFramePr>
        <p:xfrm>
          <a:off x="10670180" y="1398938"/>
          <a:ext cx="617920" cy="1011142"/>
        </p:xfrm>
        <a:graphic>
          <a:graphicData uri="http://schemas.openxmlformats.org/presentationml/2006/ole">
            <mc:AlternateContent xmlns:mc="http://schemas.openxmlformats.org/markup-compatibility/2006">
              <mc:Choice xmlns:v="urn:schemas-microsoft-com:vml" Requires="v">
                <p:oleObj spid="_x0000_s4156" name="Equation" r:id="rId7" imgW="279360" imgH="457200" progId="Equation.DSMT4">
                  <p:embed/>
                </p:oleObj>
              </mc:Choice>
              <mc:Fallback>
                <p:oleObj name="Equation" r:id="rId7" imgW="279360" imgH="457200" progId="Equation.DSMT4">
                  <p:embed/>
                  <p:pic>
                    <p:nvPicPr>
                      <p:cNvPr id="0" name=""/>
                      <p:cNvPicPr/>
                      <p:nvPr/>
                    </p:nvPicPr>
                    <p:blipFill>
                      <a:blip r:embed="rId8"/>
                      <a:stretch>
                        <a:fillRect/>
                      </a:stretch>
                    </p:blipFill>
                    <p:spPr>
                      <a:xfrm>
                        <a:off x="10670180" y="1398938"/>
                        <a:ext cx="617920" cy="1011142"/>
                      </a:xfrm>
                      <a:prstGeom prst="rect">
                        <a:avLst/>
                      </a:prstGeom>
                    </p:spPr>
                  </p:pic>
                </p:oleObj>
              </mc:Fallback>
            </mc:AlternateContent>
          </a:graphicData>
        </a:graphic>
      </p:graphicFrame>
      <p:grpSp>
        <p:nvGrpSpPr>
          <p:cNvPr id="4" name="Group 3"/>
          <p:cNvGrpSpPr/>
          <p:nvPr/>
        </p:nvGrpSpPr>
        <p:grpSpPr>
          <a:xfrm>
            <a:off x="3780280" y="2627410"/>
            <a:ext cx="8297839" cy="2246769"/>
            <a:chOff x="3780280" y="2627410"/>
            <a:chExt cx="8297839" cy="2246769"/>
          </a:xfrm>
        </p:grpSpPr>
        <p:sp>
          <p:nvSpPr>
            <p:cNvPr id="8" name="TextBox 7"/>
            <p:cNvSpPr txBox="1"/>
            <p:nvPr/>
          </p:nvSpPr>
          <p:spPr>
            <a:xfrm>
              <a:off x="3780280" y="2627410"/>
              <a:ext cx="8297839" cy="2246769"/>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then vector 2</a:t>
              </a:r>
              <a:r>
                <a:rPr lang="en-GB" sz="2800" b="1" dirty="0">
                  <a:latin typeface="Arial" panose="020B0604020202020204" pitchFamily="34" charset="0"/>
                  <a:cs typeface="Arial" panose="020B0604020202020204" pitchFamily="34" charset="0"/>
                </a:rPr>
                <a:t>a</a:t>
              </a:r>
              <a:r>
                <a:rPr lang="en-GB" sz="2800" dirty="0">
                  <a:latin typeface="Arial" panose="020B0604020202020204" pitchFamily="34" charset="0"/>
                  <a:cs typeface="Arial" panose="020B0604020202020204" pitchFamily="34" charset="0"/>
                </a:rPr>
                <a:t> will be represented by the column vector         </a:t>
              </a:r>
            </a:p>
            <a:p>
              <a:endParaRPr lang="en-GB" sz="2800" dirty="0">
                <a:latin typeface="Arial" panose="020B0604020202020204" pitchFamily="34" charset="0"/>
                <a:cs typeface="Arial" panose="020B0604020202020204" pitchFamily="34" charset="0"/>
              </a:endParaRPr>
            </a:p>
            <a:p>
              <a:r>
                <a:rPr lang="en-GB" sz="2800" dirty="0">
                  <a:latin typeface="Arial" panose="020B0604020202020204" pitchFamily="34" charset="0"/>
                  <a:cs typeface="Arial" panose="020B0604020202020204" pitchFamily="34" charset="0"/>
                </a:rPr>
                <a:t>As you can see this agrees with the vector diagram.</a:t>
              </a:r>
            </a:p>
          </p:txBody>
        </p:sp>
        <p:graphicFrame>
          <p:nvGraphicFramePr>
            <p:cNvPr id="5" name="Object 4"/>
            <p:cNvGraphicFramePr>
              <a:graphicFrameLocks noChangeAspect="1"/>
            </p:cNvGraphicFramePr>
            <p:nvPr>
              <p:extLst>
                <p:ext uri="{D42A27DB-BD31-4B8C-83A1-F6EECF244321}">
                  <p14:modId xmlns:p14="http://schemas.microsoft.com/office/powerpoint/2010/main" val="3225086050"/>
                </p:ext>
              </p:extLst>
            </p:nvPr>
          </p:nvGraphicFramePr>
          <p:xfrm>
            <a:off x="4924425" y="3035300"/>
            <a:ext cx="2051050" cy="1011238"/>
          </p:xfrm>
          <a:graphic>
            <a:graphicData uri="http://schemas.openxmlformats.org/presentationml/2006/ole">
              <mc:AlternateContent xmlns:mc="http://schemas.openxmlformats.org/markup-compatibility/2006">
                <mc:Choice xmlns:v="urn:schemas-microsoft-com:vml" Requires="v">
                  <p:oleObj spid="_x0000_s4157" name="Equation" r:id="rId9" imgW="927000" imgH="457200" progId="Equation.DSMT4">
                    <p:embed/>
                  </p:oleObj>
                </mc:Choice>
                <mc:Fallback>
                  <p:oleObj name="Equation" r:id="rId9" imgW="927000" imgH="457200" progId="Equation.DSMT4">
                    <p:embed/>
                    <p:pic>
                      <p:nvPicPr>
                        <p:cNvPr id="0" name=""/>
                        <p:cNvPicPr/>
                        <p:nvPr/>
                      </p:nvPicPr>
                      <p:blipFill>
                        <a:blip r:embed="rId10"/>
                        <a:stretch>
                          <a:fillRect/>
                        </a:stretch>
                      </p:blipFill>
                      <p:spPr>
                        <a:xfrm>
                          <a:off x="4924425" y="3035300"/>
                          <a:ext cx="2051050" cy="1011238"/>
                        </a:xfrm>
                        <a:prstGeom prst="rect">
                          <a:avLst/>
                        </a:prstGeom>
                      </p:spPr>
                    </p:pic>
                  </p:oleObj>
                </mc:Fallback>
              </mc:AlternateContent>
            </a:graphicData>
          </a:graphic>
        </p:graphicFrame>
      </p:grpSp>
      <p:grpSp>
        <p:nvGrpSpPr>
          <p:cNvPr id="12" name="Group 11"/>
          <p:cNvGrpSpPr/>
          <p:nvPr/>
        </p:nvGrpSpPr>
        <p:grpSpPr>
          <a:xfrm>
            <a:off x="3780279" y="5017363"/>
            <a:ext cx="8297839" cy="1437695"/>
            <a:chOff x="3780279" y="5017363"/>
            <a:chExt cx="8297839" cy="1437695"/>
          </a:xfrm>
        </p:grpSpPr>
        <p:sp>
          <p:nvSpPr>
            <p:cNvPr id="10" name="TextBox 9"/>
            <p:cNvSpPr txBox="1"/>
            <p:nvPr/>
          </p:nvSpPr>
          <p:spPr>
            <a:xfrm>
              <a:off x="3780279" y="5017363"/>
              <a:ext cx="8297839" cy="954107"/>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The vector –</a:t>
              </a:r>
              <a:r>
                <a:rPr lang="en-GB" sz="2800" b="1" dirty="0">
                  <a:latin typeface="Arial" panose="020B0604020202020204" pitchFamily="34" charset="0"/>
                  <a:cs typeface="Arial" panose="020B0604020202020204" pitchFamily="34" charset="0"/>
                </a:rPr>
                <a:t>a</a:t>
              </a:r>
              <a:r>
                <a:rPr lang="en-GB" sz="2800" dirty="0">
                  <a:latin typeface="Arial" panose="020B0604020202020204" pitchFamily="34" charset="0"/>
                  <a:cs typeface="Arial" panose="020B0604020202020204" pitchFamily="34" charset="0"/>
                </a:rPr>
                <a:t> would be represented by the column vector                         .</a:t>
              </a:r>
            </a:p>
          </p:txBody>
        </p:sp>
        <p:graphicFrame>
          <p:nvGraphicFramePr>
            <p:cNvPr id="11" name="Object 10"/>
            <p:cNvGraphicFramePr>
              <a:graphicFrameLocks noChangeAspect="1"/>
            </p:cNvGraphicFramePr>
            <p:nvPr>
              <p:extLst>
                <p:ext uri="{D42A27DB-BD31-4B8C-83A1-F6EECF244321}">
                  <p14:modId xmlns:p14="http://schemas.microsoft.com/office/powerpoint/2010/main" val="1979733071"/>
                </p:ext>
              </p:extLst>
            </p:nvPr>
          </p:nvGraphicFramePr>
          <p:xfrm>
            <a:off x="4957950" y="5443458"/>
            <a:ext cx="2276100" cy="1011600"/>
          </p:xfrm>
          <a:graphic>
            <a:graphicData uri="http://schemas.openxmlformats.org/presentationml/2006/ole">
              <mc:AlternateContent xmlns:mc="http://schemas.openxmlformats.org/markup-compatibility/2006">
                <mc:Choice xmlns:v="urn:schemas-microsoft-com:vml" Requires="v">
                  <p:oleObj spid="_x0000_s4158" name="Equation" r:id="rId11" imgW="1028520" imgH="457200" progId="Equation.DSMT4">
                    <p:embed/>
                  </p:oleObj>
                </mc:Choice>
                <mc:Fallback>
                  <p:oleObj name="Equation" r:id="rId11" imgW="1028520" imgH="457200" progId="Equation.DSMT4">
                    <p:embed/>
                    <p:pic>
                      <p:nvPicPr>
                        <p:cNvPr id="0" name=""/>
                        <p:cNvPicPr/>
                        <p:nvPr/>
                      </p:nvPicPr>
                      <p:blipFill>
                        <a:blip r:embed="rId12"/>
                        <a:stretch>
                          <a:fillRect/>
                        </a:stretch>
                      </p:blipFill>
                      <p:spPr>
                        <a:xfrm>
                          <a:off x="4957950" y="5443458"/>
                          <a:ext cx="2276100" cy="1011600"/>
                        </a:xfrm>
                        <a:prstGeom prst="rect">
                          <a:avLst/>
                        </a:prstGeom>
                      </p:spPr>
                    </p:pic>
                  </p:oleObj>
                </mc:Fallback>
              </mc:AlternateContent>
            </a:graphicData>
          </a:graphic>
        </p:graphicFrame>
      </p:grpSp>
    </p:spTree>
    <p:extLst>
      <p:ext uri="{BB962C8B-B14F-4D97-AF65-F5344CB8AC3E}">
        <p14:creationId xmlns:p14="http://schemas.microsoft.com/office/powerpoint/2010/main" val="3240098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2117" y="1372362"/>
            <a:ext cx="11516139" cy="1815882"/>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Vector </a:t>
            </a:r>
            <a:r>
              <a:rPr lang="en-GB" sz="2800" b="1" dirty="0">
                <a:latin typeface="Arial" panose="020B0604020202020204" pitchFamily="34" charset="0"/>
                <a:cs typeface="Arial" panose="020B0604020202020204" pitchFamily="34" charset="0"/>
              </a:rPr>
              <a:t>a</a:t>
            </a:r>
            <a:r>
              <a:rPr lang="en-GB" sz="2800" dirty="0">
                <a:latin typeface="Arial" panose="020B0604020202020204" pitchFamily="34" charset="0"/>
                <a:cs typeface="Arial" panose="020B0604020202020204" pitchFamily="34" charset="0"/>
              </a:rPr>
              <a:t> can be described by the column vector        . </a:t>
            </a:r>
          </a:p>
          <a:p>
            <a:endParaRPr lang="en-GB" sz="2800" dirty="0">
              <a:latin typeface="Arial" panose="020B0604020202020204" pitchFamily="34" charset="0"/>
              <a:cs typeface="Arial" panose="020B0604020202020204" pitchFamily="34" charset="0"/>
            </a:endParaRPr>
          </a:p>
          <a:p>
            <a:r>
              <a:rPr lang="en-GB" sz="2800" dirty="0">
                <a:latin typeface="Arial" panose="020B0604020202020204" pitchFamily="34" charset="0"/>
                <a:cs typeface="Arial" panose="020B0604020202020204" pitchFamily="34" charset="0"/>
              </a:rPr>
              <a:t>On some squared paper draw vector </a:t>
            </a:r>
            <a:r>
              <a:rPr lang="en-GB" sz="2800" b="1" dirty="0">
                <a:latin typeface="Arial" panose="020B0604020202020204" pitchFamily="34" charset="0"/>
                <a:cs typeface="Arial" panose="020B0604020202020204" pitchFamily="34" charset="0"/>
              </a:rPr>
              <a:t>a</a:t>
            </a:r>
            <a:r>
              <a:rPr lang="en-GB" sz="2800" dirty="0">
                <a:latin typeface="Arial" panose="020B0604020202020204" pitchFamily="34" charset="0"/>
                <a:cs typeface="Arial" panose="020B0604020202020204" pitchFamily="34" charset="0"/>
              </a:rPr>
              <a:t> and the following scalar multiples.</a:t>
            </a:r>
          </a:p>
        </p:txBody>
      </p:sp>
      <p:sp>
        <p:nvSpPr>
          <p:cNvPr id="14" name="Rectangle 13"/>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Try this!</a:t>
            </a:r>
          </a:p>
        </p:txBody>
      </p:sp>
      <mc:AlternateContent xmlns:mc="http://schemas.openxmlformats.org/markup-compatibility/2006" xmlns:a14="http://schemas.microsoft.com/office/drawing/2010/main">
        <mc:Choice Requires="a14">
          <p:sp>
            <p:nvSpPr>
              <p:cNvPr id="6" name="TextBox 5"/>
              <p:cNvSpPr txBox="1"/>
              <p:nvPr/>
            </p:nvSpPr>
            <p:spPr>
              <a:xfrm>
                <a:off x="429120" y="3360701"/>
                <a:ext cx="1765511" cy="1665649"/>
              </a:xfrm>
              <a:prstGeom prst="rect">
                <a:avLst/>
              </a:prstGeom>
              <a:noFill/>
            </p:spPr>
            <p:txBody>
              <a:bodyPr wrap="square" rtlCol="0">
                <a:spAutoFit/>
              </a:bodyPr>
              <a:lstStyle/>
              <a:p>
                <a:pPr marL="514350" indent="-514350">
                  <a:buFont typeface="+mj-lt"/>
                  <a:buAutoNum type="alphaLcParenR"/>
                </a:pPr>
                <a:r>
                  <a:rPr lang="en-GB" sz="2800" dirty="0">
                    <a:latin typeface="Arial" panose="020B0604020202020204" pitchFamily="34" charset="0"/>
                    <a:cs typeface="Arial" panose="020B0604020202020204" pitchFamily="34" charset="0"/>
                  </a:rPr>
                  <a:t>2</a:t>
                </a:r>
                <a:r>
                  <a:rPr lang="en-GB" sz="2800" b="1" dirty="0">
                    <a:latin typeface="Arial" panose="020B0604020202020204" pitchFamily="34" charset="0"/>
                    <a:cs typeface="Arial" panose="020B0604020202020204" pitchFamily="34" charset="0"/>
                  </a:rPr>
                  <a:t>a</a:t>
                </a:r>
              </a:p>
              <a:p>
                <a:pPr marL="514350" indent="-514350">
                  <a:buFont typeface="+mj-lt"/>
                  <a:buAutoNum type="alphaLcParenR"/>
                </a:pPr>
                <a:r>
                  <a:rPr lang="en-GB" sz="2800" dirty="0">
                    <a:latin typeface="Arial" panose="020B0604020202020204" pitchFamily="34" charset="0"/>
                    <a:cs typeface="Arial" panose="020B0604020202020204" pitchFamily="34" charset="0"/>
                  </a:rPr>
                  <a:t>-3</a:t>
                </a:r>
                <a:r>
                  <a:rPr lang="en-GB" sz="2800" b="1" dirty="0">
                    <a:latin typeface="Arial" panose="020B0604020202020204" pitchFamily="34" charset="0"/>
                    <a:cs typeface="Arial" panose="020B0604020202020204" pitchFamily="34" charset="0"/>
                  </a:rPr>
                  <a:t>a</a:t>
                </a:r>
              </a:p>
              <a:p>
                <a:pPr marL="514350" indent="-514350">
                  <a:buFont typeface="+mj-lt"/>
                  <a:buAutoNum type="alphaLcParenR"/>
                </a:pPr>
                <a:r>
                  <a:rPr lang="en-GB" sz="2800" dirty="0">
                    <a:latin typeface="Arial" panose="020B0604020202020204" pitchFamily="34" charset="0"/>
                    <a:cs typeface="Arial" panose="020B0604020202020204" pitchFamily="34" charset="0"/>
                  </a:rPr>
                  <a:t> </a:t>
                </a:r>
                <a14:m>
                  <m:oMath xmlns:m="http://schemas.openxmlformats.org/officeDocument/2006/math">
                    <m:f>
                      <m:fPr>
                        <m:ctrlPr>
                          <a:rPr lang="en-GB" sz="2800" i="1" smtClean="0">
                            <a:latin typeface="Cambria Math" panose="02040503050406030204" pitchFamily="18" charset="0"/>
                            <a:cs typeface="Arial" panose="020B0604020202020204" pitchFamily="34" charset="0"/>
                          </a:rPr>
                        </m:ctrlPr>
                      </m:fPr>
                      <m:num>
                        <m:r>
                          <m:rPr>
                            <m:nor/>
                          </m:rPr>
                          <a:rPr lang="en-GB" sz="2800" b="0" i="0" smtClean="0">
                            <a:latin typeface="Arial" panose="020B0604020202020204" pitchFamily="34" charset="0"/>
                            <a:cs typeface="Arial" panose="020B0604020202020204" pitchFamily="34" charset="0"/>
                          </a:rPr>
                          <m:t>1</m:t>
                        </m:r>
                      </m:num>
                      <m:den>
                        <m:r>
                          <m:rPr>
                            <m:nor/>
                          </m:rPr>
                          <a:rPr lang="en-GB" sz="2800" b="0" i="0" smtClean="0">
                            <a:latin typeface="Arial" panose="020B0604020202020204" pitchFamily="34" charset="0"/>
                            <a:cs typeface="Arial" panose="020B0604020202020204" pitchFamily="34" charset="0"/>
                          </a:rPr>
                          <m:t>2</m:t>
                        </m:r>
                      </m:den>
                    </m:f>
                  </m:oMath>
                </a14:m>
                <a:r>
                  <a:rPr lang="en-GB" sz="2800" b="1" dirty="0">
                    <a:latin typeface="Arial" panose="020B0604020202020204" pitchFamily="34" charset="0"/>
                    <a:cs typeface="Arial" panose="020B0604020202020204" pitchFamily="34" charset="0"/>
                  </a:rPr>
                  <a:t>a</a:t>
                </a:r>
              </a:p>
            </p:txBody>
          </p:sp>
        </mc:Choice>
        <mc:Fallback xmlns="">
          <p:sp>
            <p:nvSpPr>
              <p:cNvPr id="6" name="TextBox 5"/>
              <p:cNvSpPr txBox="1">
                <a:spLocks noRot="1" noChangeAspect="1" noMove="1" noResize="1" noEditPoints="1" noAdjustHandles="1" noChangeArrowheads="1" noChangeShapeType="1" noTextEdit="1"/>
              </p:cNvSpPr>
              <p:nvPr/>
            </p:nvSpPr>
            <p:spPr>
              <a:xfrm>
                <a:off x="429120" y="3360701"/>
                <a:ext cx="1765511" cy="1665649"/>
              </a:xfrm>
              <a:prstGeom prst="rect">
                <a:avLst/>
              </a:prstGeom>
              <a:blipFill rotWithShape="1">
                <a:blip r:embed="rId4"/>
                <a:stretch>
                  <a:fillRect l="-5862" t="-3650" b="-2555"/>
                </a:stretch>
              </a:blipFill>
            </p:spPr>
            <p:txBody>
              <a:bodyPr/>
              <a:lstStyle/>
              <a:p>
                <a:r>
                  <a:rPr lang="en-GB">
                    <a:noFill/>
                  </a:rPr>
                  <a:t> </a:t>
                </a:r>
              </a:p>
            </p:txBody>
          </p:sp>
        </mc:Fallback>
      </mc:AlternateContent>
      <p:pic>
        <p:nvPicPr>
          <p:cNvPr id="7" name="Picture 6" descr="Screen Clipping">
            <a:extLst>
              <a:ext uri="{FF2B5EF4-FFF2-40B4-BE49-F238E27FC236}">
                <a16:creationId xmlns:a16="http://schemas.microsoft.com/office/drawing/2014/main" id="{FBD260E1-8D93-40E6-8046-1DDBF340AF2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85944" y="2743201"/>
            <a:ext cx="4187973" cy="3967874"/>
          </a:xfrm>
          <a:prstGeom prst="rect">
            <a:avLst/>
          </a:prstGeom>
        </p:spPr>
      </p:pic>
      <p:sp>
        <p:nvSpPr>
          <p:cNvPr id="9" name="TextBox 8"/>
          <p:cNvSpPr txBox="1"/>
          <p:nvPr/>
        </p:nvSpPr>
        <p:spPr>
          <a:xfrm>
            <a:off x="1752982" y="5753282"/>
            <a:ext cx="3476243" cy="783193"/>
          </a:xfrm>
          <a:prstGeom prst="roundRect">
            <a:avLst/>
          </a:prstGeom>
          <a:solidFill>
            <a:srgbClr val="F9BC9A"/>
          </a:solidFill>
        </p:spPr>
        <p:txBody>
          <a:bodyPr wrap="square" rtlCol="0">
            <a:spAutoFit/>
          </a:bodyPr>
          <a:lstStyle/>
          <a:p>
            <a:pPr algn="ctr"/>
            <a:r>
              <a:rPr lang="en-GB" sz="2000" dirty="0">
                <a:solidFill>
                  <a:schemeClr val="tx1"/>
                </a:solidFill>
                <a:latin typeface="Arial" panose="020B0604020202020204" pitchFamily="34" charset="0"/>
                <a:cs typeface="Arial" panose="020B0604020202020204" pitchFamily="34" charset="0"/>
              </a:rPr>
              <a:t>All these vectors are parallel to one another.</a:t>
            </a:r>
          </a:p>
        </p:txBody>
      </p:sp>
      <p:cxnSp>
        <p:nvCxnSpPr>
          <p:cNvPr id="3" name="Straight Arrow Connector 2"/>
          <p:cNvCxnSpPr>
            <a:stCxn id="9" idx="3"/>
          </p:cNvCxnSpPr>
          <p:nvPr/>
        </p:nvCxnSpPr>
        <p:spPr>
          <a:xfrm flipV="1">
            <a:off x="5229225" y="5470635"/>
            <a:ext cx="1733550" cy="67424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2" name="Object 1"/>
          <p:cNvGraphicFramePr>
            <a:graphicFrameLocks noChangeAspect="1"/>
          </p:cNvGraphicFramePr>
          <p:nvPr>
            <p:extLst>
              <p:ext uri="{D42A27DB-BD31-4B8C-83A1-F6EECF244321}">
                <p14:modId xmlns:p14="http://schemas.microsoft.com/office/powerpoint/2010/main" val="3533560294"/>
              </p:ext>
            </p:extLst>
          </p:nvPr>
        </p:nvGraphicFramePr>
        <p:xfrm>
          <a:off x="7822653" y="1185570"/>
          <a:ext cx="796926" cy="1399901"/>
        </p:xfrm>
        <a:graphic>
          <a:graphicData uri="http://schemas.openxmlformats.org/presentationml/2006/ole">
            <mc:AlternateContent xmlns:mc="http://schemas.openxmlformats.org/markup-compatibility/2006">
              <mc:Choice xmlns:v="urn:schemas-microsoft-com:vml" Requires="v">
                <p:oleObj spid="_x0000_s5141" name="Equation" r:id="rId6" imgW="279360" imgH="660240" progId="Equation.DSMT4">
                  <p:embed/>
                </p:oleObj>
              </mc:Choice>
              <mc:Fallback>
                <p:oleObj name="Equation" r:id="rId6" imgW="279360" imgH="660240" progId="Equation.DSMT4">
                  <p:embed/>
                  <p:pic>
                    <p:nvPicPr>
                      <p:cNvPr id="0" name=""/>
                      <p:cNvPicPr/>
                      <p:nvPr/>
                    </p:nvPicPr>
                    <p:blipFill>
                      <a:blip r:embed="rId7"/>
                      <a:stretch>
                        <a:fillRect/>
                      </a:stretch>
                    </p:blipFill>
                    <p:spPr>
                      <a:xfrm>
                        <a:off x="7822653" y="1185570"/>
                        <a:ext cx="796926" cy="1399901"/>
                      </a:xfrm>
                      <a:prstGeom prst="rect">
                        <a:avLst/>
                      </a:prstGeom>
                    </p:spPr>
                  </p:pic>
                </p:oleObj>
              </mc:Fallback>
            </mc:AlternateContent>
          </a:graphicData>
        </a:graphic>
      </p:graphicFrame>
    </p:spTree>
    <p:extLst>
      <p:ext uri="{BB962C8B-B14F-4D97-AF65-F5344CB8AC3E}">
        <p14:creationId xmlns:p14="http://schemas.microsoft.com/office/powerpoint/2010/main" val="2638868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childTnLst>
                                </p:cTn>
                              </p:par>
                              <p:par>
                                <p:cTn id="12" presetID="1" presetClass="entr" presetSubtype="0" fill="hold" nodeType="withEffect">
                                  <p:stCondLst>
                                    <p:cond delay="0"/>
                                  </p:stCondLst>
                                  <p:childTnLst>
                                    <p:set>
                                      <p:cBhvr>
                                        <p:cTn id="13"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Try this!</a:t>
            </a:r>
          </a:p>
        </p:txBody>
      </p:sp>
      <p:sp>
        <p:nvSpPr>
          <p:cNvPr id="13" name="TextBox 12"/>
          <p:cNvSpPr txBox="1"/>
          <p:nvPr/>
        </p:nvSpPr>
        <p:spPr>
          <a:xfrm>
            <a:off x="249560" y="1521714"/>
            <a:ext cx="11759560" cy="954107"/>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Suppose a displacement </a:t>
            </a:r>
            <a:r>
              <a:rPr lang="en-GB" sz="2800" b="1" dirty="0">
                <a:latin typeface="Arial" panose="020B0604020202020204" pitchFamily="34" charset="0"/>
                <a:cs typeface="Arial" panose="020B0604020202020204" pitchFamily="34" charset="0"/>
              </a:rPr>
              <a:t>s</a:t>
            </a:r>
            <a:r>
              <a:rPr lang="en-GB" sz="2800" dirty="0">
                <a:latin typeface="Arial" panose="020B0604020202020204" pitchFamily="34" charset="0"/>
                <a:cs typeface="Arial" panose="020B0604020202020204" pitchFamily="34" charset="0"/>
              </a:rPr>
              <a:t> metres is given by</a:t>
            </a:r>
          </a:p>
          <a:p>
            <a:endParaRPr lang="en-GB" sz="2800" dirty="0">
              <a:latin typeface="Arial" panose="020B0604020202020204" pitchFamily="34" charset="0"/>
              <a:cs typeface="Arial" panose="020B0604020202020204" pitchFamily="34" charset="0"/>
            </a:endParaRPr>
          </a:p>
        </p:txBody>
      </p:sp>
      <p:sp>
        <p:nvSpPr>
          <p:cNvPr id="5" name="TextBox 4"/>
          <p:cNvSpPr txBox="1"/>
          <p:nvPr/>
        </p:nvSpPr>
        <p:spPr>
          <a:xfrm>
            <a:off x="249560" y="3025335"/>
            <a:ext cx="11759560"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Find the displacement that is three times as far and in the same direction.</a:t>
            </a:r>
          </a:p>
        </p:txBody>
      </p:sp>
      <p:sp>
        <p:nvSpPr>
          <p:cNvPr id="6" name="TextBox 5"/>
          <p:cNvSpPr txBox="1"/>
          <p:nvPr/>
        </p:nvSpPr>
        <p:spPr>
          <a:xfrm>
            <a:off x="470254" y="3765751"/>
            <a:ext cx="1864990" cy="1123712"/>
          </a:xfrm>
          <a:prstGeom prst="roundRect">
            <a:avLst/>
          </a:prstGeom>
          <a:solidFill>
            <a:srgbClr val="F9BC9A"/>
          </a:solidFill>
        </p:spPr>
        <p:txBody>
          <a:bodyPr wrap="square" rtlCol="0">
            <a:spAutoFit/>
          </a:bodyPr>
          <a:lstStyle/>
          <a:p>
            <a:endParaRPr lang="en-GB" sz="2000" dirty="0">
              <a:solidFill>
                <a:schemeClr val="tx1"/>
              </a:solidFill>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a:p>
            <a:endParaRPr lang="en-GB" sz="2000" dirty="0">
              <a:solidFill>
                <a:schemeClr val="tx1"/>
              </a:solidFill>
              <a:latin typeface="Arial" panose="020B0604020202020204" pitchFamily="34" charset="0"/>
              <a:cs typeface="Arial" panose="020B0604020202020204" pitchFamily="34" charset="0"/>
            </a:endParaRPr>
          </a:p>
        </p:txBody>
      </p:sp>
      <p:pic>
        <p:nvPicPr>
          <p:cNvPr id="7" name="Picture 6" descr="Screen Clipping">
            <a:extLst>
              <a:ext uri="{FF2B5EF4-FFF2-40B4-BE49-F238E27FC236}">
                <a16:creationId xmlns:a16="http://schemas.microsoft.com/office/drawing/2014/main" id="{69D08F9D-4909-44E6-AA17-B038E08A581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64012" y="3723923"/>
            <a:ext cx="6372608" cy="2457334"/>
          </a:xfrm>
          <a:prstGeom prst="rect">
            <a:avLst/>
          </a:prstGeom>
        </p:spPr>
      </p:pic>
      <p:graphicFrame>
        <p:nvGraphicFramePr>
          <p:cNvPr id="4" name="Object 3"/>
          <p:cNvGraphicFramePr>
            <a:graphicFrameLocks noChangeAspect="1"/>
          </p:cNvGraphicFramePr>
          <p:nvPr>
            <p:extLst>
              <p:ext uri="{D42A27DB-BD31-4B8C-83A1-F6EECF244321}">
                <p14:modId xmlns:p14="http://schemas.microsoft.com/office/powerpoint/2010/main" val="541776090"/>
              </p:ext>
            </p:extLst>
          </p:nvPr>
        </p:nvGraphicFramePr>
        <p:xfrm>
          <a:off x="480785" y="2133598"/>
          <a:ext cx="1400400" cy="1050300"/>
        </p:xfrm>
        <a:graphic>
          <a:graphicData uri="http://schemas.openxmlformats.org/presentationml/2006/ole">
            <mc:AlternateContent xmlns:mc="http://schemas.openxmlformats.org/markup-compatibility/2006">
              <mc:Choice xmlns:v="urn:schemas-microsoft-com:vml" Requires="v">
                <p:oleObj spid="_x0000_s6182" name="Equation" r:id="rId5" imgW="609480" imgH="457200" progId="Equation.DSMT4">
                  <p:embed/>
                </p:oleObj>
              </mc:Choice>
              <mc:Fallback>
                <p:oleObj name="Equation" r:id="rId5" imgW="609480" imgH="457200" progId="Equation.DSMT4">
                  <p:embed/>
                  <p:pic>
                    <p:nvPicPr>
                      <p:cNvPr id="0" name=""/>
                      <p:cNvPicPr/>
                      <p:nvPr/>
                    </p:nvPicPr>
                    <p:blipFill>
                      <a:blip r:embed="rId6"/>
                      <a:stretch>
                        <a:fillRect/>
                      </a:stretch>
                    </p:blipFill>
                    <p:spPr>
                      <a:xfrm>
                        <a:off x="480785" y="2133598"/>
                        <a:ext cx="1400400" cy="1050300"/>
                      </a:xfrm>
                      <a:prstGeom prst="rect">
                        <a:avLst/>
                      </a:prstGeom>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282358907"/>
              </p:ext>
            </p:extLst>
          </p:nvPr>
        </p:nvGraphicFramePr>
        <p:xfrm>
          <a:off x="593549" y="3765751"/>
          <a:ext cx="1618400" cy="1040400"/>
        </p:xfrm>
        <a:graphic>
          <a:graphicData uri="http://schemas.openxmlformats.org/presentationml/2006/ole">
            <mc:AlternateContent xmlns:mc="http://schemas.openxmlformats.org/markup-compatibility/2006">
              <mc:Choice xmlns:v="urn:schemas-microsoft-com:vml" Requires="v">
                <p:oleObj spid="_x0000_s6183" name="Equation" r:id="rId7" imgW="711000" imgH="457200" progId="Equation.DSMT4">
                  <p:embed/>
                </p:oleObj>
              </mc:Choice>
              <mc:Fallback>
                <p:oleObj name="Equation" r:id="rId7" imgW="711000" imgH="457200" progId="Equation.DSMT4">
                  <p:embed/>
                  <p:pic>
                    <p:nvPicPr>
                      <p:cNvPr id="0" name=""/>
                      <p:cNvPicPr/>
                      <p:nvPr/>
                    </p:nvPicPr>
                    <p:blipFill>
                      <a:blip r:embed="rId8"/>
                      <a:stretch>
                        <a:fillRect/>
                      </a:stretch>
                    </p:blipFill>
                    <p:spPr>
                      <a:xfrm>
                        <a:off x="593549" y="3765751"/>
                        <a:ext cx="1618400" cy="1040400"/>
                      </a:xfrm>
                      <a:prstGeom prst="rect">
                        <a:avLst/>
                      </a:prstGeom>
                    </p:spPr>
                  </p:pic>
                </p:oleObj>
              </mc:Fallback>
            </mc:AlternateContent>
          </a:graphicData>
        </a:graphic>
      </p:graphicFrame>
    </p:spTree>
    <p:extLst>
      <p:ext uri="{BB962C8B-B14F-4D97-AF65-F5344CB8AC3E}">
        <p14:creationId xmlns:p14="http://schemas.microsoft.com/office/powerpoint/2010/main" val="2617562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31303" y="1703437"/>
            <a:ext cx="11516139" cy="1384995"/>
          </a:xfrm>
          <a:prstGeom prst="rect">
            <a:avLst/>
          </a:prstGeom>
          <a:noFill/>
        </p:spPr>
        <p:txBody>
          <a:bodyPr wrap="square" rtlCol="0">
            <a:spAutoFit/>
          </a:bodyPr>
          <a:lstStyle/>
          <a:p>
            <a:pPr marL="457200" indent="-457200">
              <a:buFont typeface="Arial" panose="020B0604020202020204" pitchFamily="34" charset="0"/>
              <a:buChar char="•"/>
            </a:pPr>
            <a:r>
              <a:rPr lang="en-GB" sz="2800" dirty="0">
                <a:latin typeface="Arial" panose="020B0604020202020204" pitchFamily="34" charset="0"/>
                <a:cs typeface="Arial" panose="020B0604020202020204" pitchFamily="34" charset="0"/>
              </a:rPr>
              <a:t>To be able to identify and use vector notation.</a:t>
            </a:r>
          </a:p>
          <a:p>
            <a:pPr marL="457200" indent="-457200">
              <a:buFont typeface="Arial" panose="020B0604020202020204" pitchFamily="34" charset="0"/>
              <a:buChar char="•"/>
            </a:pPr>
            <a:r>
              <a:rPr lang="en-GB" sz="2800" dirty="0">
                <a:latin typeface="Arial" panose="020B0604020202020204" pitchFamily="34" charset="0"/>
                <a:cs typeface="Arial" panose="020B0604020202020204" pitchFamily="34" charset="0"/>
              </a:rPr>
              <a:t>To understand the difference between a vector and a scalar quantity and multiply a vector by a scalar.</a:t>
            </a:r>
          </a:p>
        </p:txBody>
      </p:sp>
      <p:sp>
        <p:nvSpPr>
          <p:cNvPr id="14" name="Rectangle 13"/>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Lesson objective</a:t>
            </a:r>
          </a:p>
        </p:txBody>
      </p:sp>
      <p:sp>
        <p:nvSpPr>
          <p:cNvPr id="5" name="TextBox 4"/>
          <p:cNvSpPr txBox="1"/>
          <p:nvPr/>
        </p:nvSpPr>
        <p:spPr>
          <a:xfrm>
            <a:off x="310276" y="3599292"/>
            <a:ext cx="11516139" cy="2677656"/>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In this lesson we will cover:</a:t>
            </a:r>
          </a:p>
          <a:p>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The difference between a scalar and a vector quantity,</a:t>
            </a:r>
          </a:p>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How to represent a vector,</a:t>
            </a:r>
          </a:p>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The different types of notation used to identify a vector,</a:t>
            </a:r>
          </a:p>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How to multiply a vector by a scalar.</a:t>
            </a:r>
          </a:p>
          <a:p>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23548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Try this!</a:t>
            </a:r>
          </a:p>
        </p:txBody>
      </p:sp>
      <p:sp>
        <p:nvSpPr>
          <p:cNvPr id="20" name="TextBox 19"/>
          <p:cNvSpPr txBox="1"/>
          <p:nvPr/>
        </p:nvSpPr>
        <p:spPr>
          <a:xfrm>
            <a:off x="124780" y="1338834"/>
            <a:ext cx="11942440" cy="954107"/>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A water skier is being pulled through the water by a boat. Consider the following questions.</a:t>
            </a:r>
          </a:p>
        </p:txBody>
      </p:sp>
      <p:sp>
        <p:nvSpPr>
          <p:cNvPr id="24" name="TextBox 23"/>
          <p:cNvSpPr txBox="1"/>
          <p:nvPr/>
        </p:nvSpPr>
        <p:spPr>
          <a:xfrm>
            <a:off x="124780" y="2334172"/>
            <a:ext cx="8297032" cy="1815882"/>
          </a:xfrm>
          <a:prstGeom prst="rect">
            <a:avLst/>
          </a:prstGeom>
          <a:noFill/>
        </p:spPr>
        <p:txBody>
          <a:bodyPr wrap="square" rtlCol="0">
            <a:spAutoFit/>
          </a:bodyPr>
          <a:lstStyle/>
          <a:p>
            <a:pPr marL="514350" indent="-514350">
              <a:buFont typeface="+mj-lt"/>
              <a:buAutoNum type="alphaLcParenR"/>
            </a:pPr>
            <a:r>
              <a:rPr lang="en-GB" sz="2800" dirty="0">
                <a:latin typeface="Arial" panose="020B0604020202020204" pitchFamily="34" charset="0"/>
                <a:cs typeface="Arial" panose="020B0604020202020204" pitchFamily="34" charset="0"/>
              </a:rPr>
              <a:t>Is the water skier moving in the same direction as the rope?</a:t>
            </a:r>
          </a:p>
          <a:p>
            <a:pPr marL="514350" indent="-514350">
              <a:buFont typeface="+mj-lt"/>
              <a:buAutoNum type="alphaLcParenR"/>
            </a:pPr>
            <a:r>
              <a:rPr lang="en-GB" sz="2800" dirty="0">
                <a:latin typeface="Arial" panose="020B0604020202020204" pitchFamily="34" charset="0"/>
                <a:cs typeface="Arial" panose="020B0604020202020204" pitchFamily="34" charset="0"/>
              </a:rPr>
              <a:t>What forces are acting on the water skier?</a:t>
            </a:r>
          </a:p>
          <a:p>
            <a:pPr marL="514350" indent="-514350">
              <a:buFont typeface="+mj-lt"/>
              <a:buAutoNum type="alphaLcParenR"/>
            </a:pPr>
            <a:r>
              <a:rPr lang="en-GB" sz="2800" dirty="0">
                <a:latin typeface="Arial" panose="020B0604020202020204" pitchFamily="34" charset="0"/>
                <a:cs typeface="Arial" panose="020B0604020202020204" pitchFamily="34" charset="0"/>
              </a:rPr>
              <a:t>Which directions are the forces acting in?</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14479" y="2334172"/>
            <a:ext cx="3389586" cy="2259724"/>
          </a:xfrm>
          <a:prstGeom prst="rect">
            <a:avLst/>
          </a:prstGeom>
        </p:spPr>
      </p:pic>
      <p:grpSp>
        <p:nvGrpSpPr>
          <p:cNvPr id="7" name="Group 6"/>
          <p:cNvGrpSpPr/>
          <p:nvPr/>
        </p:nvGrpSpPr>
        <p:grpSpPr>
          <a:xfrm>
            <a:off x="2257335" y="4188779"/>
            <a:ext cx="3993385" cy="2669221"/>
            <a:chOff x="2257335" y="4188779"/>
            <a:chExt cx="3993385" cy="2669221"/>
          </a:xfrm>
        </p:grpSpPr>
        <p:sp>
          <p:nvSpPr>
            <p:cNvPr id="3" name="Oval 2"/>
            <p:cNvSpPr/>
            <p:nvPr/>
          </p:nvSpPr>
          <p:spPr>
            <a:xfrm>
              <a:off x="4164711" y="5414804"/>
              <a:ext cx="217170" cy="21717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GB"/>
            </a:p>
          </p:txBody>
        </p:sp>
        <p:sp>
          <p:nvSpPr>
            <p:cNvPr id="4" name="TextBox 3"/>
            <p:cNvSpPr txBox="1"/>
            <p:nvPr/>
          </p:nvSpPr>
          <p:spPr>
            <a:xfrm>
              <a:off x="3744946" y="4188779"/>
              <a:ext cx="1056700" cy="369332"/>
            </a:xfrm>
            <a:prstGeom prst="rect">
              <a:avLst/>
            </a:prstGeom>
            <a:noFill/>
          </p:spPr>
          <p:txBody>
            <a:bodyPr wrap="none" rtlCol="0">
              <a:spAutoFit/>
            </a:bodyPr>
            <a:lstStyle/>
            <a:p>
              <a:r>
                <a:rPr lang="en-GB" dirty="0" err="1">
                  <a:latin typeface="Arial" panose="020B0604020202020204" pitchFamily="34" charset="0"/>
                  <a:cs typeface="Arial" panose="020B0604020202020204" pitchFamily="34" charset="0"/>
                </a:rPr>
                <a:t>Upthrust</a:t>
              </a:r>
              <a:endParaRPr lang="en-GB" dirty="0">
                <a:latin typeface="Arial" panose="020B0604020202020204" pitchFamily="34" charset="0"/>
                <a:cs typeface="Arial" panose="020B0604020202020204" pitchFamily="34" charset="0"/>
              </a:endParaRPr>
            </a:p>
          </p:txBody>
        </p:sp>
        <p:sp>
          <p:nvSpPr>
            <p:cNvPr id="9" name="TextBox 8"/>
            <p:cNvSpPr txBox="1"/>
            <p:nvPr/>
          </p:nvSpPr>
          <p:spPr>
            <a:xfrm>
              <a:off x="3823974" y="6488668"/>
              <a:ext cx="898644" cy="369332"/>
            </a:xfrm>
            <a:prstGeom prst="rect">
              <a:avLst/>
            </a:prstGeom>
            <a:noFill/>
          </p:spPr>
          <p:txBody>
            <a:bodyPr wrap="none" rtlCol="0">
              <a:spAutoFit/>
            </a:bodyPr>
            <a:lstStyle/>
            <a:p>
              <a:r>
                <a:rPr lang="en-GB" dirty="0">
                  <a:latin typeface="Arial" panose="020B0604020202020204" pitchFamily="34" charset="0"/>
                  <a:cs typeface="Arial" panose="020B0604020202020204" pitchFamily="34" charset="0"/>
                </a:rPr>
                <a:t>Weight</a:t>
              </a:r>
            </a:p>
          </p:txBody>
        </p:sp>
        <p:sp>
          <p:nvSpPr>
            <p:cNvPr id="11" name="TextBox 10"/>
            <p:cNvSpPr txBox="1"/>
            <p:nvPr/>
          </p:nvSpPr>
          <p:spPr>
            <a:xfrm>
              <a:off x="5309437" y="5338723"/>
              <a:ext cx="941283" cy="369332"/>
            </a:xfrm>
            <a:prstGeom prst="rect">
              <a:avLst/>
            </a:prstGeom>
            <a:noFill/>
          </p:spPr>
          <p:txBody>
            <a:bodyPr wrap="none" rtlCol="0">
              <a:spAutoFit/>
            </a:bodyPr>
            <a:lstStyle/>
            <a:p>
              <a:r>
                <a:rPr lang="en-GB" dirty="0">
                  <a:latin typeface="Arial" panose="020B0604020202020204" pitchFamily="34" charset="0"/>
                  <a:cs typeface="Arial" panose="020B0604020202020204" pitchFamily="34" charset="0"/>
                </a:rPr>
                <a:t>Friction</a:t>
              </a:r>
            </a:p>
          </p:txBody>
        </p:sp>
        <p:sp>
          <p:nvSpPr>
            <p:cNvPr id="12" name="TextBox 11"/>
            <p:cNvSpPr txBox="1"/>
            <p:nvPr/>
          </p:nvSpPr>
          <p:spPr>
            <a:xfrm>
              <a:off x="2257335" y="5338723"/>
              <a:ext cx="979820" cy="369332"/>
            </a:xfrm>
            <a:prstGeom prst="rect">
              <a:avLst/>
            </a:prstGeom>
            <a:noFill/>
          </p:spPr>
          <p:txBody>
            <a:bodyPr wrap="none" rtlCol="0">
              <a:spAutoFit/>
            </a:bodyPr>
            <a:lstStyle/>
            <a:p>
              <a:r>
                <a:rPr lang="en-GB" dirty="0">
                  <a:latin typeface="Arial" panose="020B0604020202020204" pitchFamily="34" charset="0"/>
                  <a:cs typeface="Arial" panose="020B0604020202020204" pitchFamily="34" charset="0"/>
                </a:rPr>
                <a:t>Tension</a:t>
              </a:r>
            </a:p>
          </p:txBody>
        </p:sp>
        <p:sp>
          <p:nvSpPr>
            <p:cNvPr id="6" name="Right Arrow 5"/>
            <p:cNvSpPr/>
            <p:nvPr/>
          </p:nvSpPr>
          <p:spPr>
            <a:xfrm>
              <a:off x="4469130" y="5384880"/>
              <a:ext cx="840307" cy="265589"/>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GB"/>
            </a:p>
          </p:txBody>
        </p:sp>
        <p:sp>
          <p:nvSpPr>
            <p:cNvPr id="14" name="Right Arrow 13"/>
            <p:cNvSpPr/>
            <p:nvPr/>
          </p:nvSpPr>
          <p:spPr>
            <a:xfrm rot="10800000">
              <a:off x="3237155" y="5384880"/>
              <a:ext cx="840307" cy="265589"/>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GB"/>
            </a:p>
          </p:txBody>
        </p:sp>
        <p:sp>
          <p:nvSpPr>
            <p:cNvPr id="15" name="Right Arrow 14"/>
            <p:cNvSpPr/>
            <p:nvPr/>
          </p:nvSpPr>
          <p:spPr>
            <a:xfrm rot="16200000">
              <a:off x="3853142" y="4785775"/>
              <a:ext cx="840307" cy="265589"/>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GB"/>
            </a:p>
          </p:txBody>
        </p:sp>
        <p:sp>
          <p:nvSpPr>
            <p:cNvPr id="16" name="Right Arrow 15"/>
            <p:cNvSpPr/>
            <p:nvPr/>
          </p:nvSpPr>
          <p:spPr>
            <a:xfrm rot="5400000">
              <a:off x="3853142" y="5995414"/>
              <a:ext cx="840307" cy="265589"/>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304001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1)">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Scalar or vector</a:t>
            </a:r>
          </a:p>
        </p:txBody>
      </p:sp>
      <p:sp>
        <p:nvSpPr>
          <p:cNvPr id="13" name="TextBox 12"/>
          <p:cNvSpPr txBox="1"/>
          <p:nvPr/>
        </p:nvSpPr>
        <p:spPr>
          <a:xfrm>
            <a:off x="249560" y="1521714"/>
            <a:ext cx="11759560" cy="1815882"/>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A quantity that can be completely described by its </a:t>
            </a:r>
            <a:r>
              <a:rPr lang="en-GB" sz="2800" b="1" dirty="0">
                <a:latin typeface="Arial" panose="020B0604020202020204" pitchFamily="34" charset="0"/>
                <a:cs typeface="Arial" panose="020B0604020202020204" pitchFamily="34" charset="0"/>
              </a:rPr>
              <a:t>magnitude</a:t>
            </a:r>
            <a:r>
              <a:rPr lang="en-GB" sz="2800" dirty="0">
                <a:latin typeface="Arial" panose="020B0604020202020204" pitchFamily="34" charset="0"/>
                <a:cs typeface="Arial" panose="020B0604020202020204" pitchFamily="34" charset="0"/>
              </a:rPr>
              <a:t>, and has no direction associated with it, is a </a:t>
            </a:r>
            <a:r>
              <a:rPr lang="en-GB" sz="2800" b="1" dirty="0">
                <a:latin typeface="Arial" panose="020B0604020202020204" pitchFamily="34" charset="0"/>
                <a:cs typeface="Arial" panose="020B0604020202020204" pitchFamily="34" charset="0"/>
              </a:rPr>
              <a:t>scalar</a:t>
            </a:r>
            <a:r>
              <a:rPr lang="en-GB" sz="2800" dirty="0">
                <a:latin typeface="Arial" panose="020B0604020202020204" pitchFamily="34" charset="0"/>
                <a:cs typeface="Arial" panose="020B0604020202020204" pitchFamily="34" charset="0"/>
              </a:rPr>
              <a:t>. The mass of a bus (10 tonnes) for example is a scalar. The “weight” of the bus however is a vector as it involves the forces of gravity on the bus.</a:t>
            </a:r>
          </a:p>
        </p:txBody>
      </p:sp>
      <p:sp>
        <p:nvSpPr>
          <p:cNvPr id="24" name="TextBox 23"/>
          <p:cNvSpPr txBox="1"/>
          <p:nvPr/>
        </p:nvSpPr>
        <p:spPr>
          <a:xfrm>
            <a:off x="249560" y="3489996"/>
            <a:ext cx="11759560"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A </a:t>
            </a:r>
            <a:r>
              <a:rPr lang="en-GB" sz="2800" b="1" dirty="0">
                <a:latin typeface="Arial" panose="020B0604020202020204" pitchFamily="34" charset="0"/>
                <a:cs typeface="Arial" panose="020B0604020202020204" pitchFamily="34" charset="0"/>
              </a:rPr>
              <a:t>vector</a:t>
            </a:r>
            <a:r>
              <a:rPr lang="en-GB" sz="2800" dirty="0">
                <a:latin typeface="Arial" panose="020B0604020202020204" pitchFamily="34" charset="0"/>
                <a:cs typeface="Arial" panose="020B0604020202020204" pitchFamily="34" charset="0"/>
              </a:rPr>
              <a:t> is a quantity that has both magnitude </a:t>
            </a:r>
            <a:r>
              <a:rPr lang="en-GB" sz="2800" b="1" dirty="0">
                <a:latin typeface="Arial" panose="020B0604020202020204" pitchFamily="34" charset="0"/>
                <a:cs typeface="Arial" panose="020B0604020202020204" pitchFamily="34" charset="0"/>
              </a:rPr>
              <a:t>and </a:t>
            </a:r>
            <a:r>
              <a:rPr lang="en-GB" sz="2800" dirty="0">
                <a:latin typeface="Arial" panose="020B0604020202020204" pitchFamily="34" charset="0"/>
                <a:cs typeface="Arial" panose="020B0604020202020204" pitchFamily="34" charset="0"/>
              </a:rPr>
              <a:t>direction.</a:t>
            </a:r>
          </a:p>
        </p:txBody>
      </p:sp>
    </p:spTree>
    <p:extLst>
      <p:ext uri="{BB962C8B-B14F-4D97-AF65-F5344CB8AC3E}">
        <p14:creationId xmlns:p14="http://schemas.microsoft.com/office/powerpoint/2010/main" val="3599370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Properties of vectors</a:t>
            </a:r>
          </a:p>
        </p:txBody>
      </p:sp>
      <p:pic>
        <p:nvPicPr>
          <p:cNvPr id="22" name="Content Placeholder 6" descr="Screen Clipping">
            <a:extLst>
              <a:ext uri="{FF2B5EF4-FFF2-40B4-BE49-F238E27FC236}">
                <a16:creationId xmlns:a16="http://schemas.microsoft.com/office/drawing/2014/main" id="{63A1F1A4-008A-4E21-AF57-3A7935035C4F}"/>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35076" y="1597841"/>
            <a:ext cx="3819149" cy="2132590"/>
          </a:xfrm>
        </p:spPr>
      </p:pic>
      <p:sp>
        <p:nvSpPr>
          <p:cNvPr id="23" name="TextBox 22"/>
          <p:cNvSpPr txBox="1"/>
          <p:nvPr/>
        </p:nvSpPr>
        <p:spPr>
          <a:xfrm>
            <a:off x="4358264" y="1315469"/>
            <a:ext cx="7650856" cy="1815882"/>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A vector can be represented by a straight line, with an arrow to show its direction. The length of the line may represent the magnitude of the vector.</a:t>
            </a:r>
          </a:p>
        </p:txBody>
      </p:sp>
      <p:sp>
        <p:nvSpPr>
          <p:cNvPr id="2" name="TextBox 1"/>
          <p:cNvSpPr txBox="1"/>
          <p:nvPr/>
        </p:nvSpPr>
        <p:spPr>
          <a:xfrm>
            <a:off x="2231136" y="2223410"/>
            <a:ext cx="353568" cy="461665"/>
          </a:xfrm>
          <a:prstGeom prst="rect">
            <a:avLst/>
          </a:prstGeom>
          <a:noFill/>
        </p:spPr>
        <p:txBody>
          <a:bodyPr wrap="square" rtlCol="0">
            <a:spAutoFit/>
          </a:bodyPr>
          <a:lstStyle/>
          <a:p>
            <a:r>
              <a:rPr lang="en-GB" sz="2400" b="1" dirty="0"/>
              <a:t>a</a:t>
            </a:r>
          </a:p>
        </p:txBody>
      </p:sp>
      <p:sp>
        <p:nvSpPr>
          <p:cNvPr id="25" name="TextBox 24"/>
          <p:cNvSpPr txBox="1"/>
          <p:nvPr/>
        </p:nvSpPr>
        <p:spPr>
          <a:xfrm>
            <a:off x="2702044" y="3102146"/>
            <a:ext cx="3553685" cy="1123712"/>
          </a:xfrm>
          <a:prstGeom prst="roundRect">
            <a:avLst/>
          </a:prstGeom>
          <a:solidFill>
            <a:srgbClr val="F9BC9A"/>
          </a:solidFill>
        </p:spPr>
        <p:txBody>
          <a:bodyPr wrap="square" rtlCol="0">
            <a:spAutoFit/>
          </a:bodyPr>
          <a:lstStyle/>
          <a:p>
            <a:r>
              <a:rPr lang="en-GB" sz="2000" dirty="0">
                <a:solidFill>
                  <a:schemeClr val="tx1"/>
                </a:solidFill>
                <a:latin typeface="Arial" panose="020B0604020202020204" pitchFamily="34" charset="0"/>
                <a:cs typeface="Arial" panose="020B0604020202020204" pitchFamily="34" charset="0"/>
              </a:rPr>
              <a:t>This vector </a:t>
            </a:r>
            <a:r>
              <a:rPr lang="en-GB" sz="2000" b="1" dirty="0">
                <a:solidFill>
                  <a:schemeClr val="tx1"/>
                </a:solidFill>
                <a:latin typeface="Arial" panose="020B0604020202020204" pitchFamily="34" charset="0"/>
                <a:cs typeface="Arial" panose="020B0604020202020204" pitchFamily="34" charset="0"/>
              </a:rPr>
              <a:t>a</a:t>
            </a:r>
            <a:r>
              <a:rPr lang="en-GB" sz="2000" dirty="0">
                <a:solidFill>
                  <a:schemeClr val="tx1"/>
                </a:solidFill>
                <a:latin typeface="Arial" panose="020B0604020202020204" pitchFamily="34" charset="0"/>
                <a:cs typeface="Arial" panose="020B0604020202020204" pitchFamily="34" charset="0"/>
              </a:rPr>
              <a:t> represents the translation or movement from A to B.</a:t>
            </a:r>
          </a:p>
        </p:txBody>
      </p:sp>
      <p:cxnSp>
        <p:nvCxnSpPr>
          <p:cNvPr id="12" name="Straight Arrow Connector 11"/>
          <p:cNvCxnSpPr/>
          <p:nvPr/>
        </p:nvCxnSpPr>
        <p:spPr>
          <a:xfrm flipH="1" flipV="1">
            <a:off x="2407920" y="2717821"/>
            <a:ext cx="269650" cy="76300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pic>
        <p:nvPicPr>
          <p:cNvPr id="26" name="Picture 25">
            <a:extLst>
              <a:ext uri="{FF2B5EF4-FFF2-40B4-BE49-F238E27FC236}">
                <a16:creationId xmlns:a16="http://schemas.microsoft.com/office/drawing/2014/main" id="{973EBEBA-8550-4AF7-B380-7F800EC77EDD}"/>
              </a:ext>
            </a:extLst>
          </p:cNvPr>
          <p:cNvPicPr/>
          <p:nvPr/>
        </p:nvPicPr>
        <p:blipFill>
          <a:blip r:embed="rId4">
            <a:extLst>
              <a:ext uri="{28A0092B-C50C-407E-A947-70E740481C1C}">
                <a14:useLocalDpi xmlns:a14="http://schemas.microsoft.com/office/drawing/2010/main" val="0"/>
              </a:ext>
            </a:extLst>
          </a:blip>
          <a:stretch>
            <a:fillRect/>
          </a:stretch>
        </p:blipFill>
        <p:spPr>
          <a:xfrm>
            <a:off x="6873304" y="4068946"/>
            <a:ext cx="4996285" cy="2756267"/>
          </a:xfrm>
          <a:prstGeom prst="rect">
            <a:avLst/>
          </a:prstGeom>
        </p:spPr>
      </p:pic>
      <p:sp>
        <p:nvSpPr>
          <p:cNvPr id="27" name="TextBox 26"/>
          <p:cNvSpPr txBox="1"/>
          <p:nvPr/>
        </p:nvSpPr>
        <p:spPr>
          <a:xfrm>
            <a:off x="2568938" y="5023251"/>
            <a:ext cx="4036977" cy="1464231"/>
          </a:xfrm>
          <a:prstGeom prst="roundRect">
            <a:avLst/>
          </a:prstGeom>
          <a:solidFill>
            <a:srgbClr val="F9BC9A"/>
          </a:solidFill>
        </p:spPr>
        <p:txBody>
          <a:bodyPr wrap="square" rtlCol="0">
            <a:spAutoFit/>
          </a:bodyPr>
          <a:lstStyle/>
          <a:p>
            <a:r>
              <a:rPr lang="en-GB" sz="2000" b="1" dirty="0">
                <a:solidFill>
                  <a:schemeClr val="tx1"/>
                </a:solidFill>
                <a:latin typeface="Arial" panose="020B0604020202020204" pitchFamily="34" charset="0"/>
                <a:cs typeface="Arial" panose="020B0604020202020204" pitchFamily="34" charset="0"/>
              </a:rPr>
              <a:t>Instead of being </a:t>
            </a:r>
            <a:r>
              <a:rPr lang="en-GB" sz="2000" dirty="0">
                <a:solidFill>
                  <a:schemeClr val="tx1"/>
                </a:solidFill>
                <a:latin typeface="Arial" panose="020B0604020202020204" pitchFamily="34" charset="0"/>
                <a:cs typeface="Arial" panose="020B0604020202020204" pitchFamily="34" charset="0"/>
              </a:rPr>
              <a:t>an arrow, a vector could just be a line connecting two points, in which case the same principles apply.</a:t>
            </a:r>
          </a:p>
        </p:txBody>
      </p:sp>
      <p:cxnSp>
        <p:nvCxnSpPr>
          <p:cNvPr id="29" name="Straight Arrow Connector 28"/>
          <p:cNvCxnSpPr/>
          <p:nvPr/>
        </p:nvCxnSpPr>
        <p:spPr>
          <a:xfrm flipV="1">
            <a:off x="6598107" y="5657089"/>
            <a:ext cx="1676687" cy="27564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392060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5" grpId="0" animBg="1"/>
      <p:bldP spid="2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Properties of vectors</a:t>
            </a:r>
          </a:p>
        </p:txBody>
      </p:sp>
      <p:pic>
        <p:nvPicPr>
          <p:cNvPr id="13" name="Content Placeholder 6" descr="Screen Clipping">
            <a:extLst>
              <a:ext uri="{FF2B5EF4-FFF2-40B4-BE49-F238E27FC236}">
                <a16:creationId xmlns:a16="http://schemas.microsoft.com/office/drawing/2014/main" id="{63A1F1A4-008A-4E21-AF57-3A7935035C4F}"/>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35076" y="1597841"/>
            <a:ext cx="3819149" cy="2132590"/>
          </a:xfrm>
        </p:spPr>
      </p:pic>
      <p:sp>
        <p:nvSpPr>
          <p:cNvPr id="5" name="TextBox 4"/>
          <p:cNvSpPr txBox="1"/>
          <p:nvPr/>
        </p:nvSpPr>
        <p:spPr>
          <a:xfrm>
            <a:off x="2353056" y="2061422"/>
            <a:ext cx="426720" cy="584775"/>
          </a:xfrm>
          <a:prstGeom prst="rect">
            <a:avLst/>
          </a:prstGeom>
          <a:noFill/>
        </p:spPr>
        <p:txBody>
          <a:bodyPr wrap="square" rtlCol="0">
            <a:spAutoFit/>
          </a:bodyPr>
          <a:lstStyle/>
          <a:p>
            <a:r>
              <a:rPr lang="en-GB" sz="3200" b="1" dirty="0"/>
              <a:t>a</a:t>
            </a:r>
          </a:p>
        </p:txBody>
      </p:sp>
      <mc:AlternateContent xmlns:mc="http://schemas.openxmlformats.org/markup-compatibility/2006" xmlns:a14="http://schemas.microsoft.com/office/drawing/2010/main">
        <mc:Choice Requires="a14">
          <p:sp>
            <p:nvSpPr>
              <p:cNvPr id="14" name="TextBox 13"/>
              <p:cNvSpPr txBox="1"/>
              <p:nvPr/>
            </p:nvSpPr>
            <p:spPr>
              <a:xfrm>
                <a:off x="4938797" y="1809398"/>
                <a:ext cx="3553685" cy="856121"/>
              </a:xfrm>
              <a:prstGeom prst="roundRect">
                <a:avLst/>
              </a:prstGeom>
              <a:solidFill>
                <a:srgbClr val="F9BC9A"/>
              </a:solidFill>
            </p:spPr>
            <p:txBody>
              <a:bodyPr wrap="square" rtlCol="0">
                <a:spAutoFit/>
              </a:bodyPr>
              <a:lstStyle/>
              <a:p>
                <a:r>
                  <a:rPr lang="en-GB" sz="2000" dirty="0">
                    <a:solidFill>
                      <a:schemeClr val="tx1"/>
                    </a:solidFill>
                    <a:latin typeface="Arial" panose="020B0604020202020204" pitchFamily="34" charset="0"/>
                    <a:cs typeface="Arial" panose="020B0604020202020204" pitchFamily="34" charset="0"/>
                  </a:rPr>
                  <a:t>The vector from A to B would be written :</a:t>
                </a:r>
                <a14:m>
                  <m:oMath xmlns:m="http://schemas.openxmlformats.org/officeDocument/2006/math">
                    <m:box>
                      <m:boxPr>
                        <m:ctrlPr>
                          <a:rPr lang="en-GB" sz="2000" i="1">
                            <a:latin typeface="Cambria Math" panose="02040503050406030204" pitchFamily="18" charset="0"/>
                          </a:rPr>
                        </m:ctrlPr>
                      </m:boxPr>
                      <m:e>
                        <m:r>
                          <a:rPr lang="en-GB" sz="2000" b="0" i="1" smtClean="0">
                            <a:latin typeface="Cambria Math"/>
                          </a:rPr>
                          <m:t> </m:t>
                        </m:r>
                      </m:e>
                    </m:box>
                    <m:acc>
                      <m:accPr>
                        <m:chr m:val="⃗"/>
                        <m:ctrlPr>
                          <a:rPr lang="en-GB" sz="2000" b="0" i="1" smtClean="0">
                            <a:latin typeface="Cambria Math" panose="02040503050406030204" pitchFamily="18" charset="0"/>
                          </a:rPr>
                        </m:ctrlPr>
                      </m:accPr>
                      <m:e>
                        <m:r>
                          <m:rPr>
                            <m:nor/>
                          </m:rPr>
                          <a:rPr lang="en-GB" sz="2000" b="0" i="1" smtClean="0">
                            <a:latin typeface="Arial" panose="020B0604020202020204" pitchFamily="34" charset="0"/>
                            <a:cs typeface="Arial" panose="020B0604020202020204" pitchFamily="34" charset="0"/>
                          </a:rPr>
                          <m:t>AB</m:t>
                        </m:r>
                      </m:e>
                    </m:acc>
                  </m:oMath>
                </a14:m>
                <a:endParaRPr lang="en-GB" sz="2000" dirty="0">
                  <a:solidFill>
                    <a:schemeClr val="tx1"/>
                  </a:solidFill>
                  <a:latin typeface="Arial" panose="020B0604020202020204" pitchFamily="34" charset="0"/>
                  <a:cs typeface="Arial" panose="020B0604020202020204" pitchFamily="34" charset="0"/>
                </a:endParaRPr>
              </a:p>
            </p:txBody>
          </p:sp>
        </mc:Choice>
        <mc:Fallback xmlns="">
          <p:sp>
            <p:nvSpPr>
              <p:cNvPr id="14" name="TextBox 13"/>
              <p:cNvSpPr txBox="1">
                <a:spLocks noRot="1" noChangeAspect="1" noMove="1" noResize="1" noEditPoints="1" noAdjustHandles="1" noChangeArrowheads="1" noChangeShapeType="1" noTextEdit="1"/>
              </p:cNvSpPr>
              <p:nvPr/>
            </p:nvSpPr>
            <p:spPr>
              <a:xfrm>
                <a:off x="4938797" y="1809398"/>
                <a:ext cx="3553685" cy="856121"/>
              </a:xfrm>
              <a:prstGeom prst="roundRect">
                <a:avLst/>
              </a:prstGeom>
              <a:blipFill>
                <a:blip r:embed="rId4"/>
                <a:stretch>
                  <a:fillRect l="-515" r="-1372" b="-642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5" name="TextBox 14"/>
              <p:cNvSpPr txBox="1"/>
              <p:nvPr/>
            </p:nvSpPr>
            <p:spPr>
              <a:xfrm>
                <a:off x="4938797" y="4075121"/>
                <a:ext cx="3553686" cy="838527"/>
              </a:xfrm>
              <a:prstGeom prst="roundRect">
                <a:avLst/>
              </a:prstGeom>
              <a:solidFill>
                <a:srgbClr val="F9BC9A"/>
              </a:solidFill>
            </p:spPr>
            <p:txBody>
              <a:bodyPr wrap="square" rtlCol="0">
                <a:spAutoFit/>
              </a:bodyPr>
              <a:lstStyle/>
              <a:p>
                <a:r>
                  <a:rPr lang="en-GB" sz="2000" dirty="0">
                    <a:solidFill>
                      <a:schemeClr val="tx1"/>
                    </a:solidFill>
                    <a:latin typeface="Arial" panose="020B0604020202020204" pitchFamily="34" charset="0"/>
                    <a:cs typeface="Arial" panose="020B0604020202020204" pitchFamily="34" charset="0"/>
                  </a:rPr>
                  <a:t>To go from B to A you would write: </a:t>
                </a:r>
                <a14:m>
                  <m:oMath xmlns:m="http://schemas.openxmlformats.org/officeDocument/2006/math">
                    <m:box>
                      <m:boxPr>
                        <m:ctrlPr>
                          <a:rPr lang="en-GB" sz="2000" i="1">
                            <a:latin typeface="Cambria Math" panose="02040503050406030204" pitchFamily="18" charset="0"/>
                          </a:rPr>
                        </m:ctrlPr>
                      </m:boxPr>
                      <m:e>
                        <m:r>
                          <a:rPr lang="en-GB" sz="2000" i="1">
                            <a:latin typeface="Cambria Math"/>
                          </a:rPr>
                          <m:t> </m:t>
                        </m:r>
                      </m:e>
                    </m:box>
                    <m:acc>
                      <m:accPr>
                        <m:chr m:val="⃗"/>
                        <m:ctrlPr>
                          <a:rPr lang="en-GB" sz="2000" i="1">
                            <a:latin typeface="Cambria Math" panose="02040503050406030204" pitchFamily="18" charset="0"/>
                          </a:rPr>
                        </m:ctrlPr>
                      </m:accPr>
                      <m:e>
                        <m:r>
                          <m:rPr>
                            <m:nor/>
                          </m:rPr>
                          <a:rPr lang="en-GB" sz="2000" b="0" i="1" smtClean="0">
                            <a:latin typeface="Arial" panose="020B0604020202020204" pitchFamily="34" charset="0"/>
                            <a:cs typeface="Arial" panose="020B0604020202020204" pitchFamily="34" charset="0"/>
                          </a:rPr>
                          <m:t>BA</m:t>
                        </m:r>
                      </m:e>
                    </m:acc>
                  </m:oMath>
                </a14:m>
                <a:endParaRPr lang="en-GB" sz="2000" dirty="0">
                  <a:solidFill>
                    <a:schemeClr val="tx1"/>
                  </a:solidFill>
                  <a:latin typeface="Arial" panose="020B0604020202020204" pitchFamily="34" charset="0"/>
                  <a:cs typeface="Arial" panose="020B0604020202020204" pitchFamily="34" charset="0"/>
                </a:endParaRPr>
              </a:p>
            </p:txBody>
          </p:sp>
        </mc:Choice>
        <mc:Fallback xmlns="">
          <p:sp>
            <p:nvSpPr>
              <p:cNvPr id="15" name="TextBox 14"/>
              <p:cNvSpPr txBox="1">
                <a:spLocks noRot="1" noChangeAspect="1" noMove="1" noResize="1" noEditPoints="1" noAdjustHandles="1" noChangeArrowheads="1" noChangeShapeType="1" noTextEdit="1"/>
              </p:cNvSpPr>
              <p:nvPr/>
            </p:nvSpPr>
            <p:spPr>
              <a:xfrm>
                <a:off x="4938797" y="4075121"/>
                <a:ext cx="3553686" cy="838527"/>
              </a:xfrm>
              <a:prstGeom prst="roundRect">
                <a:avLst/>
              </a:prstGeom>
              <a:blipFill>
                <a:blip r:embed="rId5"/>
                <a:stretch>
                  <a:fillRect l="-686" b="-7971"/>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8" name="TextBox 17"/>
              <p:cNvSpPr txBox="1"/>
              <p:nvPr/>
            </p:nvSpPr>
            <p:spPr>
              <a:xfrm>
                <a:off x="4938797" y="5112991"/>
                <a:ext cx="5214195" cy="1179046"/>
              </a:xfrm>
              <a:prstGeom prst="roundRect">
                <a:avLst/>
              </a:prstGeom>
              <a:solidFill>
                <a:srgbClr val="F9BC9A"/>
              </a:solidFill>
            </p:spPr>
            <p:txBody>
              <a:bodyPr wrap="square" rtlCol="0">
                <a:spAutoFit/>
              </a:bodyPr>
              <a:lstStyle/>
              <a:p>
                <a:r>
                  <a:rPr lang="en-GB" sz="2000" dirty="0">
                    <a:solidFill>
                      <a:schemeClr val="tx1"/>
                    </a:solidFill>
                    <a:latin typeface="Arial" panose="020B0604020202020204" pitchFamily="34" charset="0"/>
                    <a:cs typeface="Arial" panose="020B0604020202020204" pitchFamily="34" charset="0"/>
                  </a:rPr>
                  <a:t>You should be able to see that this is exactly the opposite of going from A to B.</a:t>
                </a:r>
              </a:p>
              <a:p>
                <a:pPr/>
                <a14:m>
                  <m:oMathPara xmlns:m="http://schemas.openxmlformats.org/officeDocument/2006/math">
                    <m:oMathParaPr>
                      <m:jc m:val="left"/>
                    </m:oMathParaPr>
                    <m:oMath xmlns:m="http://schemas.openxmlformats.org/officeDocument/2006/math">
                      <m:box>
                        <m:boxPr>
                          <m:ctrlPr>
                            <a:rPr lang="en-GB" sz="2000" i="1">
                              <a:latin typeface="Cambria Math" panose="02040503050406030204" pitchFamily="18" charset="0"/>
                            </a:rPr>
                          </m:ctrlPr>
                        </m:boxPr>
                        <m:e>
                          <m:r>
                            <a:rPr lang="en-GB" sz="2000" i="1">
                              <a:latin typeface="Cambria Math"/>
                            </a:rPr>
                            <m:t> </m:t>
                          </m:r>
                        </m:e>
                      </m:box>
                      <m:acc>
                        <m:accPr>
                          <m:chr m:val="⃗"/>
                          <m:ctrlPr>
                            <a:rPr lang="en-GB" sz="2000" i="1">
                              <a:latin typeface="Cambria Math" panose="02040503050406030204" pitchFamily="18" charset="0"/>
                            </a:rPr>
                          </m:ctrlPr>
                        </m:accPr>
                        <m:e>
                          <m:r>
                            <m:rPr>
                              <m:nor/>
                            </m:rPr>
                            <a:rPr lang="en-GB" sz="2000" i="1">
                              <a:latin typeface="Arial" panose="020B0604020202020204" pitchFamily="34" charset="0"/>
                              <a:cs typeface="Arial" panose="020B0604020202020204" pitchFamily="34" charset="0"/>
                            </a:rPr>
                            <m:t>AB</m:t>
                          </m:r>
                        </m:e>
                      </m:acc>
                      <m:r>
                        <a:rPr lang="en-GB" sz="2000" b="0" i="0" smtClean="0">
                          <a:latin typeface="Cambria Math" panose="02040503050406030204" pitchFamily="18" charset="0"/>
                          <a:cs typeface="Arial" panose="020B0604020202020204" pitchFamily="34" charset="0"/>
                        </a:rPr>
                        <m:t>=−</m:t>
                      </m:r>
                      <m:box>
                        <m:boxPr>
                          <m:ctrlPr>
                            <a:rPr lang="en-GB" sz="2000" i="1">
                              <a:latin typeface="Cambria Math" panose="02040503050406030204" pitchFamily="18" charset="0"/>
                            </a:rPr>
                          </m:ctrlPr>
                        </m:boxPr>
                        <m:e>
                          <m:r>
                            <a:rPr lang="en-GB" sz="2000" i="1">
                              <a:latin typeface="Cambria Math"/>
                            </a:rPr>
                            <m:t> </m:t>
                          </m:r>
                        </m:e>
                      </m:box>
                      <m:acc>
                        <m:accPr>
                          <m:chr m:val="⃗"/>
                          <m:ctrlPr>
                            <a:rPr lang="en-GB" sz="2000" i="1">
                              <a:latin typeface="Cambria Math" panose="02040503050406030204" pitchFamily="18" charset="0"/>
                            </a:rPr>
                          </m:ctrlPr>
                        </m:accPr>
                        <m:e>
                          <m:r>
                            <m:rPr>
                              <m:nor/>
                            </m:rPr>
                            <a:rPr lang="en-GB" sz="2000" b="0" i="1" smtClean="0">
                              <a:latin typeface="Arial" panose="020B0604020202020204" pitchFamily="34" charset="0"/>
                              <a:cs typeface="Arial" panose="020B0604020202020204" pitchFamily="34" charset="0"/>
                            </a:rPr>
                            <m:t>BA</m:t>
                          </m:r>
                        </m:e>
                      </m:acc>
                    </m:oMath>
                  </m:oMathPara>
                </a14:m>
                <a:endParaRPr lang="en-GB" sz="2000" dirty="0">
                  <a:solidFill>
                    <a:schemeClr val="tx1"/>
                  </a:solidFill>
                  <a:latin typeface="Arial" panose="020B0604020202020204" pitchFamily="34" charset="0"/>
                  <a:cs typeface="Arial" panose="020B0604020202020204" pitchFamily="34" charset="0"/>
                </a:endParaRPr>
              </a:p>
            </p:txBody>
          </p:sp>
        </mc:Choice>
        <mc:Fallback xmlns="">
          <p:sp>
            <p:nvSpPr>
              <p:cNvPr id="18" name="TextBox 17"/>
              <p:cNvSpPr txBox="1">
                <a:spLocks noRot="1" noChangeAspect="1" noMove="1" noResize="1" noEditPoints="1" noAdjustHandles="1" noChangeArrowheads="1" noChangeShapeType="1" noTextEdit="1"/>
              </p:cNvSpPr>
              <p:nvPr/>
            </p:nvSpPr>
            <p:spPr>
              <a:xfrm>
                <a:off x="4938797" y="5112991"/>
                <a:ext cx="5214195" cy="1179046"/>
              </a:xfrm>
              <a:prstGeom prst="roundRect">
                <a:avLst/>
              </a:prstGeom>
              <a:blipFill>
                <a:blip r:embed="rId6"/>
                <a:stretch>
                  <a:fillRect l="-117"/>
                </a:stretch>
              </a:blipFill>
            </p:spPr>
            <p:txBody>
              <a:bodyPr/>
              <a:lstStyle/>
              <a:p>
                <a:r>
                  <a:rPr lang="en-GB">
                    <a:noFill/>
                  </a:rPr>
                  <a:t> </a:t>
                </a:r>
              </a:p>
            </p:txBody>
          </p:sp>
        </mc:Fallback>
      </mc:AlternateContent>
      <p:grpSp>
        <p:nvGrpSpPr>
          <p:cNvPr id="26" name="Group 25"/>
          <p:cNvGrpSpPr/>
          <p:nvPr/>
        </p:nvGrpSpPr>
        <p:grpSpPr>
          <a:xfrm>
            <a:off x="335076" y="4118037"/>
            <a:ext cx="3800431" cy="2120531"/>
            <a:chOff x="335076" y="4118037"/>
            <a:chExt cx="3800431" cy="2120531"/>
          </a:xfrm>
        </p:grpSpPr>
        <p:pic>
          <p:nvPicPr>
            <p:cNvPr id="11" name="Picture 10"/>
            <p:cNvPicPr>
              <a:picLocks noChangeAspect="1"/>
            </p:cNvPicPr>
            <p:nvPr/>
          </p:nvPicPr>
          <p:blipFill>
            <a:blip r:embed="rId7"/>
            <a:stretch>
              <a:fillRect/>
            </a:stretch>
          </p:blipFill>
          <p:spPr>
            <a:xfrm>
              <a:off x="335076" y="4118037"/>
              <a:ext cx="3800431" cy="2120531"/>
            </a:xfrm>
            <a:prstGeom prst="rect">
              <a:avLst/>
            </a:prstGeom>
          </p:spPr>
        </p:pic>
        <p:cxnSp>
          <p:nvCxnSpPr>
            <p:cNvPr id="22" name="Straight Connector 21"/>
            <p:cNvCxnSpPr/>
            <p:nvPr/>
          </p:nvCxnSpPr>
          <p:spPr>
            <a:xfrm flipV="1">
              <a:off x="2293374" y="5112991"/>
              <a:ext cx="64800" cy="133200"/>
            </a:xfrm>
            <a:prstGeom prst="line">
              <a:avLst/>
            </a:prstGeom>
            <a:ln w="38100"/>
          </p:spPr>
          <p:style>
            <a:lnRef idx="1">
              <a:schemeClr val="dk1"/>
            </a:lnRef>
            <a:fillRef idx="0">
              <a:schemeClr val="dk1"/>
            </a:fillRef>
            <a:effectRef idx="0">
              <a:schemeClr val="dk1"/>
            </a:effectRef>
            <a:fontRef idx="minor">
              <a:schemeClr val="tx1"/>
            </a:fontRef>
          </p:style>
        </p:cxnSp>
        <p:cxnSp>
          <p:nvCxnSpPr>
            <p:cNvPr id="23" name="Straight Connector 22"/>
            <p:cNvCxnSpPr/>
            <p:nvPr/>
          </p:nvCxnSpPr>
          <p:spPr>
            <a:xfrm flipH="1" flipV="1">
              <a:off x="2293374" y="5235677"/>
              <a:ext cx="132736" cy="66368"/>
            </a:xfrm>
            <a:prstGeom prst="line">
              <a:avLst/>
            </a:prstGeom>
            <a:ln w="38100"/>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5766194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Vector notation</a:t>
            </a:r>
          </a:p>
        </p:txBody>
      </p:sp>
      <p:sp>
        <p:nvSpPr>
          <p:cNvPr id="13" name="TextBox 12"/>
          <p:cNvSpPr txBox="1"/>
          <p:nvPr/>
        </p:nvSpPr>
        <p:spPr>
          <a:xfrm>
            <a:off x="249560" y="1521714"/>
            <a:ext cx="10723240" cy="954107"/>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A vector may be shown as a small letter, such as </a:t>
            </a:r>
            <a:r>
              <a:rPr lang="en-GB" sz="2800" b="1" dirty="0">
                <a:latin typeface="Arial" panose="020B0604020202020204" pitchFamily="34" charset="0"/>
                <a:cs typeface="Arial" panose="020B0604020202020204" pitchFamily="34" charset="0"/>
              </a:rPr>
              <a:t>a</a:t>
            </a:r>
            <a:r>
              <a:rPr lang="en-GB" sz="2800" dirty="0">
                <a:latin typeface="Arial" panose="020B0604020202020204" pitchFamily="34" charset="0"/>
                <a:cs typeface="Arial" panose="020B0604020202020204" pitchFamily="34" charset="0"/>
              </a:rPr>
              <a:t>, printed in bold.</a:t>
            </a:r>
          </a:p>
          <a:p>
            <a:endParaRPr lang="en-GB" sz="2800" dirty="0">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5" name="TextBox 4"/>
              <p:cNvSpPr txBox="1"/>
              <p:nvPr/>
            </p:nvSpPr>
            <p:spPr>
              <a:xfrm>
                <a:off x="249560" y="2151167"/>
                <a:ext cx="10723240" cy="2386807"/>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You may also write the vector </a:t>
                </a:r>
                <a:r>
                  <a:rPr lang="en-GB" sz="2800" b="1" dirty="0">
                    <a:latin typeface="Arial" panose="020B0604020202020204" pitchFamily="34" charset="0"/>
                    <a:cs typeface="Arial" panose="020B0604020202020204" pitchFamily="34" charset="0"/>
                  </a:rPr>
                  <a:t>a</a:t>
                </a:r>
                <a:r>
                  <a:rPr lang="en-GB" sz="2800" dirty="0">
                    <a:latin typeface="Arial" panose="020B0604020202020204" pitchFamily="34" charset="0"/>
                    <a:cs typeface="Arial" panose="020B0604020202020204" pitchFamily="34" charset="0"/>
                  </a:rPr>
                  <a:t> as </a:t>
                </a:r>
                <a14:m>
                  <m:oMath xmlns:m="http://schemas.openxmlformats.org/officeDocument/2006/math">
                    <m:box>
                      <m:boxPr>
                        <m:ctrlPr>
                          <a:rPr lang="en-GB" sz="2800" i="1">
                            <a:latin typeface="Cambria Math" panose="02040503050406030204" pitchFamily="18" charset="0"/>
                          </a:rPr>
                        </m:ctrlPr>
                      </m:boxPr>
                      <m:e>
                        <m:r>
                          <a:rPr lang="en-GB" sz="2800" i="1">
                            <a:latin typeface="Cambria Math"/>
                          </a:rPr>
                          <m:t> </m:t>
                        </m:r>
                      </m:e>
                    </m:box>
                    <m:acc>
                      <m:accPr>
                        <m:chr m:val="⃗"/>
                        <m:ctrlPr>
                          <a:rPr lang="en-GB" sz="2800" i="1">
                            <a:latin typeface="Cambria Math" panose="02040503050406030204" pitchFamily="18" charset="0"/>
                          </a:rPr>
                        </m:ctrlPr>
                      </m:accPr>
                      <m:e>
                        <m:r>
                          <m:rPr>
                            <m:nor/>
                          </m:rPr>
                          <a:rPr lang="en-GB" sz="2800" i="1">
                            <a:latin typeface="Arial" panose="020B0604020202020204" pitchFamily="34" charset="0"/>
                            <a:cs typeface="Arial" panose="020B0604020202020204" pitchFamily="34" charset="0"/>
                          </a:rPr>
                          <m:t>AB</m:t>
                        </m:r>
                      </m:e>
                    </m:acc>
                  </m:oMath>
                </a14:m>
                <a:r>
                  <a:rPr lang="en-GB" sz="2800" dirty="0">
                    <a:latin typeface="Arial" panose="020B0604020202020204" pitchFamily="34" charset="0"/>
                    <a:cs typeface="Arial" panose="020B0604020202020204" pitchFamily="34" charset="0"/>
                  </a:rPr>
                  <a:t>. The arrow above the letter shows the direction of movement which in this case is from A to B. The vector B to A has the same magnitude but acts in the opposite direction, so you write it as </a:t>
                </a:r>
                <a14:m>
                  <m:oMath xmlns:m="http://schemas.openxmlformats.org/officeDocument/2006/math">
                    <m:box>
                      <m:boxPr>
                        <m:ctrlPr>
                          <a:rPr lang="en-GB" sz="2800" i="1">
                            <a:latin typeface="Cambria Math" panose="02040503050406030204" pitchFamily="18" charset="0"/>
                          </a:rPr>
                        </m:ctrlPr>
                      </m:boxPr>
                      <m:e>
                        <m:r>
                          <a:rPr lang="en-GB" sz="2800" i="1">
                            <a:latin typeface="Cambria Math"/>
                          </a:rPr>
                          <m:t> </m:t>
                        </m:r>
                      </m:e>
                    </m:box>
                    <m:acc>
                      <m:accPr>
                        <m:chr m:val="⃗"/>
                        <m:ctrlPr>
                          <a:rPr lang="en-GB" sz="2800" i="1">
                            <a:latin typeface="Cambria Math" panose="02040503050406030204" pitchFamily="18" charset="0"/>
                          </a:rPr>
                        </m:ctrlPr>
                      </m:accPr>
                      <m:e>
                        <m:r>
                          <m:rPr>
                            <m:nor/>
                          </m:rPr>
                          <a:rPr lang="en-GB" sz="2800" b="0" i="1" smtClean="0">
                            <a:latin typeface="Arial" panose="020B0604020202020204" pitchFamily="34" charset="0"/>
                            <a:cs typeface="Arial" panose="020B0604020202020204" pitchFamily="34" charset="0"/>
                          </a:rPr>
                          <m:t>BA</m:t>
                        </m:r>
                      </m:e>
                    </m:acc>
                  </m:oMath>
                </a14:m>
                <a:r>
                  <a:rPr lang="en-GB" sz="2800" dirty="0">
                    <a:latin typeface="Arial" panose="020B0604020202020204" pitchFamily="34" charset="0"/>
                    <a:cs typeface="Arial" panose="020B0604020202020204" pitchFamily="34" charset="0"/>
                  </a:rPr>
                  <a:t>. The first letter is always the starting point and the second letter is the finishing point.</a:t>
                </a:r>
              </a:p>
            </p:txBody>
          </p:sp>
        </mc:Choice>
        <mc:Fallback xmlns="">
          <p:sp>
            <p:nvSpPr>
              <p:cNvPr id="5" name="TextBox 4"/>
              <p:cNvSpPr txBox="1">
                <a:spLocks noRot="1" noChangeAspect="1" noMove="1" noResize="1" noEditPoints="1" noAdjustHandles="1" noChangeArrowheads="1" noChangeShapeType="1" noTextEdit="1"/>
              </p:cNvSpPr>
              <p:nvPr/>
            </p:nvSpPr>
            <p:spPr>
              <a:xfrm>
                <a:off x="249560" y="2151167"/>
                <a:ext cx="10723240" cy="2386807"/>
              </a:xfrm>
              <a:prstGeom prst="rect">
                <a:avLst/>
              </a:prstGeom>
              <a:blipFill>
                <a:blip r:embed="rId3"/>
                <a:stretch>
                  <a:fillRect l="-1194" r="-1421" b="-6138"/>
                </a:stretch>
              </a:blipFill>
            </p:spPr>
            <p:txBody>
              <a:bodyPr/>
              <a:lstStyle/>
              <a:p>
                <a:r>
                  <a:rPr lang="en-GB">
                    <a:noFill/>
                  </a:rPr>
                  <a:t> </a:t>
                </a:r>
              </a:p>
            </p:txBody>
          </p:sp>
        </mc:Fallback>
      </mc:AlternateContent>
    </p:spTree>
    <p:extLst>
      <p:ext uri="{BB962C8B-B14F-4D97-AF65-F5344CB8AC3E}">
        <p14:creationId xmlns:p14="http://schemas.microsoft.com/office/powerpoint/2010/main" val="1084647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Column vectors</a:t>
            </a:r>
          </a:p>
        </p:txBody>
      </p:sp>
      <p:sp>
        <p:nvSpPr>
          <p:cNvPr id="13" name="TextBox 12"/>
          <p:cNvSpPr txBox="1"/>
          <p:nvPr/>
        </p:nvSpPr>
        <p:spPr>
          <a:xfrm>
            <a:off x="249560" y="1521714"/>
            <a:ext cx="11759560" cy="954107"/>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You can also write a vector as a column. So for example vector </a:t>
            </a:r>
            <a:r>
              <a:rPr lang="en-GB" sz="2800" b="1" dirty="0">
                <a:latin typeface="Arial" panose="020B0604020202020204" pitchFamily="34" charset="0"/>
                <a:cs typeface="Arial" panose="020B0604020202020204" pitchFamily="34" charset="0"/>
              </a:rPr>
              <a:t>a</a:t>
            </a:r>
            <a:r>
              <a:rPr lang="en-GB" sz="2800" dirty="0">
                <a:latin typeface="Arial" panose="020B0604020202020204" pitchFamily="34" charset="0"/>
                <a:cs typeface="Arial" panose="020B0604020202020204" pitchFamily="34" charset="0"/>
              </a:rPr>
              <a:t> could be described by the column vector.</a:t>
            </a:r>
          </a:p>
        </p:txBody>
      </p:sp>
      <p:pic>
        <p:nvPicPr>
          <p:cNvPr id="5" name="Content Placeholder 3">
            <a:extLst>
              <a:ext uri="{FF2B5EF4-FFF2-40B4-BE49-F238E27FC236}">
                <a16:creationId xmlns:a16="http://schemas.microsoft.com/office/drawing/2014/main" id="{6CC7848D-D067-4209-BA70-D5FEB4E72037}"/>
              </a:ext>
            </a:extLst>
          </p:cNvPr>
          <p:cNvPicPr>
            <a:picLocks/>
          </p:cNvPicPr>
          <p:nvPr/>
        </p:nvPicPr>
        <p:blipFill>
          <a:blip r:embed="rId3">
            <a:extLst>
              <a:ext uri="{28A0092B-C50C-407E-A947-70E740481C1C}">
                <a14:useLocalDpi xmlns:a14="http://schemas.microsoft.com/office/drawing/2010/main" val="0"/>
              </a:ext>
            </a:extLst>
          </a:blip>
          <a:stretch>
            <a:fillRect/>
          </a:stretch>
        </p:blipFill>
        <p:spPr bwMode="auto">
          <a:xfrm>
            <a:off x="396846" y="2590541"/>
            <a:ext cx="3401616" cy="2756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mc:AlternateContent xmlns:mc="http://schemas.openxmlformats.org/markup-compatibility/2006" xmlns:a14="http://schemas.microsoft.com/office/drawing/2010/main">
        <mc:Choice Requires="a14">
          <p:sp>
            <p:nvSpPr>
              <p:cNvPr id="3" name="TextBox 2"/>
              <p:cNvSpPr txBox="1"/>
              <p:nvPr/>
            </p:nvSpPr>
            <p:spPr>
              <a:xfrm flipH="1">
                <a:off x="5146360" y="3504412"/>
                <a:ext cx="1965959" cy="92852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box>
                        <m:boxPr>
                          <m:ctrlPr>
                            <a:rPr lang="en-GB" sz="3200" i="1" smtClean="0">
                              <a:latin typeface="Cambria Math" panose="02040503050406030204" pitchFamily="18" charset="0"/>
                            </a:rPr>
                          </m:ctrlPr>
                        </m:boxPr>
                        <m:e>
                          <m:r>
                            <a:rPr lang="en-GB" sz="3200" i="1">
                              <a:latin typeface="Cambria Math"/>
                            </a:rPr>
                            <m:t> </m:t>
                          </m:r>
                        </m:e>
                      </m:box>
                      <m:acc>
                        <m:accPr>
                          <m:chr m:val="⃗"/>
                          <m:ctrlPr>
                            <a:rPr lang="en-GB" sz="3200" i="1">
                              <a:latin typeface="Cambria Math" panose="02040503050406030204" pitchFamily="18" charset="0"/>
                            </a:rPr>
                          </m:ctrlPr>
                        </m:accPr>
                        <m:e>
                          <m:r>
                            <m:rPr>
                              <m:nor/>
                            </m:rPr>
                            <a:rPr lang="en-GB" sz="3200" b="0" i="0" smtClean="0">
                              <a:latin typeface="Arial" panose="020B0604020202020204" pitchFamily="34" charset="0"/>
                              <a:cs typeface="Arial" panose="020B0604020202020204" pitchFamily="34" charset="0"/>
                            </a:rPr>
                            <m:t>BA</m:t>
                          </m:r>
                        </m:e>
                      </m:acc>
                      <m:r>
                        <m:rPr>
                          <m:nor/>
                        </m:rPr>
                        <a:rPr lang="en-GB" sz="3200" b="0" i="0" smtClean="0">
                          <a:latin typeface="Arial" panose="020B0604020202020204" pitchFamily="34" charset="0"/>
                          <a:cs typeface="Arial" panose="020B0604020202020204" pitchFamily="34" charset="0"/>
                        </a:rPr>
                        <m:t>= </m:t>
                      </m:r>
                      <m:d>
                        <m:dPr>
                          <m:ctrlPr>
                            <a:rPr lang="en-GB" sz="3200" b="0" i="1" smtClean="0">
                              <a:latin typeface="Cambria Math" panose="02040503050406030204" pitchFamily="18" charset="0"/>
                              <a:cs typeface="Arial" panose="020B0604020202020204" pitchFamily="34" charset="0"/>
                            </a:rPr>
                          </m:ctrlPr>
                        </m:dPr>
                        <m:e>
                          <m:eqArr>
                            <m:eqArrPr>
                              <m:ctrlPr>
                                <a:rPr lang="en-GB" sz="3200" b="0" i="1" smtClean="0">
                                  <a:latin typeface="Cambria Math" panose="02040503050406030204" pitchFamily="18" charset="0"/>
                                  <a:cs typeface="Arial" panose="020B0604020202020204" pitchFamily="34" charset="0"/>
                                </a:rPr>
                              </m:ctrlPr>
                            </m:eqArrPr>
                            <m:e>
                              <m:r>
                                <m:rPr>
                                  <m:nor/>
                                </m:rPr>
                                <a:rPr lang="en-GB" sz="3200" b="0" i="0" smtClean="0">
                                  <a:latin typeface="Arial" panose="020B0604020202020204" pitchFamily="34" charset="0"/>
                                  <a:cs typeface="Arial" panose="020B0604020202020204" pitchFamily="34" charset="0"/>
                                </a:rPr>
                                <m:t>2</m:t>
                              </m:r>
                            </m:e>
                            <m:e>
                              <m:r>
                                <m:rPr>
                                  <m:nor/>
                                </m:rPr>
                                <a:rPr lang="en-GB" sz="3200" b="0" i="0" smtClean="0">
                                  <a:latin typeface="Arial" panose="020B0604020202020204" pitchFamily="34" charset="0"/>
                                  <a:cs typeface="Arial" panose="020B0604020202020204" pitchFamily="34" charset="0"/>
                                </a:rPr>
                                <m:t>1</m:t>
                              </m:r>
                            </m:e>
                          </m:eqArr>
                        </m:e>
                      </m:d>
                    </m:oMath>
                  </m:oMathPara>
                </a14:m>
                <a:endParaRPr lang="en-GB" sz="3200" dirty="0">
                  <a:latin typeface="Arial" panose="020B0604020202020204" pitchFamily="34" charset="0"/>
                  <a:cs typeface="Arial" panose="020B0604020202020204" pitchFamily="34" charset="0"/>
                </a:endParaRPr>
              </a:p>
            </p:txBody>
          </p:sp>
        </mc:Choice>
        <mc:Fallback xmlns="">
          <p:sp>
            <p:nvSpPr>
              <p:cNvPr id="3" name="TextBox 2"/>
              <p:cNvSpPr txBox="1">
                <a:spLocks noRot="1" noChangeAspect="1" noMove="1" noResize="1" noEditPoints="1" noAdjustHandles="1" noChangeArrowheads="1" noChangeShapeType="1" noTextEdit="1"/>
              </p:cNvSpPr>
              <p:nvPr/>
            </p:nvSpPr>
            <p:spPr>
              <a:xfrm flipH="1">
                <a:off x="5146360" y="3504412"/>
                <a:ext cx="1965959" cy="928524"/>
              </a:xfrm>
              <a:prstGeom prst="rect">
                <a:avLst/>
              </a:prstGeom>
              <a:blipFill>
                <a:blip r:embed="rId4"/>
                <a:stretch>
                  <a:fillRect/>
                </a:stretch>
              </a:blipFill>
            </p:spPr>
            <p:txBody>
              <a:bodyPr/>
              <a:lstStyle/>
              <a:p>
                <a:r>
                  <a:rPr lang="en-GB">
                    <a:noFill/>
                  </a:rPr>
                  <a:t> </a:t>
                </a:r>
              </a:p>
            </p:txBody>
          </p:sp>
        </mc:Fallback>
      </mc:AlternateContent>
    </p:spTree>
    <p:extLst>
      <p:ext uri="{BB962C8B-B14F-4D97-AF65-F5344CB8AC3E}">
        <p14:creationId xmlns:p14="http://schemas.microsoft.com/office/powerpoint/2010/main" val="10487596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Multiplying a vector by a scalar quantity</a:t>
            </a:r>
          </a:p>
        </p:txBody>
      </p:sp>
      <p:pic>
        <p:nvPicPr>
          <p:cNvPr id="6" name="Content Placeholder 5" descr="Screen Clipping">
            <a:extLst>
              <a:ext uri="{FF2B5EF4-FFF2-40B4-BE49-F238E27FC236}">
                <a16:creationId xmlns:a16="http://schemas.microsoft.com/office/drawing/2014/main" id="{712B673D-14B0-4CF0-8790-F84FF2936F10}"/>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618827" y="3184634"/>
            <a:ext cx="7573173" cy="3673366"/>
          </a:xfrm>
        </p:spPr>
      </p:pic>
      <p:sp>
        <p:nvSpPr>
          <p:cNvPr id="2" name="TextBox 1"/>
          <p:cNvSpPr txBox="1"/>
          <p:nvPr/>
        </p:nvSpPr>
        <p:spPr>
          <a:xfrm>
            <a:off x="141890" y="1481959"/>
            <a:ext cx="11776841" cy="1815882"/>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When we multiply a vector by a scalar quantity, it is called scaling the vector because it changes the magnitude or how big or small the vector is but the overall direction of the vector will be the same although it can be in the opposite direction.</a:t>
            </a:r>
          </a:p>
        </p:txBody>
      </p:sp>
    </p:spTree>
    <p:extLst>
      <p:ext uri="{BB962C8B-B14F-4D97-AF65-F5344CB8AC3E}">
        <p14:creationId xmlns:p14="http://schemas.microsoft.com/office/powerpoint/2010/main" val="36122227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7099</TotalTime>
  <Words>1073</Words>
  <Application>Microsoft Office PowerPoint</Application>
  <PresentationFormat>Widescreen</PresentationFormat>
  <Paragraphs>89</Paragraphs>
  <Slides>12</Slides>
  <Notes>11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8" baseType="lpstr">
      <vt:lpstr>Arial</vt:lpstr>
      <vt:lpstr>Calibri</vt:lpstr>
      <vt:lpstr>Calibri Light</vt:lpstr>
      <vt:lpstr>Cambria Math</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Carr Hill High School &amp; Sixth Form Centre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L Potts</dc:creator>
  <cp:lastModifiedBy>David Harrison</cp:lastModifiedBy>
  <cp:revision>168</cp:revision>
  <cp:lastPrinted>2017-09-28T18:06:59Z</cp:lastPrinted>
  <dcterms:created xsi:type="dcterms:W3CDTF">2016-05-16T13:35:50Z</dcterms:created>
  <dcterms:modified xsi:type="dcterms:W3CDTF">2020-08-14T15:27:51Z</dcterms:modified>
</cp:coreProperties>
</file>