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96" r:id="rId2"/>
    <p:sldId id="267" r:id="rId3"/>
    <p:sldId id="297" r:id="rId4"/>
    <p:sldId id="257" r:id="rId5"/>
    <p:sldId id="258" r:id="rId6"/>
    <p:sldId id="298" r:id="rId7"/>
    <p:sldId id="299" r:id="rId8"/>
    <p:sldId id="300" r:id="rId9"/>
    <p:sldId id="301" r:id="rId10"/>
    <p:sldId id="302" r:id="rId11"/>
    <p:sldId id="303" r:id="rId12"/>
    <p:sldId id="30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E0AB6-FA2A-4B34-838D-CA39967D466A}" type="datetimeFigureOut">
              <a:rPr lang="zh-CN" altLang="en-US" smtClean="0"/>
              <a:t>2025/4/24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9D320-5AC1-4BA1-90EC-956DA804E7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03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591581-0ADF-470F-AAC7-05EDE80DB34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27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39" y="451912"/>
            <a:ext cx="4046220" cy="650471"/>
          </a:xfrm>
          <a:prstGeom prst="rect">
            <a:avLst/>
          </a:prstGeom>
        </p:spPr>
      </p:pic>
      <p:pic>
        <p:nvPicPr>
          <p:cNvPr id="13" name="Picture 1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511" y="6168533"/>
            <a:ext cx="1292225" cy="4495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36964" y="3117570"/>
            <a:ext cx="3913001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7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900000"/>
          </a:xfrm>
          <a:prstGeom prst="rect">
            <a:avLst/>
          </a:prstGeom>
          <a:solidFill>
            <a:srgbClr val="E21951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1C3206-257D-4762-B461-A249DF0C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8" y="173140"/>
            <a:ext cx="11524932" cy="5537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31788" y="1270000"/>
            <a:ext cx="11525250" cy="5324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97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94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1387475" y="1733550"/>
            <a:ext cx="10804525" cy="195897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en-GB" sz="2800" b="1" dirty="0"/>
              <a:t>Lesson slides</a:t>
            </a:r>
            <a:br>
              <a:rPr lang="en-GB" sz="2800" b="1" dirty="0"/>
            </a:br>
            <a:r>
              <a:rPr lang="en-GB" sz="2600" dirty="0"/>
              <a:t>Topic: Complex Number</a:t>
            </a:r>
            <a:br>
              <a:rPr lang="en-GB" sz="2600" dirty="0"/>
            </a:br>
            <a:r>
              <a:rPr lang="en-GB" sz="2600" dirty="0"/>
              <a:t>Lesson 2: </a:t>
            </a:r>
            <a:r>
              <a:rPr lang="en-US" sz="2600" dirty="0"/>
              <a:t>Polynomial Function with Complex Root</a:t>
            </a:r>
            <a:endParaRPr lang="en-GB" sz="2600" dirty="0"/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1053296" y="6261336"/>
            <a:ext cx="1005068" cy="2667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4183809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1AE78B-DB53-2865-2A91-90CB297B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6486D1D9-1329-7F11-6203-0EAC4B4D076C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Find the square root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5+12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altLang="zh-CN" dirty="0"/>
                  <a:t>. </a:t>
                </a:r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6486D1D9-1329-7F11-6203-0EAC4B4D07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52" t="-19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7864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781E5-FD05-996D-170D-DF656CAD1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D3D9F4-41BC-B413-7F6C-71BBD29E7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4CE57402-850B-DF0A-1AA4-E4E7A36B973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Find the square root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5+12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altLang="zh-CN" dirty="0"/>
                  <a:t>. </a:t>
                </a:r>
              </a:p>
              <a:p>
                <a:r>
                  <a:rPr lang="en-US" altLang="zh-CN" dirty="0"/>
                  <a:t>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=5+12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US" altLang="zh-CN" b="0" dirty="0"/>
              </a:p>
              <a:p>
                <a:r>
                  <a:rPr lang="en-US" altLang="zh-CN" dirty="0"/>
                  <a:t>Then,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m:rPr>
                        <m:sty m:val="p"/>
                      </m:rPr>
                      <a:rPr lang="en-US" altLang="zh-CN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Therefore,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5=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12=2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altLang="zh-CN" dirty="0"/>
                  <a:t>. </a:t>
                </a:r>
              </a:p>
              <a:p>
                <a:r>
                  <a:rPr lang="en-US" altLang="zh-CN" dirty="0"/>
                  <a:t>By direct observation, either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=3,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zh-CN" dirty="0"/>
                  <a:t> or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=−3,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altLang="zh-CN" dirty="0"/>
                  <a:t>. </a:t>
                </a:r>
              </a:p>
              <a:p>
                <a:r>
                  <a:rPr lang="en-US" altLang="zh-CN" dirty="0"/>
                  <a:t>Answer: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3+2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altLang="zh-CN" dirty="0"/>
                  <a:t> 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−3−2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altLang="zh-CN" dirty="0"/>
                  <a:t>.</a:t>
                </a:r>
              </a:p>
            </p:txBody>
          </p:sp>
        </mc:Choice>
        <mc:Fallback xmlns="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4CE57402-850B-DF0A-1AA4-E4E7A36B97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52" t="-19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171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33B8CE-6ABE-0F05-8E6A-356FEE2B7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Wrap up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32D14D2-D56C-A80D-18AB-C638F9DAA5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Why there are 2 roots of complex number?</a:t>
            </a:r>
          </a:p>
          <a:p>
            <a:r>
              <a:rPr lang="en-US" altLang="zh-CN" dirty="0"/>
              <a:t>If you are going to represent the complex number in a graph, what </a:t>
            </a:r>
            <a:r>
              <a:rPr lang="en-US" altLang="zh-CN"/>
              <a:t>would you do?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2076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B93A5D-151A-45D1-8064-BE11CDEA1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Recall: Quadratic Formula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285DA9D-978A-4475-9A0A-4513C2243D39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32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32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zh-CN" altLang="en-US" sz="3200" dirty="0"/>
                  <a:t> </a:t>
                </a:r>
                <a:r>
                  <a:rPr lang="en-US" altLang="zh-CN" sz="3200" dirty="0"/>
                  <a:t>is called the </a:t>
                </a:r>
                <a:r>
                  <a:rPr lang="en-US" altLang="zh-CN" sz="3200" dirty="0">
                    <a:solidFill>
                      <a:srgbClr val="00B0F0"/>
                    </a:solidFill>
                  </a:rPr>
                  <a:t>quadratic formula</a:t>
                </a:r>
                <a:r>
                  <a:rPr lang="en-US" altLang="zh-CN" sz="3200" dirty="0"/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3200" dirty="0"/>
                  <a:t>. </a:t>
                </a:r>
              </a:p>
              <a:p>
                <a:r>
                  <a:rPr lang="en-US" altLang="zh-CN" sz="3200" dirty="0"/>
                  <a:t>We call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altLang="zh-CN" sz="3200" dirty="0"/>
                  <a:t> as the </a:t>
                </a:r>
                <a:r>
                  <a:rPr lang="en-US" altLang="zh-CN" sz="3200" dirty="0">
                    <a:solidFill>
                      <a:schemeClr val="accent5"/>
                    </a:solidFill>
                  </a:rPr>
                  <a:t>discriminant</a:t>
                </a:r>
                <a:r>
                  <a:rPr lang="en-US" altLang="zh-CN" sz="3200" dirty="0"/>
                  <a:t> (</a:t>
                </a:r>
                <a14:m>
                  <m:oMath xmlns:m="http://schemas.openxmlformats.org/officeDocument/2006/math">
                    <m:r>
                      <a:rPr lang="en-US" altLang="zh-C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altLang="zh-CN" sz="3200" dirty="0"/>
                  <a:t>) of quadratic formula.</a:t>
                </a:r>
              </a:p>
              <a:p>
                <a:pPr marL="0" indent="0">
                  <a:buNone/>
                </a:pPr>
                <a:r>
                  <a:rPr lang="en-US" altLang="zh-CN" sz="3200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3200" dirty="0"/>
                  <a:t> always has two roots. </a:t>
                </a:r>
                <a:endParaRPr lang="en-US" altLang="zh-CN" sz="3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CN" sz="3200" dirty="0">
                    <a:ea typeface="Cambria Math" panose="020405030504060302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CN" sz="3200" dirty="0"/>
                  <a:t>, the equation has two distinct real roots. </a:t>
                </a:r>
              </a:p>
              <a:p>
                <a:r>
                  <a:rPr lang="en-US" altLang="zh-CN" sz="3200" dirty="0">
                    <a:ea typeface="Cambria Math" panose="020405030504060302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3200" dirty="0"/>
                  <a:t>, the equation has two identical real roots. </a:t>
                </a:r>
              </a:p>
              <a:p>
                <a:r>
                  <a:rPr lang="en-US" altLang="zh-CN" sz="3200" dirty="0">
                    <a:ea typeface="Cambria Math" panose="020405030504060302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3200" dirty="0"/>
                  <a:t>, the equation has two distinct complex roots.</a:t>
                </a:r>
              </a:p>
              <a:p>
                <a:pPr marL="0" indent="0">
                  <a:buNone/>
                </a:pPr>
                <a:endParaRPr lang="en-US" altLang="zh-CN" sz="32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285DA9D-978A-4475-9A0A-4513C2243D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6260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Complex 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Complex numbers are numbers in the form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3200" dirty="0"/>
                  <a:t>, where</a:t>
                </a:r>
                <a:br>
                  <a:rPr lang="en-US" sz="32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sz="3200" dirty="0"/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/>
                  <a:t> is called the real part of the complex number, denoted as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𝑅𝑒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3200" dirty="0"/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 dirty="0"/>
                  <a:t> is called the imaginary part </a:t>
                </a:r>
                <a:r>
                  <a:rPr lang="en-US" altLang="zh-CN" sz="3200" dirty="0"/>
                  <a:t>of the complex number</a:t>
                </a:r>
                <a:r>
                  <a:rPr lang="en-US" sz="3200" dirty="0"/>
                  <a:t>, denoted as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𝐼𝑚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 t="-2403" r="-20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1195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Root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You can use quadratic formula to find the complex root. </a:t>
                </a:r>
              </a:p>
              <a:p>
                <a:r>
                  <a:rPr lang="en-US" sz="32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+1=0</m:t>
                    </m:r>
                  </m:oMath>
                </a14:m>
                <a:endParaRPr lang="en-US" sz="3200" dirty="0"/>
              </a:p>
              <a:p>
                <a:r>
                  <a:rPr lang="en-US" sz="3200" dirty="0"/>
                  <a:t>Its roots are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</a:rPr>
                          <m:t>−1±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32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rad>
                      </m:num>
                      <m:den>
                        <m:r>
                          <a:rPr lang="en-US" sz="32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</a:rPr>
                          <m:t>−1±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rad>
                      </m:num>
                      <m:den>
                        <m:r>
                          <a:rPr lang="en-US" sz="32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</a:rPr>
                          <m:t>−1±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i</m:t>
                        </m:r>
                      </m:num>
                      <m:den>
                        <m:r>
                          <a:rPr lang="en-US" sz="32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−1+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/>
              </a:p>
              <a:p>
                <a:r>
                  <a:rPr lang="en-US" sz="3200" dirty="0"/>
                  <a:t>We notice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 are conjugate pairs of each other.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 t="-24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2329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Conjugate Pair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any polynomial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rational coefficient, if a complex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is a root of it, then its conjugate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also a root of it.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52" t="-1945" r="-7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1448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40DF2-06AD-8672-E4D7-713CA80B4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20AEF48A-F857-C5B6-75A9-12387086392C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Given that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2−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a root of the cubic equation: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−5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−5=0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Find all other roots of this equation.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20AEF48A-F857-C5B6-75A9-1238708639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52" t="-19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2927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6AA188-DD17-836A-0FE2-415B98098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 Approach 1: Long Division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55B1F41B-E55F-52A0-1050-0FDD4CE2E8EB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altLang="zh-CN" sz="2800" b="0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2−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a root of the cubic equation and hence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altLang="zh-CN" dirty="0"/>
                  <a:t> is another one. (conjugate pair theorem)</a:t>
                </a:r>
              </a:p>
              <a:p>
                <a:r>
                  <a:rPr lang="en-US" altLang="zh-CN" dirty="0"/>
                  <a:t>Therefore,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</m:d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altLang="zh-CN" dirty="0"/>
                  <a:t> should be factor of the cubic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−5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+9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−5=0</m:t>
                    </m:r>
                  </m:oMath>
                </a14:m>
                <a:r>
                  <a:rPr lang="en-US" altLang="zh-CN" dirty="0"/>
                  <a:t>. </a:t>
                </a:r>
              </a:p>
              <a:p>
                <a:r>
                  <a:rPr lang="en-US" altLang="zh-CN" dirty="0"/>
                  <a:t>Simplify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</m:d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</m:oMath>
                </a14:m>
                <a:endParaRPr lang="en-US" altLang="zh-CN" dirty="0"/>
              </a:p>
              <a:p>
                <a:r>
                  <a:rPr lang="en-US" altLang="zh-CN" dirty="0"/>
                  <a:t>Hence, long division or by direct observation: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−5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−5=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2−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2+</m:t>
                    </m:r>
                    <m:r>
                      <m:rPr>
                        <m:sty m:val="p"/>
                      </m:rPr>
                      <a:rPr lang="en-US" altLang="zh-CN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55B1F41B-E55F-52A0-1050-0FDD4CE2E8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52" t="-1945" r="-7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3595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3E2BF3-77B5-C6E1-11D3-734834A6D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 Approach 2: Properties of Root in Polynomial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104F512C-B5C2-A42E-CD83-15561878C790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Recall that in a polynomial function 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800" dirty="0"/>
                  <a:t>, where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US" altLang="zh-CN" dirty="0"/>
                  <a:t>, the sum of all roots is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dirty="0"/>
                  <a:t>. </a:t>
                </a:r>
              </a:p>
              <a:p>
                <a:r>
                  <a:rPr lang="en-US" altLang="zh-CN" sz="2800" b="0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2−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a root of the cubic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−5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+9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−5=0</m:t>
                    </m:r>
                  </m:oMath>
                </a14:m>
                <a:r>
                  <a:rPr lang="en-US" altLang="zh-CN" dirty="0"/>
                  <a:t> and hence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altLang="zh-CN" dirty="0"/>
                  <a:t> is another one. (conjugate pair theorem)</a:t>
                </a:r>
              </a:p>
              <a:p>
                <a:r>
                  <a:rPr lang="en-US" altLang="zh-CN" dirty="0"/>
                  <a:t>By sum of root,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Note: this method only works for cubic equation.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104F512C-B5C2-A42E-CD83-15561878C7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52" t="-19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6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2CA6EF-AB5D-F61C-9224-7099FA75D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Square</a:t>
            </a:r>
            <a:r>
              <a:rPr lang="zh-CN" altLang="en-US" dirty="0"/>
              <a:t> </a:t>
            </a:r>
            <a:r>
              <a:rPr lang="en-US" altLang="zh-CN" dirty="0"/>
              <a:t>Root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Complex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18C66FBB-CD38-C994-CDC9-E1F07E294549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Recall: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r>
                  <a:rPr lang="en-US" altLang="zh-CN" dirty="0"/>
                  <a:t>When taking the square root of a complex number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altLang="zh-CN" dirty="0"/>
                  <a:t>, follow these steps. </a:t>
                </a:r>
              </a:p>
              <a:p>
                <a:r>
                  <a:rPr lang="en-US" altLang="zh-CN" dirty="0"/>
                  <a:t>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US" altLang="zh-CN" b="0" dirty="0"/>
              </a:p>
              <a:p>
                <a:r>
                  <a:rPr lang="en-US" altLang="zh-CN" dirty="0"/>
                  <a:t>Then,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sty m:val="p"/>
                      </m:rPr>
                      <a:rPr lang="en-US" altLang="zh-CN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US" altLang="zh-CN" i="1" dirty="0"/>
              </a:p>
              <a:p>
                <a:r>
                  <a:rPr lang="en-US" altLang="zh-CN" dirty="0"/>
                  <a:t>Therefore,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altLang="zh-CN" dirty="0"/>
                  <a:t>. </a:t>
                </a:r>
              </a:p>
            </p:txBody>
          </p:sp>
        </mc:Choice>
        <mc:Fallback xmlns="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18C66FBB-CD38-C994-CDC9-E1F07E2945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52" t="-1945" r="-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69322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0FC16EDE49814FBBE83568B9FA2901" ma:contentTypeVersion="17" ma:contentTypeDescription="Create a new document." ma:contentTypeScope="" ma:versionID="022f5e1d981b14d7005f3600e8ff7e4f">
  <xsd:schema xmlns:xsd="http://www.w3.org/2001/XMLSchema" xmlns:xs="http://www.w3.org/2001/XMLSchema" xmlns:p="http://schemas.microsoft.com/office/2006/metadata/properties" xmlns:ns2="9ad1216b-cdc1-40e2-a0c2-94597fd44697" xmlns:ns3="3fcf4a81-aca0-43b6-bff7-87efdc296efa" xmlns:ns4="7424b78e-8606-4fd1-9a19-b6b90bbc0a1b" targetNamespace="http://schemas.microsoft.com/office/2006/metadata/properties" ma:root="true" ma:fieldsID="f273b407d20b6eb33550fabe3d54ad2e" ns2:_="" ns3:_="" ns4:_="">
    <xsd:import namespace="9ad1216b-cdc1-40e2-a0c2-94597fd44697"/>
    <xsd:import namespace="3fcf4a81-aca0-43b6-bff7-87efdc296efa"/>
    <xsd:import namespace="7424b78e-8606-4fd1-9a19-b6b90bbc0a1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2:SharedWithUsers" minOccurs="0"/>
                <xsd:element ref="ns2:SharedWithDetails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lcf76f155ced4ddcb4097134ff3c332f" minOccurs="0"/>
                <xsd:element ref="ns4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1216b-cdc1-40e2-a0c2-94597fd44697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cf4a81-aca0-43b6-bff7-87efdc296e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7882c5b-1fc0-4c64-8edd-3b527906c4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24b78e-8606-4fd1-9a19-b6b90bbc0a1b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4bd6ad62-9026-4c22-97ba-ffd5902a9633}" ma:internalName="TaxCatchAll" ma:showField="CatchAllData" ma:web="9ad1216b-cdc1-40e2-a0c2-94597fd446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cf4a81-aca0-43b6-bff7-87efdc296efa">
      <Terms xmlns="http://schemas.microsoft.com/office/infopath/2007/PartnerControls"/>
    </lcf76f155ced4ddcb4097134ff3c332f>
    <TaxCatchAll xmlns="7424b78e-8606-4fd1-9a19-b6b90bbc0a1b" xsi:nil="true"/>
    <_dlc_DocId xmlns="9ad1216b-cdc1-40e2-a0c2-94597fd44697">7VPTP7ZE6X33-1933993375-2083</_dlc_DocId>
    <_dlc_DocIdUrl xmlns="9ad1216b-cdc1-40e2-a0c2-94597fd44697">
      <Url>https://cambridgeorg.sharepoint.com/sites/cie/education/pd/Curriculum_Support/_layouts/15/DocIdRedir.aspx?ID=7VPTP7ZE6X33-1933993375-2083</Url>
      <Description>7VPTP7ZE6X33-1933993375-2083</Description>
    </_dlc_DocIdUrl>
  </documentManagement>
</p:properties>
</file>

<file path=customXml/itemProps1.xml><?xml version="1.0" encoding="utf-8"?>
<ds:datastoreItem xmlns:ds="http://schemas.openxmlformats.org/officeDocument/2006/customXml" ds:itemID="{4733DEA0-33A7-4372-980C-ACBA3E96EB60}"/>
</file>

<file path=customXml/itemProps2.xml><?xml version="1.0" encoding="utf-8"?>
<ds:datastoreItem xmlns:ds="http://schemas.openxmlformats.org/officeDocument/2006/customXml" ds:itemID="{5EEB40D1-416F-493D-AD69-27831ACA020F}"/>
</file>

<file path=customXml/itemProps3.xml><?xml version="1.0" encoding="utf-8"?>
<ds:datastoreItem xmlns:ds="http://schemas.openxmlformats.org/officeDocument/2006/customXml" ds:itemID="{AB1561C0-3A69-47EE-8BEC-4467CF1B8F12}"/>
</file>

<file path=customXml/itemProps4.xml><?xml version="1.0" encoding="utf-8"?>
<ds:datastoreItem xmlns:ds="http://schemas.openxmlformats.org/officeDocument/2006/customXml" ds:itemID="{3EB04025-880A-403D-8AD9-C98292801419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267</TotalTime>
  <Words>679</Words>
  <Application>Microsoft Office PowerPoint</Application>
  <PresentationFormat>宽屏</PresentationFormat>
  <Paragraphs>60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等线</vt:lpstr>
      <vt:lpstr>Arial</vt:lpstr>
      <vt:lpstr>Calibri</vt:lpstr>
      <vt:lpstr>Cambria Math</vt:lpstr>
      <vt:lpstr>1_Office Theme</vt:lpstr>
      <vt:lpstr>Lesson slides Topic: Complex Number Lesson 2: Polynomial Function with Complex Root</vt:lpstr>
      <vt:lpstr>Recall: Quadratic Formula</vt:lpstr>
      <vt:lpstr>Recall: Complex Number</vt:lpstr>
      <vt:lpstr>Complex Root Example</vt:lpstr>
      <vt:lpstr>Conjugate Pair Theorem</vt:lpstr>
      <vt:lpstr>Example</vt:lpstr>
      <vt:lpstr>Example Approach 1: Long Division</vt:lpstr>
      <vt:lpstr>Example Approach 2: Properties of Root in Polynomial</vt:lpstr>
      <vt:lpstr>Square Root of Complex Number</vt:lpstr>
      <vt:lpstr>Example</vt:lpstr>
      <vt:lpstr>Example</vt:lpstr>
      <vt:lpstr>Wrap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Polynomial Function with Complex Root</dc:title>
  <dc:creator>Donnie Xia</dc:creator>
  <cp:lastModifiedBy>Donnie Xia</cp:lastModifiedBy>
  <cp:revision>34</cp:revision>
  <dcterms:created xsi:type="dcterms:W3CDTF">2019-11-21T03:03:40Z</dcterms:created>
  <dcterms:modified xsi:type="dcterms:W3CDTF">2025-04-24T00:50:49Z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0x010100370FC16EDE49814FBBE83568B9FA2901</vt:lpwstr>
  </property>
  <property fmtid="{D5CDD505-2E9C-101B-9397-08002B2CF9AE}" pid="3" name="_dlc_DocIdItemGuid">
    <vt:lpwstr>66604f48-a6d4-4a13-81da-d57e67817fc3</vt:lpwstr>
  </property>
</Properties>
</file>