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6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88163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g+9D2dtntgL3ScDEOgyPKdXqOP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4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516364F-943F-4B08-855A-9D8675AACBCF}">
  <a:tblStyle styleId="{E516364F-943F-4B08-855A-9D8675AACBC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customschemas.google.com/relationships/presentationmetadata" Target="meta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BDF3E597-07AA-4E8C-8292-C9356A5D3CB6}"/>
    <pc:docChg chg="undo custSel delSld modSld">
      <pc:chgData name="Sepideh Modgham" userId="4115b3b6-c566-49ec-8cd3-2d7651a9555d" providerId="ADAL" clId="{BDF3E597-07AA-4E8C-8292-C9356A5D3CB6}" dt="2026-05-14T13:44:51.312" v="211" actId="20577"/>
      <pc:docMkLst>
        <pc:docMk/>
      </pc:docMkLst>
      <pc:sldChg chg="modSp mod">
        <pc:chgData name="Sepideh Modgham" userId="4115b3b6-c566-49ec-8cd3-2d7651a9555d" providerId="ADAL" clId="{BDF3E597-07AA-4E8C-8292-C9356A5D3CB6}" dt="2026-05-14T13:44:51.312" v="211" actId="20577"/>
        <pc:sldMkLst>
          <pc:docMk/>
          <pc:sldMk cId="0" sldId="256"/>
        </pc:sldMkLst>
        <pc:spChg chg="mod">
          <ac:chgData name="Sepideh Modgham" userId="4115b3b6-c566-49ec-8cd3-2d7651a9555d" providerId="ADAL" clId="{BDF3E597-07AA-4E8C-8292-C9356A5D3CB6}" dt="2026-05-14T13:44:51.312" v="211" actId="20577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7:47:06.751" v="29" actId="12"/>
        <pc:sldMkLst>
          <pc:docMk/>
          <pc:sldMk cId="0" sldId="257"/>
        </pc:sldMkLst>
        <pc:spChg chg="mod">
          <ac:chgData name="Sepideh Modgham" userId="4115b3b6-c566-49ec-8cd3-2d7651a9555d" providerId="ADAL" clId="{BDF3E597-07AA-4E8C-8292-C9356A5D3CB6}" dt="2026-05-11T07:47:06.751" v="29" actId="12"/>
          <ac:spMkLst>
            <pc:docMk/>
            <pc:sldMk cId="0" sldId="257"/>
            <ac:spMk id="100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7:50:15.785" v="48" actId="207"/>
        <pc:sldMkLst>
          <pc:docMk/>
          <pc:sldMk cId="0" sldId="258"/>
        </pc:sldMkLst>
        <pc:spChg chg="mod">
          <ac:chgData name="Sepideh Modgham" userId="4115b3b6-c566-49ec-8cd3-2d7651a9555d" providerId="ADAL" clId="{BDF3E597-07AA-4E8C-8292-C9356A5D3CB6}" dt="2026-05-11T07:48:18.716" v="31" actId="20577"/>
          <ac:spMkLst>
            <pc:docMk/>
            <pc:sldMk cId="0" sldId="258"/>
            <ac:spMk id="106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49:22.582" v="34" actId="207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49:50.131" v="41" actId="208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49:48.055" v="40" actId="208"/>
          <ac:spMkLst>
            <pc:docMk/>
            <pc:sldMk cId="0" sldId="258"/>
            <ac:spMk id="109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50:15.785" v="48" actId="207"/>
          <ac:spMkLst>
            <pc:docMk/>
            <pc:sldMk cId="0" sldId="258"/>
            <ac:spMk id="11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50:09.520" v="46" actId="207"/>
          <ac:spMkLst>
            <pc:docMk/>
            <pc:sldMk cId="0" sldId="258"/>
            <ac:spMk id="111" creationId="{00000000-0000-0000-0000-000000000000}"/>
          </ac:spMkLst>
        </pc:spChg>
      </pc:sldChg>
      <pc:sldChg chg="addSp delSp modSp mod">
        <pc:chgData name="Sepideh Modgham" userId="4115b3b6-c566-49ec-8cd3-2d7651a9555d" providerId="ADAL" clId="{BDF3E597-07AA-4E8C-8292-C9356A5D3CB6}" dt="2026-05-11T07:58:44.247" v="99" actId="1076"/>
        <pc:sldMkLst>
          <pc:docMk/>
          <pc:sldMk cId="0" sldId="259"/>
        </pc:sldMkLst>
        <pc:spChg chg="mod">
          <ac:chgData name="Sepideh Modgham" userId="4115b3b6-c566-49ec-8cd3-2d7651a9555d" providerId="ADAL" clId="{BDF3E597-07AA-4E8C-8292-C9356A5D3CB6}" dt="2026-05-11T07:52:35.742" v="71" actId="20577"/>
          <ac:spMkLst>
            <pc:docMk/>
            <pc:sldMk cId="0" sldId="259"/>
            <ac:spMk id="117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58:27.984" v="97" actId="6549"/>
          <ac:spMkLst>
            <pc:docMk/>
            <pc:sldMk cId="0" sldId="259"/>
            <ac:spMk id="12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58:41.283" v="98" actId="1076"/>
          <ac:spMkLst>
            <pc:docMk/>
            <pc:sldMk cId="0" sldId="259"/>
            <ac:spMk id="123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7:58:44.247" v="99" actId="1076"/>
          <ac:spMkLst>
            <pc:docMk/>
            <pc:sldMk cId="0" sldId="259"/>
            <ac:spMk id="124" creationId="{00000000-0000-0000-0000-000000000000}"/>
          </ac:spMkLst>
        </pc:spChg>
        <pc:picChg chg="add mod">
          <ac:chgData name="Sepideh Modgham" userId="4115b3b6-c566-49ec-8cd3-2d7651a9555d" providerId="ADAL" clId="{BDF3E597-07AA-4E8C-8292-C9356A5D3CB6}" dt="2026-05-11T07:58:24.255" v="96" actId="14100"/>
          <ac:picMkLst>
            <pc:docMk/>
            <pc:sldMk cId="0" sldId="259"/>
            <ac:picMk id="3" creationId="{3A3E530A-D465-64FD-5000-DA729939AC1F}"/>
          </ac:picMkLst>
        </pc:picChg>
        <pc:picChg chg="add mod">
          <ac:chgData name="Sepideh Modgham" userId="4115b3b6-c566-49ec-8cd3-2d7651a9555d" providerId="ADAL" clId="{BDF3E597-07AA-4E8C-8292-C9356A5D3CB6}" dt="2026-05-11T07:56:19.581" v="81" actId="14100"/>
          <ac:picMkLst>
            <pc:docMk/>
            <pc:sldMk cId="0" sldId="259"/>
            <ac:picMk id="5" creationId="{7885CFBE-1ED6-97F9-CD7C-EC2C875FC09A}"/>
          </ac:picMkLst>
        </pc:picChg>
      </pc:sldChg>
      <pc:sldChg chg="modSp mod">
        <pc:chgData name="Sepideh Modgham" userId="4115b3b6-c566-49ec-8cd3-2d7651a9555d" providerId="ADAL" clId="{BDF3E597-07AA-4E8C-8292-C9356A5D3CB6}" dt="2026-05-11T08:10:56.954" v="124" actId="207"/>
        <pc:sldMkLst>
          <pc:docMk/>
          <pc:sldMk cId="0" sldId="260"/>
        </pc:sldMkLst>
        <pc:spChg chg="mod">
          <ac:chgData name="Sepideh Modgham" userId="4115b3b6-c566-49ec-8cd3-2d7651a9555d" providerId="ADAL" clId="{BDF3E597-07AA-4E8C-8292-C9356A5D3CB6}" dt="2026-05-11T08:08:17.346" v="105" actId="20577"/>
          <ac:spMkLst>
            <pc:docMk/>
            <pc:sldMk cId="0" sldId="260"/>
            <ac:spMk id="130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8:10:41.735" v="122" actId="948"/>
          <ac:spMkLst>
            <pc:docMk/>
            <pc:sldMk cId="0" sldId="260"/>
            <ac:spMk id="131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8:10:56.954" v="124" actId="207"/>
          <ac:spMkLst>
            <pc:docMk/>
            <pc:sldMk cId="0" sldId="260"/>
            <ac:spMk id="132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8:11:31.243" v="133" actId="20577"/>
        <pc:sldMkLst>
          <pc:docMk/>
          <pc:sldMk cId="0" sldId="261"/>
        </pc:sldMkLst>
        <pc:spChg chg="mod">
          <ac:chgData name="Sepideh Modgham" userId="4115b3b6-c566-49ec-8cd3-2d7651a9555d" providerId="ADAL" clId="{BDF3E597-07AA-4E8C-8292-C9356A5D3CB6}" dt="2026-05-11T08:11:31.243" v="133" actId="20577"/>
          <ac:spMkLst>
            <pc:docMk/>
            <pc:sldMk cId="0" sldId="261"/>
            <ac:spMk id="139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8:14:02.705" v="135" actId="20577"/>
        <pc:sldMkLst>
          <pc:docMk/>
          <pc:sldMk cId="0" sldId="262"/>
        </pc:sldMkLst>
        <pc:spChg chg="mod">
          <ac:chgData name="Sepideh Modgham" userId="4115b3b6-c566-49ec-8cd3-2d7651a9555d" providerId="ADAL" clId="{BDF3E597-07AA-4E8C-8292-C9356A5D3CB6}" dt="2026-05-11T08:14:02.705" v="135" actId="20577"/>
          <ac:spMkLst>
            <pc:docMk/>
            <pc:sldMk cId="0" sldId="262"/>
            <ac:spMk id="145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8:14:25.652" v="141" actId="20577"/>
        <pc:sldMkLst>
          <pc:docMk/>
          <pc:sldMk cId="0" sldId="263"/>
        </pc:sldMkLst>
        <pc:spChg chg="mod">
          <ac:chgData name="Sepideh Modgham" userId="4115b3b6-c566-49ec-8cd3-2d7651a9555d" providerId="ADAL" clId="{BDF3E597-07AA-4E8C-8292-C9356A5D3CB6}" dt="2026-05-11T08:14:25.652" v="141" actId="20577"/>
          <ac:spMkLst>
            <pc:docMk/>
            <pc:sldMk cId="0" sldId="263"/>
            <ac:spMk id="155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8:18:36.653" v="166" actId="20577"/>
        <pc:sldMkLst>
          <pc:docMk/>
          <pc:sldMk cId="0" sldId="264"/>
        </pc:sldMkLst>
        <pc:spChg chg="mod">
          <ac:chgData name="Sepideh Modgham" userId="4115b3b6-c566-49ec-8cd3-2d7651a9555d" providerId="ADAL" clId="{BDF3E597-07AA-4E8C-8292-C9356A5D3CB6}" dt="2026-05-11T08:18:27.208" v="160" actId="1076"/>
          <ac:spMkLst>
            <pc:docMk/>
            <pc:sldMk cId="0" sldId="264"/>
            <ac:spMk id="162" creationId="{00000000-0000-0000-0000-000000000000}"/>
          </ac:spMkLst>
        </pc:spChg>
        <pc:spChg chg="mod">
          <ac:chgData name="Sepideh Modgham" userId="4115b3b6-c566-49ec-8cd3-2d7651a9555d" providerId="ADAL" clId="{BDF3E597-07AA-4E8C-8292-C9356A5D3CB6}" dt="2026-05-11T08:18:36.653" v="166" actId="20577"/>
          <ac:spMkLst>
            <pc:docMk/>
            <pc:sldMk cId="0" sldId="264"/>
            <ac:spMk id="163" creationId="{00000000-0000-0000-0000-000000000000}"/>
          </ac:spMkLst>
        </pc:spChg>
      </pc:sldChg>
      <pc:sldChg chg="modSp mod">
        <pc:chgData name="Sepideh Modgham" userId="4115b3b6-c566-49ec-8cd3-2d7651a9555d" providerId="ADAL" clId="{BDF3E597-07AA-4E8C-8292-C9356A5D3CB6}" dt="2026-05-11T09:08:01.854" v="178" actId="948"/>
        <pc:sldMkLst>
          <pc:docMk/>
          <pc:sldMk cId="0" sldId="265"/>
        </pc:sldMkLst>
        <pc:spChg chg="mod">
          <ac:chgData name="Sepideh Modgham" userId="4115b3b6-c566-49ec-8cd3-2d7651a9555d" providerId="ADAL" clId="{BDF3E597-07AA-4E8C-8292-C9356A5D3CB6}" dt="2026-05-11T09:08:01.854" v="178" actId="948"/>
          <ac:spMkLst>
            <pc:docMk/>
            <pc:sldMk cId="0" sldId="265"/>
            <ac:spMk id="17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6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6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cb53acd368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g3cb53acd368_0_105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cb53acd368_0_105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cb53acd368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g3cb53acd368_0_117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3cb53acd368_0_117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cb53acd3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g3cb53acd368_0_0:notes"/>
          <p:cNvSpPr txBox="1">
            <a:spLocks noGrp="1"/>
          </p:cNvSpPr>
          <p:nvPr>
            <p:ph type="body" idx="1"/>
          </p:nvPr>
        </p:nvSpPr>
        <p:spPr>
          <a:xfrm>
            <a:off x="688975" y="4821238"/>
            <a:ext cx="5510100" cy="394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3cb53acd368_0_0:notes"/>
          <p:cNvSpPr txBox="1">
            <a:spLocks noGrp="1"/>
          </p:cNvSpPr>
          <p:nvPr>
            <p:ph type="sldNum" idx="12"/>
          </p:nvPr>
        </p:nvSpPr>
        <p:spPr>
          <a:xfrm>
            <a:off x="3902075" y="9517063"/>
            <a:ext cx="2984400" cy="5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658906" y="1909481"/>
            <a:ext cx="7853100" cy="237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Quality of life in Pakistan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chemeClr val="dk1"/>
                </a:solidFill>
              </a:rPr>
              <a:t>Comparing quality of life in rural and urban areas of Pakistan</a:t>
            </a:r>
            <a:endParaRPr sz="2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Cambridge IGCSE</a:t>
            </a:r>
            <a:r>
              <a:rPr lang="en-GB" sz="2600" b="1" baseline="300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TM</a:t>
            </a:r>
            <a:r>
              <a:rPr lang="en-GB" sz="2600" b="1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 / O Level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600" dirty="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Pakistan Studies 0448 / 2059</a:t>
            </a:r>
            <a:endParaRPr dirty="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439" y="451912"/>
            <a:ext cx="4046220" cy="65047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Version 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371511" y="6168533"/>
            <a:ext cx="1292225" cy="449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23711" y="3429000"/>
            <a:ext cx="289560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Reflection and e</a:t>
            </a: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valuation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463175" y="1412550"/>
            <a:ext cx="11220900" cy="5232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Look back at your research table.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Discuss with your partner: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0800" lvl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800"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Which factor do you think should be prioritised to improve quality of life in rural areas?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0800" lvl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800"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Which factor do you think would be the easiest to improve in rural areas?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0800" lvl="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800"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Are they both the same? Why/why not?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Report back to the class.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Learning objectives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181675" y="1546400"/>
            <a:ext cx="11786400" cy="3166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62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dirty="0">
                <a:solidFill>
                  <a:schemeClr val="dk1"/>
                </a:solidFill>
              </a:rPr>
              <a:t>To understand how quality of life differs in rural and urban areas of Pakistan.</a:t>
            </a:r>
            <a:endParaRPr sz="2400" dirty="0">
              <a:solidFill>
                <a:schemeClr val="dk1"/>
              </a:solidFill>
            </a:endParaRPr>
          </a:p>
          <a:p>
            <a:pPr marL="101600" lvl="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r>
              <a:rPr lang="en-GB" sz="2400" dirty="0">
                <a:solidFill>
                  <a:schemeClr val="dk1"/>
                </a:solidFill>
              </a:rPr>
              <a:t>By the end of the lesson, you will be able to:</a:t>
            </a:r>
            <a:endParaRPr sz="2400" dirty="0">
              <a:solidFill>
                <a:schemeClr val="dk1"/>
              </a:solidFill>
            </a:endParaRPr>
          </a:p>
          <a:p>
            <a:pPr marL="914400" lvl="1" indent="-3556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Use photos and other sources to identify main differences in rural and urban areas of Pakistan.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1200"/>
              </a:spcBef>
              <a:spcAft>
                <a:spcPts val="0"/>
              </a:spcAft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Use statistics and comparative language to describe the different quality of life found in rural and urban areas.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 algn="l" rtl="0">
              <a:spcBef>
                <a:spcPts val="1200"/>
              </a:spcBef>
              <a:spcAft>
                <a:spcPts val="1200"/>
              </a:spcAft>
              <a:buClr>
                <a:srgbClr val="D7412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</a:rPr>
              <a:t>Make a decision regarding one factor that should be focused on to improve quality of life in rural areas.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Starter activity: </a:t>
            </a:r>
            <a:r>
              <a:rPr lang="en-GB" sz="2800" b="1" dirty="0">
                <a:solidFill>
                  <a:srgbClr val="FFFFFF"/>
                </a:solidFill>
              </a:rPr>
              <a:t>What is the question?</a:t>
            </a:r>
            <a:endParaRPr dirty="0"/>
          </a:p>
        </p:txBody>
      </p:sp>
      <p:sp>
        <p:nvSpPr>
          <p:cNvPr id="107" name="Google Shape;107;p3"/>
          <p:cNvSpPr txBox="1"/>
          <p:nvPr/>
        </p:nvSpPr>
        <p:spPr>
          <a:xfrm>
            <a:off x="1691475" y="1312275"/>
            <a:ext cx="3224400" cy="2339700"/>
          </a:xfrm>
          <a:prstGeom prst="rect">
            <a:avLst/>
          </a:prstGeom>
          <a:noFill/>
          <a:ln w="28575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Question: </a:t>
            </a:r>
            <a:r>
              <a:rPr lang="en-GB" sz="2000" dirty="0">
                <a:solidFill>
                  <a:schemeClr val="dk1"/>
                </a:solidFill>
              </a:rPr>
              <a:t>What measures life expectancy, education and GNI?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Answer: </a:t>
            </a:r>
            <a:r>
              <a:rPr lang="en-GB" sz="2000" dirty="0">
                <a:solidFill>
                  <a:schemeClr val="dk1"/>
                </a:solidFill>
              </a:rPr>
              <a:t>The Human Development Index (HDI)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5912575" y="1312275"/>
            <a:ext cx="3224400" cy="2339700"/>
          </a:xfrm>
          <a:prstGeom prst="rect">
            <a:avLst/>
          </a:prstGeom>
          <a:noFill/>
          <a:ln w="28575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Question: 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Answer: </a:t>
            </a:r>
            <a:r>
              <a:rPr lang="en-GB" sz="2000" dirty="0">
                <a:solidFill>
                  <a:schemeClr val="dk1"/>
                </a:solidFill>
              </a:rPr>
              <a:t>Expected years of schooling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256150" y="4061825"/>
            <a:ext cx="3224400" cy="2339700"/>
          </a:xfrm>
          <a:prstGeom prst="rect">
            <a:avLst/>
          </a:prstGeom>
          <a:noFill/>
          <a:ln w="28575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Question: 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Answer:</a:t>
            </a:r>
            <a:r>
              <a:rPr lang="en-GB" sz="2000" dirty="0">
                <a:solidFill>
                  <a:srgbClr val="D74120"/>
                </a:solidFill>
              </a:rPr>
              <a:t> </a:t>
            </a:r>
            <a:r>
              <a:rPr lang="en-GB" sz="2000" dirty="0">
                <a:solidFill>
                  <a:schemeClr val="dk1"/>
                </a:solidFill>
              </a:rPr>
              <a:t>Life expectancy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8801925" y="4061825"/>
            <a:ext cx="3224400" cy="2339700"/>
          </a:xfrm>
          <a:prstGeom prst="rect">
            <a:avLst/>
          </a:prstGeom>
          <a:noFill/>
          <a:ln w="28575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Question: 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Answer: </a:t>
            </a:r>
            <a:r>
              <a:rPr lang="en-GB" sz="2000" dirty="0">
                <a:solidFill>
                  <a:schemeClr val="dk1"/>
                </a:solidFill>
              </a:rPr>
              <a:t>Gross National Income (GNI)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4616900" y="4061825"/>
            <a:ext cx="3224400" cy="2339700"/>
          </a:xfrm>
          <a:prstGeom prst="rect">
            <a:avLst/>
          </a:prstGeom>
          <a:noFill/>
          <a:ln w="28575" cap="flat" cmpd="sng">
            <a:solidFill>
              <a:srgbClr val="D741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Question: </a:t>
            </a:r>
            <a:endParaRPr sz="2000" dirty="0">
              <a:solidFill>
                <a:srgbClr val="D7412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D74120"/>
                </a:solidFill>
              </a:rPr>
              <a:t>Answer: </a:t>
            </a:r>
            <a:r>
              <a:rPr lang="en-GB" sz="2000" dirty="0">
                <a:solidFill>
                  <a:schemeClr val="dk1"/>
                </a:solidFill>
              </a:rPr>
              <a:t>Social indicator</a:t>
            </a: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Photo study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5"/>
          <p:cNvSpPr txBox="1"/>
          <p:nvPr/>
        </p:nvSpPr>
        <p:spPr>
          <a:xfrm>
            <a:off x="443753" y="1546412"/>
            <a:ext cx="1152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5"/>
          <p:cNvSpPr txBox="1"/>
          <p:nvPr/>
        </p:nvSpPr>
        <p:spPr>
          <a:xfrm>
            <a:off x="443753" y="1209212"/>
            <a:ext cx="11524200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Photo A: A Street in Lahore   		           Photo B: A street in an agricultural area of Sindh</a:t>
            </a:r>
            <a:endParaRPr sz="20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583787" y="4408400"/>
            <a:ext cx="10979375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Describe 5 differences between the two locations.</a:t>
            </a:r>
          </a:p>
          <a:p>
            <a:pPr marL="1016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1016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Explain how you think quality of life could differ between the two locations.</a:t>
            </a:r>
          </a:p>
          <a:p>
            <a:pPr marL="1016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13716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Consider housing, services and opportunities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1099325" y="6078669"/>
            <a:ext cx="447600" cy="181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A5B0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EA5B0C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3E530A-D465-64FD-5000-DA729939A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787" y="1854212"/>
            <a:ext cx="3433856" cy="22892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85CFBE-1ED6-97F9-CD7C-EC2C875FC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3318" y="1854211"/>
            <a:ext cx="3340035" cy="217608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Typical challenges in Pakistan’s rural areas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443753" y="1546412"/>
            <a:ext cx="11524200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Electricity can be unreliable</a:t>
            </a:r>
            <a:endParaRPr sz="2400" dirty="0">
              <a:solidFill>
                <a:schemeClr val="dk1"/>
              </a:solidFill>
            </a:endParaRPr>
          </a:p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Access to clean water and sanitation can vary</a:t>
            </a:r>
            <a:endParaRPr sz="2400" dirty="0">
              <a:solidFill>
                <a:schemeClr val="dk1"/>
              </a:solidFill>
            </a:endParaRPr>
          </a:p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Literacy are lower and children spend less years in school</a:t>
            </a:r>
            <a:endParaRPr sz="2400" dirty="0">
              <a:solidFill>
                <a:schemeClr val="dk1"/>
              </a:solidFill>
            </a:endParaRPr>
          </a:p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Health care is not always available locally</a:t>
            </a:r>
            <a:endParaRPr sz="2400" dirty="0">
              <a:solidFill>
                <a:schemeClr val="dk1"/>
              </a:solidFill>
            </a:endParaRPr>
          </a:p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Unmetalled roads make travelling difficult</a:t>
            </a:r>
            <a:endParaRPr sz="2400" dirty="0">
              <a:solidFill>
                <a:schemeClr val="dk1"/>
              </a:solidFill>
            </a:endParaRPr>
          </a:p>
          <a:p>
            <a:pPr marL="419100" marR="0" lvl="0" indent="-342900" algn="l" rtl="0">
              <a:spcBef>
                <a:spcPts val="0"/>
              </a:spcBef>
              <a:spcAft>
                <a:spcPts val="600"/>
              </a:spcAft>
              <a:buClr>
                <a:srgbClr val="D74120"/>
              </a:buClr>
              <a:buSzPts val="24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Employment opportunities are fewer and wages are lower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32" name="Google Shape;132;p6"/>
          <p:cNvSpPr txBox="1"/>
          <p:nvPr/>
        </p:nvSpPr>
        <p:spPr>
          <a:xfrm>
            <a:off x="156100" y="4867125"/>
            <a:ext cx="11937600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Discuss with your partner: Are any of these challenges also found in urban areas?</a:t>
            </a:r>
            <a:endParaRPr sz="28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 (if applicable)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"/>
          <p:cNvSpPr txBox="1"/>
          <p:nvPr/>
        </p:nvSpPr>
        <p:spPr>
          <a:xfrm>
            <a:off x="443753" y="1546412"/>
            <a:ext cx="115242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EA5B0C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Rural</a:t>
            </a:r>
            <a:r>
              <a:rPr lang="en-GB" sz="2400" dirty="0">
                <a:solidFill>
                  <a:schemeClr val="dk1"/>
                </a:solidFill>
              </a:rPr>
              <a:t> - an area with a low population, low density, fewer services and limited infrastructure. Open land usually with a focus on agriculture.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Urban</a:t>
            </a:r>
            <a:r>
              <a:rPr lang="en-GB" sz="2400" dirty="0">
                <a:solidFill>
                  <a:schemeClr val="dk1"/>
                </a:solidFill>
              </a:rPr>
              <a:t> - an area with a high population, high density and variety of services and infrastructure. A town or city.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Services</a:t>
            </a:r>
            <a:r>
              <a:rPr lang="en-GB" sz="2400" dirty="0">
                <a:solidFill>
                  <a:schemeClr val="dk1"/>
                </a:solidFill>
              </a:rPr>
              <a:t> - jobs performed in the tertiary industry that are helpful to local people such as shopkeepers, hairdressers, bankers.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b53acd368_0_105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 dirty="0">
                <a:solidFill>
                  <a:srgbClr val="FFFFFF"/>
                </a:solidFill>
              </a:rPr>
              <a:t>Research task</a:t>
            </a:r>
            <a:endParaRPr sz="2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3cb53acd368_0_105"/>
          <p:cNvSpPr txBox="1"/>
          <p:nvPr/>
        </p:nvSpPr>
        <p:spPr>
          <a:xfrm>
            <a:off x="66550" y="1290500"/>
            <a:ext cx="11937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</a:rPr>
              <a:t>In pairs, complete the following table to compare life in rural and urban areas of Pakistan.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47" name="Google Shape;147;g3cb53acd368_0_105"/>
          <p:cNvSpPr txBox="1"/>
          <p:nvPr/>
        </p:nvSpPr>
        <p:spPr>
          <a:xfrm>
            <a:off x="156100" y="4867125"/>
            <a:ext cx="11937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EA5B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8" name="Google Shape;148;g3cb53acd368_0_105"/>
          <p:cNvGraphicFramePr/>
          <p:nvPr/>
        </p:nvGraphicFramePr>
        <p:xfrm>
          <a:off x="891850" y="2428175"/>
          <a:ext cx="10287000" cy="3395820"/>
        </p:xfrm>
        <a:graphic>
          <a:graphicData uri="http://schemas.openxmlformats.org/drawingml/2006/table">
            <a:tbl>
              <a:tblPr>
                <a:noFill/>
                <a:tableStyleId>{E516364F-943F-4B08-855A-9D8675AACBCF}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Rural Areas of Pakistan (%)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/>
                        <a:t>Urban Areas of Pakistan (%)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Access to Electricity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Safely Managed Drinking Water Services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People living in slums / poor quality housing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highlight>
                          <a:schemeClr val="lt1"/>
                        </a:highlight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Literacy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Use of IT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Formal sector of employment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Access to healthcare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cb53acd368_0_117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Key terms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cb53acd368_0_117"/>
          <p:cNvSpPr txBox="1"/>
          <p:nvPr/>
        </p:nvSpPr>
        <p:spPr>
          <a:xfrm>
            <a:off x="443753" y="1546412"/>
            <a:ext cx="115242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Safely managed drinking water</a:t>
            </a:r>
            <a:r>
              <a:rPr lang="en-GB" sz="2400" dirty="0">
                <a:solidFill>
                  <a:schemeClr val="dk1"/>
                </a:solidFill>
              </a:rPr>
              <a:t> - water from a clean source that is available in someone’s property. It should be regularly available and clean from contamination.</a:t>
            </a:r>
            <a:endParaRPr sz="2400" dirty="0">
              <a:solidFill>
                <a:schemeClr val="dk1"/>
              </a:solidFill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GB" sz="2400" b="1" dirty="0">
                <a:solidFill>
                  <a:schemeClr val="dk1"/>
                </a:solidFill>
              </a:rPr>
              <a:t>Formal employment sector </a:t>
            </a:r>
            <a:r>
              <a:rPr lang="en-GB" sz="2400" dirty="0">
                <a:solidFill>
                  <a:schemeClr val="dk1"/>
                </a:solidFill>
              </a:rPr>
              <a:t>- registered with the government. It pay taxes and provides regulated work for employees.</a:t>
            </a:r>
            <a:endParaRPr sz="2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cb53acd368_0_0"/>
          <p:cNvSpPr/>
          <p:nvPr/>
        </p:nvSpPr>
        <p:spPr>
          <a:xfrm>
            <a:off x="0" y="0"/>
            <a:ext cx="12192000" cy="1210200"/>
          </a:xfrm>
          <a:prstGeom prst="rect">
            <a:avLst/>
          </a:prstGeom>
          <a:solidFill>
            <a:srgbClr val="D74120"/>
          </a:solidFill>
          <a:ln w="12700" cap="flat" cmpd="sng">
            <a:solidFill>
              <a:srgbClr val="EA5B0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63537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rPr lang="en-GB" sz="2800" b="1">
                <a:solidFill>
                  <a:srgbClr val="FFFFFF"/>
                </a:solidFill>
              </a:rPr>
              <a:t>Human Development Index</a:t>
            </a: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3cb53acd368_0_0"/>
          <p:cNvSpPr txBox="1"/>
          <p:nvPr/>
        </p:nvSpPr>
        <p:spPr>
          <a:xfrm>
            <a:off x="473399" y="3091872"/>
            <a:ext cx="10918501" cy="321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Comparative language to use when comparing rural and urban areas: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whereas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while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both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similarly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higher than</a:t>
            </a:r>
            <a:endParaRPr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>
                <a:solidFill>
                  <a:schemeClr val="dk1"/>
                </a:solidFill>
              </a:rPr>
              <a:t>lower than</a:t>
            </a: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63" name="Google Shape;163;g3cb53acd368_0_0"/>
          <p:cNvSpPr txBox="1"/>
          <p:nvPr/>
        </p:nvSpPr>
        <p:spPr>
          <a:xfrm>
            <a:off x="473399" y="1316875"/>
            <a:ext cx="11585251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Write 5 sentences comparing quality of life in rural and urban areas of Pakistan.</a:t>
            </a:r>
            <a:endParaRPr sz="2800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rgbClr val="000000"/>
      </a:dk1>
      <a:lt1>
        <a:srgbClr val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7VPTP7ZE6X33-2020743336-690</_dlc_DocId>
    <_dlc_DocIdUrl xmlns="9ad1216b-cdc1-40e2-a0c2-94597fd44697">
      <Url>https://cambridgeorg.sharepoint.com/sites/cie/education/pd/Curriculum_Support/_layouts/15/DocIdRedir.aspx?ID=7VPTP7ZE6X33-2020743336-690</Url>
      <Description>7VPTP7ZE6X33-2020743336-690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5BD9047056454F94B4694108F9A1FF" ma:contentTypeVersion="3" ma:contentTypeDescription="Create a new document." ma:contentTypeScope="" ma:versionID="5c0011047895b59a897429f5e4ec5dcc">
  <xsd:schema xmlns:xsd="http://www.w3.org/2001/XMLSchema" xmlns:xs="http://www.w3.org/2001/XMLSchema" xmlns:p="http://schemas.microsoft.com/office/2006/metadata/properties" xmlns:ns2="9ad1216b-cdc1-40e2-a0c2-94597fd44697" xmlns:ns3="f1f25e64-7226-490b-ade3-8cf84afff5d2" targetNamespace="http://schemas.microsoft.com/office/2006/metadata/properties" ma:root="true" ma:fieldsID="5b649ae69bc45de80afe7d6c0f200904" ns2:_="" ns3:_="">
    <xsd:import namespace="9ad1216b-cdc1-40e2-a0c2-94597fd44697"/>
    <xsd:import namespace="f1f25e64-7226-490b-ade3-8cf84afff5d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25e64-7226-490b-ade3-8cf84afff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A13F74-3F7E-474C-8143-2BC2037F6FE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1440A82-535D-49AB-A480-5F3924AFF8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8089F4-C3E9-45EF-8352-A97F68750A97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9ad1216b-cdc1-40e2-a0c2-94597fd44697"/>
    <ds:schemaRef ds:uri="http://schemas.openxmlformats.org/package/2006/metadata/core-properties"/>
    <ds:schemaRef ds:uri="http://schemas.microsoft.com/office/infopath/2007/PartnerControls"/>
    <ds:schemaRef ds:uri="f1f25e64-7226-490b-ade3-8cf84afff5d2"/>
  </ds:schemaRefs>
</ds:datastoreItem>
</file>

<file path=customXml/itemProps4.xml><?xml version="1.0" encoding="utf-8"?>
<ds:datastoreItem xmlns:ds="http://schemas.openxmlformats.org/officeDocument/2006/customXml" ds:itemID="{A9A2D733-DC59-4F98-8C64-169E3B8C22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f1f25e64-7226-490b-ade3-8cf84afff5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582</Words>
  <Application>Microsoft Office PowerPoint</Application>
  <PresentationFormat>Widescreen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Lois Lindemann</dc:creator>
  <cp:lastModifiedBy>Sepideh Modgham</cp:lastModifiedBy>
  <cp:revision>1</cp:revision>
  <dcterms:created xsi:type="dcterms:W3CDTF">2018-01-14T21:11:47Z</dcterms:created>
  <dcterms:modified xsi:type="dcterms:W3CDTF">2026-05-14T13:44:56Z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0x010100E45BD9047056454F94B4694108F9A1FF</vt:lpwstr>
  </property>
  <property fmtid="{D5CDD505-2E9C-101B-9397-08002B2CF9AE}" pid="3" name="_dlc_DocIdItemGuid">
    <vt:lpwstr>debf3069-527d-47d5-b593-d94bea6a3c7a</vt:lpwstr>
  </property>
  <property fmtid="{D5CDD505-2E9C-101B-9397-08002B2CF9AE}" pid="4" name="MediaServiceImageTags">
    <vt:lpwstr/>
  </property>
</Properties>
</file>