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22" r:id="rId8"/>
    <p:sldId id="336" r:id="rId9"/>
    <p:sldId id="333" r:id="rId10"/>
    <p:sldId id="342" r:id="rId11"/>
    <p:sldId id="34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18T15:55:44.856" v="3653" actId="27636"/>
      <pc:docMkLst>
        <pc:docMk/>
      </pc:docMkLst>
      <pc:sldChg chg="modSp mod">
        <pc:chgData name="Lizzie Gauntlett" userId="1dc7c36a1b1a647d" providerId="LiveId" clId="{C1DC5315-D282-429F-B35A-871ABF7A65E8}" dt="2026-06-18T15:41:25.825" v="2498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18T15:41:25.825" v="2498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18T15:44:05.087" v="2639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18T15:42:27.958" v="2623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18T15:44:05.087" v="2639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6-06-18T15:53:45.139" v="3397" actId="20577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18T15:45:30.247" v="2714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6-06-18T15:53:45.139" v="3397" actId="20577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 ord">
        <pc:chgData name="Lizzie Gauntlett" userId="1dc7c36a1b1a647d" providerId="LiveId" clId="{C1DC5315-D282-429F-B35A-871ABF7A65E8}" dt="2026-06-18T15:44:58.465" v="2688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6-18T15:44:58.465" v="2688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mod">
        <pc:chgData name="Lizzie Gauntlett" userId="1dc7c36a1b1a647d" providerId="LiveId" clId="{C1DC5315-D282-429F-B35A-871ABF7A65E8}" dt="2026-06-18T15:55:44.856" v="3653" actId="27636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18T15:55:44.856" v="3653" actId="27636"/>
          <ac:spMkLst>
            <pc:docMk/>
            <pc:sldMk cId="153233455" sldId="341"/>
            <ac:spMk id="4" creationId="{CC353874-58DC-AE45-C5DF-CCA75046EC71}"/>
          </ac:spMkLst>
        </pc:spChg>
      </pc:sldChg>
      <pc:sldChg chg="modSp mod">
        <pc:chgData name="Lizzie Gauntlett" userId="1dc7c36a1b1a647d" providerId="LiveId" clId="{C1DC5315-D282-429F-B35A-871ABF7A65E8}" dt="2026-06-18T15:50:43.064" v="3240" actId="20577"/>
        <pc:sldMkLst>
          <pc:docMk/>
          <pc:sldMk cId="258161367" sldId="342"/>
        </pc:sldMkLst>
        <pc:spChg chg="mod">
          <ac:chgData name="Lizzie Gauntlett" userId="1dc7c36a1b1a647d" providerId="LiveId" clId="{C1DC5315-D282-429F-B35A-871ABF7A65E8}" dt="2026-06-18T15:49:49.677" v="3009" actId="20577"/>
          <ac:spMkLst>
            <pc:docMk/>
            <pc:sldMk cId="258161367" sldId="342"/>
            <ac:spMk id="2" creationId="{6A0C4201-C636-4B50-C5C2-B1505C0B8850}"/>
          </ac:spMkLst>
        </pc:spChg>
        <pc:spChg chg="mod">
          <ac:chgData name="Lizzie Gauntlett" userId="1dc7c36a1b1a647d" providerId="LiveId" clId="{C1DC5315-D282-429F-B35A-871ABF7A65E8}" dt="2026-06-18T15:50:43.064" v="3240" actId="20577"/>
          <ac:spMkLst>
            <pc:docMk/>
            <pc:sldMk cId="258161367" sldId="342"/>
            <ac:spMk id="4" creationId="{089EF9E1-4C16-292A-D85B-36C74D7F0D46}"/>
          </ac:spMkLst>
        </pc:spChg>
      </pc:sldChg>
      <pc:sldChg chg="modSp">
        <pc:chgData name="Lizzie Gauntlett" userId="1dc7c36a1b1a647d" providerId="LiveId" clId="{C1DC5315-D282-429F-B35A-871ABF7A65E8}" dt="2026-06-18T15:41:00.557" v="2391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18T15:41:00.557" v="2391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6-29T09:22:44.930" v="0" actId="120"/>
      <pc:docMkLst>
        <pc:docMk/>
      </pc:docMkLst>
      <pc:sldChg chg="modSp mod">
        <pc:chgData name="Karolyn Feliciani" userId="4076af5d-4c02-40b8-bc9d-56f6c404e751" providerId="ADAL" clId="{8B2CCB7D-5049-4A78-86B5-363DE994085C}" dt="2026-06-29T09:22:44.930" v="0" actId="120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6-29T09:22:44.930" v="0" actId="120"/>
          <ac:spMkLst>
            <pc:docMk/>
            <pc:sldMk cId="153233455" sldId="341"/>
            <ac:spMk id="4" creationId="{CC353874-58DC-AE45-C5DF-CCA75046EC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international.org/Images/718594-2027-specimen-paper-2.pdf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mbridgeinternational.org/Images/718602-2027-specimen-paper-2-mark-scheme.pdf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Demonstrate knowledge and understanding of language development content</a:t>
            </a:r>
          </a:p>
          <a:p>
            <a:pPr lvl="0" fontAlgn="base"/>
            <a:r>
              <a:rPr lang="en-GB" dirty="0"/>
              <a:t>Apply knowledge to a range of novel scenarios</a:t>
            </a:r>
          </a:p>
          <a:p>
            <a:r>
              <a:rPr lang="en-GB" dirty="0"/>
              <a:t>Evaluate theories in extended response questions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Write down three tips or pieces of advice you would give when answering an exam question.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Assessment practice- short answer questions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Complete the short answer questions from the </a:t>
            </a:r>
            <a:r>
              <a:rPr lang="en-US" sz="3600" dirty="0">
                <a:hlinkClick r:id="rId3"/>
              </a:rPr>
              <a:t>practice paper</a:t>
            </a:r>
            <a:r>
              <a:rPr lang="en-US" sz="3600" dirty="0"/>
              <a:t>: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Q7</a:t>
            </a:r>
          </a:p>
          <a:p>
            <a:pPr marL="0" indent="0">
              <a:buNone/>
            </a:pPr>
            <a:r>
              <a:rPr lang="en-US" sz="3600" dirty="0"/>
              <a:t>Q8a-d</a:t>
            </a:r>
          </a:p>
          <a:p>
            <a:pPr marL="0" indent="0">
              <a:buNone/>
            </a:pPr>
            <a:r>
              <a:rPr lang="en-US" sz="3600" dirty="0"/>
              <a:t>Q9</a:t>
            </a:r>
          </a:p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Activity: Self-assess your answers using the </a:t>
            </a:r>
            <a:r>
              <a:rPr lang="en-GB" dirty="0">
                <a:latin typeface="Arial"/>
                <a:cs typeface="Arial"/>
                <a:hlinkClick r:id="rId3"/>
              </a:rPr>
              <a:t>mark scheme</a:t>
            </a:r>
            <a:r>
              <a:rPr lang="en-GB" dirty="0">
                <a:latin typeface="Arial"/>
                <a:cs typeface="Arial"/>
              </a:rPr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response question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Hugh is a 3-year-old child who is beginning to learn language. He understands and produce simple sentences without being directly taught grammar rules. </a:t>
            </a:r>
          </a:p>
          <a:p>
            <a:pPr marL="0" indent="0">
              <a:buNone/>
            </a:pPr>
            <a:r>
              <a:rPr lang="en-GB" dirty="0"/>
              <a:t>Hugh’s parents notice that his communication skills have improved a lot since birth.</a:t>
            </a:r>
          </a:p>
          <a:p>
            <a:pPr marL="0" indent="0">
              <a:buNone/>
            </a:pPr>
            <a:r>
              <a:rPr lang="en-GB" dirty="0"/>
              <a:t>Use knowledge of Chomsky’s biological explanation of language acquisition to explain:</a:t>
            </a:r>
          </a:p>
          <a:p>
            <a:r>
              <a:rPr lang="en-GB" dirty="0"/>
              <a:t>Hugh’s ability to acquire language</a:t>
            </a:r>
          </a:p>
          <a:p>
            <a:r>
              <a:rPr lang="en-GB" dirty="0"/>
              <a:t>The period of language acquisition Hugh is in </a:t>
            </a:r>
          </a:p>
          <a:p>
            <a:pPr marL="0" indent="0" algn="r">
              <a:buNone/>
            </a:pPr>
            <a:r>
              <a:rPr lang="en-GB" dirty="0"/>
              <a:t>[8 marks]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24EA8-02EE-3DDA-0908-9309AADBF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4201-C636-4B50-C5C2-B1505C0B8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Extended open response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4AE4322-7FD8-593A-54AD-7D320A4D91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9EF9E1-4C16-292A-D85B-36C74D7F0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en-US" dirty="0"/>
              <a:t>Working with a partner, plan a response to answering the extended open response question.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Think about the writing frames and sentence starters you have practiced in psychology. 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5816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3429001"/>
            <a:ext cx="11364052" cy="3094928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Plenary: </a:t>
            </a:r>
            <a:r>
              <a:rPr lang="en-US" dirty="0">
                <a:latin typeface="Arial"/>
                <a:cs typeface="Arial"/>
              </a:rPr>
              <a:t>Respond to the following questions on a sticky note. You do not need to include your name:</a:t>
            </a:r>
          </a:p>
          <a:p>
            <a:pPr marL="457200" indent="-457200">
              <a:buAutoNum type="arabicPeriod"/>
            </a:pPr>
            <a:r>
              <a:rPr lang="en-GB" dirty="0"/>
              <a:t>One thing you found interesting in this topic</a:t>
            </a:r>
          </a:p>
          <a:p>
            <a:pPr marL="457200" indent="-457200">
              <a:buAutoNum type="arabicPeriod"/>
            </a:pPr>
            <a:r>
              <a:rPr lang="en-GB" dirty="0"/>
              <a:t>One thing you still want to improve</a:t>
            </a:r>
          </a:p>
          <a:p>
            <a:pPr marL="457200" indent="-457200">
              <a:buAutoNum type="arabicPeriod"/>
            </a:pPr>
            <a:r>
              <a:rPr lang="en-GB" dirty="0"/>
              <a:t>One question you have </a:t>
            </a:r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7VPTP7ZE6X33-2020743336-752</_dlc_DocId>
    <_dlc_DocIdUrl xmlns="9ad1216b-cdc1-40e2-a0c2-94597fd44697">
      <Url>https://cambridgeorg.sharepoint.com/sites/cie/education/pd/Curriculum_Support/_layouts/15/DocIdRedir.aspx?ID=7VPTP7ZE6X33-2020743336-752</Url>
      <Description>7VPTP7ZE6X33-2020743336-752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dcmitype/"/>
    <ds:schemaRef ds:uri="http://purl.org/dc/elements/1.1/"/>
    <ds:schemaRef ds:uri="http://schemas.microsoft.com/office/2006/documentManagement/types"/>
    <ds:schemaRef ds:uri="f1f25e64-7226-490b-ade3-8cf84afff5d2"/>
    <ds:schemaRef ds:uri="9ad1216b-cdc1-40e2-a0c2-94597fd44697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B51E4432-B63E-4672-B7E2-BA073EF81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402</TotalTime>
  <Words>217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Assessment practice- short answer questions</vt:lpstr>
      <vt:lpstr>PowerPoint Presentation</vt:lpstr>
      <vt:lpstr>Extended response question</vt:lpstr>
      <vt:lpstr>Extended open response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2026-06-29T09:22:48Z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3138595d-728e-4859-8be2-86c3fa6de939</vt:lpwstr>
  </property>
</Properties>
</file>