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313" r:id="rId3"/>
    <p:sldId id="318" r:id="rId4"/>
    <p:sldId id="312" r:id="rId5"/>
    <p:sldId id="314" r:id="rId6"/>
    <p:sldId id="315" r:id="rId7"/>
    <p:sldId id="316" r:id="rId8"/>
    <p:sldId id="317" r:id="rId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74368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714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906BC57A-E4E4-4DAB-B114-0771D3D6908A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714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674ED88C-CF6A-4B22-A157-A43CE3438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6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714" y="0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3" y="4778458"/>
            <a:ext cx="5439097" cy="3909932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714" y="9432614"/>
            <a:ext cx="2945981" cy="497199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 The midpoint and length of a line segment</a:t>
            </a:r>
          </a:p>
          <a:p>
            <a:r>
              <a:rPr lang="en-GB" dirty="0" smtClean="0"/>
              <a:t>Draw two coordinates on a coordinate</a:t>
            </a:r>
            <a:r>
              <a:rPr lang="en-GB" baseline="0" dirty="0" smtClean="0"/>
              <a:t> grid; the numbers should be suitably simple; use the same two as in lesson 1 to avoid the same points being made over again</a:t>
            </a:r>
          </a:p>
          <a:p>
            <a:r>
              <a:rPr lang="en-GB" baseline="0" dirty="0" smtClean="0"/>
              <a:t>Ask students to discuss in pairs “Apart from the equation of the line through them, what can you tell me about these two coordinates?”</a:t>
            </a:r>
          </a:p>
          <a:p>
            <a:r>
              <a:rPr lang="en-GB" baseline="0" dirty="0" smtClean="0"/>
              <a:t>They should record their findings of their mini white boards.</a:t>
            </a:r>
          </a:p>
          <a:p>
            <a:r>
              <a:rPr lang="en-GB" baseline="0" dirty="0" smtClean="0"/>
              <a:t>Ask: “Could you find the midpoint of the line segment?” </a:t>
            </a:r>
          </a:p>
          <a:p>
            <a:r>
              <a:rPr lang="en-GB" baseline="0" dirty="0" smtClean="0"/>
              <a:t>Prompt: Average the two points</a:t>
            </a:r>
          </a:p>
          <a:p>
            <a:pPr defTabSz="904707">
              <a:defRPr/>
            </a:pPr>
            <a:r>
              <a:rPr lang="en-GB" baseline="0" dirty="0" smtClean="0"/>
              <a:t>Vocabulary: midpoint / bisector / equidistant</a:t>
            </a:r>
          </a:p>
          <a:p>
            <a:r>
              <a:rPr lang="en-GB" baseline="0" dirty="0" smtClean="0"/>
              <a:t>Ask:  ”What about the distance between the points?”</a:t>
            </a:r>
          </a:p>
          <a:p>
            <a:r>
              <a:rPr lang="en-GB" baseline="0" dirty="0" smtClean="0"/>
              <a:t>Prompt: Pythagoras </a:t>
            </a:r>
          </a:p>
          <a:p>
            <a:r>
              <a:rPr lang="en-GB" baseline="0" dirty="0" smtClean="0"/>
              <a:t>Vocabulary: Length of line segment / distance between the points</a:t>
            </a:r>
          </a:p>
          <a:p>
            <a:r>
              <a:rPr lang="en-GB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 The midpoint and length of a line segment</a:t>
            </a:r>
          </a:p>
          <a:p>
            <a:r>
              <a:rPr lang="en-GB" dirty="0" smtClean="0"/>
              <a:t>Draw two coordinates on a coordinate</a:t>
            </a:r>
            <a:r>
              <a:rPr lang="en-GB" baseline="0" dirty="0" smtClean="0"/>
              <a:t> grid; the numbers should be suitably simple; use the same two as in lesson 1 to avoid the same points being made over again</a:t>
            </a:r>
          </a:p>
          <a:p>
            <a:r>
              <a:rPr lang="en-GB" baseline="0" dirty="0" smtClean="0"/>
              <a:t>Ask students to discuss in pairs “Apart from the equation of the line through them, what can you tell me about these two coordinates?”</a:t>
            </a:r>
          </a:p>
          <a:p>
            <a:r>
              <a:rPr lang="en-GB" baseline="0" dirty="0" smtClean="0"/>
              <a:t>They should record their findings of their mini white boards.</a:t>
            </a:r>
          </a:p>
          <a:p>
            <a:r>
              <a:rPr lang="en-GB" baseline="0" dirty="0" smtClean="0"/>
              <a:t>Ask: “Could you find the midpoint of the line segment?” </a:t>
            </a:r>
          </a:p>
          <a:p>
            <a:r>
              <a:rPr lang="en-GB" baseline="0" dirty="0" smtClean="0"/>
              <a:t>Prompt: Average the two points</a:t>
            </a:r>
          </a:p>
          <a:p>
            <a:pPr defTabSz="904707">
              <a:defRPr/>
            </a:pPr>
            <a:r>
              <a:rPr lang="en-GB" baseline="0" dirty="0" smtClean="0"/>
              <a:t>Vocabulary: midpoint / bisector / equidistant</a:t>
            </a:r>
          </a:p>
          <a:p>
            <a:r>
              <a:rPr lang="en-GB" baseline="0" dirty="0" smtClean="0"/>
              <a:t>Ask:  ”What about the distance between the points?”</a:t>
            </a:r>
          </a:p>
          <a:p>
            <a:r>
              <a:rPr lang="en-GB" baseline="0" dirty="0" smtClean="0"/>
              <a:t>Prompt: Pythagoras </a:t>
            </a:r>
          </a:p>
          <a:p>
            <a:r>
              <a:rPr lang="en-GB" baseline="0" dirty="0" smtClean="0"/>
              <a:t>Vocabulary: Length of line segment / distance between the points</a:t>
            </a:r>
          </a:p>
          <a:p>
            <a:r>
              <a:rPr lang="en-GB" baseline="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04707"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defTabSz="904707"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you generalise for any two points with coordinates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defTabSz="904707"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 you generalise for any two points with coordinates 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𝑥_1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𝑦_1) 𝑎𝑛𝑑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b="0" i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𝑥_2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b="0" i="0" dirty="0" smtClean="0">
                    <a:latin typeface="Cambria Math" panose="02040503050406030204" pitchFamily="18" charset="0"/>
                    <a:cs typeface="Arial" panose="020B0604020202020204" pitchFamily="34" charset="0"/>
                  </a:rPr>
                  <a:t>𝑦_2) </a:t>
                </a:r>
                <a:r>
                  <a:rPr lang="en-GB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2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Prompts &amp; key questions for this slide:</a:t>
            </a:r>
          </a:p>
          <a:p>
            <a:pPr defTabSz="904707">
              <a:defRPr/>
            </a:pP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4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04707"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defTabSz="904707"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04707"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Check that (-3) squared is not thought of as -9</a:t>
                </a:r>
              </a:p>
              <a:p>
                <a:pPr defTabSz="904707">
                  <a:defRPr/>
                </a:pPr>
                <a:r>
                  <a:rPr lang="en-GB" b="1" dirty="0" smtClean="0">
                    <a:cs typeface="Arial" panose="020B0604020202020204" pitchFamily="34" charset="0"/>
                  </a:rPr>
                  <a:t>If students get “maths error” on their calculator they have probably not used brackets around their negative numbers and so try to find</a:t>
                </a:r>
                <a:r>
                  <a:rPr lang="en-GB" b="1" baseline="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GB" b="1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𝒏𝒆𝒈𝒂𝒕𝒊𝒗𝒆</m:t>
                        </m:r>
                        <m:r>
                          <a:rPr lang="en-GB" b="1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  <m:r>
                      <a:rPr lang="en-GB" b="1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𝒏𝒖𝒎𝒃𝒆𝒓</m:t>
                    </m:r>
                  </m:oMath>
                </a14:m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04707"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Prompts &amp; key questions for this slide: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Check that (-3) squared is not thought of as -9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 smtClean="0">
                    <a:cs typeface="Arial" panose="020B0604020202020204" pitchFamily="34" charset="0"/>
                  </a:rPr>
                  <a:t>If students get “maths error” on their calculator they have probably not used brackets around their negative numbers and so try to find</a:t>
                </a:r>
                <a:r>
                  <a:rPr lang="en-GB" b="1" baseline="0" dirty="0" smtClean="0">
                    <a:cs typeface="Arial" panose="020B0604020202020204" pitchFamily="34" charset="0"/>
                  </a:rPr>
                  <a:t> </a:t>
                </a:r>
                <a:r>
                  <a:rPr lang="en-GB" b="1" i="0" baseline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√(𝒏𝒆𝒈𝒂𝒕𝒊𝒗𝒆 ) 𝒏𝒖𝒎𝒃𝒆𝒓</a:t>
                </a: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8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</a:t>
                </a:r>
                <a:r>
                  <a:rPr lang="en-GB" baseline="0" dirty="0" smtClean="0"/>
                  <a:t> algebra will show that learners understand and will help to fix the 3 methods into their memory</a:t>
                </a:r>
              </a:p>
              <a:p>
                <a:r>
                  <a:rPr lang="en-GB" baseline="0" dirty="0" smtClean="0"/>
                  <a:t>Work on whiteboards in pairs.</a:t>
                </a:r>
              </a:p>
              <a:p>
                <a:r>
                  <a:rPr lang="en-GB" baseline="0" dirty="0" smtClean="0"/>
                  <a:t>Learners can discuss how to simplify their answers (solutions on next slide)</a:t>
                </a:r>
              </a:p>
              <a:p>
                <a:pPr marL="282721" indent="-282721" defTabSz="904707">
                  <a:buFontTx/>
                  <a:buAutoNum type="romanLcParenR"/>
                  <a:defRPr/>
                </a:pPr>
                <a:r>
                  <a:rPr lang="en-GB" baseline="0" dirty="0" smtClean="0"/>
                  <a:t>Discuss the difference between </a:t>
                </a:r>
                <a14:m>
                  <m:oMath xmlns:m="http://schemas.openxmlformats.org/officeDocument/2006/math">
                    <m:r>
                      <a:rPr lang="en-GB" b="0" i="0" u="none" baseline="0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b="0" i="1" u="non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u="none" baseline="0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GB" b="0" i="1" u="none" baseline="0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GB" b="0" i="1" u="none" baseline="0" smtClean="0">
                        <a:latin typeface="Cambria Math"/>
                      </a:rPr>
                      <m:t> </m:t>
                    </m:r>
                    <m:r>
                      <a:rPr lang="en-GB" b="0" i="1" u="none" baseline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b="0" i="1" u="none" baseline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b="0" i="1" u="non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u="none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u="none" baseline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b="0" i="1" u="none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u="none" baseline="0" dirty="0" smtClean="0"/>
              </a:p>
              <a:p>
                <a:pPr marL="282721" indent="-282721" defTabSz="904707">
                  <a:buFontTx/>
                  <a:buAutoNum type="romanLcParenR" startAt="2"/>
                  <a:defRPr/>
                </a:pPr>
                <a:r>
                  <a:rPr lang="en-GB" baseline="0" dirty="0" smtClean="0"/>
                  <a:t>Watch out for 2</a:t>
                </a:r>
                <a:r>
                  <a:rPr lang="en-GB" i="1" baseline="0" dirty="0" smtClean="0"/>
                  <a:t>a</a:t>
                </a:r>
                <a:r>
                  <a:rPr lang="en-GB" baseline="0" dirty="0" smtClean="0"/>
                  <a:t> + 4</a:t>
                </a:r>
                <a:r>
                  <a:rPr lang="en-GB" i="1" baseline="0" dirty="0" smtClean="0"/>
                  <a:t>b</a:t>
                </a:r>
                <a:r>
                  <a:rPr lang="en-GB" baseline="0" dirty="0" smtClean="0"/>
                  <a:t> as the answer; this is a common error which shows students do not fully understand simplifying algebraic expressions of this type. Invite a learner to the board to show why this does not work as a solution</a:t>
                </a:r>
              </a:p>
              <a:p>
                <a:pPr defTabSz="904707">
                  <a:defRPr/>
                </a:pPr>
                <a:r>
                  <a:rPr lang="en-GB" baseline="0" dirty="0" smtClean="0"/>
                  <a:t>	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</a:t>
                </a:r>
                <a:r>
                  <a:rPr lang="en-GB" baseline="0" dirty="0" smtClean="0"/>
                  <a:t> algebra will show that learners understand and will </a:t>
                </a:r>
                <a:r>
                  <a:rPr lang="en-GB" baseline="0" dirty="0" smtClean="0"/>
                  <a:t>help to fix the </a:t>
                </a:r>
                <a:r>
                  <a:rPr lang="en-GB" baseline="0" dirty="0" smtClean="0"/>
                  <a:t>3 </a:t>
                </a:r>
                <a:r>
                  <a:rPr lang="en-GB" baseline="0" dirty="0" smtClean="0"/>
                  <a:t>methods into their memory</a:t>
                </a:r>
              </a:p>
              <a:p>
                <a:r>
                  <a:rPr lang="en-GB" baseline="0" dirty="0" smtClean="0"/>
                  <a:t>Work on whiteboards in pairs.</a:t>
                </a:r>
              </a:p>
              <a:p>
                <a:r>
                  <a:rPr lang="en-GB" baseline="0" dirty="0" smtClean="0"/>
                  <a:t>Learners can discuss how to simplify their answers (solutions on next slide)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/>
                  <a:tabLst/>
                  <a:defRPr/>
                </a:pPr>
                <a:r>
                  <a:rPr lang="en-GB" baseline="0" dirty="0" smtClean="0"/>
                  <a:t>Discuss the difference between </a:t>
                </a:r>
                <a:r>
                  <a:rPr lang="en-GB" b="0" i="0" u="none" baseline="0" smtClean="0">
                    <a:latin typeface="Cambria Math" panose="02040503050406030204" pitchFamily="18" charset="0"/>
                  </a:rPr>
                  <a:t>2_(𝑎 )^𝑏 𝑎𝑛𝑑  2𝑏/𝑎</a:t>
                </a:r>
                <a:endParaRPr lang="en-GB" u="none" baseline="0" dirty="0" smtClean="0"/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 startAt="2"/>
                  <a:tabLst/>
                  <a:defRPr/>
                </a:pPr>
                <a:r>
                  <a:rPr lang="en-GB" baseline="0" dirty="0" smtClean="0"/>
                  <a:t>Watch out for 2a + 4b as the answer; this is a common error which shows students do not fully understand simplifying algebraic expressions of this type. Invite a learner to the board to show why this does not work as </a:t>
                </a:r>
                <a:r>
                  <a:rPr lang="en-GB" baseline="0" smtClean="0"/>
                  <a:t>a solution</a:t>
                </a:r>
                <a:endParaRPr lang="en-GB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aseline="0" dirty="0" smtClean="0"/>
                  <a:t>	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9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0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 smtClean="0"/>
              <a:t>Teacher tutorial</a:t>
            </a:r>
            <a:br>
              <a:rPr lang="en-GB" sz="2800" b="1" dirty="0" smtClean="0"/>
            </a:br>
            <a:r>
              <a:rPr lang="en-GB" sz="2600" dirty="0" smtClean="0"/>
              <a:t>Topic: </a:t>
            </a:r>
            <a:r>
              <a:rPr lang="en-GB" sz="2600" dirty="0" smtClean="0"/>
              <a:t>1.3 Coordinate </a:t>
            </a:r>
            <a:r>
              <a:rPr lang="en-GB" sz="2600" dirty="0" smtClean="0"/>
              <a:t>Geometry</a:t>
            </a:r>
            <a:br>
              <a:rPr lang="en-GB" sz="2600" dirty="0" smtClean="0"/>
            </a:br>
            <a:r>
              <a:rPr lang="en-GB" sz="2600" dirty="0" smtClean="0"/>
              <a:t>Lesson 3: Using </a:t>
            </a:r>
            <a:r>
              <a:rPr lang="en-GB" sz="2600" dirty="0"/>
              <a:t>m</a:t>
            </a:r>
            <a:r>
              <a:rPr lang="en-GB" sz="2600" dirty="0" smtClean="0"/>
              <a:t>idpoints and distances</a:t>
            </a:r>
            <a:endParaRPr lang="en-GB" sz="260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 smtClean="0"/>
              <a:t>Version 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83" y="993325"/>
            <a:ext cx="5354430" cy="527289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</p:spPr>
        <p:txBody>
          <a:bodyPr/>
          <a:lstStyle/>
          <a:p>
            <a:r>
              <a:rPr lang="en-GB" dirty="0" smtClean="0"/>
              <a:t>Calculating the midpoint and distance between two coordinates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2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433" y="1103684"/>
            <a:ext cx="5354430" cy="5272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0583" y="1491765"/>
                <a:ext cx="5312150" cy="90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𝑚𝑖𝑑𝑝𝑜𝑖𝑛𝑡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2+5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3+9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3" y="1491765"/>
                <a:ext cx="5312150" cy="907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7850" y="2524315"/>
                <a:ext cx="3466489" cy="69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𝑚𝑖𝑑𝑝𝑜𝑖𝑛𝑡</m:t>
                    </m:r>
                    <m:r>
                      <a:rPr lang="en-GB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(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6 </m:t>
                    </m:r>
                  </m:oMath>
                </a14:m>
                <a:r>
                  <a:rPr lang="en-GB" sz="2800" dirty="0" smtClean="0"/>
                  <a:t>)</a:t>
                </a:r>
                <a:endParaRPr lang="en-GB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50" y="2524315"/>
                <a:ext cx="3466489" cy="699166"/>
              </a:xfrm>
              <a:prstGeom prst="rect">
                <a:avLst/>
              </a:prstGeom>
              <a:blipFill>
                <a:blip r:embed="rId5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4882" y="3932237"/>
                <a:ext cx="5231497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2" y="3932237"/>
                <a:ext cx="5231497" cy="614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4882" y="4631403"/>
                <a:ext cx="3979487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2" y="4631403"/>
                <a:ext cx="3979487" cy="614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881" y="5330569"/>
                <a:ext cx="2750305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1" y="5330569"/>
                <a:ext cx="2750305" cy="582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881" y="5804953"/>
                <a:ext cx="2750304" cy="582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1" y="5804953"/>
                <a:ext cx="2750304" cy="582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492369" y="1103684"/>
            <a:ext cx="4747846" cy="24132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92369" y="3740129"/>
            <a:ext cx="5374010" cy="28013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</p:spPr>
        <p:txBody>
          <a:bodyPr/>
          <a:lstStyle/>
          <a:p>
            <a:r>
              <a:rPr lang="en-GB" dirty="0" smtClean="0"/>
              <a:t>Calculating the midpoint and distance between two coordinates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3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Generalising the midpoint and distance between two coordinates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895" y="1270000"/>
            <a:ext cx="5076825" cy="5095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Midpoint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Distance</a:t>
            </a: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1788" y="1728957"/>
                <a:ext cx="5312150" cy="872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𝑚𝑖𝑑𝑝𝑜𝑖𝑛𝑡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1728957"/>
                <a:ext cx="5312150" cy="872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4882" y="3932237"/>
                <a:ext cx="5841920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2" y="3932237"/>
                <a:ext cx="5841920" cy="614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37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midpoint between two points – building fluency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31198" y="26116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69" y="1329279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of the line segment from C(-3, 2) to D (0, 11)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69480" y="2457521"/>
                <a:ext cx="5312150" cy="936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𝑚𝑖𝑑𝑝𝑜𝑖𝑛𝑡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+0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2+11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80" y="2457521"/>
                <a:ext cx="5312150" cy="936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69480" y="3393675"/>
                <a:ext cx="3640017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𝑚𝑖𝑑𝑝𝑜𝑖𝑛𝑡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>
                          <a:latin typeface="Cambria Math" panose="02040503050406030204" pitchFamily="18" charset="0"/>
                        </a:rPr>
                        <m:t> , 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480" y="3393675"/>
                <a:ext cx="3640017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6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distance between two points – building fluency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31198" y="261165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69" y="1329279"/>
            <a:ext cx="1087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line segment from C(-3,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0)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to 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(2, 11) 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5414" y="2611651"/>
                <a:ext cx="5697970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2611651"/>
                <a:ext cx="5697970" cy="614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5414" y="3677874"/>
                <a:ext cx="4514890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3677874"/>
                <a:ext cx="4514890" cy="6141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75414" y="4450586"/>
                <a:ext cx="3376309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9+81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4450586"/>
                <a:ext cx="3376309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75414" y="5151909"/>
                <a:ext cx="2949077" cy="57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414" y="5151909"/>
                <a:ext cx="2949077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07646" y="2087271"/>
            <a:ext cx="554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Find in terms of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528" y="3140969"/>
            <a:ext cx="51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) The gradient of PQ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528" y="3985901"/>
            <a:ext cx="51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(ii) The length of PQ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7219" y="4830833"/>
            <a:ext cx="5130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) 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midpoint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of PQ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 is the point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and Q is the point 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GB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283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Consolidation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5250" cy="4427415"/>
              </a:xfrm>
            </p:spPr>
            <p:txBody>
              <a:bodyPr/>
              <a:lstStyle/>
              <a:p>
                <a:r>
                  <a:rPr lang="en-GB" dirty="0" smtClean="0"/>
                  <a:t>Solution: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𝑔𝑟𝑎𝑑𝑖𝑒𝑛𝑡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𝑔𝑟𝑎𝑑𝑖𝑒𝑛𝑡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𝑖𝑖𝑖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𝑚𝑖𝑑𝑝𝑜𝑖𝑛𝑡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)	</a:t>
                </a:r>
                <a:r>
                  <a:rPr lang="en-GB" dirty="0"/>
                  <a:t> </a:t>
                </a: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𝑚𝑖𝑑𝑝𝑜𝑖𝑛𝑡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=( 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3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1788" y="1270000"/>
                <a:ext cx="11525250" cy="4427415"/>
              </a:xfrm>
              <a:blipFill>
                <a:blip r:embed="rId3"/>
                <a:stretch>
                  <a:fillRect l="-952" t="-2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3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588</Words>
  <Application>Microsoft Office PowerPoint</Application>
  <PresentationFormat>Widescreen</PresentationFormat>
  <Paragraphs>92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Teacher tutorial Topic: 1.3 Coordinate Geometry Lesson 3: Using midpoints and distances</vt:lpstr>
      <vt:lpstr>Calculating the midpoint and distance between two coordinates</vt:lpstr>
      <vt:lpstr>Calculating the midpoint and distance between two coordinates</vt:lpstr>
      <vt:lpstr>Generalising the midpoint and distance between two coordinates</vt:lpstr>
      <vt:lpstr>The midpoint between two points – building fluency</vt:lpstr>
      <vt:lpstr>The distance between two points – building fluency</vt:lpstr>
      <vt:lpstr>Consolidation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David Harrison</cp:lastModifiedBy>
  <cp:revision>113</cp:revision>
  <cp:lastPrinted>2018-12-17T12:26:39Z</cp:lastPrinted>
  <dcterms:created xsi:type="dcterms:W3CDTF">2018-01-14T21:11:47Z</dcterms:created>
  <dcterms:modified xsi:type="dcterms:W3CDTF">2019-01-22T11:25:00Z</dcterms:modified>
</cp:coreProperties>
</file>