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89" r:id="rId2"/>
    <p:sldId id="271" r:id="rId3"/>
    <p:sldId id="287" r:id="rId4"/>
    <p:sldId id="273" r:id="rId5"/>
    <p:sldId id="276" r:id="rId6"/>
    <p:sldId id="288" r:id="rId7"/>
    <p:sldId id="275" r:id="rId8"/>
    <p:sldId id="282" r:id="rId9"/>
    <p:sldId id="274" r:id="rId10"/>
    <p:sldId id="280" r:id="rId11"/>
    <p:sldId id="278" r:id="rId12"/>
    <p:sldId id="283" r:id="rId13"/>
    <p:sldId id="285" r:id="rId14"/>
    <p:sldId id="284" r:id="rId15"/>
    <p:sldId id="286" r:id="rId16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B0C"/>
    <a:srgbClr val="575756"/>
    <a:srgbClr val="F9BC9A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4C87B-6768-4607-8883-655B558D8C50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6315F-39EF-487E-950E-5AB1951102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596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6315F-39EF-487E-950E-5AB1951102C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5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0A13-8031-4F1C-9C80-A4104C985441}" type="datetime1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78F08-B32C-421A-8573-6AD2DEF84CBD}" type="datetime1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D792-D50A-438D-AB03-7280BEF42AA2}" type="datetime1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AC1D-F642-41D2-8B19-AD67FF42A71D}" type="datetime1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537F-971E-4F0E-8B68-AC0E00084D7D}" type="datetime1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ACA5-8DF9-4938-9C08-A0FCB2CD23B0}" type="datetime1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8668-7BB8-4515-8F68-7D623EE00BC4}" type="datetime1">
              <a:rPr lang="en-GB" smtClean="0"/>
              <a:t>18/07/2019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C552-7FD8-40EB-8F83-84B507BB9501}" type="datetime1">
              <a:rPr lang="en-GB" smtClean="0"/>
              <a:t>18/07/2019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5CBE-6C12-4B74-918A-1930BD55937F}" type="datetime1">
              <a:rPr lang="en-GB" smtClean="0"/>
              <a:t>18/07/2019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68235-3CBE-42E6-AFE2-9491F053B726}" type="datetime1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5AB7-2B4D-48FA-A0F9-D57DE800F7A2}" type="datetime1">
              <a:rPr lang="en-GB" smtClean="0"/>
              <a:t>18/07/2019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5F14F-2065-4FF0-B491-541B7393427D}" type="datetime1">
              <a:rPr lang="en-GB" smtClean="0"/>
              <a:t>18/07/2019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Copyright © UCLES 2018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Pack – Straight line graphs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Lesson 1b: Finding the gradient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IGCSE™</a:t>
            </a:r>
            <a:endParaRPr lang="en-GB" sz="2600" b="1" baseline="30000" dirty="0" smtClean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  <p:sp>
        <p:nvSpPr>
          <p:cNvPr id="8" name="Footer Placeholder 2"/>
          <p:cNvSpPr>
            <a:spLocks noGrp="1"/>
          </p:cNvSpPr>
          <p:nvPr/>
        </p:nvSpPr>
        <p:spPr>
          <a:xfrm>
            <a:off x="4049753" y="61932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UCLES 2018</a:t>
            </a:r>
          </a:p>
        </p:txBody>
      </p:sp>
    </p:spTree>
    <p:extLst>
      <p:ext uri="{BB962C8B-B14F-4D97-AF65-F5344CB8AC3E}">
        <p14:creationId xmlns:p14="http://schemas.microsoft.com/office/powerpoint/2010/main" val="15348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36980" y="1372647"/>
            <a:ext cx="4943000" cy="5229859"/>
            <a:chOff x="1036980" y="1372647"/>
            <a:chExt cx="4943000" cy="5229859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D37C149-4141-4400-8439-C461F05B17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1831"/>
            <a:stretch/>
          </p:blipFill>
          <p:spPr>
            <a:xfrm>
              <a:off x="1036980" y="1372647"/>
              <a:ext cx="4943000" cy="5229859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914206" y="13817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75333" y="4559026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 flipV="1">
              <a:off x="5907506" y="48224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907506" y="48997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1904345" y="3642726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5400000">
            <a:off x="2525451" y="4290726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8B2BCD4-2D2C-429B-AD58-7F63E8C044B3}"/>
                  </a:ext>
                </a:extLst>
              </p:cNvPr>
              <p:cNvSpPr txBox="1"/>
              <p:nvPr/>
            </p:nvSpPr>
            <p:spPr>
              <a:xfrm>
                <a:off x="6197891" y="3547519"/>
                <a:ext cx="5693623" cy="880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−2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8B2BCD4-2D2C-429B-AD58-7F63E8C044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891" y="3547519"/>
                <a:ext cx="5693623" cy="8801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4960E0CC-D4D0-44CC-856D-1E90011DB024}"/>
              </a:ext>
            </a:extLst>
          </p:cNvPr>
          <p:cNvSpPr txBox="1"/>
          <p:nvPr/>
        </p:nvSpPr>
        <p:spPr>
          <a:xfrm>
            <a:off x="6415803" y="2106349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Take care with the scales!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gradient of the red line?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11">
            <a:extLst>
              <a:ext uri="{FF2B5EF4-FFF2-40B4-BE49-F238E27FC236}">
                <a16:creationId xmlns:a16="http://schemas.microsoft.com/office/drawing/2014/main" id="{5105A0BF-97D2-4528-B7F1-0396A814C087}"/>
              </a:ext>
            </a:extLst>
          </p:cNvPr>
          <p:cNvSpPr/>
          <p:nvPr/>
        </p:nvSpPr>
        <p:spPr>
          <a:xfrm>
            <a:off x="8494643" y="301856"/>
            <a:ext cx="3466029" cy="648000"/>
          </a:xfrm>
          <a:prstGeom prst="roundRect">
            <a:avLst/>
          </a:prstGeom>
          <a:solidFill>
            <a:srgbClr val="575756"/>
          </a:solidFill>
          <a:ln>
            <a:solidFill>
              <a:srgbClr val="57575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try this one!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34471" y="1372647"/>
            <a:ext cx="726141" cy="725094"/>
          </a:xfrm>
          <a:prstGeom prst="ellipse">
            <a:avLst/>
          </a:prstGeom>
          <a:noFill/>
          <a:ln w="57150"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11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61601" y="1372648"/>
            <a:ext cx="4838143" cy="5270200"/>
            <a:chOff x="1061601" y="1372648"/>
            <a:chExt cx="4838143" cy="527020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6D469AEA-4690-4ADB-A014-D6F64D2E0D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3458" b="13297"/>
            <a:stretch/>
          </p:blipFill>
          <p:spPr>
            <a:xfrm>
              <a:off x="1061601" y="1372648"/>
              <a:ext cx="4832693" cy="52702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914206" y="13817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26133" y="4635226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5831306" y="49113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5831306" y="49886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197F5865-6B3A-4943-9F86-18D715F8816B}"/>
              </a:ext>
            </a:extLst>
          </p:cNvPr>
          <p:cNvSpPr txBox="1"/>
          <p:nvPr/>
        </p:nvSpPr>
        <p:spPr>
          <a:xfrm>
            <a:off x="6553499" y="2097741"/>
            <a:ext cx="4761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This line does not go up at all. The gradient is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0.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2550246" y="3074377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AEE0D3-6B4A-49CB-A927-F0C4C56A874A}"/>
                  </a:ext>
                </a:extLst>
              </p:cNvPr>
              <p:cNvSpPr txBox="1"/>
              <p:nvPr/>
            </p:nvSpPr>
            <p:spPr>
              <a:xfrm>
                <a:off x="6081383" y="3939354"/>
                <a:ext cx="6052931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4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4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  <m: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4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4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4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4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0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AEE0D3-6B4A-49CB-A927-F0C4C56A87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383" y="3939354"/>
                <a:ext cx="6052931" cy="7675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gradient of the red line?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1">
            <a:extLst>
              <a:ext uri="{FF2B5EF4-FFF2-40B4-BE49-F238E27FC236}">
                <a16:creationId xmlns:a16="http://schemas.microsoft.com/office/drawing/2014/main" id="{5105A0BF-97D2-4528-B7F1-0396A814C087}"/>
              </a:ext>
            </a:extLst>
          </p:cNvPr>
          <p:cNvSpPr/>
          <p:nvPr/>
        </p:nvSpPr>
        <p:spPr>
          <a:xfrm>
            <a:off x="8494643" y="301856"/>
            <a:ext cx="3466029" cy="648000"/>
          </a:xfrm>
          <a:prstGeom prst="roundRect">
            <a:avLst/>
          </a:prstGeom>
          <a:solidFill>
            <a:srgbClr val="575756"/>
          </a:solidFill>
          <a:ln>
            <a:solidFill>
              <a:srgbClr val="57575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try this one!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34471" y="1372647"/>
            <a:ext cx="726141" cy="725094"/>
          </a:xfrm>
          <a:prstGeom prst="ellipse">
            <a:avLst/>
          </a:prstGeom>
          <a:noFill/>
          <a:ln w="57150"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82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55348" y="1381791"/>
            <a:ext cx="4968196" cy="5220715"/>
            <a:chOff x="855348" y="1381791"/>
            <a:chExt cx="4968196" cy="522071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8F11420-FD77-4464-A93D-507B98C8A9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4857"/>
            <a:stretch/>
          </p:blipFill>
          <p:spPr>
            <a:xfrm>
              <a:off x="855348" y="1427117"/>
              <a:ext cx="4962804" cy="5175389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799906" y="13817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24533" y="4724126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5755106" y="49748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5755106" y="50521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197F5865-6B3A-4943-9F86-18D715F8816B}"/>
              </a:ext>
            </a:extLst>
          </p:cNvPr>
          <p:cNvSpPr txBox="1"/>
          <p:nvPr/>
        </p:nvSpPr>
        <p:spPr>
          <a:xfrm>
            <a:off x="6517405" y="1689443"/>
            <a:ext cx="4761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We cannot find the gradient of a vertical line, because the change in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is zero.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AEE0D3-6B4A-49CB-A927-F0C4C56A874A}"/>
                  </a:ext>
                </a:extLst>
              </p:cNvPr>
              <p:cNvSpPr txBox="1"/>
              <p:nvPr/>
            </p:nvSpPr>
            <p:spPr>
              <a:xfrm>
                <a:off x="5760463" y="3553646"/>
                <a:ext cx="6275293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DAEE0D3-6B4A-49CB-A927-F0C4C56A87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463" y="3553646"/>
                <a:ext cx="6275293" cy="8820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2B51EA0-C744-4993-9C86-28A48AA373C9}"/>
              </a:ext>
            </a:extLst>
          </p:cNvPr>
          <p:cNvCxnSpPr>
            <a:cxnSpLocks/>
          </p:cNvCxnSpPr>
          <p:nvPr/>
        </p:nvCxnSpPr>
        <p:spPr>
          <a:xfrm rot="16200000">
            <a:off x="3657614" y="3133434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AD01CD2-2A53-433A-8EEF-4AD0903F9BBB}"/>
              </a:ext>
            </a:extLst>
          </p:cNvPr>
          <p:cNvSpPr txBox="1"/>
          <p:nvPr/>
        </p:nvSpPr>
        <p:spPr>
          <a:xfrm>
            <a:off x="6546247" y="4822300"/>
            <a:ext cx="4761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We cannot divide by zero, so the gradient of a vertical line is </a:t>
            </a:r>
            <a:r>
              <a:rPr lang="en-GB" sz="28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undefined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gradient of the red line?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25398" y="2071854"/>
            <a:ext cx="4973685" cy="4570993"/>
            <a:chOff x="1425398" y="2071854"/>
            <a:chExt cx="4973685" cy="457099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4F8662F-F665-4BA3-972C-54CA5911A0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3802"/>
            <a:stretch/>
          </p:blipFill>
          <p:spPr>
            <a:xfrm>
              <a:off x="1425398" y="2071854"/>
              <a:ext cx="4973685" cy="4570993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396806" y="20802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57933" y="5308326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 flipV="1">
              <a:off x="6326606" y="55590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326606" y="56363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E8A71A-430C-46B2-A5E4-F45767D6BCE5}"/>
                  </a:ext>
                </a:extLst>
              </p:cNvPr>
              <p:cNvSpPr txBox="1"/>
              <p:nvPr/>
            </p:nvSpPr>
            <p:spPr>
              <a:xfrm>
                <a:off x="6867502" y="2764506"/>
                <a:ext cx="5083709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E8A71A-430C-46B2-A5E4-F45767D6B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502" y="2764506"/>
                <a:ext cx="5083709" cy="8820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2941511" y="5007367"/>
            <a:ext cx="648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16200000">
            <a:off x="2617512" y="4046083"/>
            <a:ext cx="1944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96E3D28-70B8-4655-BD80-E8318A56086C}"/>
              </a:ext>
            </a:extLst>
          </p:cNvPr>
          <p:cNvSpPr txBox="1"/>
          <p:nvPr/>
        </p:nvSpPr>
        <p:spPr>
          <a:xfrm>
            <a:off x="982630" y="1405243"/>
            <a:ext cx="10978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gradient of a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line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passes through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0,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and (1, 4)?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CC4815-4404-4AAD-B350-B303DBF09487}"/>
                  </a:ext>
                </a:extLst>
              </p:cNvPr>
              <p:cNvSpPr txBox="1"/>
              <p:nvPr/>
            </p:nvSpPr>
            <p:spPr>
              <a:xfrm>
                <a:off x="6315857" y="3917453"/>
                <a:ext cx="5083709" cy="808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4 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1 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CC4815-4404-4AAD-B350-B303DBF09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57" y="3917453"/>
                <a:ext cx="5083709" cy="808235"/>
              </a:xfrm>
              <a:prstGeom prst="rect">
                <a:avLst/>
              </a:prstGeom>
              <a:blipFill>
                <a:blip r:embed="rId5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43950D-5F12-403A-8E78-8587084CC37C}"/>
                  </a:ext>
                </a:extLst>
              </p:cNvPr>
              <p:cNvSpPr txBox="1"/>
              <p:nvPr/>
            </p:nvSpPr>
            <p:spPr>
              <a:xfrm>
                <a:off x="6364940" y="4893768"/>
                <a:ext cx="5083709" cy="803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43950D-5F12-403A-8E78-8587084CC3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940" y="4893768"/>
                <a:ext cx="5083709" cy="803874"/>
              </a:xfrm>
              <a:prstGeom prst="rect">
                <a:avLst/>
              </a:prstGeom>
              <a:blipFill>
                <a:blip r:embed="rId6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 we find gradients without using a graph?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11">
            <a:extLst>
              <a:ext uri="{FF2B5EF4-FFF2-40B4-BE49-F238E27FC236}">
                <a16:creationId xmlns:a16="http://schemas.microsoft.com/office/drawing/2014/main" id="{5105A0BF-97D2-4528-B7F1-0396A814C087}"/>
              </a:ext>
            </a:extLst>
          </p:cNvPr>
          <p:cNvSpPr/>
          <p:nvPr/>
        </p:nvSpPr>
        <p:spPr>
          <a:xfrm>
            <a:off x="8494643" y="301856"/>
            <a:ext cx="3466029" cy="648000"/>
          </a:xfrm>
          <a:prstGeom prst="roundRect">
            <a:avLst/>
          </a:prstGeom>
          <a:solidFill>
            <a:srgbClr val="575756"/>
          </a:solidFill>
          <a:ln>
            <a:solidFill>
              <a:srgbClr val="57575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try this one!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34471" y="1372647"/>
            <a:ext cx="726141" cy="725094"/>
          </a:xfrm>
          <a:prstGeom prst="ellipse">
            <a:avLst/>
          </a:prstGeom>
          <a:noFill/>
          <a:ln w="57150"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23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44417" y="1877091"/>
            <a:ext cx="4702927" cy="4889793"/>
            <a:chOff x="1044417" y="1877091"/>
            <a:chExt cx="4702927" cy="4889793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F0B3A102-79DE-4CA3-A728-1F3DC5B506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3721"/>
            <a:stretch/>
          </p:blipFill>
          <p:spPr>
            <a:xfrm>
              <a:off x="1044417" y="1879431"/>
              <a:ext cx="4692587" cy="4887453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269806" y="18770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97533" y="4944719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 flipV="1">
              <a:off x="5678906" y="51653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678906" y="52426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E8A71A-430C-46B2-A5E4-F45767D6BCE5}"/>
                  </a:ext>
                </a:extLst>
              </p:cNvPr>
              <p:cNvSpPr txBox="1"/>
              <p:nvPr/>
            </p:nvSpPr>
            <p:spPr>
              <a:xfrm>
                <a:off x="6483755" y="2864278"/>
                <a:ext cx="5083709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E8A71A-430C-46B2-A5E4-F45767D6B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755" y="2864278"/>
                <a:ext cx="5083709" cy="8820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 flipV="1">
            <a:off x="1638450" y="6454588"/>
            <a:ext cx="1790550" cy="3885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flipV="1">
            <a:off x="3429000" y="2756647"/>
            <a:ext cx="0" cy="3711388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96E3D28-70B8-4655-BD80-E8318A56086C}"/>
              </a:ext>
            </a:extLst>
          </p:cNvPr>
          <p:cNvSpPr txBox="1"/>
          <p:nvPr/>
        </p:nvSpPr>
        <p:spPr>
          <a:xfrm>
            <a:off x="974564" y="1356208"/>
            <a:ext cx="11163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gradient of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line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passes through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(−2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−2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) and (1, 4)?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CC4815-4404-4AAD-B350-B303DBF09487}"/>
                  </a:ext>
                </a:extLst>
              </p:cNvPr>
              <p:cNvSpPr txBox="1"/>
              <p:nvPr/>
            </p:nvSpPr>
            <p:spPr>
              <a:xfrm>
                <a:off x="6156661" y="3822829"/>
                <a:ext cx="5083709" cy="803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4 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CC4815-4404-4AAD-B350-B303DBF09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661" y="3822829"/>
                <a:ext cx="5083709" cy="803874"/>
              </a:xfrm>
              <a:prstGeom prst="rect">
                <a:avLst/>
              </a:prstGeom>
              <a:blipFill>
                <a:blip r:embed="rId4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43950D-5F12-403A-8E78-8587084CC37C}"/>
                  </a:ext>
                </a:extLst>
              </p:cNvPr>
              <p:cNvSpPr txBox="1"/>
              <p:nvPr/>
            </p:nvSpPr>
            <p:spPr>
              <a:xfrm>
                <a:off x="6156661" y="4788672"/>
                <a:ext cx="5083709" cy="808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43950D-5F12-403A-8E78-8587084CC3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661" y="4788672"/>
                <a:ext cx="5083709" cy="808426"/>
              </a:xfrm>
              <a:prstGeom prst="rect">
                <a:avLst/>
              </a:prstGeom>
              <a:blipFill>
                <a:blip r:embed="rId5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 we find gradients without using a graph?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11">
            <a:extLst>
              <a:ext uri="{FF2B5EF4-FFF2-40B4-BE49-F238E27FC236}">
                <a16:creationId xmlns:a16="http://schemas.microsoft.com/office/drawing/2014/main" id="{5105A0BF-97D2-4528-B7F1-0396A814C087}"/>
              </a:ext>
            </a:extLst>
          </p:cNvPr>
          <p:cNvSpPr/>
          <p:nvPr/>
        </p:nvSpPr>
        <p:spPr>
          <a:xfrm>
            <a:off x="8494643" y="301856"/>
            <a:ext cx="3466029" cy="648000"/>
          </a:xfrm>
          <a:prstGeom prst="roundRect">
            <a:avLst/>
          </a:prstGeom>
          <a:solidFill>
            <a:srgbClr val="575756"/>
          </a:solidFill>
          <a:ln>
            <a:solidFill>
              <a:srgbClr val="57575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try this one!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34471" y="1372647"/>
            <a:ext cx="726141" cy="725094"/>
          </a:xfrm>
          <a:prstGeom prst="ellipse">
            <a:avLst/>
          </a:prstGeom>
          <a:noFill/>
          <a:ln w="57150"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16039" y="2067591"/>
            <a:ext cx="4986905" cy="4655939"/>
            <a:chOff x="1116039" y="2067591"/>
            <a:chExt cx="4986905" cy="465593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CCCD143-6D98-4422-9154-E8339D6B34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3573"/>
            <a:stretch/>
          </p:blipFill>
          <p:spPr>
            <a:xfrm>
              <a:off x="1116039" y="2097742"/>
              <a:ext cx="4979961" cy="4625788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H="1" flipV="1">
              <a:off x="6034506" y="56098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34506" y="56871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092006" y="20675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616633" y="5363819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E8A71A-430C-46B2-A5E4-F45767D6BCE5}"/>
                  </a:ext>
                </a:extLst>
              </p:cNvPr>
              <p:cNvSpPr txBox="1"/>
              <p:nvPr/>
            </p:nvSpPr>
            <p:spPr>
              <a:xfrm>
                <a:off x="6546441" y="2765199"/>
                <a:ext cx="5083709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E8A71A-430C-46B2-A5E4-F45767D6B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441" y="2765199"/>
                <a:ext cx="5083709" cy="8820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1998810" y="3793973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5400000">
            <a:off x="1971916" y="5068162"/>
            <a:ext cx="2592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96E3D28-70B8-4655-BD80-E8318A56086C}"/>
              </a:ext>
            </a:extLst>
          </p:cNvPr>
          <p:cNvSpPr txBox="1"/>
          <p:nvPr/>
        </p:nvSpPr>
        <p:spPr>
          <a:xfrm>
            <a:off x="963311" y="1363100"/>
            <a:ext cx="11125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the gradient of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line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passes through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(−1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3) and (1,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−1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CC4815-4404-4AAD-B350-B303DBF09487}"/>
                  </a:ext>
                </a:extLst>
              </p:cNvPr>
              <p:cNvSpPr txBox="1"/>
              <p:nvPr/>
            </p:nvSpPr>
            <p:spPr>
              <a:xfrm>
                <a:off x="6194884" y="3805520"/>
                <a:ext cx="5083709" cy="804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3 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1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CC4815-4404-4AAD-B350-B303DBF09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884" y="3805520"/>
                <a:ext cx="5083709" cy="804066"/>
              </a:xfrm>
              <a:prstGeom prst="rect">
                <a:avLst/>
              </a:prstGeom>
              <a:blipFill>
                <a:blip r:embed="rId4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43950D-5F12-403A-8E78-8587084CC37C}"/>
                  </a:ext>
                </a:extLst>
              </p:cNvPr>
              <p:cNvSpPr txBox="1"/>
              <p:nvPr/>
            </p:nvSpPr>
            <p:spPr>
              <a:xfrm>
                <a:off x="6331288" y="4807875"/>
                <a:ext cx="5083709" cy="802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−2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43950D-5F12-403A-8E78-8587084CC3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288" y="4807875"/>
                <a:ext cx="5083709" cy="802848"/>
              </a:xfrm>
              <a:prstGeom prst="rect">
                <a:avLst/>
              </a:prstGeom>
              <a:blipFill>
                <a:blip r:embed="rId5"/>
                <a:stretch>
                  <a:fillRect b="-6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 we find gradients without using a graph?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11">
            <a:extLst>
              <a:ext uri="{FF2B5EF4-FFF2-40B4-BE49-F238E27FC236}">
                <a16:creationId xmlns:a16="http://schemas.microsoft.com/office/drawing/2014/main" id="{5105A0BF-97D2-4528-B7F1-0396A814C087}"/>
              </a:ext>
            </a:extLst>
          </p:cNvPr>
          <p:cNvSpPr/>
          <p:nvPr/>
        </p:nvSpPr>
        <p:spPr>
          <a:xfrm>
            <a:off x="8494643" y="301856"/>
            <a:ext cx="3466029" cy="648000"/>
          </a:xfrm>
          <a:prstGeom prst="roundRect">
            <a:avLst/>
          </a:prstGeom>
          <a:solidFill>
            <a:srgbClr val="575756"/>
          </a:solidFill>
          <a:ln>
            <a:solidFill>
              <a:srgbClr val="57575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try this one!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34471" y="1372647"/>
            <a:ext cx="726141" cy="725094"/>
          </a:xfrm>
          <a:prstGeom prst="ellipse">
            <a:avLst/>
          </a:prstGeom>
          <a:noFill/>
          <a:ln w="57150"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48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260559" y="1330868"/>
            <a:ext cx="5040858" cy="5311979"/>
            <a:chOff x="1260559" y="1330868"/>
            <a:chExt cx="5040858" cy="531197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FFCE27D-9263-47EA-9A48-6E43B620ED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9851"/>
            <a:stretch/>
          </p:blipFill>
          <p:spPr>
            <a:xfrm>
              <a:off x="1260559" y="1330868"/>
              <a:ext cx="5034221" cy="5311979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233293" y="1338114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52942" y="4532245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 flipV="1">
              <a:off x="6232979" y="4833722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232979" y="4911103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3464488" y="4276750"/>
            <a:ext cx="649357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16200000">
            <a:off x="3762659" y="3958985"/>
            <a:ext cx="649357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96E3D28-70B8-4655-BD80-E8318A56086C}"/>
              </a:ext>
            </a:extLst>
          </p:cNvPr>
          <p:cNvSpPr txBox="1"/>
          <p:nvPr/>
        </p:nvSpPr>
        <p:spPr>
          <a:xfrm>
            <a:off x="6651876" y="2573990"/>
            <a:ext cx="4761413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graph goes up one unit for every unit across, so the gradient is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/>
              <p:nvPr/>
            </p:nvSpPr>
            <p:spPr>
              <a:xfrm>
                <a:off x="6651876" y="4626374"/>
                <a:ext cx="4761413" cy="8038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600"/>
                  </a:spcBef>
                </a:pP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rise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run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876" y="4626374"/>
                <a:ext cx="4761413" cy="803874"/>
              </a:xfrm>
              <a:prstGeom prst="rect">
                <a:avLst/>
              </a:prstGeom>
              <a:blipFill>
                <a:blip r:embed="rId3"/>
                <a:stretch>
                  <a:fillRect b="-6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gradient of the red line?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3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33861" y="1466667"/>
            <a:ext cx="5039862" cy="5216521"/>
            <a:chOff x="833861" y="1466667"/>
            <a:chExt cx="5039862" cy="521652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FFCE27D-9263-47EA-9A48-6E43B620ED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1472"/>
            <a:stretch/>
          </p:blipFill>
          <p:spPr>
            <a:xfrm>
              <a:off x="833861" y="1466667"/>
              <a:ext cx="5034221" cy="5216521"/>
            </a:xfrm>
            <a:prstGeom prst="rect">
              <a:avLst/>
            </a:prstGeom>
          </p:spPr>
        </p:pic>
        <p:grpSp>
          <p:nvGrpSpPr>
            <p:cNvPr id="2" name="Group 1"/>
            <p:cNvGrpSpPr/>
            <p:nvPr/>
          </p:nvGrpSpPr>
          <p:grpSpPr>
            <a:xfrm>
              <a:off x="5342792" y="4691940"/>
              <a:ext cx="530931" cy="446583"/>
              <a:chOff x="5342792" y="4691940"/>
              <a:chExt cx="530931" cy="446583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flipH="1" flipV="1">
                <a:off x="5805285" y="4967073"/>
                <a:ext cx="68438" cy="77381"/>
              </a:xfrm>
              <a:prstGeom prst="line">
                <a:avLst/>
              </a:prstGeom>
              <a:ln w="12700">
                <a:solidFill>
                  <a:srgbClr val="57575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H="1">
                <a:off x="5805285" y="5044454"/>
                <a:ext cx="68437" cy="94069"/>
              </a:xfrm>
              <a:prstGeom prst="line">
                <a:avLst/>
              </a:prstGeom>
              <a:ln w="12700">
                <a:solidFill>
                  <a:srgbClr val="57575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342792" y="4691940"/>
                <a:ext cx="1809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785618" y="1477054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A678DC-0978-46C1-B37B-BA75C20B5FBD}"/>
                  </a:ext>
                </a:extLst>
              </p:cNvPr>
              <p:cNvSpPr txBox="1"/>
              <p:nvPr/>
            </p:nvSpPr>
            <p:spPr>
              <a:xfrm>
                <a:off x="6552205" y="4822181"/>
                <a:ext cx="5083709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A678DC-0978-46C1-B37B-BA75C20B5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205" y="4822181"/>
                <a:ext cx="5083709" cy="8820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3027705" y="4413488"/>
            <a:ext cx="649357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16200000">
            <a:off x="3338936" y="4102256"/>
            <a:ext cx="649357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/>
              <p:nvPr/>
            </p:nvSpPr>
            <p:spPr>
              <a:xfrm>
                <a:off x="6113294" y="2113205"/>
                <a:ext cx="4761413" cy="797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rise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run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294" y="2113205"/>
                <a:ext cx="4761413" cy="797141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5334B55-0FAD-4D25-9452-01BC27BBF5BA}"/>
              </a:ext>
            </a:extLst>
          </p:cNvPr>
          <p:cNvSpPr txBox="1"/>
          <p:nvPr/>
        </p:nvSpPr>
        <p:spPr>
          <a:xfrm>
            <a:off x="6330575" y="3813317"/>
            <a:ext cx="4761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Another way to write this is: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idea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5ABB740-3E1A-4497-B9E2-F98BCEC4B631}"/>
              </a:ext>
            </a:extLst>
          </p:cNvPr>
          <p:cNvSpPr/>
          <p:nvPr/>
        </p:nvSpPr>
        <p:spPr>
          <a:xfrm>
            <a:off x="7826189" y="289580"/>
            <a:ext cx="4146680" cy="631073"/>
          </a:xfrm>
          <a:prstGeom prst="roundRect">
            <a:avLst/>
          </a:prstGeom>
          <a:solidFill>
            <a:srgbClr val="F9BC9A"/>
          </a:solidFill>
          <a:ln>
            <a:solidFill>
              <a:srgbClr val="F9BC9A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need to </a:t>
            </a:r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this</a:t>
            </a:r>
            <a:endParaRPr lang="en-GB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41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76214" y="1372647"/>
            <a:ext cx="5012430" cy="5283648"/>
            <a:chOff x="976214" y="1372647"/>
            <a:chExt cx="5012430" cy="528364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4532DA8-EFE1-49EC-BDC4-B8988332E0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1032"/>
            <a:stretch/>
          </p:blipFill>
          <p:spPr>
            <a:xfrm>
              <a:off x="976214" y="1372647"/>
              <a:ext cx="5012429" cy="5283648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952306" y="14198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5920206" y="4895425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5920206" y="4972806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464233" y="4622526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3176293" y="3085223"/>
            <a:ext cx="649357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16200000">
            <a:off x="3177650" y="2437223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96E3D28-70B8-4655-BD80-E8318A56086C}"/>
              </a:ext>
            </a:extLst>
          </p:cNvPr>
          <p:cNvSpPr txBox="1"/>
          <p:nvPr/>
        </p:nvSpPr>
        <p:spPr>
          <a:xfrm>
            <a:off x="6687517" y="2232974"/>
            <a:ext cx="4761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graph goes up two units for every unit across, so the gradient is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/>
              <p:nvPr/>
            </p:nvSpPr>
            <p:spPr>
              <a:xfrm>
                <a:off x="6481482" y="4196957"/>
                <a:ext cx="5204011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482" y="4196957"/>
                <a:ext cx="5204011" cy="8820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gradient of the red line?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105A0BF-97D2-4528-B7F1-0396A814C087}"/>
              </a:ext>
            </a:extLst>
          </p:cNvPr>
          <p:cNvSpPr/>
          <p:nvPr/>
        </p:nvSpPr>
        <p:spPr>
          <a:xfrm>
            <a:off x="8494643" y="301856"/>
            <a:ext cx="3466029" cy="648000"/>
          </a:xfrm>
          <a:prstGeom prst="roundRect">
            <a:avLst/>
          </a:prstGeom>
          <a:solidFill>
            <a:srgbClr val="575756"/>
          </a:solidFill>
          <a:ln>
            <a:solidFill>
              <a:srgbClr val="57575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try this one!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34471" y="1372647"/>
            <a:ext cx="726141" cy="725094"/>
          </a:xfrm>
          <a:prstGeom prst="ellipse">
            <a:avLst/>
          </a:prstGeom>
          <a:noFill/>
          <a:ln w="57150"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6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83621" y="1419891"/>
            <a:ext cx="5012429" cy="5209509"/>
            <a:chOff x="983621" y="1419891"/>
            <a:chExt cx="5012429" cy="5209509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6CD57E8-C63D-4265-B885-AC88CF0244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524"/>
            <a:stretch/>
          </p:blipFill>
          <p:spPr>
            <a:xfrm>
              <a:off x="983621" y="1467680"/>
              <a:ext cx="5012429" cy="516172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952306" y="14198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64233" y="4622526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 flipV="1">
              <a:off x="5920206" y="49621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5920206" y="50394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1274549" y="2516550"/>
            <a:ext cx="649357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5400000">
            <a:off x="1250379" y="3164550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96E3D28-70B8-4655-BD80-E8318A56086C}"/>
              </a:ext>
            </a:extLst>
          </p:cNvPr>
          <p:cNvSpPr txBox="1"/>
          <p:nvPr/>
        </p:nvSpPr>
        <p:spPr>
          <a:xfrm>
            <a:off x="6530635" y="2273983"/>
            <a:ext cx="4761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graph goes </a:t>
            </a:r>
            <a:r>
              <a:rPr lang="en-GB" sz="28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two units for every unit across, so the gradient is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−2.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/>
              <p:nvPr/>
            </p:nvSpPr>
            <p:spPr>
              <a:xfrm>
                <a:off x="6208339" y="4722726"/>
                <a:ext cx="5504049" cy="880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−2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8339" y="4722726"/>
                <a:ext cx="5504049" cy="880113"/>
              </a:xfrm>
              <a:prstGeom prst="rect">
                <a:avLst/>
              </a:prstGeom>
              <a:blipFill>
                <a:blip r:embed="rId3"/>
                <a:stretch>
                  <a:fillRect l="-443" r="-4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gradient of the red line?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1">
            <a:extLst>
              <a:ext uri="{FF2B5EF4-FFF2-40B4-BE49-F238E27FC236}">
                <a16:creationId xmlns:a16="http://schemas.microsoft.com/office/drawing/2014/main" id="{5105A0BF-97D2-4528-B7F1-0396A814C087}"/>
              </a:ext>
            </a:extLst>
          </p:cNvPr>
          <p:cNvSpPr/>
          <p:nvPr/>
        </p:nvSpPr>
        <p:spPr>
          <a:xfrm>
            <a:off x="8494643" y="301856"/>
            <a:ext cx="3466029" cy="648000"/>
          </a:xfrm>
          <a:prstGeom prst="roundRect">
            <a:avLst/>
          </a:prstGeom>
          <a:solidFill>
            <a:srgbClr val="575756"/>
          </a:solidFill>
          <a:ln>
            <a:solidFill>
              <a:srgbClr val="57575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try this one!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34471" y="1372647"/>
            <a:ext cx="726141" cy="725094"/>
          </a:xfrm>
          <a:prstGeom prst="ellipse">
            <a:avLst/>
          </a:prstGeom>
          <a:noFill/>
          <a:ln w="57150"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67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6DAD771-63AA-49B9-A850-481E536F33E0}"/>
              </a:ext>
            </a:extLst>
          </p:cNvPr>
          <p:cNvSpPr txBox="1"/>
          <p:nvPr/>
        </p:nvSpPr>
        <p:spPr>
          <a:xfrm>
            <a:off x="1772178" y="4611348"/>
            <a:ext cx="3119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862B831-9C83-45F5-A37F-7FAFC6F3E718}"/>
              </a:ext>
            </a:extLst>
          </p:cNvPr>
          <p:cNvCxnSpPr>
            <a:cxnSpLocks/>
          </p:cNvCxnSpPr>
          <p:nvPr/>
        </p:nvCxnSpPr>
        <p:spPr>
          <a:xfrm flipV="1">
            <a:off x="815793" y="2384610"/>
            <a:ext cx="3738282" cy="32721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EA09BCD-E9A7-4AEB-9228-808EFC3FB78B}"/>
              </a:ext>
            </a:extLst>
          </p:cNvPr>
          <p:cNvCxnSpPr>
            <a:cxnSpLocks/>
          </p:cNvCxnSpPr>
          <p:nvPr/>
        </p:nvCxnSpPr>
        <p:spPr>
          <a:xfrm flipH="1" flipV="1">
            <a:off x="7177369" y="2464391"/>
            <a:ext cx="3696821" cy="32461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F534E03-1564-42DF-9BC3-9CB249498D54}"/>
              </a:ext>
            </a:extLst>
          </p:cNvPr>
          <p:cNvSpPr txBox="1"/>
          <p:nvPr/>
        </p:nvSpPr>
        <p:spPr>
          <a:xfrm>
            <a:off x="8869132" y="3283927"/>
            <a:ext cx="3181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negative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gradient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idea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15793" y="2160492"/>
            <a:ext cx="0" cy="3496235"/>
          </a:xfrm>
          <a:prstGeom prst="line">
            <a:avLst/>
          </a:prstGeom>
          <a:ln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02345" y="5670174"/>
            <a:ext cx="3953436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135909" y="2214279"/>
            <a:ext cx="0" cy="3496235"/>
          </a:xfrm>
          <a:prstGeom prst="line">
            <a:avLst/>
          </a:prstGeom>
          <a:ln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122461" y="5723961"/>
            <a:ext cx="3953436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15">
            <a:extLst>
              <a:ext uri="{FF2B5EF4-FFF2-40B4-BE49-F238E27FC236}">
                <a16:creationId xmlns:a16="http://schemas.microsoft.com/office/drawing/2014/main" id="{A5ABB740-3E1A-4497-B9E2-F98BCEC4B631}"/>
              </a:ext>
            </a:extLst>
          </p:cNvPr>
          <p:cNvSpPr/>
          <p:nvPr/>
        </p:nvSpPr>
        <p:spPr>
          <a:xfrm>
            <a:off x="7826189" y="289580"/>
            <a:ext cx="4146680" cy="631073"/>
          </a:xfrm>
          <a:prstGeom prst="roundRect">
            <a:avLst/>
          </a:prstGeom>
          <a:solidFill>
            <a:srgbClr val="F9BC9A"/>
          </a:solidFill>
          <a:ln>
            <a:solidFill>
              <a:srgbClr val="F9BC9A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need to </a:t>
            </a:r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this</a:t>
            </a:r>
            <a:endParaRPr lang="en-GB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947" y="2160492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4559" y="5656727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43703" y="2152942"/>
            <a:ext cx="1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93215" y="5656727"/>
            <a:ext cx="18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06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40153" y="1483391"/>
            <a:ext cx="5034191" cy="5159456"/>
            <a:chOff x="840153" y="1483391"/>
            <a:chExt cx="5034191" cy="515945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4532DA8-EFE1-49EC-BDC4-B8988332E0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3790"/>
            <a:stretch/>
          </p:blipFill>
          <p:spPr>
            <a:xfrm>
              <a:off x="840153" y="1523018"/>
              <a:ext cx="5012429" cy="5119829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952306" y="14833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11833" y="4787626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 flipV="1">
              <a:off x="5805906" y="50383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805906" y="51156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3048584" y="3212923"/>
            <a:ext cx="649357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16200000">
            <a:off x="3023047" y="2578370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/>
              <p:nvPr/>
            </p:nvSpPr>
            <p:spPr>
              <a:xfrm>
                <a:off x="6320117" y="3361805"/>
                <a:ext cx="5005417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i="0">
                            <a:solidFill>
                              <a:srgbClr val="0033CC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i="0">
                            <a:solidFill>
                              <a:srgbClr val="0033CC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0">
                            <a:solidFill>
                              <a:srgbClr val="0033CC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i="0">
                            <a:solidFill>
                              <a:srgbClr val="0033CC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1" smtClean="0">
                            <a:solidFill>
                              <a:srgbClr val="0033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i="0">
                            <a:solidFill>
                              <a:srgbClr val="0033CC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i="0">
                            <a:solidFill>
                              <a:srgbClr val="0033CC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0">
                            <a:solidFill>
                              <a:srgbClr val="0033CC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i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1">
                            <a:solidFill>
                              <a:srgbClr val="0033CC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rgbClr val="0033CC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rgbClr val="0033CC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>
                    <a:solidFill>
                      <a:srgbClr val="00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117" y="3361805"/>
                <a:ext cx="5005417" cy="882036"/>
              </a:xfrm>
              <a:prstGeom prst="rect">
                <a:avLst/>
              </a:prstGeom>
              <a:blipFill>
                <a:blip r:embed="rId3"/>
                <a:stretch>
                  <a:fillRect l="-1462" r="-1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900A02-CA65-44C2-B56D-19D07CB74578}"/>
                  </a:ext>
                </a:extLst>
              </p:cNvPr>
              <p:cNvSpPr txBox="1"/>
              <p:nvPr/>
            </p:nvSpPr>
            <p:spPr>
              <a:xfrm>
                <a:off x="6320117" y="2152482"/>
                <a:ext cx="5005417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900A02-CA65-44C2-B56D-19D07CB745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117" y="2152482"/>
                <a:ext cx="5005417" cy="882036"/>
              </a:xfrm>
              <a:prstGeom prst="rect">
                <a:avLst/>
              </a:prstGeom>
              <a:blipFill>
                <a:blip r:embed="rId4"/>
                <a:stretch>
                  <a:fillRect l="-1462" r="-1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DC84236-EF7E-4398-B033-4CC5C3910135}"/>
              </a:ext>
            </a:extLst>
          </p:cNvPr>
          <p:cNvCxnSpPr/>
          <p:nvPr/>
        </p:nvCxnSpPr>
        <p:spPr>
          <a:xfrm>
            <a:off x="1752584" y="5757093"/>
            <a:ext cx="1296000" cy="0"/>
          </a:xfrm>
          <a:prstGeom prst="straightConnector1">
            <a:avLst/>
          </a:prstGeom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3748B16-DCE4-4BAC-A311-D75DCC487C0A}"/>
              </a:ext>
            </a:extLst>
          </p:cNvPr>
          <p:cNvCxnSpPr>
            <a:cxnSpLocks/>
          </p:cNvCxnSpPr>
          <p:nvPr/>
        </p:nvCxnSpPr>
        <p:spPr>
          <a:xfrm rot="16200000">
            <a:off x="1725690" y="4474540"/>
            <a:ext cx="2592000" cy="0"/>
          </a:xfrm>
          <a:prstGeom prst="straightConnector1">
            <a:avLst/>
          </a:prstGeom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0EA41B1-DB39-4724-A1CD-42E497AC48FA}"/>
              </a:ext>
            </a:extLst>
          </p:cNvPr>
          <p:cNvSpPr txBox="1"/>
          <p:nvPr/>
        </p:nvSpPr>
        <p:spPr>
          <a:xfrm>
            <a:off x="6320117" y="4696524"/>
            <a:ext cx="55696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No. You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can measure the gradient of a straight line between any two points – just pick two that are easy to work with.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Does it matter where you measure the gradient?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0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37390" y="1419891"/>
            <a:ext cx="4911554" cy="5155721"/>
            <a:chOff x="937390" y="1419891"/>
            <a:chExt cx="4911554" cy="515572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1C8FEECD-A3A6-4F5A-9757-60199B87ED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3725"/>
            <a:stretch/>
          </p:blipFill>
          <p:spPr>
            <a:xfrm>
              <a:off x="937390" y="1451891"/>
              <a:ext cx="4888551" cy="5123721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952306" y="14198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11833" y="4622526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 flipH="1" flipV="1">
              <a:off x="5780506" y="48986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780506" y="49759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2414474" y="5604594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16200000">
            <a:off x="3346133" y="5294041"/>
            <a:ext cx="648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96E3D28-70B8-4655-BD80-E8318A56086C}"/>
                  </a:ext>
                </a:extLst>
              </p:cNvPr>
              <p:cNvSpPr txBox="1"/>
              <p:nvPr/>
            </p:nvSpPr>
            <p:spPr>
              <a:xfrm>
                <a:off x="6671952" y="2103512"/>
                <a:ext cx="4761413" cy="1601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graph goes up half a unit for every unit across, so the gradient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896E3D28-70B8-4655-BD80-E8318A560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952" y="2103512"/>
                <a:ext cx="4761413" cy="1601529"/>
              </a:xfrm>
              <a:prstGeom prst="rect">
                <a:avLst/>
              </a:prstGeom>
              <a:blipFill rotWithShape="0">
                <a:blip r:embed="rId3"/>
                <a:stretch>
                  <a:fillRect l="-2558" t="-3802" r="-2046" b="-22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/>
              <p:nvPr/>
            </p:nvSpPr>
            <p:spPr>
              <a:xfrm>
                <a:off x="6550927" y="4247314"/>
                <a:ext cx="4761413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i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6DAD771-63AA-49B9-A850-481E536F3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0927" y="4247314"/>
                <a:ext cx="4761413" cy="8820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gradient of the red line?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1">
            <a:extLst>
              <a:ext uri="{FF2B5EF4-FFF2-40B4-BE49-F238E27FC236}">
                <a16:creationId xmlns:a16="http://schemas.microsoft.com/office/drawing/2014/main" id="{5105A0BF-97D2-4528-B7F1-0396A814C087}"/>
              </a:ext>
            </a:extLst>
          </p:cNvPr>
          <p:cNvSpPr/>
          <p:nvPr/>
        </p:nvSpPr>
        <p:spPr>
          <a:xfrm>
            <a:off x="8494643" y="301856"/>
            <a:ext cx="3466029" cy="648000"/>
          </a:xfrm>
          <a:prstGeom prst="roundRect">
            <a:avLst/>
          </a:prstGeom>
          <a:solidFill>
            <a:srgbClr val="575756"/>
          </a:solidFill>
          <a:ln>
            <a:solidFill>
              <a:srgbClr val="57575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try this one!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34471" y="1372647"/>
            <a:ext cx="726141" cy="725094"/>
          </a:xfrm>
          <a:prstGeom prst="ellipse">
            <a:avLst/>
          </a:prstGeom>
          <a:noFill/>
          <a:ln w="57150"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03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50850" y="1470691"/>
            <a:ext cx="5025094" cy="5212497"/>
            <a:chOff x="950850" y="1470691"/>
            <a:chExt cx="5025094" cy="521249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54A53C2-A009-4230-B1B3-6448284114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3202"/>
            <a:stretch/>
          </p:blipFill>
          <p:spPr>
            <a:xfrm>
              <a:off x="950850" y="1513285"/>
              <a:ext cx="5012429" cy="5169903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914206" y="1470691"/>
              <a:ext cx="190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00733" y="4787626"/>
              <a:ext cx="18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5907506" y="5038300"/>
              <a:ext cx="68438" cy="77381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5907506" y="5115681"/>
              <a:ext cx="68437" cy="94069"/>
            </a:xfrm>
            <a:prstGeom prst="line">
              <a:avLst/>
            </a:prstGeom>
            <a:ln w="12700">
              <a:solidFill>
                <a:srgbClr val="5757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E8A71A-430C-46B2-A5E4-F45767D6BCE5}"/>
                  </a:ext>
                </a:extLst>
              </p:cNvPr>
              <p:cNvSpPr txBox="1"/>
              <p:nvPr/>
            </p:nvSpPr>
            <p:spPr>
              <a:xfrm>
                <a:off x="6575638" y="4498355"/>
                <a:ext cx="5083709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y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change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in</m:t>
                        </m:r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0" i="1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E8A71A-430C-46B2-A5E4-F45767D6B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638" y="4498355"/>
                <a:ext cx="5083709" cy="882036"/>
              </a:xfrm>
              <a:prstGeom prst="rect">
                <a:avLst/>
              </a:prstGeom>
              <a:blipFill>
                <a:blip r:embed="rId3"/>
                <a:stretch>
                  <a:fillRect l="-600" r="-4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D37A1E-402A-45FC-A77E-CB3C64F07074}"/>
              </a:ext>
            </a:extLst>
          </p:cNvPr>
          <p:cNvCxnSpPr/>
          <p:nvPr/>
        </p:nvCxnSpPr>
        <p:spPr>
          <a:xfrm>
            <a:off x="3075069" y="5156069"/>
            <a:ext cx="1296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C47DA8-E65B-4D2C-803C-7A4CCE510120}"/>
              </a:ext>
            </a:extLst>
          </p:cNvPr>
          <p:cNvCxnSpPr>
            <a:cxnSpLocks/>
          </p:cNvCxnSpPr>
          <p:nvPr/>
        </p:nvCxnSpPr>
        <p:spPr>
          <a:xfrm rot="16200000">
            <a:off x="3075069" y="3860069"/>
            <a:ext cx="2592000" cy="0"/>
          </a:xfrm>
          <a:prstGeom prst="straightConnector1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96E3D28-70B8-4655-BD80-E8318A56086C}"/>
              </a:ext>
            </a:extLst>
          </p:cNvPr>
          <p:cNvSpPr txBox="1"/>
          <p:nvPr/>
        </p:nvSpPr>
        <p:spPr>
          <a:xfrm>
            <a:off x="6401547" y="2044187"/>
            <a:ext cx="5257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Take care with the scales!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‘rise’ or ‘change in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’ shown on the diagram is 8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units.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gradient of the red line?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: Rounded Corners 11">
            <a:extLst>
              <a:ext uri="{FF2B5EF4-FFF2-40B4-BE49-F238E27FC236}">
                <a16:creationId xmlns:a16="http://schemas.microsoft.com/office/drawing/2014/main" id="{5105A0BF-97D2-4528-B7F1-0396A814C087}"/>
              </a:ext>
            </a:extLst>
          </p:cNvPr>
          <p:cNvSpPr/>
          <p:nvPr/>
        </p:nvSpPr>
        <p:spPr>
          <a:xfrm>
            <a:off x="8494643" y="301856"/>
            <a:ext cx="3466029" cy="648000"/>
          </a:xfrm>
          <a:prstGeom prst="roundRect">
            <a:avLst/>
          </a:prstGeom>
          <a:solidFill>
            <a:srgbClr val="575756"/>
          </a:solidFill>
          <a:ln>
            <a:solidFill>
              <a:srgbClr val="57575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try this one!</a:t>
            </a:r>
            <a:endParaRPr lang="en-GB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34471" y="1372647"/>
            <a:ext cx="726141" cy="725094"/>
          </a:xfrm>
          <a:prstGeom prst="ellipse">
            <a:avLst/>
          </a:prstGeom>
          <a:noFill/>
          <a:ln w="57150"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28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522</Words>
  <Application>Microsoft Office PowerPoint</Application>
  <PresentationFormat>Widescreen</PresentationFormat>
  <Paragraphs>111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Liz Duncombe</cp:lastModifiedBy>
  <cp:revision>61</cp:revision>
  <cp:lastPrinted>2018-01-14T21:28:16Z</cp:lastPrinted>
  <dcterms:created xsi:type="dcterms:W3CDTF">2018-01-14T21:11:47Z</dcterms:created>
  <dcterms:modified xsi:type="dcterms:W3CDTF">2019-07-18T14:02:22Z</dcterms:modified>
</cp:coreProperties>
</file>