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C9A"/>
    <a:srgbClr val="EA5B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showGuides="1">
      <p:cViewPr varScale="1">
        <p:scale>
          <a:sx n="76" d="100"/>
          <a:sy n="76" d="100"/>
        </p:scale>
        <p:origin x="126" y="8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DEE00-799A-46D2-B123-891977E81252}" type="datetimeFigureOut">
              <a:rPr lang="en-GB" smtClean="0"/>
              <a:t>18/07/2019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2277E-5DD7-4BDA-BF61-856C01FEA749}" type="slidenum">
              <a:rPr lang="en-GB" smtClean="0"/>
              <a:t>‹#›</a:t>
            </a:fld>
            <a:endParaRPr lang="en-GB"/>
          </a:p>
        </p:txBody>
      </p:sp>
    </p:spTree>
    <p:extLst>
      <p:ext uri="{BB962C8B-B14F-4D97-AF65-F5344CB8AC3E}">
        <p14:creationId xmlns:p14="http://schemas.microsoft.com/office/powerpoint/2010/main" val="311161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lesson begins by using a true/false activity to help student to reflect on their existing knowledge of different unit of measurement. This will start them thinking about the purpose of this unit which is to convert effectively between different units of measurement in different contexts. </a:t>
            </a:r>
            <a:endParaRPr lang="en-GB" baseline="0" dirty="0"/>
          </a:p>
          <a:p>
            <a:r>
              <a:rPr lang="en-GB" b="1" baseline="0" dirty="0"/>
              <a:t>Starter activity QUIZ : True/False conversions</a:t>
            </a:r>
            <a:r>
              <a:rPr lang="en-GB" baseline="0" dirty="0"/>
              <a:t>. This can be run in a traditional way or it could be run though https://www.socrative.com/index.html </a:t>
            </a:r>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9635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543">
              <a:defRPr/>
            </a:pPr>
            <a:r>
              <a:rPr lang="en-GB" dirty="0"/>
              <a:t>If students struggle accepting the final part of this then encourage them to check it on a calculator by dividing 4 by 4 and then multiplying by 3. They could also try some other examples.  </a:t>
            </a:r>
          </a:p>
          <a:p>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256304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543">
              <a:defRPr/>
            </a:pPr>
            <a:r>
              <a:rPr lang="en-GB" dirty="0"/>
              <a:t>This relationship is compatible with the decimal system of numbers and it contributes greatly to the convenience of metric units. The other units of length and mass, and all units of area, volume, and derived units such as density were derived from these two base units.</a:t>
            </a:r>
          </a:p>
          <a:p>
            <a:pPr defTabSz="461543">
              <a:defRPr/>
            </a:pPr>
            <a:r>
              <a:rPr lang="en-GB" dirty="0"/>
              <a:t>You can use this link to show some other less common prefixes http://www.nanotech-now.com/metric-prefix-table.htm </a:t>
            </a:r>
          </a:p>
          <a:p>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70557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543">
              <a:defRPr/>
            </a:pPr>
            <a:endParaRPr lang="en-GB" dirty="0"/>
          </a:p>
          <a:p>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361351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doing this calculation ask students whether they think the answer in metres will be smaller or bigger than 400? When they finish the calculation ask them if they were correct and how they might have used their answer to this question to decide what mathematical operation they need to perform (division or multiplication) </a:t>
            </a:r>
            <a:br>
              <a:rPr lang="en-GB" dirty="0"/>
            </a:br>
            <a:r>
              <a:rPr lang="en-GB" b="1" dirty="0"/>
              <a:t>WORKSHEET 1 Simple conversions </a:t>
            </a:r>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397665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543">
              <a:defRPr/>
            </a:pPr>
            <a:r>
              <a:rPr lang="en-GB" dirty="0"/>
              <a:t>A common example is converting miles to kilometres. </a:t>
            </a:r>
            <a:r>
              <a:rPr lang="en-US" altLang="en-US" dirty="0"/>
              <a:t>We are going to explore a way of </a:t>
            </a:r>
            <a:r>
              <a:rPr lang="en-GB" dirty="0"/>
              <a:t>a simple way of setting out </a:t>
            </a:r>
            <a:r>
              <a:rPr lang="en-US" altLang="en-US" dirty="0"/>
              <a:t>this problem that will help solve problems like this in a range of contexts. </a:t>
            </a:r>
            <a:r>
              <a:rPr lang="en-US" altLang="en-US" b="1" dirty="0"/>
              <a:t>Remember there is not necessarily a right or a wrong way of solving this type of problem just valid and invalid ways of solving them. </a:t>
            </a:r>
          </a:p>
          <a:p>
            <a:pPr defTabSz="461543">
              <a:defRPr/>
            </a:pPr>
            <a:r>
              <a:rPr lang="en-GB" b="1" dirty="0"/>
              <a:t>Video “Solving proportional reasoning problems for conversions” </a:t>
            </a:r>
            <a:r>
              <a:rPr lang="en-GB" dirty="0"/>
              <a:t>Students look at the video and then discuss it with a partner. Take any questions they might have. Students then work through the example on the next slide. Using either the two set unitary method, the one step multiplier or the functional approach. For less able students you may want to just demonstrate the two step unitary method. More able students could use a range of approaches for each question and be asked to reflect on and compare the different methods. They may also be asked to consider their own informal methods compared to the different approaches presented in the PowerPoint.  </a:t>
            </a:r>
          </a:p>
          <a:p>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482353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Allow pupils some time to look at this before taking feedback. Make sure pupils realise that the values in the problem are exactly the same as the one we looked at in the video. The context has changed but the numbers are the same so the proportional relationships also stay the same. Emphasise that the method we have been using can be used to solve any similar problem that involves proportional reasoning. Proportion problems like the ones we have looked at in the last 2 activities are really just multiplication problems and the approach we have used will help you work on strategies to find and use the multipliers confidently and efficiently. </a:t>
            </a:r>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53236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3DE3055-0ECE-49C5-B9F8-219408B4CD66}" type="datetime1">
              <a:rPr lang="en-GB" smtClean="0"/>
              <a:t>18/07/2019</a:t>
            </a:fld>
            <a:endParaRPr lang="en-GB"/>
          </a:p>
        </p:txBody>
      </p:sp>
      <p:sp>
        <p:nvSpPr>
          <p:cNvPr id="5" name="Footer Placeholder 4"/>
          <p:cNvSpPr>
            <a:spLocks noGrp="1"/>
          </p:cNvSpPr>
          <p:nvPr>
            <p:ph type="ftr" sz="quarter" idx="11"/>
          </p:nvPr>
        </p:nvSpPr>
        <p:spPr/>
        <p:txBody>
          <a:bodyPr/>
          <a:lstStyle/>
          <a:p>
            <a:r>
              <a:rPr lang="en-GB" smtClean="0"/>
              <a:t>Copyright © UCLES 2018</a:t>
            </a:r>
            <a:endParaRPr lang="en-GB"/>
          </a:p>
        </p:txBody>
      </p:sp>
      <p:sp>
        <p:nvSpPr>
          <p:cNvPr id="6" name="Slide Number Placeholder 5"/>
          <p:cNvSpPr>
            <a:spLocks noGrp="1"/>
          </p:cNvSpPr>
          <p:nvPr>
            <p:ph type="sldNum" sz="quarter" idx="12"/>
          </p:nvPr>
        </p:nvSpPr>
        <p:spPr/>
        <p:txBody>
          <a:bodyPr/>
          <a:lstStyle/>
          <a:p>
            <a:fld id="{7C73730F-668B-4741-887D-34259B417C61}" type="slidenum">
              <a:rPr lang="en-GB" smtClean="0"/>
              <a:t>‹#›</a:t>
            </a:fld>
            <a:endParaRPr lang="en-GB"/>
          </a:p>
        </p:txBody>
      </p:sp>
    </p:spTree>
    <p:extLst>
      <p:ext uri="{BB962C8B-B14F-4D97-AF65-F5344CB8AC3E}">
        <p14:creationId xmlns:p14="http://schemas.microsoft.com/office/powerpoint/2010/main" val="82222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CB8F7F-B9EF-4C73-BD41-2E127E0292E0}" type="datetime1">
              <a:rPr lang="en-GB" smtClean="0"/>
              <a:t>18/07/2019</a:t>
            </a:fld>
            <a:endParaRPr lang="en-GB"/>
          </a:p>
        </p:txBody>
      </p:sp>
      <p:sp>
        <p:nvSpPr>
          <p:cNvPr id="5" name="Footer Placeholder 4"/>
          <p:cNvSpPr>
            <a:spLocks noGrp="1"/>
          </p:cNvSpPr>
          <p:nvPr>
            <p:ph type="ftr" sz="quarter" idx="11"/>
          </p:nvPr>
        </p:nvSpPr>
        <p:spPr/>
        <p:txBody>
          <a:bodyPr/>
          <a:lstStyle/>
          <a:p>
            <a:r>
              <a:rPr lang="en-GB" smtClean="0"/>
              <a:t>Copyright © UCLES 2018</a:t>
            </a:r>
            <a:endParaRPr lang="en-GB"/>
          </a:p>
        </p:txBody>
      </p:sp>
      <p:sp>
        <p:nvSpPr>
          <p:cNvPr id="6" name="Slide Number Placeholder 5"/>
          <p:cNvSpPr>
            <a:spLocks noGrp="1"/>
          </p:cNvSpPr>
          <p:nvPr>
            <p:ph type="sldNum" sz="quarter" idx="12"/>
          </p:nvPr>
        </p:nvSpPr>
        <p:spPr/>
        <p:txBody>
          <a:bodyPr/>
          <a:lstStyle/>
          <a:p>
            <a:fld id="{7C73730F-668B-4741-887D-34259B417C61}" type="slidenum">
              <a:rPr lang="en-GB" smtClean="0"/>
              <a:t>‹#›</a:t>
            </a:fld>
            <a:endParaRPr lang="en-GB"/>
          </a:p>
        </p:txBody>
      </p:sp>
    </p:spTree>
    <p:extLst>
      <p:ext uri="{BB962C8B-B14F-4D97-AF65-F5344CB8AC3E}">
        <p14:creationId xmlns:p14="http://schemas.microsoft.com/office/powerpoint/2010/main" val="275625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34B715-9803-491E-B16D-93D1FD410108}" type="datetime1">
              <a:rPr lang="en-GB" smtClean="0"/>
              <a:t>18/07/2019</a:t>
            </a:fld>
            <a:endParaRPr lang="en-GB"/>
          </a:p>
        </p:txBody>
      </p:sp>
      <p:sp>
        <p:nvSpPr>
          <p:cNvPr id="5" name="Footer Placeholder 4"/>
          <p:cNvSpPr>
            <a:spLocks noGrp="1"/>
          </p:cNvSpPr>
          <p:nvPr>
            <p:ph type="ftr" sz="quarter" idx="11"/>
          </p:nvPr>
        </p:nvSpPr>
        <p:spPr/>
        <p:txBody>
          <a:bodyPr/>
          <a:lstStyle/>
          <a:p>
            <a:r>
              <a:rPr lang="en-GB" smtClean="0"/>
              <a:t>Copyright © UCLES 2018</a:t>
            </a:r>
            <a:endParaRPr lang="en-GB"/>
          </a:p>
        </p:txBody>
      </p:sp>
      <p:sp>
        <p:nvSpPr>
          <p:cNvPr id="6" name="Slide Number Placeholder 5"/>
          <p:cNvSpPr>
            <a:spLocks noGrp="1"/>
          </p:cNvSpPr>
          <p:nvPr>
            <p:ph type="sldNum" sz="quarter" idx="12"/>
          </p:nvPr>
        </p:nvSpPr>
        <p:spPr/>
        <p:txBody>
          <a:bodyPr/>
          <a:lstStyle/>
          <a:p>
            <a:fld id="{7C73730F-668B-4741-887D-34259B417C61}" type="slidenum">
              <a:rPr lang="en-GB" smtClean="0"/>
              <a:t>‹#›</a:t>
            </a:fld>
            <a:endParaRPr lang="en-GB"/>
          </a:p>
        </p:txBody>
      </p:sp>
    </p:spTree>
    <p:extLst>
      <p:ext uri="{BB962C8B-B14F-4D97-AF65-F5344CB8AC3E}">
        <p14:creationId xmlns:p14="http://schemas.microsoft.com/office/powerpoint/2010/main" val="194880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CA1714-1FBE-458D-939C-354CD750940A}" type="datetime1">
              <a:rPr lang="en-GB" smtClean="0"/>
              <a:t>18/07/2019</a:t>
            </a:fld>
            <a:endParaRPr lang="en-GB"/>
          </a:p>
        </p:txBody>
      </p:sp>
      <p:sp>
        <p:nvSpPr>
          <p:cNvPr id="5" name="Footer Placeholder 4"/>
          <p:cNvSpPr>
            <a:spLocks noGrp="1"/>
          </p:cNvSpPr>
          <p:nvPr>
            <p:ph type="ftr" sz="quarter" idx="11"/>
          </p:nvPr>
        </p:nvSpPr>
        <p:spPr/>
        <p:txBody>
          <a:bodyPr/>
          <a:lstStyle/>
          <a:p>
            <a:r>
              <a:rPr lang="en-GB" smtClean="0"/>
              <a:t>Copyright © UCLES 2018</a:t>
            </a:r>
            <a:endParaRPr lang="en-GB"/>
          </a:p>
        </p:txBody>
      </p:sp>
      <p:sp>
        <p:nvSpPr>
          <p:cNvPr id="6" name="Slide Number Placeholder 5"/>
          <p:cNvSpPr>
            <a:spLocks noGrp="1"/>
          </p:cNvSpPr>
          <p:nvPr>
            <p:ph type="sldNum" sz="quarter" idx="12"/>
          </p:nvPr>
        </p:nvSpPr>
        <p:spPr/>
        <p:txBody>
          <a:bodyPr/>
          <a:lstStyle/>
          <a:p>
            <a:fld id="{7C73730F-668B-4741-887D-34259B417C61}" type="slidenum">
              <a:rPr lang="en-GB" smtClean="0"/>
              <a:t>‹#›</a:t>
            </a:fld>
            <a:endParaRPr lang="en-GB"/>
          </a:p>
        </p:txBody>
      </p:sp>
    </p:spTree>
    <p:extLst>
      <p:ext uri="{BB962C8B-B14F-4D97-AF65-F5344CB8AC3E}">
        <p14:creationId xmlns:p14="http://schemas.microsoft.com/office/powerpoint/2010/main" val="415431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4DD6FC-984B-4B74-8AC5-01B7BE32A5DB}" type="datetime1">
              <a:rPr lang="en-GB" smtClean="0"/>
              <a:t>18/07/2019</a:t>
            </a:fld>
            <a:endParaRPr lang="en-GB"/>
          </a:p>
        </p:txBody>
      </p:sp>
      <p:sp>
        <p:nvSpPr>
          <p:cNvPr id="5" name="Footer Placeholder 4"/>
          <p:cNvSpPr>
            <a:spLocks noGrp="1"/>
          </p:cNvSpPr>
          <p:nvPr>
            <p:ph type="ftr" sz="quarter" idx="11"/>
          </p:nvPr>
        </p:nvSpPr>
        <p:spPr/>
        <p:txBody>
          <a:bodyPr/>
          <a:lstStyle/>
          <a:p>
            <a:r>
              <a:rPr lang="en-GB" smtClean="0"/>
              <a:t>Copyright © UCLES 2018</a:t>
            </a:r>
            <a:endParaRPr lang="en-GB"/>
          </a:p>
        </p:txBody>
      </p:sp>
      <p:sp>
        <p:nvSpPr>
          <p:cNvPr id="6" name="Slide Number Placeholder 5"/>
          <p:cNvSpPr>
            <a:spLocks noGrp="1"/>
          </p:cNvSpPr>
          <p:nvPr>
            <p:ph type="sldNum" sz="quarter" idx="12"/>
          </p:nvPr>
        </p:nvSpPr>
        <p:spPr/>
        <p:txBody>
          <a:bodyPr/>
          <a:lstStyle/>
          <a:p>
            <a:fld id="{7C73730F-668B-4741-887D-34259B417C61}" type="slidenum">
              <a:rPr lang="en-GB" smtClean="0"/>
              <a:t>‹#›</a:t>
            </a:fld>
            <a:endParaRPr lang="en-GB"/>
          </a:p>
        </p:txBody>
      </p:sp>
    </p:spTree>
    <p:extLst>
      <p:ext uri="{BB962C8B-B14F-4D97-AF65-F5344CB8AC3E}">
        <p14:creationId xmlns:p14="http://schemas.microsoft.com/office/powerpoint/2010/main" val="387824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2057022-B5DE-48EC-A233-D62CFF296B55}" type="datetime1">
              <a:rPr lang="en-GB" smtClean="0"/>
              <a:t>18/07/2019</a:t>
            </a:fld>
            <a:endParaRPr lang="en-GB"/>
          </a:p>
        </p:txBody>
      </p:sp>
      <p:sp>
        <p:nvSpPr>
          <p:cNvPr id="6" name="Footer Placeholder 5"/>
          <p:cNvSpPr>
            <a:spLocks noGrp="1"/>
          </p:cNvSpPr>
          <p:nvPr>
            <p:ph type="ftr" sz="quarter" idx="11"/>
          </p:nvPr>
        </p:nvSpPr>
        <p:spPr/>
        <p:txBody>
          <a:bodyPr/>
          <a:lstStyle/>
          <a:p>
            <a:r>
              <a:rPr lang="en-GB" smtClean="0"/>
              <a:t>Copyright © UCLES 2018</a:t>
            </a:r>
            <a:endParaRPr lang="en-GB"/>
          </a:p>
        </p:txBody>
      </p:sp>
      <p:sp>
        <p:nvSpPr>
          <p:cNvPr id="7" name="Slide Number Placeholder 6"/>
          <p:cNvSpPr>
            <a:spLocks noGrp="1"/>
          </p:cNvSpPr>
          <p:nvPr>
            <p:ph type="sldNum" sz="quarter" idx="12"/>
          </p:nvPr>
        </p:nvSpPr>
        <p:spPr/>
        <p:txBody>
          <a:bodyPr/>
          <a:lstStyle/>
          <a:p>
            <a:fld id="{7C73730F-668B-4741-887D-34259B417C61}" type="slidenum">
              <a:rPr lang="en-GB" smtClean="0"/>
              <a:t>‹#›</a:t>
            </a:fld>
            <a:endParaRPr lang="en-GB"/>
          </a:p>
        </p:txBody>
      </p:sp>
    </p:spTree>
    <p:extLst>
      <p:ext uri="{BB962C8B-B14F-4D97-AF65-F5344CB8AC3E}">
        <p14:creationId xmlns:p14="http://schemas.microsoft.com/office/powerpoint/2010/main" val="78819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A783DE-C13E-45FD-8B19-F4AF0E045A83}" type="datetime1">
              <a:rPr lang="en-GB" smtClean="0"/>
              <a:t>18/07/2019</a:t>
            </a:fld>
            <a:endParaRPr lang="en-GB"/>
          </a:p>
        </p:txBody>
      </p:sp>
      <p:sp>
        <p:nvSpPr>
          <p:cNvPr id="8" name="Footer Placeholder 7"/>
          <p:cNvSpPr>
            <a:spLocks noGrp="1"/>
          </p:cNvSpPr>
          <p:nvPr>
            <p:ph type="ftr" sz="quarter" idx="11"/>
          </p:nvPr>
        </p:nvSpPr>
        <p:spPr/>
        <p:txBody>
          <a:bodyPr/>
          <a:lstStyle/>
          <a:p>
            <a:r>
              <a:rPr lang="en-GB" smtClean="0"/>
              <a:t>Copyright © UCLES 2018</a:t>
            </a:r>
            <a:endParaRPr lang="en-GB"/>
          </a:p>
        </p:txBody>
      </p:sp>
      <p:sp>
        <p:nvSpPr>
          <p:cNvPr id="9" name="Slide Number Placeholder 8"/>
          <p:cNvSpPr>
            <a:spLocks noGrp="1"/>
          </p:cNvSpPr>
          <p:nvPr>
            <p:ph type="sldNum" sz="quarter" idx="12"/>
          </p:nvPr>
        </p:nvSpPr>
        <p:spPr/>
        <p:txBody>
          <a:bodyPr/>
          <a:lstStyle/>
          <a:p>
            <a:fld id="{7C73730F-668B-4741-887D-34259B417C61}" type="slidenum">
              <a:rPr lang="en-GB" smtClean="0"/>
              <a:t>‹#›</a:t>
            </a:fld>
            <a:endParaRPr lang="en-GB"/>
          </a:p>
        </p:txBody>
      </p:sp>
    </p:spTree>
    <p:extLst>
      <p:ext uri="{BB962C8B-B14F-4D97-AF65-F5344CB8AC3E}">
        <p14:creationId xmlns:p14="http://schemas.microsoft.com/office/powerpoint/2010/main" val="334589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22CAFDA-CC93-4EBC-A1B5-718AC5077559}" type="datetime1">
              <a:rPr lang="en-GB" smtClean="0"/>
              <a:t>18/07/2019</a:t>
            </a:fld>
            <a:endParaRPr lang="en-GB"/>
          </a:p>
        </p:txBody>
      </p:sp>
      <p:sp>
        <p:nvSpPr>
          <p:cNvPr id="4" name="Footer Placeholder 3"/>
          <p:cNvSpPr>
            <a:spLocks noGrp="1"/>
          </p:cNvSpPr>
          <p:nvPr>
            <p:ph type="ftr" sz="quarter" idx="11"/>
          </p:nvPr>
        </p:nvSpPr>
        <p:spPr/>
        <p:txBody>
          <a:bodyPr/>
          <a:lstStyle/>
          <a:p>
            <a:r>
              <a:rPr lang="en-GB" smtClean="0"/>
              <a:t>Copyright © UCLES 2018</a:t>
            </a:r>
            <a:endParaRPr lang="en-GB"/>
          </a:p>
        </p:txBody>
      </p:sp>
      <p:sp>
        <p:nvSpPr>
          <p:cNvPr id="5" name="Slide Number Placeholder 4"/>
          <p:cNvSpPr>
            <a:spLocks noGrp="1"/>
          </p:cNvSpPr>
          <p:nvPr>
            <p:ph type="sldNum" sz="quarter" idx="12"/>
          </p:nvPr>
        </p:nvSpPr>
        <p:spPr/>
        <p:txBody>
          <a:bodyPr/>
          <a:lstStyle/>
          <a:p>
            <a:fld id="{7C73730F-668B-4741-887D-34259B417C61}" type="slidenum">
              <a:rPr lang="en-GB" smtClean="0"/>
              <a:t>‹#›</a:t>
            </a:fld>
            <a:endParaRPr lang="en-GB"/>
          </a:p>
        </p:txBody>
      </p:sp>
    </p:spTree>
    <p:extLst>
      <p:ext uri="{BB962C8B-B14F-4D97-AF65-F5344CB8AC3E}">
        <p14:creationId xmlns:p14="http://schemas.microsoft.com/office/powerpoint/2010/main" val="270566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826EF-2654-4789-ACA2-95532F330469}" type="datetime1">
              <a:rPr lang="en-GB" smtClean="0"/>
              <a:t>18/07/2019</a:t>
            </a:fld>
            <a:endParaRPr lang="en-GB"/>
          </a:p>
        </p:txBody>
      </p:sp>
      <p:sp>
        <p:nvSpPr>
          <p:cNvPr id="3" name="Footer Placeholder 2"/>
          <p:cNvSpPr>
            <a:spLocks noGrp="1"/>
          </p:cNvSpPr>
          <p:nvPr>
            <p:ph type="ftr" sz="quarter" idx="11"/>
          </p:nvPr>
        </p:nvSpPr>
        <p:spPr/>
        <p:txBody>
          <a:bodyPr/>
          <a:lstStyle/>
          <a:p>
            <a:r>
              <a:rPr lang="en-GB" smtClean="0"/>
              <a:t>Copyright © UCLES 2018</a:t>
            </a:r>
            <a:endParaRPr lang="en-GB"/>
          </a:p>
        </p:txBody>
      </p:sp>
      <p:sp>
        <p:nvSpPr>
          <p:cNvPr id="4" name="Slide Number Placeholder 3"/>
          <p:cNvSpPr>
            <a:spLocks noGrp="1"/>
          </p:cNvSpPr>
          <p:nvPr>
            <p:ph type="sldNum" sz="quarter" idx="12"/>
          </p:nvPr>
        </p:nvSpPr>
        <p:spPr/>
        <p:txBody>
          <a:bodyPr/>
          <a:lstStyle/>
          <a:p>
            <a:fld id="{7C73730F-668B-4741-887D-34259B417C61}" type="slidenum">
              <a:rPr lang="en-GB" smtClean="0"/>
              <a:t>‹#›</a:t>
            </a:fld>
            <a:endParaRPr lang="en-GB"/>
          </a:p>
        </p:txBody>
      </p:sp>
    </p:spTree>
    <p:extLst>
      <p:ext uri="{BB962C8B-B14F-4D97-AF65-F5344CB8AC3E}">
        <p14:creationId xmlns:p14="http://schemas.microsoft.com/office/powerpoint/2010/main" val="47587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1699F5-476A-4557-9239-A87C3A8354C8}" type="datetime1">
              <a:rPr lang="en-GB" smtClean="0"/>
              <a:t>18/07/2019</a:t>
            </a:fld>
            <a:endParaRPr lang="en-GB"/>
          </a:p>
        </p:txBody>
      </p:sp>
      <p:sp>
        <p:nvSpPr>
          <p:cNvPr id="6" name="Footer Placeholder 5"/>
          <p:cNvSpPr>
            <a:spLocks noGrp="1"/>
          </p:cNvSpPr>
          <p:nvPr>
            <p:ph type="ftr" sz="quarter" idx="11"/>
          </p:nvPr>
        </p:nvSpPr>
        <p:spPr/>
        <p:txBody>
          <a:bodyPr/>
          <a:lstStyle/>
          <a:p>
            <a:r>
              <a:rPr lang="en-GB" smtClean="0"/>
              <a:t>Copyright © UCLES 2018</a:t>
            </a:r>
            <a:endParaRPr lang="en-GB"/>
          </a:p>
        </p:txBody>
      </p:sp>
      <p:sp>
        <p:nvSpPr>
          <p:cNvPr id="7" name="Slide Number Placeholder 6"/>
          <p:cNvSpPr>
            <a:spLocks noGrp="1"/>
          </p:cNvSpPr>
          <p:nvPr>
            <p:ph type="sldNum" sz="quarter" idx="12"/>
          </p:nvPr>
        </p:nvSpPr>
        <p:spPr/>
        <p:txBody>
          <a:bodyPr/>
          <a:lstStyle/>
          <a:p>
            <a:fld id="{7C73730F-668B-4741-887D-34259B417C61}" type="slidenum">
              <a:rPr lang="en-GB" smtClean="0"/>
              <a:t>‹#›</a:t>
            </a:fld>
            <a:endParaRPr lang="en-GB"/>
          </a:p>
        </p:txBody>
      </p:sp>
    </p:spTree>
    <p:extLst>
      <p:ext uri="{BB962C8B-B14F-4D97-AF65-F5344CB8AC3E}">
        <p14:creationId xmlns:p14="http://schemas.microsoft.com/office/powerpoint/2010/main" val="123081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AEC23E-02E7-4A85-BD53-2334F1384FE8}" type="datetime1">
              <a:rPr lang="en-GB" smtClean="0"/>
              <a:t>18/07/2019</a:t>
            </a:fld>
            <a:endParaRPr lang="en-GB"/>
          </a:p>
        </p:txBody>
      </p:sp>
      <p:sp>
        <p:nvSpPr>
          <p:cNvPr id="6" name="Footer Placeholder 5"/>
          <p:cNvSpPr>
            <a:spLocks noGrp="1"/>
          </p:cNvSpPr>
          <p:nvPr>
            <p:ph type="ftr" sz="quarter" idx="11"/>
          </p:nvPr>
        </p:nvSpPr>
        <p:spPr/>
        <p:txBody>
          <a:bodyPr/>
          <a:lstStyle/>
          <a:p>
            <a:r>
              <a:rPr lang="en-GB" smtClean="0"/>
              <a:t>Copyright © UCLES 2018</a:t>
            </a:r>
            <a:endParaRPr lang="en-GB"/>
          </a:p>
        </p:txBody>
      </p:sp>
      <p:sp>
        <p:nvSpPr>
          <p:cNvPr id="7" name="Slide Number Placeholder 6"/>
          <p:cNvSpPr>
            <a:spLocks noGrp="1"/>
          </p:cNvSpPr>
          <p:nvPr>
            <p:ph type="sldNum" sz="quarter" idx="12"/>
          </p:nvPr>
        </p:nvSpPr>
        <p:spPr/>
        <p:txBody>
          <a:bodyPr/>
          <a:lstStyle/>
          <a:p>
            <a:fld id="{7C73730F-668B-4741-887D-34259B417C61}" type="slidenum">
              <a:rPr lang="en-GB" smtClean="0"/>
              <a:t>‹#›</a:t>
            </a:fld>
            <a:endParaRPr lang="en-GB"/>
          </a:p>
        </p:txBody>
      </p:sp>
    </p:spTree>
    <p:extLst>
      <p:ext uri="{BB962C8B-B14F-4D97-AF65-F5344CB8AC3E}">
        <p14:creationId xmlns:p14="http://schemas.microsoft.com/office/powerpoint/2010/main" val="47817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6657F-FDE8-424C-BC75-B215E44B5585}" type="datetime1">
              <a:rPr lang="en-GB" smtClean="0"/>
              <a:t>18/07/2019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Copyright © UCLES 2018</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3730F-668B-4741-887D-34259B417C61}" type="slidenum">
              <a:rPr lang="en-GB" smtClean="0"/>
              <a:t>‹#›</a:t>
            </a:fld>
            <a:endParaRPr lang="en-GB"/>
          </a:p>
        </p:txBody>
      </p:sp>
    </p:spTree>
    <p:extLst>
      <p:ext uri="{BB962C8B-B14F-4D97-AF65-F5344CB8AC3E}">
        <p14:creationId xmlns:p14="http://schemas.microsoft.com/office/powerpoint/2010/main" val="3513057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906" y="1909481"/>
            <a:ext cx="8256494" cy="1969770"/>
          </a:xfrm>
          <a:prstGeom prst="rect">
            <a:avLst/>
          </a:prstGeom>
          <a:noFill/>
        </p:spPr>
        <p:txBody>
          <a:bodyPr wrap="square" rtlCol="0">
            <a:spAutoFit/>
          </a:bodyPr>
          <a:lstStyle/>
          <a:p>
            <a:r>
              <a:rPr lang="en-GB" sz="2600" b="1" dirty="0" smtClean="0">
                <a:latin typeface="Arial" panose="020B0604020202020204" pitchFamily="34" charset="0"/>
                <a:cs typeface="Arial" panose="020B0604020202020204" pitchFamily="34" charset="0"/>
              </a:rPr>
              <a:t>Teaching</a:t>
            </a:r>
            <a:r>
              <a:rPr lang="en-GB" sz="2600" b="1" dirty="0" smtClean="0">
                <a:latin typeface="Arial" panose="020B0604020202020204" pitchFamily="34" charset="0"/>
                <a:cs typeface="Arial" panose="020B0604020202020204" pitchFamily="34" charset="0"/>
              </a:rPr>
              <a:t> </a:t>
            </a:r>
            <a:r>
              <a:rPr lang="en-GB" sz="2600" b="1" dirty="0" smtClean="0">
                <a:latin typeface="Arial" panose="020B0604020202020204" pitchFamily="34" charset="0"/>
                <a:cs typeface="Arial" panose="020B0604020202020204" pitchFamily="34" charset="0"/>
              </a:rPr>
              <a:t>Pack Unit conversions</a:t>
            </a:r>
          </a:p>
          <a:p>
            <a:r>
              <a:rPr lang="en-GB" sz="2600" dirty="0" smtClean="0">
                <a:latin typeface="Arial" panose="020B0604020202020204" pitchFamily="34" charset="0"/>
                <a:cs typeface="Arial" panose="020B0604020202020204" pitchFamily="34" charset="0"/>
              </a:rPr>
              <a:t>Lesson 1: Converting between simple units of measure</a:t>
            </a:r>
          </a:p>
          <a:p>
            <a:endParaRPr lang="en-GB" dirty="0" smtClean="0">
              <a:latin typeface="Arial" panose="020B0604020202020204" pitchFamily="34" charset="0"/>
              <a:cs typeface="Arial" panose="020B0604020202020204" pitchFamily="34" charset="0"/>
            </a:endParaRPr>
          </a:p>
          <a:p>
            <a:r>
              <a:rPr lang="en-GB" sz="2600" b="1" dirty="0" smtClean="0">
                <a:solidFill>
                  <a:srgbClr val="EA5B0C"/>
                </a:solidFill>
                <a:latin typeface="Arial" panose="020B0604020202020204" pitchFamily="34" charset="0"/>
                <a:cs typeface="Arial" panose="020B0604020202020204" pitchFamily="34" charset="0"/>
              </a:rPr>
              <a:t>Cambridge </a:t>
            </a:r>
            <a:r>
              <a:rPr lang="en-GB" sz="2600" b="1" dirty="0" smtClean="0">
                <a:solidFill>
                  <a:srgbClr val="EA5B0C"/>
                </a:solidFill>
                <a:latin typeface="Arial" panose="020B0604020202020204" pitchFamily="34" charset="0"/>
                <a:cs typeface="Arial" panose="020B0604020202020204" pitchFamily="34" charset="0"/>
              </a:rPr>
              <a:t>IGCSE™</a:t>
            </a:r>
            <a:endParaRPr lang="en-GB" sz="2600" b="1" baseline="30000" dirty="0" smtClean="0">
              <a:solidFill>
                <a:srgbClr val="EA5B0C"/>
              </a:solidFill>
              <a:latin typeface="Arial" panose="020B0604020202020204" pitchFamily="34" charset="0"/>
              <a:cs typeface="Arial" panose="020B0604020202020204" pitchFamily="34" charset="0"/>
            </a:endParaRPr>
          </a:p>
          <a:p>
            <a:r>
              <a:rPr lang="en-GB" sz="2600" dirty="0" smtClean="0">
                <a:solidFill>
                  <a:srgbClr val="EA5B0C"/>
                </a:solidFill>
                <a:latin typeface="Arial" panose="020B0604020202020204" pitchFamily="34" charset="0"/>
                <a:cs typeface="Arial" panose="020B0604020202020204" pitchFamily="34" charset="0"/>
              </a:rPr>
              <a:t>Mathematics 0580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439" y="451912"/>
            <a:ext cx="4046220" cy="650471"/>
          </a:xfrm>
          <a:prstGeom prst="rect">
            <a:avLst/>
          </a:prstGeom>
        </p:spPr>
      </p:pic>
      <p:sp>
        <p:nvSpPr>
          <p:cNvPr id="5" name="TextBox 4"/>
          <p:cNvSpPr txBox="1"/>
          <p:nvPr/>
        </p:nvSpPr>
        <p:spPr>
          <a:xfrm>
            <a:off x="658906" y="6239435"/>
            <a:ext cx="4128247"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Version 1.0</a:t>
            </a:r>
            <a:endParaRPr lang="en-GB" sz="1400" dirty="0">
              <a:latin typeface="Arial" panose="020B0604020202020204" pitchFamily="34" charset="0"/>
              <a:cs typeface="Arial" panose="020B0604020202020204"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4474" y="3033287"/>
            <a:ext cx="3659262" cy="2744862"/>
          </a:xfrm>
          <a:prstGeom prst="rect">
            <a:avLst/>
          </a:prstGeom>
        </p:spPr>
      </p:pic>
      <p:sp>
        <p:nvSpPr>
          <p:cNvPr id="8" name="TextBox 7"/>
          <p:cNvSpPr txBox="1"/>
          <p:nvPr/>
        </p:nvSpPr>
        <p:spPr>
          <a:xfrm>
            <a:off x="4731398" y="6239435"/>
            <a:ext cx="277595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latin typeface="Arial" panose="020B0604020202020204" pitchFamily="34" charset="0"/>
                <a:cs typeface="Arial" panose="020B0604020202020204" pitchFamily="34" charset="0"/>
              </a:rPr>
              <a:t>Copyright © UCLES March 2018</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884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52EE3C-8729-4A24-BF40-4B382CC16248}"/>
              </a:ext>
            </a:extLst>
          </p:cNvPr>
          <p:cNvSpPr>
            <a:spLocks noGrp="1"/>
          </p:cNvSpPr>
          <p:nvPr>
            <p:ph idx="1"/>
          </p:nvPr>
        </p:nvSpPr>
        <p:spPr/>
        <p:txBody>
          <a:bodyPr/>
          <a:lstStyle/>
          <a:p>
            <a:pPr>
              <a:buClr>
                <a:srgbClr val="EA5B0C"/>
              </a:buClr>
            </a:pPr>
            <a:r>
              <a:rPr lang="en-GB" dirty="0" smtClean="0">
                <a:latin typeface="Arial" panose="020B0604020202020204" pitchFamily="34" charset="0"/>
                <a:cs typeface="Arial" panose="020B0604020202020204" pitchFamily="34" charset="0"/>
              </a:rPr>
              <a:t>scaling </a:t>
            </a:r>
            <a:r>
              <a:rPr lang="en-GB" dirty="0">
                <a:latin typeface="Arial" panose="020B0604020202020204" pitchFamily="34" charset="0"/>
                <a:cs typeface="Arial" panose="020B0604020202020204" pitchFamily="34" charset="0"/>
              </a:rPr>
              <a:t>from </a:t>
            </a:r>
            <a:r>
              <a:rPr lang="en-GB" dirty="0" smtClean="0">
                <a:latin typeface="Arial" panose="020B0604020202020204" pitchFamily="34" charset="0"/>
                <a:cs typeface="Arial" panose="020B0604020202020204" pitchFamily="34" charset="0"/>
              </a:rPr>
              <a:t>p : q</a:t>
            </a:r>
            <a:endParaRPr lang="en-GB" dirty="0">
              <a:latin typeface="Arial" panose="020B0604020202020204" pitchFamily="34" charset="0"/>
              <a:cs typeface="Arial" panose="020B0604020202020204" pitchFamily="34" charset="0"/>
            </a:endParaRPr>
          </a:p>
          <a:p>
            <a:pPr>
              <a:buClr>
                <a:srgbClr val="EA5B0C"/>
              </a:buClr>
            </a:pPr>
            <a:r>
              <a:rPr lang="en-GB" dirty="0" smtClean="0">
                <a:latin typeface="Arial" panose="020B0604020202020204" pitchFamily="34" charset="0"/>
                <a:cs typeface="Arial" panose="020B0604020202020204" pitchFamily="34" charset="0"/>
              </a:rPr>
              <a:t>prefixes </a:t>
            </a:r>
            <a:r>
              <a:rPr lang="en-GB" dirty="0">
                <a:latin typeface="Arial" panose="020B0604020202020204" pitchFamily="34" charset="0"/>
                <a:cs typeface="Arial" panose="020B0604020202020204" pitchFamily="34" charset="0"/>
              </a:rPr>
              <a:t>used with metric units of measurement</a:t>
            </a:r>
          </a:p>
          <a:p>
            <a:pPr>
              <a:buClr>
                <a:srgbClr val="EA5B0C"/>
              </a:buClr>
            </a:pPr>
            <a:r>
              <a:rPr lang="en-GB" dirty="0" smtClean="0">
                <a:latin typeface="Arial" panose="020B0604020202020204" pitchFamily="34" charset="0"/>
                <a:cs typeface="Arial" panose="020B0604020202020204" pitchFamily="34" charset="0"/>
              </a:rPr>
              <a:t>converting </a:t>
            </a:r>
            <a:r>
              <a:rPr lang="en-GB" dirty="0">
                <a:latin typeface="Arial" panose="020B0604020202020204" pitchFamily="34" charset="0"/>
                <a:cs typeface="Arial" panose="020B0604020202020204" pitchFamily="34" charset="0"/>
              </a:rPr>
              <a:t>between different metric units.</a:t>
            </a:r>
          </a:p>
          <a:p>
            <a:pPr>
              <a:buClr>
                <a:srgbClr val="EA5B0C"/>
              </a:buClr>
            </a:pPr>
            <a:r>
              <a:rPr lang="en-GB" dirty="0" smtClean="0">
                <a:latin typeface="Arial" panose="020B0604020202020204" pitchFamily="34" charset="0"/>
                <a:cs typeface="Arial" panose="020B0604020202020204" pitchFamily="34" charset="0"/>
              </a:rPr>
              <a:t>converting </a:t>
            </a:r>
            <a:r>
              <a:rPr lang="en-GB" dirty="0">
                <a:latin typeface="Arial" panose="020B0604020202020204" pitchFamily="34" charset="0"/>
                <a:cs typeface="Arial" panose="020B0604020202020204" pitchFamily="34" charset="0"/>
              </a:rPr>
              <a:t>between miles and kilometres.</a:t>
            </a:r>
          </a:p>
          <a:p>
            <a:pPr>
              <a:buClr>
                <a:srgbClr val="EA5B0C"/>
              </a:buClr>
            </a:pPr>
            <a:r>
              <a:rPr lang="en-GB" dirty="0" smtClean="0">
                <a:latin typeface="Arial" panose="020B0604020202020204" pitchFamily="34" charset="0"/>
                <a:cs typeface="Arial" panose="020B0604020202020204" pitchFamily="34" charset="0"/>
              </a:rPr>
              <a:t>developing </a:t>
            </a:r>
            <a:r>
              <a:rPr lang="en-GB" dirty="0">
                <a:latin typeface="Arial" panose="020B0604020202020204" pitchFamily="34" charset="0"/>
                <a:cs typeface="Arial" panose="020B0604020202020204" pitchFamily="34" charset="0"/>
              </a:rPr>
              <a:t>a method that can be used for all conversions no matter what the </a:t>
            </a:r>
            <a:r>
              <a:rPr lang="en-GB" dirty="0" smtClean="0">
                <a:latin typeface="Arial" panose="020B0604020202020204" pitchFamily="34" charset="0"/>
                <a:cs typeface="Arial" panose="020B0604020202020204" pitchFamily="34" charset="0"/>
              </a:rPr>
              <a:t>context.</a:t>
            </a:r>
            <a:endParaRPr lang="en-GB" dirty="0">
              <a:latin typeface="Arial" panose="020B0604020202020204" pitchFamily="34" charset="0"/>
              <a:cs typeface="Arial" panose="020B0604020202020204" pitchFamily="34" charset="0"/>
            </a:endParaRPr>
          </a:p>
          <a:p>
            <a:endParaRPr lang="en-GB" altLang="en-US" dirty="0"/>
          </a:p>
        </p:txBody>
      </p:sp>
      <p:sp>
        <p:nvSpPr>
          <p:cNvPr id="4" name="Subtitle 14">
            <a:extLst>
              <a:ext uri="{FF2B5EF4-FFF2-40B4-BE49-F238E27FC236}">
                <a16:creationId xmlns:a16="http://schemas.microsoft.com/office/drawing/2014/main" id="{7A496A76-2902-4F43-939B-66904F015F77}"/>
              </a:ext>
            </a:extLst>
          </p:cNvPr>
          <p:cNvSpPr txBox="1">
            <a:spLocks/>
          </p:cNvSpPr>
          <p:nvPr/>
        </p:nvSpPr>
        <p:spPr>
          <a:xfrm>
            <a:off x="1447800" y="5159869"/>
            <a:ext cx="9359900" cy="1017094"/>
          </a:xfrm>
          <a:prstGeom prst="rect">
            <a:avLst/>
          </a:prstGeom>
          <a:solidFill>
            <a:srgbClr val="EA5B0C"/>
          </a:solidFill>
          <a:ln>
            <a:solidFill>
              <a:srgbClr val="EA5B0C"/>
            </a:solidFill>
          </a:ln>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600" dirty="0" smtClean="0">
                <a:solidFill>
                  <a:schemeClr val="bg1"/>
                </a:solidFill>
                <a:latin typeface="Arial" panose="020B0604020202020204" pitchFamily="34" charset="0"/>
                <a:cs typeface="Arial" panose="020B0604020202020204" pitchFamily="34" charset="0"/>
              </a:rPr>
              <a:t>By the end of the lesson you should be able to use units of mass, and length and express quantities in terms of larger or smaller units.</a:t>
            </a:r>
          </a:p>
        </p:txBody>
      </p:sp>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en-GB" sz="2800" b="1" dirty="0" smtClean="0">
                <a:latin typeface="Arial" panose="020B0604020202020204" pitchFamily="34" charset="0"/>
                <a:cs typeface="Arial" panose="020B0604020202020204" pitchFamily="34" charset="0"/>
              </a:rPr>
              <a:t>In this lesson we will cover:</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220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A117A3C-9F1A-49B3-88C2-F3794B28FF6F}"/>
              </a:ext>
            </a:extLst>
          </p:cNvPr>
          <p:cNvSpPr>
            <a:spLocks noGrp="1"/>
          </p:cNvSpPr>
          <p:nvPr>
            <p:ph idx="1"/>
          </p:nvPr>
        </p:nvSpPr>
        <p:spPr>
          <a:xfrm>
            <a:off x="838200" y="1673225"/>
            <a:ext cx="10515600" cy="859497"/>
          </a:xfrm>
        </p:spPr>
        <p:txBody>
          <a:bodyPr>
            <a:normAutofit fontScale="55000" lnSpcReduction="20000"/>
          </a:bodyPr>
          <a:lstStyle/>
          <a:p>
            <a:pPr>
              <a:buClr>
                <a:srgbClr val="EA5B0C"/>
              </a:buClr>
            </a:pPr>
            <a:r>
              <a:rPr lang="en-GB" sz="5100" dirty="0">
                <a:latin typeface="Arial" panose="020B0604020202020204" pitchFamily="34" charset="0"/>
                <a:cs typeface="Arial" panose="020B0604020202020204" pitchFamily="34" charset="0"/>
              </a:rPr>
              <a:t>The ratio of </a:t>
            </a:r>
            <a:r>
              <a:rPr lang="en-GB" sz="5100" dirty="0" smtClean="0">
                <a:latin typeface="Arial" panose="020B0604020202020204" pitchFamily="34" charset="0"/>
                <a:cs typeface="Arial" panose="020B0604020202020204" pitchFamily="34" charset="0"/>
              </a:rPr>
              <a:t>p : q </a:t>
            </a:r>
            <a:r>
              <a:rPr lang="en-GB" sz="5100" dirty="0">
                <a:latin typeface="Arial" panose="020B0604020202020204" pitchFamily="34" charset="0"/>
                <a:cs typeface="Arial" panose="020B0604020202020204" pitchFamily="34" charset="0"/>
              </a:rPr>
              <a:t>is </a:t>
            </a:r>
            <a:r>
              <a:rPr lang="en-GB" sz="5100" dirty="0" smtClean="0">
                <a:latin typeface="Arial" panose="020B0604020202020204" pitchFamily="34" charset="0"/>
                <a:cs typeface="Arial" panose="020B0604020202020204" pitchFamily="34" charset="0"/>
              </a:rPr>
              <a:t>4 : 3. What </a:t>
            </a:r>
            <a:r>
              <a:rPr lang="en-GB" sz="5100" dirty="0">
                <a:latin typeface="Arial" panose="020B0604020202020204" pitchFamily="34" charset="0"/>
                <a:cs typeface="Arial" panose="020B0604020202020204" pitchFamily="34" charset="0"/>
              </a:rPr>
              <a:t>is the scale factor as a </a:t>
            </a:r>
            <a:r>
              <a:rPr lang="en-GB" sz="5100" dirty="0" smtClean="0">
                <a:latin typeface="Arial" panose="020B0604020202020204" pitchFamily="34" charset="0"/>
                <a:cs typeface="Arial" panose="020B0604020202020204" pitchFamily="34" charset="0"/>
              </a:rPr>
              <a:t>fraction?</a:t>
            </a:r>
            <a:endParaRPr lang="en-GB" sz="5100" dirty="0">
              <a:latin typeface="Arial" panose="020B0604020202020204" pitchFamily="34" charset="0"/>
              <a:cs typeface="Arial" panose="020B0604020202020204" pitchFamily="34" charset="0"/>
            </a:endParaRPr>
          </a:p>
          <a:p>
            <a:pPr marL="0" indent="0">
              <a:buNone/>
            </a:pPr>
            <a:r>
              <a:rPr lang="en-GB" dirty="0"/>
              <a:t> </a:t>
            </a:r>
          </a:p>
          <a:p>
            <a:endParaRPr lang="en-GB" dirty="0"/>
          </a:p>
          <a:p>
            <a:endParaRPr lang="en-GB" dirty="0"/>
          </a:p>
          <a:p>
            <a:endParaRPr lang="en-GB" dirty="0"/>
          </a:p>
          <a:p>
            <a:endParaRPr lang="en-GB" dirty="0"/>
          </a:p>
        </p:txBody>
      </p:sp>
      <p:sp>
        <p:nvSpPr>
          <p:cNvPr id="3" name="Rectangle 2">
            <a:extLst>
              <a:ext uri="{FF2B5EF4-FFF2-40B4-BE49-F238E27FC236}">
                <a16:creationId xmlns:a16="http://schemas.microsoft.com/office/drawing/2014/main" id="{749F1863-6CF7-45BC-9C79-67FF598A7EEA}"/>
              </a:ext>
            </a:extLst>
          </p:cNvPr>
          <p:cNvSpPr/>
          <p:nvPr/>
        </p:nvSpPr>
        <p:spPr>
          <a:xfrm>
            <a:off x="4319258" y="2895710"/>
            <a:ext cx="567160" cy="564266"/>
          </a:xfrm>
          <a:prstGeom prst="rect">
            <a:avLst/>
          </a:prstGeom>
          <a:solidFill>
            <a:srgbClr val="F9BC9A"/>
          </a:solidFill>
          <a:ln>
            <a:solidFill>
              <a:srgbClr val="F9BC9A"/>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4</a:t>
            </a:r>
          </a:p>
        </p:txBody>
      </p:sp>
      <p:sp>
        <p:nvSpPr>
          <p:cNvPr id="5" name="Rectangle 4">
            <a:extLst>
              <a:ext uri="{FF2B5EF4-FFF2-40B4-BE49-F238E27FC236}">
                <a16:creationId xmlns:a16="http://schemas.microsoft.com/office/drawing/2014/main" id="{B08B9635-46D5-4B9C-9829-83163B4A2D2E}"/>
              </a:ext>
            </a:extLst>
          </p:cNvPr>
          <p:cNvSpPr/>
          <p:nvPr/>
        </p:nvSpPr>
        <p:spPr>
          <a:xfrm>
            <a:off x="7896478" y="2919045"/>
            <a:ext cx="567160" cy="564266"/>
          </a:xfrm>
          <a:prstGeom prst="rect">
            <a:avLst/>
          </a:prstGeom>
          <a:solidFill>
            <a:srgbClr val="F9BC9A"/>
          </a:solidFill>
          <a:ln>
            <a:solidFill>
              <a:srgbClr val="F9BC9A"/>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3</a:t>
            </a:r>
          </a:p>
        </p:txBody>
      </p:sp>
      <p:grpSp>
        <p:nvGrpSpPr>
          <p:cNvPr id="16" name="Group 15"/>
          <p:cNvGrpSpPr/>
          <p:nvPr/>
        </p:nvGrpSpPr>
        <p:grpSpPr>
          <a:xfrm>
            <a:off x="5125911" y="2533183"/>
            <a:ext cx="2605467" cy="1289320"/>
            <a:chOff x="5773172" y="2222151"/>
            <a:chExt cx="2605467" cy="1289320"/>
          </a:xfrm>
        </p:grpSpPr>
        <p:sp>
          <p:nvSpPr>
            <p:cNvPr id="4" name="Arrow: Right 3">
              <a:extLst>
                <a:ext uri="{FF2B5EF4-FFF2-40B4-BE49-F238E27FC236}">
                  <a16:creationId xmlns:a16="http://schemas.microsoft.com/office/drawing/2014/main" id="{F186B6AC-333D-4956-AF3A-8A272E229E57}"/>
                </a:ext>
              </a:extLst>
            </p:cNvPr>
            <p:cNvSpPr/>
            <p:nvPr/>
          </p:nvSpPr>
          <p:spPr>
            <a:xfrm>
              <a:off x="5773172" y="2222151"/>
              <a:ext cx="2605467" cy="1289320"/>
            </a:xfrm>
            <a:prstGeom prst="rightArrow">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TextBox 5">
              <a:extLst>
                <a:ext uri="{FF2B5EF4-FFF2-40B4-BE49-F238E27FC236}">
                  <a16:creationId xmlns:a16="http://schemas.microsoft.com/office/drawing/2014/main" id="{2569BD7B-0A14-410A-9D16-F3F9A4DED73C}"/>
                </a:ext>
              </a:extLst>
            </p:cNvPr>
            <p:cNvSpPr txBox="1"/>
            <p:nvPr/>
          </p:nvSpPr>
          <p:spPr>
            <a:xfrm>
              <a:off x="5865771" y="2527287"/>
              <a:ext cx="2314937" cy="646331"/>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Divide by </a:t>
              </a:r>
              <a:r>
                <a:rPr lang="en-GB" b="1" dirty="0">
                  <a:solidFill>
                    <a:schemeClr val="bg1"/>
                  </a:solidFill>
                  <a:latin typeface="Arial" panose="020B0604020202020204" pitchFamily="34" charset="0"/>
                  <a:cs typeface="Arial" panose="020B0604020202020204" pitchFamily="34" charset="0"/>
                </a:rPr>
                <a:t>4</a:t>
              </a:r>
              <a:r>
                <a:rPr lang="en-GB" dirty="0">
                  <a:solidFill>
                    <a:schemeClr val="bg1"/>
                  </a:solidFill>
                  <a:latin typeface="Arial" panose="020B0604020202020204" pitchFamily="34" charset="0"/>
                  <a:cs typeface="Arial" panose="020B0604020202020204" pitchFamily="34" charset="0"/>
                </a:rPr>
                <a:t> and then multiply by </a:t>
              </a:r>
              <a:r>
                <a:rPr lang="en-GB" b="1" dirty="0">
                  <a:solidFill>
                    <a:schemeClr val="bg1"/>
                  </a:solidFill>
                  <a:latin typeface="Arial" panose="020B0604020202020204" pitchFamily="34" charset="0"/>
                  <a:cs typeface="Arial" panose="020B0604020202020204" pitchFamily="34" charset="0"/>
                </a:rPr>
                <a:t>3</a:t>
              </a:r>
              <a:r>
                <a:rPr lang="en-GB" dirty="0">
                  <a:solidFill>
                    <a:schemeClr val="bg1"/>
                  </a:solidFill>
                  <a:latin typeface="Arial" panose="020B0604020202020204" pitchFamily="34" charset="0"/>
                  <a:cs typeface="Arial" panose="020B0604020202020204" pitchFamily="34" charset="0"/>
                </a:rPr>
                <a:t> </a:t>
              </a:r>
            </a:p>
          </p:txBody>
        </p:sp>
      </p:grpSp>
      <p:sp>
        <p:nvSpPr>
          <p:cNvPr id="9" name="Rectangle 8">
            <a:extLst>
              <a:ext uri="{FF2B5EF4-FFF2-40B4-BE49-F238E27FC236}">
                <a16:creationId xmlns:a16="http://schemas.microsoft.com/office/drawing/2014/main" id="{3E3F2BE5-099D-4418-B3AA-9B83A9E63AE7}"/>
              </a:ext>
            </a:extLst>
          </p:cNvPr>
          <p:cNvSpPr/>
          <p:nvPr/>
        </p:nvSpPr>
        <p:spPr>
          <a:xfrm>
            <a:off x="4319258" y="5094890"/>
            <a:ext cx="567160" cy="564266"/>
          </a:xfrm>
          <a:prstGeom prst="rect">
            <a:avLst/>
          </a:prstGeom>
          <a:solidFill>
            <a:srgbClr val="F9BC9A"/>
          </a:solidFill>
          <a:ln>
            <a:solidFill>
              <a:srgbClr val="F9BC9A"/>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11" name="Rectangle 10">
            <a:extLst>
              <a:ext uri="{FF2B5EF4-FFF2-40B4-BE49-F238E27FC236}">
                <a16:creationId xmlns:a16="http://schemas.microsoft.com/office/drawing/2014/main" id="{8FA50553-ED24-455A-B99E-BD43C93FF306}"/>
              </a:ext>
            </a:extLst>
          </p:cNvPr>
          <p:cNvSpPr/>
          <p:nvPr/>
        </p:nvSpPr>
        <p:spPr>
          <a:xfrm>
            <a:off x="7907988" y="5094890"/>
            <a:ext cx="567160" cy="564266"/>
          </a:xfrm>
          <a:prstGeom prst="rect">
            <a:avLst/>
          </a:prstGeom>
          <a:solidFill>
            <a:srgbClr val="F9BC9A"/>
          </a:solidFill>
          <a:ln>
            <a:solidFill>
              <a:srgbClr val="F9BC9A"/>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a:latin typeface="Arial" panose="020B0604020202020204" pitchFamily="34" charset="0"/>
                <a:cs typeface="Arial" panose="020B0604020202020204" pitchFamily="34" charset="0"/>
              </a:rPr>
              <a:t>3</a:t>
            </a:r>
          </a:p>
        </p:txBody>
      </p:sp>
      <p:grpSp>
        <p:nvGrpSpPr>
          <p:cNvPr id="18" name="Group 17"/>
          <p:cNvGrpSpPr/>
          <p:nvPr/>
        </p:nvGrpSpPr>
        <p:grpSpPr>
          <a:xfrm>
            <a:off x="5081957" y="4750111"/>
            <a:ext cx="2630491" cy="1304728"/>
            <a:chOff x="5147137" y="5217747"/>
            <a:chExt cx="2630491" cy="1170353"/>
          </a:xfrm>
          <a:solidFill>
            <a:srgbClr val="EA5B0C"/>
          </a:solidFill>
        </p:grpSpPr>
        <p:sp>
          <p:nvSpPr>
            <p:cNvPr id="12" name="Arrow: Right 11">
              <a:extLst>
                <a:ext uri="{FF2B5EF4-FFF2-40B4-BE49-F238E27FC236}">
                  <a16:creationId xmlns:a16="http://schemas.microsoft.com/office/drawing/2014/main" id="{C744D8CE-2526-464E-B7DA-BED1118A2F2E}"/>
                </a:ext>
              </a:extLst>
            </p:cNvPr>
            <p:cNvSpPr/>
            <p:nvPr/>
          </p:nvSpPr>
          <p:spPr>
            <a:xfrm flipH="1">
              <a:off x="5147137" y="5217747"/>
              <a:ext cx="2500132" cy="1170353"/>
            </a:xfrm>
            <a:prstGeom prst="rightArrow">
              <a:avLst/>
            </a:prstGeom>
            <a:grp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F661FA5-2318-44D1-96F1-1A498C9F6F4C}"/>
                </a:ext>
              </a:extLst>
            </p:cNvPr>
            <p:cNvSpPr txBox="1"/>
            <p:nvPr/>
          </p:nvSpPr>
          <p:spPr>
            <a:xfrm>
              <a:off x="5462691" y="5484708"/>
              <a:ext cx="2314937" cy="579765"/>
            </a:xfrm>
            <a:prstGeom prst="rect">
              <a:avLst/>
            </a:prstGeom>
            <a:noFill/>
            <a:ln>
              <a:noFill/>
            </a:ln>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Divide by </a:t>
              </a:r>
              <a:r>
                <a:rPr lang="en-GB" b="1" dirty="0">
                  <a:solidFill>
                    <a:schemeClr val="bg1"/>
                  </a:solidFill>
                  <a:latin typeface="Arial" panose="020B0604020202020204" pitchFamily="34" charset="0"/>
                  <a:cs typeface="Arial" panose="020B0604020202020204" pitchFamily="34" charset="0"/>
                </a:rPr>
                <a:t>3</a:t>
              </a:r>
              <a:r>
                <a:rPr lang="en-GB" dirty="0">
                  <a:solidFill>
                    <a:schemeClr val="bg1"/>
                  </a:solidFill>
                  <a:latin typeface="Arial" panose="020B0604020202020204" pitchFamily="34" charset="0"/>
                  <a:cs typeface="Arial" panose="020B0604020202020204" pitchFamily="34" charset="0"/>
                </a:rPr>
                <a:t> and then multiply by </a:t>
              </a:r>
              <a:r>
                <a:rPr lang="en-GB" b="1" dirty="0">
                  <a:solidFill>
                    <a:schemeClr val="bg1"/>
                  </a:solidFill>
                  <a:latin typeface="Arial" panose="020B0604020202020204" pitchFamily="34" charset="0"/>
                  <a:cs typeface="Arial" panose="020B0604020202020204" pitchFamily="34" charset="0"/>
                </a:rPr>
                <a:t>4</a:t>
              </a:r>
              <a:r>
                <a:rPr lang="en-GB" dirty="0">
                  <a:solidFill>
                    <a:schemeClr val="bg1"/>
                  </a:solidFill>
                  <a:latin typeface="Arial" panose="020B0604020202020204" pitchFamily="34" charset="0"/>
                  <a:cs typeface="Arial" panose="020B0604020202020204" pitchFamily="34" charset="0"/>
                </a:rPr>
                <a:t> </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0589A89-2AE4-45C3-A176-309E38664E19}"/>
                  </a:ext>
                </a:extLst>
              </p:cNvPr>
              <p:cNvSpPr txBox="1"/>
              <p:nvPr/>
            </p:nvSpPr>
            <p:spPr>
              <a:xfrm>
                <a:off x="5904872" y="2895710"/>
                <a:ext cx="873887" cy="6211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i="0" smtClean="0">
                          <a:latin typeface="Arial" panose="020B0604020202020204" pitchFamily="34" charset="0"/>
                          <a:cs typeface="Arial" panose="020B0604020202020204" pitchFamily="34" charset="0"/>
                        </a:rPr>
                        <m:t>×</m:t>
                      </m:r>
                      <m:f>
                        <m:fPr>
                          <m:ctrlPr>
                            <a:rPr lang="en-GB" i="1" smtClean="0">
                              <a:latin typeface="Cambria Math" panose="02040503050406030204" pitchFamily="18" charset="0"/>
                            </a:rPr>
                          </m:ctrlPr>
                        </m:fPr>
                        <m:num>
                          <m:r>
                            <m:rPr>
                              <m:nor/>
                            </m:rPr>
                            <a:rPr lang="en-GB" b="0" i="0" smtClean="0">
                              <a:latin typeface="Arial" panose="020B0604020202020204" pitchFamily="34" charset="0"/>
                              <a:cs typeface="Arial" panose="020B0604020202020204" pitchFamily="34" charset="0"/>
                            </a:rPr>
                            <m:t>3</m:t>
                          </m:r>
                        </m:num>
                        <m:den>
                          <m:r>
                            <m:rPr>
                              <m:nor/>
                            </m:rPr>
                            <a:rPr lang="en-GB" b="0" i="0" smtClean="0">
                              <a:latin typeface="Arial" panose="020B0604020202020204" pitchFamily="34" charset="0"/>
                              <a:cs typeface="Arial" panose="020B0604020202020204" pitchFamily="34" charset="0"/>
                            </a:rPr>
                            <m:t>4</m:t>
                          </m:r>
                        </m:den>
                      </m:f>
                    </m:oMath>
                  </m:oMathPara>
                </a14:m>
                <a:endParaRPr lang="en-GB"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B0589A89-2AE4-45C3-A176-309E38664E19}"/>
                  </a:ext>
                </a:extLst>
              </p:cNvPr>
              <p:cNvSpPr txBox="1">
                <a:spLocks noRot="1" noChangeAspect="1" noMove="1" noResize="1" noEditPoints="1" noAdjustHandles="1" noChangeArrowheads="1" noChangeShapeType="1" noTextEdit="1"/>
              </p:cNvSpPr>
              <p:nvPr/>
            </p:nvSpPr>
            <p:spPr>
              <a:xfrm>
                <a:off x="5904872" y="2895710"/>
                <a:ext cx="873887" cy="62119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244955C-4877-46D9-8C28-1D1249B3210E}"/>
                  </a:ext>
                </a:extLst>
              </p:cNvPr>
              <p:cNvSpPr txBox="1"/>
              <p:nvPr/>
            </p:nvSpPr>
            <p:spPr>
              <a:xfrm>
                <a:off x="6226087" y="5080842"/>
                <a:ext cx="405114" cy="623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i="0" smtClean="0">
                          <a:latin typeface="Arial" panose="020B0604020202020204" pitchFamily="34" charset="0"/>
                          <a:cs typeface="Arial" panose="020B0604020202020204" pitchFamily="34" charset="0"/>
                        </a:rPr>
                        <m:t>×</m:t>
                      </m:r>
                      <m:f>
                        <m:fPr>
                          <m:ctrlPr>
                            <a:rPr lang="en-GB" i="1" smtClean="0">
                              <a:latin typeface="Cambria Math" panose="02040503050406030204" pitchFamily="18" charset="0"/>
                            </a:rPr>
                          </m:ctrlPr>
                        </m:fPr>
                        <m:num>
                          <m:r>
                            <m:rPr>
                              <m:nor/>
                            </m:rPr>
                            <a:rPr lang="en-GB" b="0" i="0" smtClean="0">
                              <a:latin typeface="Arial" panose="020B0604020202020204" pitchFamily="34" charset="0"/>
                              <a:cs typeface="Arial" panose="020B0604020202020204" pitchFamily="34" charset="0"/>
                            </a:rPr>
                            <m:t>4</m:t>
                          </m:r>
                        </m:num>
                        <m:den>
                          <m:r>
                            <m:rPr>
                              <m:nor/>
                            </m:rPr>
                            <a:rPr lang="en-GB" b="0" i="0" smtClean="0">
                              <a:latin typeface="Arial" panose="020B0604020202020204" pitchFamily="34" charset="0"/>
                              <a:cs typeface="Arial" panose="020B0604020202020204" pitchFamily="34" charset="0"/>
                            </a:rPr>
                            <m:t>3</m:t>
                          </m:r>
                        </m:den>
                      </m:f>
                    </m:oMath>
                  </m:oMathPara>
                </a14:m>
                <a:endParaRPr lang="en-GB" dirty="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B244955C-4877-46D9-8C28-1D1249B3210E}"/>
                  </a:ext>
                </a:extLst>
              </p:cNvPr>
              <p:cNvSpPr txBox="1">
                <a:spLocks noRot="1" noChangeAspect="1" noMove="1" noResize="1" noEditPoints="1" noAdjustHandles="1" noChangeArrowheads="1" noChangeShapeType="1" noTextEdit="1"/>
              </p:cNvSpPr>
              <p:nvPr/>
            </p:nvSpPr>
            <p:spPr>
              <a:xfrm>
                <a:off x="6226087" y="5080842"/>
                <a:ext cx="405114" cy="623376"/>
              </a:xfrm>
              <a:prstGeom prst="rect">
                <a:avLst/>
              </a:prstGeom>
              <a:blipFill>
                <a:blip r:embed="rId4"/>
                <a:stretch>
                  <a:fillRect/>
                </a:stretch>
              </a:blipFill>
            </p:spPr>
            <p:txBody>
              <a:bodyPr/>
              <a:lstStyle/>
              <a:p>
                <a:r>
                  <a:rPr lang="en-GB">
                    <a:noFill/>
                  </a:rPr>
                  <a:t> </a:t>
                </a:r>
              </a:p>
            </p:txBody>
          </p:sp>
        </mc:Fallback>
      </mc:AlternateContent>
      <p:sp>
        <p:nvSpPr>
          <p:cNvPr id="15" name="Rectangle 14"/>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en-GB" sz="2800" b="1" dirty="0" smtClean="0">
                <a:latin typeface="Arial" panose="020B0604020202020204" pitchFamily="34" charset="0"/>
                <a:cs typeface="Arial" panose="020B0604020202020204" pitchFamily="34" charset="0"/>
              </a:rPr>
              <a:t>Scaling from p : q</a:t>
            </a:r>
            <a:endParaRPr lang="en-GB" sz="2800" b="1" dirty="0">
              <a:latin typeface="Arial" panose="020B0604020202020204" pitchFamily="34" charset="0"/>
              <a:cs typeface="Arial" panose="020B0604020202020204" pitchFamily="34" charset="0"/>
            </a:endParaRPr>
          </a:p>
        </p:txBody>
      </p:sp>
      <p:sp>
        <p:nvSpPr>
          <p:cNvPr id="17" name="Rectangle 16"/>
          <p:cNvSpPr/>
          <p:nvPr/>
        </p:nvSpPr>
        <p:spPr>
          <a:xfrm>
            <a:off x="838200" y="3854827"/>
            <a:ext cx="10071100" cy="954107"/>
          </a:xfrm>
          <a:prstGeom prst="rect">
            <a:avLst/>
          </a:prstGeom>
        </p:spPr>
        <p:txBody>
          <a:bodyPr wrap="square">
            <a:spAutoFit/>
          </a:bodyPr>
          <a:lstStyle/>
          <a:p>
            <a:pPr marL="285750" indent="-285750">
              <a:buClr>
                <a:srgbClr val="EA5B0C"/>
              </a:buClr>
              <a:buFont typeface="Arial" panose="020B0604020202020204" pitchFamily="34" charset="0"/>
              <a:buChar char="•"/>
            </a:pPr>
            <a:r>
              <a:rPr lang="en-GB" sz="2800" dirty="0">
                <a:latin typeface="Arial" panose="020B0604020202020204" pitchFamily="34" charset="0"/>
                <a:cs typeface="Arial" panose="020B0604020202020204" pitchFamily="34" charset="0"/>
              </a:rPr>
              <a:t>The ratio of q : p is 3 : 4. What is the scale factor this time as a fraction?</a:t>
            </a:r>
          </a:p>
        </p:txBody>
      </p:sp>
    </p:spTree>
    <p:extLst>
      <p:ext uri="{BB962C8B-B14F-4D97-AF65-F5344CB8AC3E}">
        <p14:creationId xmlns:p14="http://schemas.microsoft.com/office/powerpoint/2010/main" val="1252792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E95F83-E9C6-48E2-A4DE-AC579731D987}"/>
              </a:ext>
            </a:extLst>
          </p:cNvPr>
          <p:cNvSpPr>
            <a:spLocks noGrp="1"/>
          </p:cNvSpPr>
          <p:nvPr>
            <p:ph idx="1"/>
          </p:nvPr>
        </p:nvSpPr>
        <p:spPr>
          <a:xfrm>
            <a:off x="698500" y="1622425"/>
            <a:ext cx="10515600" cy="4351338"/>
          </a:xfrm>
        </p:spPr>
        <p:txBody>
          <a:bodyPr/>
          <a:lstStyle/>
          <a:p>
            <a:pPr>
              <a:buClr>
                <a:srgbClr val="EA5B0C"/>
              </a:buClr>
            </a:pPr>
            <a:r>
              <a:rPr lang="en-GB" dirty="0">
                <a:latin typeface="Arial" panose="020B0604020202020204" pitchFamily="34" charset="0"/>
                <a:cs typeface="Arial" panose="020B0604020202020204" pitchFamily="34" charset="0"/>
              </a:rPr>
              <a:t>The </a:t>
            </a:r>
            <a:r>
              <a:rPr lang="en-GB" b="1" dirty="0">
                <a:solidFill>
                  <a:srgbClr val="EA5B0C"/>
                </a:solidFill>
                <a:latin typeface="Arial" panose="020B0604020202020204" pitchFamily="34" charset="0"/>
                <a:cs typeface="Arial" panose="020B0604020202020204" pitchFamily="34" charset="0"/>
              </a:rPr>
              <a:t>metric system</a:t>
            </a:r>
            <a:r>
              <a:rPr lang="en-GB" dirty="0">
                <a:latin typeface="Arial" panose="020B0604020202020204" pitchFamily="34" charset="0"/>
                <a:cs typeface="Arial" panose="020B0604020202020204" pitchFamily="34" charset="0"/>
              </a:rPr>
              <a:t> is a widely adopted international system of measurement. Metric systems of units have evolved since they were first adopted in France in 1795. </a:t>
            </a:r>
          </a:p>
          <a:p>
            <a:pPr>
              <a:buClr>
                <a:srgbClr val="EA5B0C"/>
              </a:buClr>
            </a:pPr>
            <a:r>
              <a:rPr lang="en-GB" dirty="0">
                <a:latin typeface="Arial" panose="020B0604020202020204" pitchFamily="34" charset="0"/>
                <a:cs typeface="Arial" panose="020B0604020202020204" pitchFamily="34" charset="0"/>
              </a:rPr>
              <a:t>Metric units are related by powers of ten and their names are formed with prefixes that reflect these relationships. In the early metric system there were two base units, the metre (m) for length and the gram (g) for mass. </a:t>
            </a:r>
          </a:p>
          <a:p>
            <a:pPr>
              <a:buClr>
                <a:srgbClr val="EA5B0C"/>
              </a:buClr>
            </a:pPr>
            <a:r>
              <a:rPr lang="en-GB" dirty="0">
                <a:latin typeface="Arial" panose="020B0604020202020204" pitchFamily="34" charset="0"/>
                <a:cs typeface="Arial" panose="020B0604020202020204" pitchFamily="34" charset="0"/>
              </a:rPr>
              <a:t>The prefixes used include "kilo" (a thousand), </a:t>
            </a:r>
            <a:r>
              <a:rPr lang="en-GB" dirty="0" smtClean="0">
                <a:latin typeface="Arial" panose="020B0604020202020204" pitchFamily="34" charset="0"/>
                <a:cs typeface="Arial" panose="020B0604020202020204" pitchFamily="34" charset="0"/>
              </a:rPr>
              <a:t>"</a:t>
            </a:r>
            <a:r>
              <a:rPr lang="en-GB" dirty="0" err="1" smtClean="0">
                <a:latin typeface="Arial" panose="020B0604020202020204" pitchFamily="34" charset="0"/>
                <a:cs typeface="Arial" panose="020B0604020202020204" pitchFamily="34" charset="0"/>
              </a:rPr>
              <a:t>centi</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(one hundredth) and "milli" (one thousandth</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endParaRPr lang="en-GB" dirty="0"/>
          </a:p>
          <a:p>
            <a:endParaRPr lang="en-GB" dirty="0"/>
          </a:p>
        </p:txBody>
      </p:sp>
      <p:sp>
        <p:nvSpPr>
          <p:cNvPr id="4" name="Rectangle 3"/>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en-GB" sz="2800" b="1" dirty="0" smtClean="0">
                <a:latin typeface="Arial" panose="020B0604020202020204" pitchFamily="34" charset="0"/>
                <a:cs typeface="Arial" panose="020B0604020202020204" pitchFamily="34" charset="0"/>
              </a:rPr>
              <a:t>Metric conversions</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731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E95F83-E9C6-48E2-A4DE-AC579731D987}"/>
              </a:ext>
            </a:extLst>
          </p:cNvPr>
          <p:cNvSpPr>
            <a:spLocks noGrp="1"/>
          </p:cNvSpPr>
          <p:nvPr>
            <p:ph idx="1"/>
          </p:nvPr>
        </p:nvSpPr>
        <p:spPr>
          <a:xfrm>
            <a:off x="209909" y="1581970"/>
            <a:ext cx="11772181" cy="4655599"/>
          </a:xfrm>
        </p:spPr>
        <p:txBody>
          <a:bodyPr>
            <a:normAutofit fontScale="92500" lnSpcReduction="20000"/>
          </a:bodyPr>
          <a:lstStyle/>
          <a:p>
            <a:pPr marL="514350" indent="-514350">
              <a:buFont typeface="+mj-lt"/>
              <a:buAutoNum type="arabicPeriod"/>
            </a:pPr>
            <a:r>
              <a:rPr lang="en-GB" sz="3000" dirty="0">
                <a:latin typeface="Arial" panose="020B0604020202020204" pitchFamily="34" charset="0"/>
                <a:cs typeface="Arial" panose="020B0604020202020204" pitchFamily="34" charset="0"/>
              </a:rPr>
              <a:t>How many </a:t>
            </a:r>
            <a:r>
              <a:rPr lang="en-GB" sz="3000" i="1" dirty="0" smtClean="0">
                <a:latin typeface="Arial" panose="020B0604020202020204" pitchFamily="34" charset="0"/>
                <a:cs typeface="Arial" panose="020B0604020202020204" pitchFamily="34" charset="0"/>
              </a:rPr>
              <a:t>metres</a:t>
            </a:r>
            <a:r>
              <a:rPr lang="en-GB" sz="3000" dirty="0" smtClean="0">
                <a:latin typeface="Arial" panose="020B0604020202020204" pitchFamily="34" charset="0"/>
                <a:cs typeface="Arial" panose="020B0604020202020204" pitchFamily="34" charset="0"/>
              </a:rPr>
              <a:t> are there </a:t>
            </a:r>
            <a:r>
              <a:rPr lang="en-GB" sz="3000" dirty="0">
                <a:latin typeface="Arial" panose="020B0604020202020204" pitchFamily="34" charset="0"/>
                <a:cs typeface="Arial" panose="020B0604020202020204" pitchFamily="34" charset="0"/>
              </a:rPr>
              <a:t>in a </a:t>
            </a:r>
            <a:r>
              <a:rPr lang="en-GB" sz="3000" dirty="0" smtClean="0">
                <a:latin typeface="Arial" panose="020B0604020202020204" pitchFamily="34" charset="0"/>
                <a:cs typeface="Arial" panose="020B0604020202020204" pitchFamily="34" charset="0"/>
              </a:rPr>
              <a:t>kilometre?</a:t>
            </a:r>
            <a:endParaRPr lang="en-GB" sz="3000" dirty="0">
              <a:latin typeface="Arial" panose="020B0604020202020204" pitchFamily="34" charset="0"/>
              <a:cs typeface="Arial" panose="020B0604020202020204" pitchFamily="34" charset="0"/>
            </a:endParaRPr>
          </a:p>
          <a:p>
            <a:pPr marL="0" indent="0">
              <a:buClr>
                <a:srgbClr val="EA5B0C"/>
              </a:buClr>
              <a:buNone/>
              <a:tabLst>
                <a:tab pos="533400" algn="l"/>
              </a:tabLst>
            </a:pPr>
            <a:r>
              <a:rPr lang="en-GB" sz="2400" dirty="0">
                <a:solidFill>
                  <a:srgbClr val="000000"/>
                </a:solidFill>
                <a:latin typeface="Arial" panose="020B0604020202020204" pitchFamily="34" charset="0"/>
                <a:cs typeface="Arial" panose="020B0604020202020204" pitchFamily="34" charset="0"/>
              </a:rPr>
              <a:t>	</a:t>
            </a:r>
            <a:r>
              <a:rPr lang="en-GB" sz="2400" dirty="0" smtClean="0">
                <a:solidFill>
                  <a:srgbClr val="000000"/>
                </a:solidFill>
                <a:latin typeface="Arial" panose="020B0604020202020204" pitchFamily="34" charset="0"/>
                <a:cs typeface="Arial" panose="020B0604020202020204" pitchFamily="34" charset="0"/>
              </a:rPr>
              <a:t>The </a:t>
            </a:r>
            <a:r>
              <a:rPr lang="en-GB" sz="2400" dirty="0">
                <a:solidFill>
                  <a:srgbClr val="000000"/>
                </a:solidFill>
                <a:latin typeface="Arial" panose="020B0604020202020204" pitchFamily="34" charset="0"/>
                <a:cs typeface="Arial" panose="020B0604020202020204" pitchFamily="34" charset="0"/>
              </a:rPr>
              <a:t>prefix </a:t>
            </a:r>
            <a:r>
              <a:rPr lang="en-GB" sz="2400" b="1" dirty="0">
                <a:solidFill>
                  <a:srgbClr val="EA5B0C"/>
                </a:solidFill>
                <a:latin typeface="Arial" panose="020B0604020202020204" pitchFamily="34" charset="0"/>
                <a:cs typeface="Arial" panose="020B0604020202020204" pitchFamily="34" charset="0"/>
              </a:rPr>
              <a:t>kilo</a:t>
            </a:r>
            <a:r>
              <a:rPr lang="en-GB" sz="2400" dirty="0">
                <a:solidFill>
                  <a:srgbClr val="000000"/>
                </a:solidFill>
                <a:latin typeface="Arial" panose="020B0604020202020204" pitchFamily="34" charset="0"/>
                <a:cs typeface="Arial" panose="020B0604020202020204" pitchFamily="34" charset="0"/>
              </a:rPr>
              <a:t> means a thousand so there are a thousand metres in a </a:t>
            </a:r>
            <a:r>
              <a:rPr lang="en-GB" sz="2400" b="1" dirty="0" smtClean="0">
                <a:solidFill>
                  <a:srgbClr val="EA5B0C"/>
                </a:solidFill>
                <a:latin typeface="Arial" panose="020B0604020202020204" pitchFamily="34" charset="0"/>
                <a:cs typeface="Arial" panose="020B0604020202020204" pitchFamily="34" charset="0"/>
              </a:rPr>
              <a:t>kilo</a:t>
            </a:r>
            <a:r>
              <a:rPr lang="en-GB" sz="2400" dirty="0" smtClean="0">
                <a:solidFill>
                  <a:srgbClr val="000000"/>
                </a:solidFill>
                <a:latin typeface="Arial" panose="020B0604020202020204" pitchFamily="34" charset="0"/>
                <a:cs typeface="Arial" panose="020B0604020202020204" pitchFamily="34" charset="0"/>
              </a:rPr>
              <a:t>metre</a:t>
            </a:r>
            <a:r>
              <a:rPr lang="en-GB" sz="2400" dirty="0">
                <a:solidFill>
                  <a:srgbClr val="000000"/>
                </a:solidFill>
                <a:latin typeface="Arial" panose="020B0604020202020204" pitchFamily="34" charset="0"/>
                <a:cs typeface="Arial" panose="020B0604020202020204" pitchFamily="34" charset="0"/>
              </a:rPr>
              <a:t>. </a:t>
            </a:r>
            <a:endParaRPr lang="en-GB" sz="2400" dirty="0" smtClean="0">
              <a:solidFill>
                <a:srgbClr val="000000"/>
              </a:solidFill>
              <a:latin typeface="Arial" panose="020B0604020202020204" pitchFamily="34" charset="0"/>
              <a:cs typeface="Arial" panose="020B0604020202020204" pitchFamily="34" charset="0"/>
            </a:endParaRPr>
          </a:p>
          <a:p>
            <a:pPr marL="0" indent="0">
              <a:buClr>
                <a:srgbClr val="EA5B0C"/>
              </a:buClr>
              <a:buNone/>
            </a:pPr>
            <a:endParaRPr lang="en-GB" sz="2400" dirty="0">
              <a:solidFill>
                <a:srgbClr val="000000"/>
              </a:solidFill>
              <a:latin typeface="Arial" panose="020B0604020202020204" pitchFamily="34" charset="0"/>
              <a:cs typeface="Arial" panose="020B0604020202020204" pitchFamily="34" charset="0"/>
            </a:endParaRPr>
          </a:p>
          <a:p>
            <a:pPr marL="514350" indent="-514350">
              <a:buFont typeface="+mj-lt"/>
              <a:buAutoNum type="arabicPeriod" startAt="2"/>
            </a:pPr>
            <a:r>
              <a:rPr lang="en-GB" sz="3000" dirty="0">
                <a:latin typeface="Arial" panose="020B0604020202020204" pitchFamily="34" charset="0"/>
                <a:cs typeface="Arial" panose="020B0604020202020204" pitchFamily="34" charset="0"/>
              </a:rPr>
              <a:t>How many </a:t>
            </a:r>
            <a:r>
              <a:rPr lang="en-GB" sz="3000" i="1" dirty="0">
                <a:latin typeface="Arial" panose="020B0604020202020204" pitchFamily="34" charset="0"/>
                <a:cs typeface="Arial" panose="020B0604020202020204" pitchFamily="34" charset="0"/>
              </a:rPr>
              <a:t>centimetres</a:t>
            </a:r>
            <a:r>
              <a:rPr lang="en-GB" sz="3000" dirty="0">
                <a:latin typeface="Arial" panose="020B0604020202020204" pitchFamily="34" charset="0"/>
                <a:cs typeface="Arial" panose="020B0604020202020204" pitchFamily="34" charset="0"/>
              </a:rPr>
              <a:t> </a:t>
            </a:r>
            <a:r>
              <a:rPr lang="en-GB" sz="3000" dirty="0" smtClean="0">
                <a:latin typeface="Arial" panose="020B0604020202020204" pitchFamily="34" charset="0"/>
                <a:cs typeface="Arial" panose="020B0604020202020204" pitchFamily="34" charset="0"/>
              </a:rPr>
              <a:t>are there in </a:t>
            </a:r>
            <a:r>
              <a:rPr lang="en-GB" sz="3000" dirty="0">
                <a:latin typeface="Arial" panose="020B0604020202020204" pitchFamily="34" charset="0"/>
                <a:cs typeface="Arial" panose="020B0604020202020204" pitchFamily="34" charset="0"/>
              </a:rPr>
              <a:t>a </a:t>
            </a:r>
            <a:r>
              <a:rPr lang="en-GB" sz="3000" dirty="0" smtClean="0">
                <a:latin typeface="Arial" panose="020B0604020202020204" pitchFamily="34" charset="0"/>
                <a:cs typeface="Arial" panose="020B0604020202020204" pitchFamily="34" charset="0"/>
              </a:rPr>
              <a:t>metre?</a:t>
            </a:r>
          </a:p>
          <a:p>
            <a:pPr marL="0" indent="0">
              <a:buNone/>
              <a:tabLst>
                <a:tab pos="533400" algn="l"/>
              </a:tabLst>
            </a:pPr>
            <a:r>
              <a:rPr lang="en-GB" sz="2400" dirty="0" smtClean="0">
                <a:solidFill>
                  <a:srgbClr val="000000"/>
                </a:solidFill>
                <a:latin typeface="Arial" panose="020B0604020202020204" pitchFamily="34" charset="0"/>
                <a:cs typeface="Arial" panose="020B0604020202020204" pitchFamily="34" charset="0"/>
              </a:rPr>
              <a:t>	The </a:t>
            </a:r>
            <a:r>
              <a:rPr lang="en-GB" sz="2400" dirty="0">
                <a:solidFill>
                  <a:srgbClr val="000000"/>
                </a:solidFill>
                <a:latin typeface="Arial" panose="020B0604020202020204" pitchFamily="34" charset="0"/>
                <a:cs typeface="Arial" panose="020B0604020202020204" pitchFamily="34" charset="0"/>
              </a:rPr>
              <a:t>prefix </a:t>
            </a:r>
            <a:r>
              <a:rPr lang="en-GB" sz="2400" b="1" dirty="0" err="1">
                <a:solidFill>
                  <a:srgbClr val="EA5B0C"/>
                </a:solidFill>
                <a:latin typeface="Arial" panose="020B0604020202020204" pitchFamily="34" charset="0"/>
                <a:cs typeface="Arial" panose="020B0604020202020204" pitchFamily="34" charset="0"/>
              </a:rPr>
              <a:t>centi</a:t>
            </a:r>
            <a:r>
              <a:rPr lang="en-GB" sz="2400" dirty="0">
                <a:solidFill>
                  <a:srgbClr val="000000"/>
                </a:solidFill>
                <a:latin typeface="Arial" panose="020B0604020202020204" pitchFamily="34" charset="0"/>
                <a:cs typeface="Arial" panose="020B0604020202020204" pitchFamily="34" charset="0"/>
              </a:rPr>
              <a:t> means </a:t>
            </a:r>
            <a:r>
              <a:rPr lang="en-GB" sz="2400" dirty="0" smtClean="0">
                <a:solidFill>
                  <a:srgbClr val="000000"/>
                </a:solidFill>
                <a:latin typeface="Arial" panose="020B0604020202020204" pitchFamily="34" charset="0"/>
                <a:cs typeface="Arial" panose="020B0604020202020204" pitchFamily="34" charset="0"/>
              </a:rPr>
              <a:t>one </a:t>
            </a:r>
            <a:r>
              <a:rPr lang="en-GB" sz="2400" dirty="0">
                <a:solidFill>
                  <a:srgbClr val="000000"/>
                </a:solidFill>
                <a:latin typeface="Arial" panose="020B0604020202020204" pitchFamily="34" charset="0"/>
                <a:cs typeface="Arial" panose="020B0604020202020204" pitchFamily="34" charset="0"/>
              </a:rPr>
              <a:t>hundredth. </a:t>
            </a:r>
            <a:r>
              <a:rPr lang="en-GB" sz="2400" dirty="0" smtClean="0">
                <a:solidFill>
                  <a:srgbClr val="000000"/>
                </a:solidFill>
                <a:latin typeface="Arial" panose="020B0604020202020204" pitchFamily="34" charset="0"/>
                <a:cs typeface="Arial" panose="020B0604020202020204" pitchFamily="34" charset="0"/>
              </a:rPr>
              <a:t>A </a:t>
            </a:r>
            <a:r>
              <a:rPr lang="en-GB" sz="2400" b="1" dirty="0" smtClean="0">
                <a:solidFill>
                  <a:srgbClr val="EA5B0C"/>
                </a:solidFill>
                <a:latin typeface="Arial" panose="020B0604020202020204" pitchFamily="34" charset="0"/>
                <a:cs typeface="Arial" panose="020B0604020202020204" pitchFamily="34" charset="0"/>
              </a:rPr>
              <a:t>centi</a:t>
            </a:r>
            <a:r>
              <a:rPr lang="en-GB" sz="2400" dirty="0" smtClean="0">
                <a:solidFill>
                  <a:srgbClr val="000000"/>
                </a:solidFill>
                <a:latin typeface="Arial" panose="020B0604020202020204" pitchFamily="34" charset="0"/>
                <a:cs typeface="Arial" panose="020B0604020202020204" pitchFamily="34" charset="0"/>
              </a:rPr>
              <a:t>metre </a:t>
            </a:r>
            <a:r>
              <a:rPr lang="en-GB" sz="2400" dirty="0">
                <a:solidFill>
                  <a:srgbClr val="000000"/>
                </a:solidFill>
                <a:latin typeface="Arial" panose="020B0604020202020204" pitchFamily="34" charset="0"/>
                <a:cs typeface="Arial" panose="020B0604020202020204" pitchFamily="34" charset="0"/>
              </a:rPr>
              <a:t>is one hundredth of a </a:t>
            </a:r>
            <a:r>
              <a:rPr lang="en-GB" sz="2400" dirty="0" smtClean="0">
                <a:solidFill>
                  <a:srgbClr val="000000"/>
                </a:solidFill>
                <a:latin typeface="Arial" panose="020B0604020202020204" pitchFamily="34" charset="0"/>
                <a:cs typeface="Arial" panose="020B0604020202020204" pitchFamily="34" charset="0"/>
              </a:rPr>
              <a:t>metre </a:t>
            </a:r>
            <a:r>
              <a:rPr lang="en-GB" sz="2400" dirty="0">
                <a:solidFill>
                  <a:srgbClr val="000000"/>
                </a:solidFill>
                <a:latin typeface="Arial" panose="020B0604020202020204" pitchFamily="34" charset="0"/>
                <a:cs typeface="Arial" panose="020B0604020202020204" pitchFamily="34" charset="0"/>
              </a:rPr>
              <a:t>so </a:t>
            </a:r>
            <a:r>
              <a:rPr lang="en-GB" sz="2400" dirty="0" smtClean="0">
                <a:solidFill>
                  <a:srgbClr val="000000"/>
                </a:solidFill>
                <a:latin typeface="Arial" panose="020B0604020202020204" pitchFamily="34" charset="0"/>
                <a:cs typeface="Arial" panose="020B0604020202020204" pitchFamily="34" charset="0"/>
              </a:rPr>
              <a:t>	there </a:t>
            </a:r>
            <a:r>
              <a:rPr lang="en-GB" sz="2400" dirty="0">
                <a:solidFill>
                  <a:srgbClr val="000000"/>
                </a:solidFill>
                <a:latin typeface="Arial" panose="020B0604020202020204" pitchFamily="34" charset="0"/>
                <a:cs typeface="Arial" panose="020B0604020202020204" pitchFamily="34" charset="0"/>
              </a:rPr>
              <a:t>are one hundred centimetres in a metre. </a:t>
            </a:r>
            <a:endParaRPr lang="en-GB" sz="2400" dirty="0" smtClean="0">
              <a:solidFill>
                <a:srgbClr val="000000"/>
              </a:solidFill>
              <a:latin typeface="Arial" panose="020B0604020202020204" pitchFamily="34" charset="0"/>
              <a:cs typeface="Arial" panose="020B0604020202020204" pitchFamily="34" charset="0"/>
            </a:endParaRPr>
          </a:p>
          <a:p>
            <a:pPr marL="0" indent="0">
              <a:buNone/>
            </a:pPr>
            <a:endParaRPr lang="en-GB" sz="2400" dirty="0">
              <a:solidFill>
                <a:srgbClr val="000000"/>
              </a:solidFill>
              <a:latin typeface="Arial" panose="020B0604020202020204" pitchFamily="34" charset="0"/>
              <a:cs typeface="Arial" panose="020B0604020202020204" pitchFamily="34" charset="0"/>
            </a:endParaRPr>
          </a:p>
          <a:p>
            <a:pPr marL="514350" indent="-514350">
              <a:buFont typeface="+mj-lt"/>
              <a:buAutoNum type="arabicPeriod" startAt="3"/>
            </a:pPr>
            <a:r>
              <a:rPr lang="en-GB" sz="3000" dirty="0">
                <a:latin typeface="Arial" panose="020B0604020202020204" pitchFamily="34" charset="0"/>
                <a:cs typeface="Arial" panose="020B0604020202020204" pitchFamily="34" charset="0"/>
              </a:rPr>
              <a:t>How many </a:t>
            </a:r>
            <a:r>
              <a:rPr lang="en-GB" sz="3000" i="1" dirty="0">
                <a:latin typeface="Arial" panose="020B0604020202020204" pitchFamily="34" charset="0"/>
                <a:cs typeface="Arial" panose="020B0604020202020204" pitchFamily="34" charset="0"/>
              </a:rPr>
              <a:t>grams</a:t>
            </a:r>
            <a:r>
              <a:rPr lang="en-GB" sz="3000" dirty="0">
                <a:latin typeface="Arial" panose="020B0604020202020204" pitchFamily="34" charset="0"/>
                <a:cs typeface="Arial" panose="020B0604020202020204" pitchFamily="34" charset="0"/>
              </a:rPr>
              <a:t> </a:t>
            </a:r>
            <a:r>
              <a:rPr lang="en-GB" sz="3000" dirty="0" smtClean="0">
                <a:latin typeface="Arial" panose="020B0604020202020204" pitchFamily="34" charset="0"/>
                <a:cs typeface="Arial" panose="020B0604020202020204" pitchFamily="34" charset="0"/>
              </a:rPr>
              <a:t>are there in </a:t>
            </a:r>
            <a:r>
              <a:rPr lang="en-GB" sz="3000" dirty="0">
                <a:latin typeface="Arial" panose="020B0604020202020204" pitchFamily="34" charset="0"/>
                <a:cs typeface="Arial" panose="020B0604020202020204" pitchFamily="34" charset="0"/>
              </a:rPr>
              <a:t>a </a:t>
            </a:r>
            <a:r>
              <a:rPr lang="en-GB" sz="3000" dirty="0" smtClean="0">
                <a:latin typeface="Arial" panose="020B0604020202020204" pitchFamily="34" charset="0"/>
                <a:cs typeface="Arial" panose="020B0604020202020204" pitchFamily="34" charset="0"/>
              </a:rPr>
              <a:t>kilogram?</a:t>
            </a:r>
          </a:p>
          <a:p>
            <a:pPr marL="0" indent="0">
              <a:buNone/>
              <a:tabLst>
                <a:tab pos="533400" algn="l"/>
              </a:tabLst>
            </a:pPr>
            <a:r>
              <a:rPr lang="en-GB" sz="2400" dirty="0" smtClean="0">
                <a:solidFill>
                  <a:srgbClr val="000000"/>
                </a:solidFill>
                <a:latin typeface="Arial" panose="020B0604020202020204" pitchFamily="34" charset="0"/>
                <a:cs typeface="Arial" panose="020B0604020202020204" pitchFamily="34" charset="0"/>
              </a:rPr>
              <a:t>	The </a:t>
            </a:r>
            <a:r>
              <a:rPr lang="en-GB" sz="2400" dirty="0">
                <a:solidFill>
                  <a:srgbClr val="000000"/>
                </a:solidFill>
                <a:latin typeface="Arial" panose="020B0604020202020204" pitchFamily="34" charset="0"/>
                <a:cs typeface="Arial" panose="020B0604020202020204" pitchFamily="34" charset="0"/>
              </a:rPr>
              <a:t>prefix </a:t>
            </a:r>
            <a:r>
              <a:rPr lang="en-GB" sz="2400" b="1" dirty="0">
                <a:solidFill>
                  <a:srgbClr val="EA5B0C"/>
                </a:solidFill>
                <a:latin typeface="Arial" panose="020B0604020202020204" pitchFamily="34" charset="0"/>
                <a:cs typeface="Arial" panose="020B0604020202020204" pitchFamily="34" charset="0"/>
              </a:rPr>
              <a:t>kilo</a:t>
            </a:r>
            <a:r>
              <a:rPr lang="en-GB" sz="2400" dirty="0">
                <a:solidFill>
                  <a:srgbClr val="000000"/>
                </a:solidFill>
                <a:latin typeface="Arial" panose="020B0604020202020204" pitchFamily="34" charset="0"/>
                <a:cs typeface="Arial" panose="020B0604020202020204" pitchFamily="34" charset="0"/>
              </a:rPr>
              <a:t> means a thousand so there are a thousand grams in a </a:t>
            </a:r>
            <a:r>
              <a:rPr lang="en-GB" sz="2400" b="1" dirty="0" smtClean="0">
                <a:solidFill>
                  <a:srgbClr val="EA5B0C"/>
                </a:solidFill>
                <a:latin typeface="Arial" panose="020B0604020202020204" pitchFamily="34" charset="0"/>
                <a:cs typeface="Arial" panose="020B0604020202020204" pitchFamily="34" charset="0"/>
              </a:rPr>
              <a:t>kilo</a:t>
            </a:r>
            <a:r>
              <a:rPr lang="en-GB" sz="2400" dirty="0" smtClean="0">
                <a:solidFill>
                  <a:srgbClr val="000000"/>
                </a:solidFill>
                <a:latin typeface="Arial" panose="020B0604020202020204" pitchFamily="34" charset="0"/>
                <a:cs typeface="Arial" panose="020B0604020202020204" pitchFamily="34" charset="0"/>
              </a:rPr>
              <a:t>gram</a:t>
            </a:r>
            <a:r>
              <a:rPr lang="en-GB" sz="2400" dirty="0">
                <a:solidFill>
                  <a:srgbClr val="000000"/>
                </a:solidFill>
                <a:latin typeface="Arial" panose="020B0604020202020204" pitchFamily="34" charset="0"/>
                <a:cs typeface="Arial" panose="020B0604020202020204" pitchFamily="34" charset="0"/>
              </a:rPr>
              <a:t>. </a:t>
            </a:r>
            <a:endParaRPr lang="en-GB" sz="2400" dirty="0" smtClean="0">
              <a:solidFill>
                <a:srgbClr val="000000"/>
              </a:solidFill>
              <a:latin typeface="Arial" panose="020B0604020202020204" pitchFamily="34" charset="0"/>
              <a:cs typeface="Arial" panose="020B0604020202020204" pitchFamily="34" charset="0"/>
            </a:endParaRPr>
          </a:p>
          <a:p>
            <a:pPr marL="0" indent="0">
              <a:buNone/>
              <a:tabLst>
                <a:tab pos="533400" algn="l"/>
              </a:tabLst>
            </a:pPr>
            <a:endParaRPr lang="en-GB" sz="2400" dirty="0" smtClean="0">
              <a:solidFill>
                <a:srgbClr val="000000"/>
              </a:solidFill>
              <a:latin typeface="Arial" panose="020B0604020202020204" pitchFamily="34" charset="0"/>
              <a:cs typeface="Arial" panose="020B0604020202020204" pitchFamily="34" charset="0"/>
            </a:endParaRPr>
          </a:p>
          <a:p>
            <a:pPr marL="0" lvl="1" indent="0">
              <a:buNone/>
              <a:tabLst>
                <a:tab pos="533400" algn="l"/>
              </a:tabLst>
            </a:pPr>
            <a:r>
              <a:rPr lang="en-GB" sz="3000" dirty="0" smtClean="0">
                <a:latin typeface="Arial" panose="020B0604020202020204" pitchFamily="34" charset="0"/>
                <a:cs typeface="Arial" panose="020B0604020202020204" pitchFamily="34" charset="0"/>
              </a:rPr>
              <a:t>4.  	How </a:t>
            </a:r>
            <a:r>
              <a:rPr lang="en-GB" sz="3000" dirty="0">
                <a:latin typeface="Arial" panose="020B0604020202020204" pitchFamily="34" charset="0"/>
                <a:cs typeface="Arial" panose="020B0604020202020204" pitchFamily="34" charset="0"/>
              </a:rPr>
              <a:t>many </a:t>
            </a:r>
            <a:r>
              <a:rPr lang="en-GB" sz="3000" i="1" dirty="0">
                <a:latin typeface="Arial" panose="020B0604020202020204" pitchFamily="34" charset="0"/>
                <a:cs typeface="Arial" panose="020B0604020202020204" pitchFamily="34" charset="0"/>
              </a:rPr>
              <a:t>grams</a:t>
            </a:r>
            <a:r>
              <a:rPr lang="en-GB" sz="3000" dirty="0">
                <a:latin typeface="Arial" panose="020B0604020202020204" pitchFamily="34" charset="0"/>
                <a:cs typeface="Arial" panose="020B0604020202020204" pitchFamily="34" charset="0"/>
              </a:rPr>
              <a:t> </a:t>
            </a:r>
            <a:r>
              <a:rPr lang="en-GB" sz="3000" dirty="0" smtClean="0">
                <a:latin typeface="Arial" panose="020B0604020202020204" pitchFamily="34" charset="0"/>
                <a:cs typeface="Arial" panose="020B0604020202020204" pitchFamily="34" charset="0"/>
              </a:rPr>
              <a:t>are there in </a:t>
            </a:r>
            <a:r>
              <a:rPr lang="en-GB" sz="3000" dirty="0">
                <a:latin typeface="Arial" panose="020B0604020202020204" pitchFamily="34" charset="0"/>
                <a:cs typeface="Arial" panose="020B0604020202020204" pitchFamily="34" charset="0"/>
              </a:rPr>
              <a:t>a </a:t>
            </a:r>
            <a:r>
              <a:rPr lang="en-GB" sz="3000" dirty="0" smtClean="0">
                <a:latin typeface="Arial" panose="020B0604020202020204" pitchFamily="34" charset="0"/>
                <a:cs typeface="Arial" panose="020B0604020202020204" pitchFamily="34" charset="0"/>
              </a:rPr>
              <a:t>milligram?</a:t>
            </a:r>
            <a:endParaRPr lang="en-GB" sz="3000" dirty="0">
              <a:latin typeface="Arial" panose="020B0604020202020204" pitchFamily="34" charset="0"/>
              <a:cs typeface="Arial" panose="020B0604020202020204" pitchFamily="34" charset="0"/>
            </a:endParaRPr>
          </a:p>
          <a:p>
            <a:pPr marL="92075" lvl="1" indent="0">
              <a:buNone/>
              <a:tabLst>
                <a:tab pos="533400" algn="l"/>
              </a:tabLst>
            </a:pPr>
            <a:r>
              <a:rPr lang="en-GB" sz="2400" dirty="0" smtClean="0">
                <a:solidFill>
                  <a:srgbClr val="000000"/>
                </a:solidFill>
                <a:latin typeface="Arial" panose="020B0604020202020204" pitchFamily="34" charset="0"/>
                <a:cs typeface="Arial" panose="020B0604020202020204" pitchFamily="34" charset="0"/>
              </a:rPr>
              <a:t>	The </a:t>
            </a:r>
            <a:r>
              <a:rPr lang="en-GB" sz="2400" dirty="0">
                <a:solidFill>
                  <a:srgbClr val="000000"/>
                </a:solidFill>
                <a:latin typeface="Arial" panose="020B0604020202020204" pitchFamily="34" charset="0"/>
                <a:cs typeface="Arial" panose="020B0604020202020204" pitchFamily="34" charset="0"/>
              </a:rPr>
              <a:t>prefix </a:t>
            </a:r>
            <a:r>
              <a:rPr lang="en-GB" sz="2400" b="1" dirty="0" err="1">
                <a:solidFill>
                  <a:srgbClr val="EA5B0C"/>
                </a:solidFill>
                <a:latin typeface="Arial" panose="020B0604020202020204" pitchFamily="34" charset="0"/>
                <a:cs typeface="Arial" panose="020B0604020202020204" pitchFamily="34" charset="0"/>
              </a:rPr>
              <a:t>milli</a:t>
            </a:r>
            <a:r>
              <a:rPr lang="en-GB" sz="2400" dirty="0">
                <a:solidFill>
                  <a:srgbClr val="000000"/>
                </a:solidFill>
                <a:latin typeface="Arial" panose="020B0604020202020204" pitchFamily="34" charset="0"/>
                <a:cs typeface="Arial" panose="020B0604020202020204" pitchFamily="34" charset="0"/>
              </a:rPr>
              <a:t> means one thousandth so there is one thousandth of a gram in a </a:t>
            </a:r>
            <a:r>
              <a:rPr lang="en-GB" sz="2400" dirty="0" smtClean="0">
                <a:solidFill>
                  <a:srgbClr val="000000"/>
                </a:solidFill>
                <a:latin typeface="Arial" panose="020B0604020202020204" pitchFamily="34" charset="0"/>
                <a:cs typeface="Arial" panose="020B0604020202020204" pitchFamily="34" charset="0"/>
              </a:rPr>
              <a:t>	</a:t>
            </a:r>
            <a:r>
              <a:rPr lang="en-GB" sz="2400" b="1" dirty="0" smtClean="0">
                <a:solidFill>
                  <a:srgbClr val="EA5B0C"/>
                </a:solidFill>
                <a:latin typeface="Arial" panose="020B0604020202020204" pitchFamily="34" charset="0"/>
                <a:cs typeface="Arial" panose="020B0604020202020204" pitchFamily="34" charset="0"/>
              </a:rPr>
              <a:t>milli</a:t>
            </a:r>
            <a:r>
              <a:rPr lang="en-GB" sz="2400" dirty="0" smtClean="0">
                <a:solidFill>
                  <a:srgbClr val="000000"/>
                </a:solidFill>
                <a:latin typeface="Arial" panose="020B0604020202020204" pitchFamily="34" charset="0"/>
                <a:cs typeface="Arial" panose="020B0604020202020204" pitchFamily="34" charset="0"/>
              </a:rPr>
              <a:t>gram</a:t>
            </a:r>
            <a:r>
              <a:rPr lang="en-GB" sz="2400" dirty="0">
                <a:solidFill>
                  <a:srgbClr val="000000"/>
                </a:solidFill>
                <a:latin typeface="Arial" panose="020B0604020202020204" pitchFamily="34" charset="0"/>
                <a:cs typeface="Arial" panose="020B0604020202020204" pitchFamily="34" charset="0"/>
              </a:rPr>
              <a:t>. </a:t>
            </a:r>
          </a:p>
          <a:p>
            <a:pPr marL="0" lvl="2" indent="-442912"/>
            <a:endParaRPr lang="en-GB" sz="2800" dirty="0"/>
          </a:p>
          <a:p>
            <a:pPr marL="276225" lvl="1" indent="0">
              <a:buNone/>
            </a:pPr>
            <a:endParaRPr lang="en-GB" dirty="0"/>
          </a:p>
          <a:p>
            <a:endParaRPr lang="en-GB" dirty="0"/>
          </a:p>
          <a:p>
            <a:endParaRPr lang="en-GB" dirty="0"/>
          </a:p>
        </p:txBody>
      </p:sp>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en-GB" sz="2800" b="1" dirty="0" smtClean="0">
                <a:latin typeface="Arial" panose="020B0604020202020204" pitchFamily="34" charset="0"/>
                <a:cs typeface="Arial" panose="020B0604020202020204" pitchFamily="34" charset="0"/>
              </a:rPr>
              <a:t>Metric conversions</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108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925735F3-DBDF-4E3C-B101-DCFBCA136DDE}"/>
                  </a:ext>
                </a:extLst>
              </p:cNvPr>
              <p:cNvSpPr>
                <a:spLocks noGrp="1"/>
              </p:cNvSpPr>
              <p:nvPr>
                <p:ph idx="1"/>
              </p:nvPr>
            </p:nvSpPr>
            <p:spPr/>
            <p:txBody>
              <a:bodyPr>
                <a:normAutofit/>
              </a:bodyPr>
              <a:lstStyle/>
              <a:p>
                <a:pPr marL="0" indent="0">
                  <a:buNone/>
                </a:pPr>
                <a:r>
                  <a:rPr lang="en-GB" b="1" dirty="0" smtClean="0">
                    <a:latin typeface="Arial" panose="020B0604020202020204" pitchFamily="34" charset="0"/>
                    <a:cs typeface="Arial" panose="020B0604020202020204" pitchFamily="34" charset="0"/>
                  </a:rPr>
                  <a:t>Example</a:t>
                </a:r>
                <a:endParaRPr lang="en-GB" b="1"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What is 400 centimetres as metres? </a:t>
                </a: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One </a:t>
                </a:r>
                <a:r>
                  <a:rPr lang="en-GB" dirty="0">
                    <a:latin typeface="Arial" panose="020B0604020202020204" pitchFamily="34" charset="0"/>
                    <a:cs typeface="Arial" panose="020B0604020202020204" pitchFamily="34" charset="0"/>
                  </a:rPr>
                  <a:t>centimetre is one hundredth of a metre. </a:t>
                </a:r>
                <a:r>
                  <a:rPr lang="en-GB" dirty="0" smtClean="0">
                    <a:latin typeface="Arial" panose="020B0604020202020204" pitchFamily="34" charset="0"/>
                    <a:cs typeface="Arial" panose="020B0604020202020204" pitchFamily="34" charset="0"/>
                  </a:rPr>
                  <a:t>(So </a:t>
                </a:r>
                <a:r>
                  <a:rPr lang="en-GB" dirty="0">
                    <a:latin typeface="Arial" panose="020B0604020202020204" pitchFamily="34" charset="0"/>
                    <a:cs typeface="Arial" panose="020B0604020202020204" pitchFamily="34" charset="0"/>
                  </a:rPr>
                  <a:t>there are a hundred centimetres in a </a:t>
                </a:r>
                <a:r>
                  <a:rPr lang="en-GB" dirty="0" smtClean="0">
                    <a:latin typeface="Arial" panose="020B0604020202020204" pitchFamily="34" charset="0"/>
                    <a:cs typeface="Arial" panose="020B0604020202020204" pitchFamily="34" charset="0"/>
                  </a:rPr>
                  <a:t>metre.) </a:t>
                </a: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400 </a:t>
                </a:r>
                <a:r>
                  <a:rPr lang="en-GB" dirty="0">
                    <a:latin typeface="Arial" panose="020B0604020202020204" pitchFamily="34" charset="0"/>
                    <a:cs typeface="Arial" panose="020B0604020202020204" pitchFamily="34" charset="0"/>
                  </a:rPr>
                  <a:t>centimetres is </a:t>
                </a:r>
                <a:r>
                  <a:rPr lang="en-GB" dirty="0" smtClean="0">
                    <a:latin typeface="Arial" panose="020B0604020202020204" pitchFamily="34" charset="0"/>
                    <a:cs typeface="Arial" panose="020B0604020202020204" pitchFamily="34" charset="0"/>
                  </a:rPr>
                  <a:t>therefore equivalent </a:t>
                </a:r>
                <a:r>
                  <a:rPr lang="en-GB" dirty="0">
                    <a:latin typeface="Arial" panose="020B0604020202020204" pitchFamily="34" charset="0"/>
                    <a:cs typeface="Arial" panose="020B0604020202020204" pitchFamily="34" charset="0"/>
                  </a:rPr>
                  <a:t>to  </a:t>
                </a:r>
                <a14:m>
                  <m:oMath xmlns:m="http://schemas.openxmlformats.org/officeDocument/2006/math">
                    <m:f>
                      <m:fPr>
                        <m:ctrlPr>
                          <a:rPr lang="en-GB" i="1" smtClean="0">
                            <a:latin typeface="Cambria Math" panose="02040503050406030204" pitchFamily="18" charset="0"/>
                          </a:rPr>
                        </m:ctrlPr>
                      </m:fPr>
                      <m:num>
                        <m:r>
                          <m:rPr>
                            <m:nor/>
                          </m:rPr>
                          <a:rPr lang="en-GB" b="0" i="0" smtClean="0">
                            <a:latin typeface="Arial" panose="020B0604020202020204" pitchFamily="34" charset="0"/>
                            <a:cs typeface="Arial" panose="020B0604020202020204" pitchFamily="34" charset="0"/>
                          </a:rPr>
                          <m:t>400</m:t>
                        </m:r>
                      </m:num>
                      <m:den>
                        <m:r>
                          <m:rPr>
                            <m:nor/>
                          </m:rPr>
                          <a:rPr lang="en-GB" b="0" i="0" smtClean="0">
                            <a:latin typeface="Arial" panose="020B0604020202020204" pitchFamily="34" charset="0"/>
                            <a:cs typeface="Arial" panose="020B0604020202020204" pitchFamily="34" charset="0"/>
                          </a:rPr>
                          <m:t>100</m:t>
                        </m:r>
                      </m:den>
                    </m:f>
                  </m:oMath>
                </a14:m>
                <a:r>
                  <a:rPr lang="en-GB" dirty="0">
                    <a:latin typeface="Arial" panose="020B0604020202020204" pitchFamily="34" charset="0"/>
                    <a:cs typeface="Arial" panose="020B0604020202020204" pitchFamily="34" charset="0"/>
                  </a:rPr>
                  <a:t> metres. </a:t>
                </a:r>
              </a:p>
              <a:p>
                <a:pPr marL="0" indent="0">
                  <a:buNone/>
                </a:pPr>
                <a14:m>
                  <m:oMath xmlns:m="http://schemas.openxmlformats.org/officeDocument/2006/math">
                    <m:f>
                      <m:fPr>
                        <m:ctrlPr>
                          <a:rPr lang="en-GB" i="1">
                            <a:latin typeface="Cambria Math" panose="02040503050406030204" pitchFamily="18" charset="0"/>
                          </a:rPr>
                        </m:ctrlPr>
                      </m:fPr>
                      <m:num>
                        <m:r>
                          <m:rPr>
                            <m:nor/>
                          </m:rPr>
                          <a:rPr lang="en-GB" i="0">
                            <a:latin typeface="Arial" panose="020B0604020202020204" pitchFamily="34" charset="0"/>
                            <a:cs typeface="Arial" panose="020B0604020202020204" pitchFamily="34" charset="0"/>
                          </a:rPr>
                          <m:t>400</m:t>
                        </m:r>
                      </m:num>
                      <m:den>
                        <m:r>
                          <m:rPr>
                            <m:nor/>
                          </m:rPr>
                          <a:rPr lang="en-GB" i="0">
                            <a:latin typeface="Arial" panose="020B0604020202020204" pitchFamily="34" charset="0"/>
                            <a:cs typeface="Arial" panose="020B0604020202020204" pitchFamily="34" charset="0"/>
                          </a:rPr>
                          <m:t>100</m:t>
                        </m:r>
                      </m:den>
                    </m:f>
                  </m:oMath>
                </a14:m>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metres </a:t>
                </a:r>
                <a:r>
                  <a:rPr lang="en-GB" dirty="0">
                    <a:latin typeface="Arial" panose="020B0604020202020204" pitchFamily="34" charset="0"/>
                    <a:cs typeface="Arial" panose="020B0604020202020204" pitchFamily="34" charset="0"/>
                  </a:rPr>
                  <a:t>can be simplified to give </a:t>
                </a:r>
                <a:r>
                  <a:rPr lang="en-GB" dirty="0" smtClean="0">
                    <a:latin typeface="Arial" panose="020B0604020202020204" pitchFamily="34" charset="0"/>
                    <a:cs typeface="Arial" panose="020B0604020202020204" pitchFamily="34" charset="0"/>
                  </a:rPr>
                  <a:t>four </a:t>
                </a:r>
                <a:r>
                  <a:rPr lang="en-GB" dirty="0">
                    <a:latin typeface="Arial" panose="020B0604020202020204" pitchFamily="34" charset="0"/>
                    <a:cs typeface="Arial" panose="020B0604020202020204" pitchFamily="34" charset="0"/>
                  </a:rPr>
                  <a:t>metres.</a:t>
                </a:r>
                <a:r>
                  <a:rPr lang="en-GB" dirty="0"/>
                  <a:t> </a:t>
                </a:r>
              </a:p>
            </p:txBody>
          </p:sp>
        </mc:Choice>
        <mc:Fallback xmlns="">
          <p:sp>
            <p:nvSpPr>
              <p:cNvPr id="6" name="Content Placeholder 5">
                <a:extLst>
                  <a:ext uri="{FF2B5EF4-FFF2-40B4-BE49-F238E27FC236}">
                    <a16:creationId xmlns:a16="http://schemas.microsoft.com/office/drawing/2014/main" xmlns:a14="http://schemas.microsoft.com/office/drawing/2010/main" xmlns="" id="{925735F3-DBDF-4E3C-B101-DCFBCA136DDE}"/>
                  </a:ext>
                </a:extLst>
              </p:cNvPr>
              <p:cNvSpPr>
                <a:spLocks noGrp="1" noRot="1" noChangeAspect="1" noMove="1" noResize="1" noEditPoints="1" noAdjustHandles="1" noChangeArrowheads="1" noChangeShapeType="1" noTextEdit="1"/>
              </p:cNvSpPr>
              <p:nvPr>
                <p:ph idx="1"/>
              </p:nvPr>
            </p:nvSpPr>
            <p:spPr>
              <a:blipFill rotWithShape="1">
                <a:blip r:embed="rId3"/>
                <a:stretch>
                  <a:fillRect l="-1217" t="-2381"/>
                </a:stretch>
              </a:blipFill>
            </p:spPr>
            <p:txBody>
              <a:bodyPr/>
              <a:lstStyle/>
              <a:p>
                <a:r>
                  <a:rPr lang="en-GB">
                    <a:noFill/>
                  </a:rPr>
                  <a:t> </a:t>
                </a:r>
              </a:p>
            </p:txBody>
          </p:sp>
        </mc:Fallback>
      </mc:AlternateContent>
      <p:sp>
        <p:nvSpPr>
          <p:cNvPr id="8" name="Rectangle 7"/>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en-GB" sz="2800" b="1" dirty="0" smtClean="0">
                <a:latin typeface="Arial" panose="020B0604020202020204" pitchFamily="34" charset="0"/>
                <a:cs typeface="Arial" panose="020B0604020202020204" pitchFamily="34" charset="0"/>
              </a:rPr>
              <a:t>Metric conversions</a:t>
            </a:r>
            <a:endParaRPr lang="en-GB" sz="2800" b="1" dirty="0">
              <a:latin typeface="Arial" panose="020B0604020202020204" pitchFamily="34" charset="0"/>
              <a:cs typeface="Arial" panose="020B0604020202020204" pitchFamily="34" charset="0"/>
            </a:endParaRPr>
          </a:p>
        </p:txBody>
      </p:sp>
      <p:sp>
        <p:nvSpPr>
          <p:cNvPr id="3" name="Snip Diagonal Corner Rectangle 2"/>
          <p:cNvSpPr/>
          <p:nvPr/>
        </p:nvSpPr>
        <p:spPr>
          <a:xfrm>
            <a:off x="7226300" y="1333499"/>
            <a:ext cx="3594100" cy="1852261"/>
          </a:xfrm>
          <a:prstGeom prst="snip2DiagRect">
            <a:avLst/>
          </a:prstGeom>
          <a:solidFill>
            <a:srgbClr val="F9BC9A"/>
          </a:solidFill>
          <a:ln>
            <a:solidFill>
              <a:srgbClr val="F9BC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Hint: </a:t>
            </a:r>
            <a:r>
              <a:rPr lang="en-GB" dirty="0">
                <a:solidFill>
                  <a:schemeClr val="tx1"/>
                </a:solidFill>
                <a:latin typeface="Arial" panose="020B0604020202020204" pitchFamily="34" charset="0"/>
                <a:cs typeface="Arial" panose="020B0604020202020204" pitchFamily="34" charset="0"/>
              </a:rPr>
              <a:t>you might want to think first whether your answer will be more or less than 400. This might help you decide whether to multiply or divide. </a:t>
            </a:r>
          </a:p>
        </p:txBody>
      </p:sp>
    </p:spTree>
    <p:extLst>
      <p:ext uri="{BB962C8B-B14F-4D97-AF65-F5344CB8AC3E}">
        <p14:creationId xmlns:p14="http://schemas.microsoft.com/office/powerpoint/2010/main" val="342780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up)">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up)">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up)">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FCB3FE-6945-4A38-85C7-A6F3B9D0AB55}"/>
              </a:ext>
            </a:extLst>
          </p:cNvPr>
          <p:cNvSpPr>
            <a:spLocks noGrp="1"/>
          </p:cNvSpPr>
          <p:nvPr>
            <p:ph idx="1"/>
          </p:nvPr>
        </p:nvSpPr>
        <p:spPr/>
        <p:txBody>
          <a:bodyPr/>
          <a:lstStyle/>
          <a:p>
            <a:pPr>
              <a:buClr>
                <a:srgbClr val="EA5B0C"/>
              </a:buClr>
            </a:pPr>
            <a:r>
              <a:rPr lang="en-GB" dirty="0">
                <a:latin typeface="Arial" panose="020B0604020202020204" pitchFamily="34" charset="0"/>
                <a:cs typeface="Arial" panose="020B0604020202020204" pitchFamily="34" charset="0"/>
              </a:rPr>
              <a:t>10 miles is approximately equal to 16 kilometres. </a:t>
            </a:r>
          </a:p>
          <a:p>
            <a:pPr>
              <a:buClr>
                <a:srgbClr val="EA5B0C"/>
              </a:buClr>
            </a:pPr>
            <a:r>
              <a:rPr lang="en-GB" dirty="0">
                <a:latin typeface="Arial" panose="020B0604020202020204" pitchFamily="34" charset="0"/>
                <a:cs typeface="Arial" panose="020B0604020202020204" pitchFamily="34" charset="0"/>
              </a:rPr>
              <a:t>How many kilometres is 56 </a:t>
            </a:r>
            <a:r>
              <a:rPr lang="en-GB" dirty="0" smtClean="0">
                <a:latin typeface="Arial" panose="020B0604020202020204" pitchFamily="34" charset="0"/>
                <a:cs typeface="Arial" panose="020B0604020202020204" pitchFamily="34" charset="0"/>
              </a:rPr>
              <a:t>miles? </a:t>
            </a:r>
            <a:endParaRPr lang="en-GB" dirty="0">
              <a:latin typeface="Arial" panose="020B0604020202020204" pitchFamily="34" charset="0"/>
              <a:cs typeface="Arial" panose="020B0604020202020204" pitchFamily="34" charset="0"/>
            </a:endParaRPr>
          </a:p>
          <a:p>
            <a:pPr>
              <a:buClr>
                <a:srgbClr val="EA5B0C"/>
              </a:buClr>
            </a:pPr>
            <a:r>
              <a:rPr lang="en-GB" dirty="0">
                <a:latin typeface="Arial" panose="020B0604020202020204" pitchFamily="34" charset="0"/>
                <a:cs typeface="Arial" panose="020B0604020202020204" pitchFamily="34" charset="0"/>
              </a:rPr>
              <a:t>There is more than one way of approaching this problem. You can start by using what we call the unitary </a:t>
            </a:r>
            <a:r>
              <a:rPr lang="en-GB" dirty="0" smtClean="0">
                <a:latin typeface="Arial" panose="020B0604020202020204" pitchFamily="34" charset="0"/>
                <a:cs typeface="Arial" panose="020B0604020202020204" pitchFamily="34" charset="0"/>
              </a:rPr>
              <a:t>method, </a:t>
            </a:r>
            <a:r>
              <a:rPr lang="en-GB" dirty="0">
                <a:latin typeface="Arial" panose="020B0604020202020204" pitchFamily="34" charset="0"/>
                <a:cs typeface="Arial" panose="020B0604020202020204" pitchFamily="34" charset="0"/>
              </a:rPr>
              <a:t>which is a </a:t>
            </a:r>
            <a:r>
              <a:rPr lang="en-GB" dirty="0" smtClean="0">
                <a:latin typeface="Arial" panose="020B0604020202020204" pitchFamily="34" charset="0"/>
                <a:cs typeface="Arial" panose="020B0604020202020204" pitchFamily="34" charset="0"/>
              </a:rPr>
              <a:t>two-step </a:t>
            </a:r>
            <a:r>
              <a:rPr lang="en-GB" dirty="0">
                <a:latin typeface="Arial" panose="020B0604020202020204" pitchFamily="34" charset="0"/>
                <a:cs typeface="Arial" panose="020B0604020202020204" pitchFamily="34" charset="0"/>
              </a:rPr>
              <a:t>method that starts by working out how many kilometres there are for 1 mile. </a:t>
            </a:r>
          </a:p>
        </p:txBody>
      </p:sp>
      <p:sp>
        <p:nvSpPr>
          <p:cNvPr id="4" name="Rectangle 3"/>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en-GB" sz="2800" b="1" dirty="0" smtClean="0">
                <a:latin typeface="Arial" panose="020B0604020202020204" pitchFamily="34" charset="0"/>
                <a:cs typeface="Arial" panose="020B0604020202020204" pitchFamily="34" charset="0"/>
              </a:rPr>
              <a:t>Converting between metric and non-metric measurements</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207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2A66A71-F7AE-4FBF-825D-F646BBC72D27}"/>
              </a:ext>
            </a:extLst>
          </p:cNvPr>
          <p:cNvSpPr>
            <a:spLocks noGrp="1"/>
          </p:cNvSpPr>
          <p:nvPr>
            <p:ph idx="1"/>
          </p:nvPr>
        </p:nvSpPr>
        <p:spPr/>
        <p:txBody>
          <a:bodyPr/>
          <a:lstStyle/>
          <a:p>
            <a:pPr>
              <a:buClr>
                <a:srgbClr val="EA5B0C"/>
              </a:buClr>
            </a:pPr>
            <a:r>
              <a:rPr lang="en-GB" dirty="0">
                <a:latin typeface="Arial" panose="020B0604020202020204" pitchFamily="34" charset="0"/>
                <a:cs typeface="Arial" panose="020B0604020202020204" pitchFamily="34" charset="0"/>
              </a:rPr>
              <a:t>Sarah weights </a:t>
            </a:r>
            <a:r>
              <a:rPr lang="en-GB" dirty="0" smtClean="0">
                <a:latin typeface="Arial" panose="020B0604020202020204" pitchFamily="34" charset="0"/>
                <a:cs typeface="Arial" panose="020B0604020202020204" pitchFamily="34" charset="0"/>
              </a:rPr>
              <a:t>8 stone </a:t>
            </a:r>
            <a:r>
              <a:rPr lang="en-GB" dirty="0">
                <a:latin typeface="Arial" panose="020B0604020202020204" pitchFamily="34" charset="0"/>
                <a:cs typeface="Arial" panose="020B0604020202020204" pitchFamily="34" charset="0"/>
              </a:rPr>
              <a:t>10 pounds. There are 14 pounds in a stone. (</a:t>
            </a:r>
            <a:r>
              <a:rPr lang="en-GB" i="1" dirty="0">
                <a:latin typeface="Arial" panose="020B0604020202020204" pitchFamily="34" charset="0"/>
                <a:cs typeface="Arial" panose="020B0604020202020204" pitchFamily="34" charset="0"/>
              </a:rPr>
              <a:t>The </a:t>
            </a:r>
            <a:r>
              <a:rPr lang="en-GB" i="1" dirty="0" smtClean="0">
                <a:latin typeface="Arial" panose="020B0604020202020204" pitchFamily="34" charset="0"/>
                <a:cs typeface="Arial" panose="020B0604020202020204" pitchFamily="34" charset="0"/>
              </a:rPr>
              <a:t>notation </a:t>
            </a:r>
            <a:r>
              <a:rPr lang="en-GB" i="1" dirty="0">
                <a:latin typeface="Arial" panose="020B0604020202020204" pitchFamily="34" charset="0"/>
                <a:cs typeface="Arial" panose="020B0604020202020204" pitchFamily="34" charset="0"/>
              </a:rPr>
              <a:t>for pounds is lb</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a:buClr>
                <a:srgbClr val="EA5B0C"/>
              </a:buClr>
            </a:pPr>
            <a:r>
              <a:rPr lang="en-GB" dirty="0" smtClean="0">
                <a:latin typeface="Arial" panose="020B0604020202020204" pitchFamily="34" charset="0"/>
                <a:cs typeface="Arial" panose="020B0604020202020204" pitchFamily="34" charset="0"/>
              </a:rPr>
              <a:t>10 lb </a:t>
            </a:r>
            <a:r>
              <a:rPr lang="en-GB" dirty="0">
                <a:latin typeface="Arial" panose="020B0604020202020204" pitchFamily="34" charset="0"/>
                <a:cs typeface="Arial" panose="020B0604020202020204" pitchFamily="34" charset="0"/>
              </a:rPr>
              <a:t>is approximately equal to </a:t>
            </a:r>
            <a:r>
              <a:rPr lang="en-GB" dirty="0" smtClean="0">
                <a:latin typeface="Arial" panose="020B0604020202020204" pitchFamily="34" charset="0"/>
                <a:cs typeface="Arial" panose="020B0604020202020204" pitchFamily="34" charset="0"/>
              </a:rPr>
              <a:t>4½ kilograms</a:t>
            </a:r>
            <a:r>
              <a:rPr lang="en-GB" dirty="0">
                <a:latin typeface="Arial" panose="020B0604020202020204" pitchFamily="34" charset="0"/>
                <a:cs typeface="Arial" panose="020B0604020202020204" pitchFamily="34" charset="0"/>
              </a:rPr>
              <a:t>. </a:t>
            </a:r>
          </a:p>
          <a:p>
            <a:pPr>
              <a:buClr>
                <a:srgbClr val="EA5B0C"/>
              </a:buClr>
            </a:pPr>
            <a:endParaRPr lang="en-GB" dirty="0">
              <a:latin typeface="Arial" panose="020B0604020202020204" pitchFamily="34" charset="0"/>
              <a:cs typeface="Arial" panose="020B0604020202020204" pitchFamily="34" charset="0"/>
            </a:endParaRPr>
          </a:p>
          <a:p>
            <a:pPr>
              <a:buClr>
                <a:srgbClr val="EA5B0C"/>
              </a:buClr>
            </a:pPr>
            <a:r>
              <a:rPr lang="en-GB" dirty="0">
                <a:latin typeface="Arial" panose="020B0604020202020204" pitchFamily="34" charset="0"/>
                <a:cs typeface="Arial" panose="020B0604020202020204" pitchFamily="34" charset="0"/>
              </a:rPr>
              <a:t>How much does Sarah weight in </a:t>
            </a:r>
            <a:r>
              <a:rPr lang="en-GB" dirty="0" smtClean="0">
                <a:latin typeface="Arial" panose="020B0604020202020204" pitchFamily="34" charset="0"/>
                <a:cs typeface="Arial" panose="020B0604020202020204" pitchFamily="34" charset="0"/>
              </a:rPr>
              <a:t>kilograms?</a:t>
            </a:r>
            <a:endParaRPr lang="en-GB" dirty="0">
              <a:latin typeface="Arial" panose="020B0604020202020204" pitchFamily="34" charset="0"/>
              <a:cs typeface="Arial" panose="020B0604020202020204" pitchFamily="34" charset="0"/>
            </a:endParaRPr>
          </a:p>
        </p:txBody>
      </p:sp>
      <p:sp>
        <p:nvSpPr>
          <p:cNvPr id="7" name="Rectangle 6"/>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en-GB" sz="2800" b="1" dirty="0" smtClean="0">
                <a:latin typeface="Arial" panose="020B0604020202020204" pitchFamily="34" charset="0"/>
                <a:cs typeface="Arial" panose="020B0604020202020204" pitchFamily="34" charset="0"/>
              </a:rPr>
              <a:t>Converting between metric and non-metric measurements</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36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5781"/>
          <a:stretch/>
        </p:blipFill>
        <p:spPr>
          <a:xfrm>
            <a:off x="0" y="0"/>
            <a:ext cx="12192000" cy="6845300"/>
          </a:xfrm>
          <a:prstGeom prst="rect">
            <a:avLst/>
          </a:prstGeom>
        </p:spPr>
      </p:pic>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en-GB" sz="2800" b="1" dirty="0" smtClean="0">
                <a:latin typeface="Arial" panose="020B0604020202020204" pitchFamily="34" charset="0"/>
                <a:cs typeface="Arial" panose="020B0604020202020204" pitchFamily="34" charset="0"/>
              </a:rPr>
              <a:t>The paint problem</a:t>
            </a:r>
            <a:endParaRPr lang="en-GB" sz="2800" b="1" dirty="0">
              <a:latin typeface="Arial" panose="020B0604020202020204" pitchFamily="34" charset="0"/>
              <a:cs typeface="Arial" panose="020B0604020202020204" pitchFamily="34" charset="0"/>
            </a:endParaRPr>
          </a:p>
        </p:txBody>
      </p:sp>
      <p:sp>
        <p:nvSpPr>
          <p:cNvPr id="5" name="TextBox 4"/>
          <p:cNvSpPr txBox="1"/>
          <p:nvPr/>
        </p:nvSpPr>
        <p:spPr>
          <a:xfrm>
            <a:off x="1885950" y="2730152"/>
            <a:ext cx="8420100" cy="1384995"/>
          </a:xfrm>
          <a:prstGeom prst="rect">
            <a:avLst/>
          </a:prstGeom>
          <a:solidFill>
            <a:srgbClr val="F9BC9A"/>
          </a:solidFill>
          <a:ln>
            <a:solidFill>
              <a:srgbClr val="F9BC9A"/>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2800" dirty="0" smtClean="0">
                <a:solidFill>
                  <a:schemeClr val="tx1"/>
                </a:solidFill>
                <a:latin typeface="Arial" panose="020B0604020202020204" pitchFamily="34" charset="0"/>
                <a:cs typeface="Arial" panose="020B0604020202020204" pitchFamily="34" charset="0"/>
              </a:rPr>
              <a:t>10 litres of paint cost $16.</a:t>
            </a:r>
          </a:p>
          <a:p>
            <a:endParaRPr lang="en-GB" sz="2800" dirty="0">
              <a:solidFill>
                <a:schemeClr val="tx1"/>
              </a:solidFill>
              <a:latin typeface="Arial" panose="020B0604020202020204" pitchFamily="34" charset="0"/>
              <a:cs typeface="Arial" panose="020B0604020202020204" pitchFamily="34" charset="0"/>
            </a:endParaRPr>
          </a:p>
          <a:p>
            <a:r>
              <a:rPr lang="en-GB" sz="2800" dirty="0" smtClean="0">
                <a:solidFill>
                  <a:schemeClr val="tx1"/>
                </a:solidFill>
                <a:latin typeface="Arial" panose="020B0604020202020204" pitchFamily="34" charset="0"/>
                <a:cs typeface="Arial" panose="020B0604020202020204" pitchFamily="34" charset="0"/>
              </a:rPr>
              <a:t>How much does 56 litres of paint cost?</a:t>
            </a:r>
            <a:endParaRPr lang="en-GB"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466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825</Words>
  <Application>Microsoft Office PowerPoint</Application>
  <PresentationFormat>Widescreen</PresentationFormat>
  <Paragraphs>76</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Assessment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Converting between simple units of measure</dc:title>
  <dc:creator>David Harrison</dc:creator>
  <cp:lastModifiedBy>Liz Duncombe</cp:lastModifiedBy>
  <cp:revision>16</cp:revision>
  <dcterms:created xsi:type="dcterms:W3CDTF">2018-02-12T16:42:27Z</dcterms:created>
  <dcterms:modified xsi:type="dcterms:W3CDTF">2019-07-18T15:08:40Z</dcterms:modified>
</cp:coreProperties>
</file>