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6" r:id="rId2"/>
    <p:sldId id="299" r:id="rId3"/>
    <p:sldId id="300" r:id="rId4"/>
    <p:sldId id="301" r:id="rId5"/>
    <p:sldId id="302" r:id="rId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951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3" autoAdjust="0"/>
    <p:restoredTop sz="81034" autoAdjust="0"/>
  </p:normalViewPr>
  <p:slideViewPr>
    <p:cSldViewPr snapToGrid="0">
      <p:cViewPr varScale="1">
        <p:scale>
          <a:sx n="91" d="100"/>
          <a:sy n="91" d="100"/>
        </p:scale>
        <p:origin x="162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DA5C-4951-490A-806D-C6E233A1CCC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91581-0ADF-470F-AAC7-05EDE80DB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3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7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This PowerPoint</a:t>
            </a: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is used to demonstrate how to solve a</a:t>
            </a: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trigonometric equation where it is important to factorise an expression rather than cancel terms, which would result in solutions being lost.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 example also looks at the importance of giving answers to a required degree of accuracy.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the question is in degrees, answers should be given to 1 decimal place rather than the usual 3 significant figures used generally, or in the case of angles given in radians. Note that a question in degrees may not explicitly ask for solutions to be given to 1 decimal place</a:t>
            </a:r>
            <a:r>
              <a:rPr lang="en-GB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Rearrange</a:t>
            </a: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 make the equation equal to zero.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cancel by cot </a:t>
            </a:r>
            <a:r>
              <a:rPr lang="el-GR" b="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at any stage, as solutions will be lost.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Instead, factorise using cot </a:t>
            </a:r>
            <a:r>
              <a:rPr lang="el-GR" b="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GB" b="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highlighted in Worksheet A where in Q1 and Q2 solutions are lost if the </a:t>
            </a:r>
            <a:r>
              <a:rPr lang="en-GB" b="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variable is cancelled. Enforce this as an error, as some learners do not realise the same issue applies when solving trigonometric equations.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Similarly in Q2 of Worksheet A, a solution is lost if the negative square root is ignored; ensure learners can transfer this skill (taking both positive and negative square roots) to trigonometric equations. Q1 and Q3 on Worksheet C test this skill.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 the factors to set up two linear equations</a:t>
                </a:r>
                <a:r>
                  <a:rPr lang="en-GB" b="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solving cot </a:t>
                </a:r>
                <a:r>
                  <a:rPr lang="el-GR" b="0" i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en-GB" b="0" i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b="0" i="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 ensure both solutions for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Times New Roman"/>
                        <a:cs typeface="Times New Roman"/>
                      </a:rPr>
                      <m:t>0</m:t>
                    </m:r>
                    <m:r>
                      <a:rPr lang="en-GB" sz="1200" b="0" i="1">
                        <a:latin typeface="Cambria Math"/>
                        <a:ea typeface="Cambria Math"/>
                        <a:cs typeface="Times New Roman"/>
                      </a:rPr>
                      <m:t>°</m:t>
                    </m:r>
                    <m:r>
                      <a:rPr lang="en-GB" sz="1200" b="0" i="1" smtClean="0">
                        <a:latin typeface="Cambria Math"/>
                        <a:ea typeface="Cambria Math"/>
                        <a:cs typeface="Times New Roman"/>
                      </a:rPr>
                      <m:t>≤</m:t>
                    </m:r>
                    <m:r>
                      <a:rPr lang="en-GB" sz="1200" b="0" i="1" smtClean="0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sz="1200" b="0" i="1" smtClean="0">
                        <a:latin typeface="Cambria Math"/>
                        <a:ea typeface="Cambria Math"/>
                        <a:cs typeface="Times New Roman"/>
                      </a:rPr>
                      <m:t>&lt;360° </m:t>
                    </m:r>
                  </m:oMath>
                </a14:m>
                <a:r>
                  <a:rPr lang="en-GB" b="0" dirty="0" smtClean="0"/>
                  <a:t>are found.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0" dirty="0" smtClean="0"/>
                  <a:t>You may wish to practice using the CAST diagram or graphs to ensure all solutions within the required interval</a:t>
                </a:r>
                <a:r>
                  <a:rPr lang="en-GB" b="0" baseline="0" dirty="0" smtClean="0"/>
                  <a:t> are found.</a:t>
                </a:r>
                <a:endParaRPr lang="en-GB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 the factors to set up two linear equations</a:t>
                </a:r>
                <a:r>
                  <a:rPr lang="en-GB" b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solving cot </a:t>
                </a:r>
                <a:r>
                  <a:rPr lang="el-GR" b="1" i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en-GB" b="1" i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b="1" i="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 ensure both solutions for </a:t>
                </a:r>
                <a:r>
                  <a:rPr lang="en-GB" sz="1200" b="0" i="0" smtClean="0">
                    <a:latin typeface="Cambria Math"/>
                    <a:ea typeface="Times New Roman"/>
                    <a:cs typeface="Times New Roman"/>
                  </a:rPr>
                  <a:t>0</a:t>
                </a:r>
                <a:r>
                  <a:rPr lang="en-GB" sz="1200" i="0">
                    <a:latin typeface="Cambria Math"/>
                    <a:ea typeface="Cambria Math"/>
                    <a:cs typeface="Times New Roman"/>
                  </a:rPr>
                  <a:t>°</a:t>
                </a:r>
                <a:r>
                  <a:rPr lang="en-GB" sz="1200" b="0" i="0" smtClean="0">
                    <a:latin typeface="Cambria Math"/>
                    <a:ea typeface="Cambria Math"/>
                    <a:cs typeface="Times New Roman"/>
                  </a:rPr>
                  <a:t>≤𝜃&lt;360°</a:t>
                </a:r>
                <a:r>
                  <a:rPr lang="en-GB" sz="1200" b="0" i="0" smtClean="0">
                    <a:latin typeface="Cambria Math"/>
                    <a:ea typeface="Cambria Math"/>
                    <a:cs typeface="Times New Roman"/>
                  </a:rPr>
                  <a:t> </a:t>
                </a:r>
                <a:r>
                  <a:rPr lang="en-GB" b="1" dirty="0" smtClean="0"/>
                  <a:t>are found.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dirty="0" smtClean="0"/>
                  <a:t>You may wish to practice using the CAST diagram or graphs to ensure all solutions within the required interval</a:t>
                </a:r>
                <a:r>
                  <a:rPr lang="en-GB" b="1" baseline="0" dirty="0" smtClean="0"/>
                  <a:t> are found.</a:t>
                </a:r>
                <a:endParaRPr lang="en-GB" b="1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Solutions given to an</a:t>
            </a:r>
            <a:r>
              <a:rPr lang="en-GB" b="0" baseline="0" dirty="0" smtClean="0"/>
              <a:t> incorrect degree of accuracy is often an area where marks are lost within the topic of solving trigonometric equations.</a:t>
            </a:r>
          </a:p>
          <a:p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highlighted in Worksheet A where in Q3 and Q4 solutions are lost if the solutions are not given to 1 decimal place (Q3) or not given to 3 significant figures (Q4).</a:t>
            </a:r>
            <a:endParaRPr lang="en-GB" b="0" dirty="0" smtClean="0"/>
          </a:p>
          <a:p>
            <a:r>
              <a:rPr lang="en-GB" b="0" dirty="0" smtClean="0"/>
              <a:t>Note in this example that if answers of 194 or 346 are given as the final answers, this could result in</a:t>
            </a:r>
            <a:r>
              <a:rPr lang="en-GB" b="0" baseline="0" dirty="0" smtClean="0"/>
              <a:t> marks being lost as when working in degrees; 1 decimal place rather than 3 significant figures are required.</a:t>
            </a:r>
          </a:p>
          <a:p>
            <a:r>
              <a:rPr lang="en-GB" b="0" baseline="0" dirty="0" smtClean="0"/>
              <a:t>Similarly, if answers are too accurate, for example 194.48, marks can still be lost as the question has specified answers are required to 1 decimal place.</a:t>
            </a:r>
          </a:p>
          <a:p>
            <a:r>
              <a:rPr lang="en-GB" b="0" baseline="0" dirty="0" smtClean="0"/>
              <a:t>Also note, that if </a:t>
            </a:r>
            <a:r>
              <a:rPr lang="en-GB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cot </a:t>
            </a:r>
            <a:r>
              <a:rPr lang="el-GR" b="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GB" b="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has been cancelled at the beginning of the question, 2 solutions are lost.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36964" y="3117570"/>
            <a:ext cx="3913001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00000"/>
          </a:xfrm>
          <a:prstGeom prst="rect">
            <a:avLst/>
          </a:prstGeom>
          <a:solidFill>
            <a:srgbClr val="E21951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173140"/>
            <a:ext cx="11524932" cy="55372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31788" y="1270000"/>
            <a:ext cx="11525250" cy="532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053296" y="1733703"/>
            <a:ext cx="10803424" cy="195861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GB" sz="2800" b="1" dirty="0" smtClean="0"/>
              <a:t>Teacher tutorial</a:t>
            </a:r>
            <a:br>
              <a:rPr lang="en-GB" sz="2800" b="1" dirty="0" smtClean="0"/>
            </a:br>
            <a:r>
              <a:rPr lang="en-GB" sz="2600" dirty="0" smtClean="0"/>
              <a:t>Topic: </a:t>
            </a:r>
            <a:r>
              <a:rPr lang="en-GB" sz="2600" dirty="0" smtClean="0"/>
              <a:t>2.3 Trigonometry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Lesson </a:t>
            </a:r>
            <a:r>
              <a:rPr lang="en-GB" sz="2600" dirty="0"/>
              <a:t>1</a:t>
            </a:r>
            <a:r>
              <a:rPr lang="en-GB" sz="2600" dirty="0" smtClean="0"/>
              <a:t>: Solving Trigonometric Equations</a:t>
            </a:r>
            <a:endParaRPr lang="en-GB" sz="2600" dirty="0"/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1053296" y="6261336"/>
            <a:ext cx="1005068" cy="266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400" b="1" dirty="0" smtClean="0"/>
              <a:t>Version 1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7483" y="1712183"/>
                <a:ext cx="9897035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 smtClean="0">
                    <a:latin typeface="Arial"/>
                    <a:ea typeface="Times New Roman"/>
                    <a:cs typeface="Times New Roman"/>
                  </a:rPr>
                  <a:t>Solve </a:t>
                </a:r>
              </a:p>
              <a:p>
                <a:pPr algn="ctr"/>
                <a:endParaRPr lang="en-GB" sz="2800" dirty="0" smtClean="0">
                  <a:latin typeface="Arial"/>
                  <a:ea typeface="Times New Roman"/>
                  <a:cs typeface="Times New Roman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/>
                            <a:ea typeface="Times New Roman"/>
                            <a:cs typeface="Times New Roman"/>
                          </a:rPr>
                          <m:t>cot</m:t>
                        </m:r>
                      </m:fName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func>
                          <m:func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cosec</m:t>
                            </m:r>
                          </m:fName>
                          <m:e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=−4</m:t>
                            </m:r>
                            <m:func>
                              <m:func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/>
                                    <a:cs typeface="Times New Roman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GB" sz="2800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𝜃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en-GB" sz="2800" dirty="0" smtClean="0">
                    <a:latin typeface="Arial"/>
                    <a:ea typeface="Times New Roman"/>
                    <a:cs typeface="Times New Roman"/>
                  </a:rPr>
                  <a:t> </a:t>
                </a:r>
              </a:p>
              <a:p>
                <a:pPr algn="ctr"/>
                <a:endParaRPr lang="en-GB" sz="2800" dirty="0" smtClean="0">
                  <a:latin typeface="Arial"/>
                  <a:ea typeface="Times New Roman"/>
                  <a:cs typeface="Times New Roman"/>
                </a:endParaRPr>
              </a:p>
              <a:p>
                <a:pPr algn="ctr"/>
                <a:r>
                  <a:rPr lang="en-GB" sz="2800" dirty="0" smtClean="0">
                    <a:latin typeface="Arial"/>
                    <a:ea typeface="Times New Roman"/>
                    <a:cs typeface="Times New Roman"/>
                  </a:rPr>
                  <a:t>in the interval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  <a:ea typeface="Times New Roman"/>
                        <a:cs typeface="Times New Roman"/>
                      </a:rPr>
                      <m:t>0</m:t>
                    </m:r>
                    <m:r>
                      <a:rPr lang="en-GB" sz="2800" i="1">
                        <a:latin typeface="Cambria Math"/>
                        <a:ea typeface="Cambria Math"/>
                        <a:cs typeface="Times New Roman"/>
                      </a:rPr>
                      <m:t>°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Times New Roman"/>
                      </a:rPr>
                      <m:t>≤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Times New Roman"/>
                      </a:rPr>
                      <m:t>&lt;360°.</m:t>
                    </m:r>
                  </m:oMath>
                </a14:m>
                <a:endParaRPr lang="en-GB" sz="2800" b="0" dirty="0" smtClean="0">
                  <a:latin typeface="Arial"/>
                  <a:ea typeface="Cambria Math"/>
                  <a:cs typeface="Times New Roman"/>
                </a:endParaRPr>
              </a:p>
              <a:p>
                <a:pPr algn="ctr"/>
                <a:endParaRPr lang="en-GB" sz="2800" b="0" dirty="0" smtClean="0">
                  <a:latin typeface="Arial"/>
                  <a:ea typeface="Cambria Math"/>
                  <a:cs typeface="Times New Roman"/>
                </a:endParaRPr>
              </a:p>
              <a:p>
                <a:pPr algn="ctr"/>
                <a:r>
                  <a:rPr lang="en-GB" sz="2800" dirty="0">
                    <a:latin typeface="Arial"/>
                    <a:ea typeface="Times New Roman"/>
                    <a:cs typeface="Times New Roman"/>
                  </a:rPr>
                  <a:t>Give your answers to 1 decimal place.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483" y="1712183"/>
                <a:ext cx="9897035" cy="3108543"/>
              </a:xfrm>
              <a:prstGeom prst="rect">
                <a:avLst/>
              </a:prstGeom>
              <a:blipFill rotWithShape="1">
                <a:blip r:embed="rId3"/>
                <a:stretch>
                  <a:fillRect t="-1961" b="-4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5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1200" y="1270800"/>
                <a:ext cx="11654116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>
                              <a:latin typeface="Cambria Math"/>
                              <a:ea typeface="Times New Roman"/>
                              <a:cs typeface="Times New Roman"/>
                            </a:rPr>
                            <m:t>cot</m:t>
                          </m:r>
                        </m:fName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  <m:func>
                            <m:func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sz="28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  <m:r>
                                <a:rPr lang="en-GB" sz="28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=−4</m:t>
                              </m:r>
                              <m:func>
                                <m:func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  <a:ea typeface="Cambria Math"/>
                                      <a:cs typeface="Times New Roman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Rearrange to make the equation equal to zero</a:t>
                </a:r>
              </a:p>
              <a:p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>
                            <a:latin typeface="Cambria Math"/>
                            <a:ea typeface="Times New Roman"/>
                            <a:cs typeface="Times New Roman"/>
                          </a:rPr>
                          <m:t>cot</m:t>
                        </m:r>
                      </m:fName>
                      <m:e>
                        <m:r>
                          <a:rPr lang="en-GB" sz="2800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func>
                          <m:funcPr>
                            <m:ctrlPr>
                              <a:rPr lang="en-GB" sz="2800" i="1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>
                                <a:latin typeface="Cambria Math"/>
                                <a:ea typeface="Cambria Math"/>
                                <a:cs typeface="Times New Roman"/>
                              </a:rPr>
                              <m:t>cosec</m:t>
                            </m:r>
                          </m:fName>
                          <m:e>
                            <m:r>
                              <a:rPr lang="en-GB" sz="2800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+</m:t>
                            </m:r>
                            <m:r>
                              <a:rPr lang="en-GB" sz="2800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4</m:t>
                            </m:r>
                            <m:func>
                              <m:funcPr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  <a:ea typeface="Cambria Math"/>
                                    <a:cs typeface="Times New Roman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80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GB" sz="2800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𝜃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en-GB" sz="2800" dirty="0" smtClean="0"/>
                  <a:t>=0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Factorise</a:t>
                </a:r>
                <a:endParaRPr lang="en-GB" sz="2800" dirty="0"/>
              </a:p>
              <a:p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i="0" smtClean="0">
                              <a:latin typeface="Cambria Math"/>
                              <a:ea typeface="Times New Roman"/>
                              <a:cs typeface="Times New Roman"/>
                            </a:rPr>
                            <m:t>cot</m:t>
                          </m:r>
                        </m:fName>
                        <m:e>
                          <m:r>
                            <a:rPr lang="en-GB" sz="280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  <m:r>
                                <a:rPr lang="en-GB" sz="28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+4)</m:t>
                              </m:r>
                            </m:e>
                          </m:func>
                        </m:e>
                      </m:func>
                      <m:r>
                        <m:rPr>
                          <m:nor/>
                        </m:rPr>
                        <a:rPr lang="en-GB" sz="2800" dirty="0"/>
                        <m:t>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00" y="1270800"/>
                <a:ext cx="11654116" cy="3970318"/>
              </a:xfrm>
              <a:prstGeom prst="rect">
                <a:avLst/>
              </a:prstGeom>
              <a:blipFill rotWithShape="1">
                <a:blip r:embed="rId3"/>
                <a:stretch>
                  <a:fillRect l="-1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8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  <a:ea typeface="Times New Roman"/>
                              <a:cs typeface="Times New Roman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4)</m:t>
                              </m:r>
                            </m:e>
                          </m:func>
                        </m:e>
                      </m:func>
                      <m:r>
                        <m:rPr>
                          <m:nor/>
                        </m:rPr>
                        <a:rPr lang="en-GB" b="0" i="0" smtClean="0">
                          <a:latin typeface="Cambria Math"/>
                          <a:ea typeface="Cambria Math"/>
                          <a:cs typeface="Times New Roman"/>
                        </a:rPr>
                        <m:t>= 0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M</a:t>
                </a:r>
                <a:r>
                  <a:rPr lang="en-GB" dirty="0" smtClean="0"/>
                  <a:t>ake each factor equal to zero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=0</m:t>
                        </m:r>
                      </m:e>
                    </m:func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cosec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+4=0</m:t>
                        </m:r>
                      </m:e>
                    </m:func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=0</m:t>
                        </m:r>
                      </m:e>
                    </m:func>
                  </m:oMath>
                </a14:m>
                <a:r>
                  <a:rPr lang="en-GB" dirty="0" smtClean="0"/>
                  <a:t> gives answers of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=90° </m:t>
                    </m:r>
                  </m:oMath>
                </a14:m>
                <a:r>
                  <a:rPr lang="en-GB" dirty="0" smtClean="0"/>
                  <a:t>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b="0" i="1" dirty="0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0° 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 rotWithShape="1">
                <a:blip r:embed="rId3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67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  <a:ea typeface="Cambria Math"/>
                            <a:cs typeface="Times New Roman"/>
                          </a:rPr>
                          <m:t>cosec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+4=0</m:t>
                        </m:r>
                      </m:e>
                    </m:func>
                  </m:oMath>
                </a14:m>
                <a:r>
                  <a:rPr lang="en-GB" dirty="0"/>
                  <a:t> gives </a:t>
                </a:r>
                <a:endParaRPr lang="en-GB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  <a:ea typeface="Cambria Math"/>
                            <a:cs typeface="Times New Roman"/>
                          </a:rPr>
                          <m:t>cosec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=−4</m:t>
                        </m:r>
                      </m:e>
                    </m:func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  <a:ea typeface="Cambria Math"/>
                            <a:cs typeface="Times New Roman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=−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Using a calculator gives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  <a:ea typeface="Cambria Math"/>
                          <a:cs typeface="Times New Roman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  <a:cs typeface="Times New Roman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  <a:cs typeface="Times New Roman"/>
                        </a:rPr>
                        <m:t>=−14.477…</m:t>
                      </m:r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Using the CAST diagram or sine graph gives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</m:oMath>
                </a14:m>
                <a:r>
                  <a:rPr lang="en-GB" dirty="0"/>
                  <a:t>194.477… or 345.522… </a:t>
                </a:r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So to 1 decimal place all the solutions are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=90.0°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27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0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.0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GB" b="0" i="1" dirty="0" smtClean="0">
                        <a:latin typeface="Cambria Math"/>
                        <a:ea typeface="Cambria Math"/>
                      </a:rPr>
                      <m:t>94.5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,345.5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sz="1050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(No other solutions should be given, even outside the given range.)</a:t>
                </a:r>
                <a:endParaRPr lang="en-GB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 rotWithShape="1">
                <a:blip r:embed="rId3"/>
                <a:stretch>
                  <a:fillRect l="-1058" t="-1945" b="-3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0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452</Words>
  <Application>Microsoft Office PowerPoint</Application>
  <PresentationFormat>Widescreen</PresentationFormat>
  <Paragraphs>61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Times New Roman</vt:lpstr>
      <vt:lpstr>Office Theme</vt:lpstr>
      <vt:lpstr>Teacher tutorial Topic: 2.3 Trigonometry Lesson 1: Solving Trigonometric Equations</vt:lpstr>
      <vt:lpstr>Trigonometric Equations</vt:lpstr>
      <vt:lpstr>Trigonometric Equations</vt:lpstr>
      <vt:lpstr>Trigonometric Equations</vt:lpstr>
      <vt:lpstr>Trigonometric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David Harrison</cp:lastModifiedBy>
  <cp:revision>115</cp:revision>
  <cp:lastPrinted>2018-01-14T21:28:16Z</cp:lastPrinted>
  <dcterms:created xsi:type="dcterms:W3CDTF">2018-01-14T21:11:47Z</dcterms:created>
  <dcterms:modified xsi:type="dcterms:W3CDTF">2019-01-29T17:09:48Z</dcterms:modified>
</cp:coreProperties>
</file>