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6" r:id="rId2"/>
    <p:sldId id="313" r:id="rId3"/>
    <p:sldId id="318" r:id="rId4"/>
    <p:sldId id="312" r:id="rId5"/>
    <p:sldId id="314" r:id="rId6"/>
    <p:sldId id="315" r:id="rId7"/>
    <p:sldId id="316" r:id="rId8"/>
    <p:sldId id="317" r:id="rId9"/>
    <p:sldId id="319" r:id="rId10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2" autoAdjust="0"/>
    <p:restoredTop sz="74368" autoAdjust="0"/>
  </p:normalViewPr>
  <p:slideViewPr>
    <p:cSldViewPr snapToGrid="0">
      <p:cViewPr varScale="1">
        <p:scale>
          <a:sx n="86" d="100"/>
          <a:sy n="86" d="100"/>
        </p:scale>
        <p:origin x="498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81" cy="497199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714" y="0"/>
            <a:ext cx="2945981" cy="497199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906BC57A-E4E4-4DAB-B114-0771D3D6908A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614"/>
            <a:ext cx="2945981" cy="497199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714" y="9432614"/>
            <a:ext cx="2945981" cy="497199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674ED88C-CF6A-4B22-A157-A43CE3438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62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81" cy="497199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714" y="0"/>
            <a:ext cx="2945981" cy="497199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3" y="4778458"/>
            <a:ext cx="5439097" cy="3909932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614"/>
            <a:ext cx="2945981" cy="497199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714" y="9432614"/>
            <a:ext cx="2945981" cy="497199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707"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707"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Prompts &amp; key questions for this slide: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Can you generalise for any two points with coordinates (</a:t>
                </a:r>
                <a:r>
                  <a:rPr lang="en-GB" b="0" i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𝑥_1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b="0" i="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𝑦_1) 𝑎𝑛𝑑 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GB" b="0" i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𝑥_2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b="0" i="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𝑦_2) 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02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147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Prompts &amp; key questions for this slide: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Check that (-3) squared is not thought of as -9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 smtClean="0">
                    <a:cs typeface="Arial" panose="020B0604020202020204" pitchFamily="34" charset="0"/>
                  </a:rPr>
                  <a:t>If students get “maths error” on their calculator they have probably not used brackets around their negative numbers and so try to find</a:t>
                </a:r>
                <a:r>
                  <a:rPr lang="en-GB" b="1" baseline="0" dirty="0" smtClean="0">
                    <a:cs typeface="Arial" panose="020B0604020202020204" pitchFamily="34" charset="0"/>
                  </a:rPr>
                  <a:t> </a:t>
                </a:r>
                <a:r>
                  <a:rPr lang="en-GB" b="1" i="0" baseline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√(𝒏𝒆𝒈𝒂𝒕𝒊𝒗𝒆 ) 𝒏𝒖𝒎𝒃𝒆𝒓</a:t>
                </a:r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8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</a:t>
                </a:r>
                <a:r>
                  <a:rPr lang="en-GB" baseline="0" dirty="0" smtClean="0"/>
                  <a:t> algebra will show that learners understand and will </a:t>
                </a:r>
                <a:r>
                  <a:rPr lang="en-GB" baseline="0" dirty="0" smtClean="0"/>
                  <a:t>help to fix the </a:t>
                </a:r>
                <a:r>
                  <a:rPr lang="en-GB" baseline="0" dirty="0" smtClean="0"/>
                  <a:t>3 </a:t>
                </a:r>
                <a:r>
                  <a:rPr lang="en-GB" baseline="0" dirty="0" smtClean="0"/>
                  <a:t>methods into their memory</a:t>
                </a:r>
              </a:p>
              <a:p>
                <a:r>
                  <a:rPr lang="en-GB" baseline="0" dirty="0" smtClean="0"/>
                  <a:t>Work on whiteboards in pairs.</a:t>
                </a:r>
              </a:p>
              <a:p>
                <a:r>
                  <a:rPr lang="en-GB" baseline="0" dirty="0" smtClean="0"/>
                  <a:t>Learners can discuss how to simplify their answers (solutions on next slide)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romanLcParenR"/>
                  <a:tabLst/>
                  <a:defRPr/>
                </a:pPr>
                <a:r>
                  <a:rPr lang="en-GB" baseline="0" dirty="0" smtClean="0"/>
                  <a:t>Discuss the difference between </a:t>
                </a:r>
                <a:r>
                  <a:rPr lang="en-GB" b="0" i="0" u="none" baseline="0" smtClean="0">
                    <a:latin typeface="Cambria Math" panose="02040503050406030204" pitchFamily="18" charset="0"/>
                  </a:rPr>
                  <a:t>2_(𝑎 )^𝑏 𝑎𝑛𝑑  2𝑏/𝑎</a:t>
                </a:r>
                <a:endParaRPr lang="en-GB" u="none" baseline="0" dirty="0" smtClean="0"/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romanLcParenR" startAt="2"/>
                  <a:tabLst/>
                  <a:defRPr/>
                </a:pPr>
                <a:r>
                  <a:rPr lang="en-GB" baseline="0" dirty="0" smtClean="0"/>
                  <a:t>Watch out for 2a + 4b as the answer; this is a common error which shows students do not fully understand simplifying algebraic expressions of this type. Invite a learner to the board to show why this does not work as </a:t>
                </a:r>
                <a:r>
                  <a:rPr lang="en-GB" baseline="0" smtClean="0"/>
                  <a:t>a solution</a:t>
                </a:r>
                <a:endParaRPr lang="en-GB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aseline="0" dirty="0" smtClean="0"/>
                  <a:t>	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29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609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1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 smtClean="0"/>
              <a:t>Lesson slides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600" dirty="0" smtClean="0"/>
              <a:t>Topic: </a:t>
            </a:r>
            <a:r>
              <a:rPr lang="en-GB" sz="2600" dirty="0" smtClean="0"/>
              <a:t>1.3 Coordinate </a:t>
            </a:r>
            <a:r>
              <a:rPr lang="en-GB" sz="2600" dirty="0" smtClean="0"/>
              <a:t>Geometry</a:t>
            </a:r>
            <a:br>
              <a:rPr lang="en-GB" sz="2600" dirty="0" smtClean="0"/>
            </a:br>
            <a:r>
              <a:rPr lang="en-GB" sz="2600" dirty="0" smtClean="0"/>
              <a:t>Lesson 3: Using </a:t>
            </a:r>
            <a:r>
              <a:rPr lang="en-GB" sz="2600" dirty="0"/>
              <a:t>m</a:t>
            </a:r>
            <a:r>
              <a:rPr lang="en-GB" sz="2600" dirty="0" smtClean="0"/>
              <a:t>idpoints and distances</a:t>
            </a:r>
            <a:endParaRPr lang="en-GB" sz="260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 smtClean="0"/>
              <a:t>Version 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</p:spPr>
        <p:txBody>
          <a:bodyPr/>
          <a:lstStyle/>
          <a:p>
            <a:r>
              <a:rPr lang="en-GB" dirty="0" smtClean="0"/>
              <a:t>Calculating the midpoint and distance between two coordinates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79" y="993325"/>
            <a:ext cx="5327436" cy="5272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1952" y="270974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(2,3)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0762" y="13309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(5,9)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40583" y="1491765"/>
                <a:ext cx="5312150" cy="9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0" smtClean="0">
                          <a:latin typeface="Cambria Math" panose="02040503050406030204" pitchFamily="18" charset="0"/>
                        </a:rPr>
                        <m:t>midpoint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2+5</m:t>
                          </m:r>
                        </m:num>
                        <m:den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>
                          <a:latin typeface="Cambria Math" panose="02040503050406030204" pitchFamily="18" charset="0"/>
                        </a:rPr>
                        <m:t> ,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3+9</m:t>
                          </m:r>
                        </m:num>
                        <m:den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3" y="1491765"/>
                <a:ext cx="5312150" cy="9077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57850" y="2524315"/>
                <a:ext cx="3466489" cy="699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0" smtClean="0">
                        <a:latin typeface="Cambria Math" panose="02040503050406030204" pitchFamily="18" charset="0"/>
                      </a:rPr>
                      <m:t>midpoint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( 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6 </m:t>
                    </m:r>
                  </m:oMath>
                </a14:m>
                <a:r>
                  <a:rPr lang="en-GB" sz="2800" dirty="0" smtClean="0"/>
                  <a:t>)</a:t>
                </a:r>
                <a:endParaRPr lang="en-GB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50" y="2524315"/>
                <a:ext cx="3466489" cy="699166"/>
              </a:xfrm>
              <a:prstGeom prst="rect">
                <a:avLst/>
              </a:prstGeom>
              <a:blipFill>
                <a:blip r:embed="rId4"/>
                <a:stretch>
                  <a:fillRect b="-11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34882" y="3932237"/>
                <a:ext cx="5231497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distance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82" y="3932237"/>
                <a:ext cx="5231497" cy="614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34882" y="4631403"/>
                <a:ext cx="3979487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distance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82" y="4631403"/>
                <a:ext cx="3979487" cy="614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34881" y="5330569"/>
                <a:ext cx="2750305" cy="582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distance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81" y="5330569"/>
                <a:ext cx="2750305" cy="582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34881" y="5804953"/>
                <a:ext cx="2750304" cy="582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distance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81" y="5804953"/>
                <a:ext cx="2750304" cy="582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492369" y="1103684"/>
            <a:ext cx="4747846" cy="24132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92369" y="3740129"/>
            <a:ext cx="5374010" cy="28013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</p:spPr>
        <p:txBody>
          <a:bodyPr/>
          <a:lstStyle/>
          <a:p>
            <a:r>
              <a:rPr lang="en-GB" dirty="0" smtClean="0"/>
              <a:t>Calculating the midpoint and distance between two coordinates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37571" y="1295792"/>
            <a:ext cx="5354429" cy="5272890"/>
            <a:chOff x="3544383" y="993325"/>
            <a:chExt cx="5354429" cy="527289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383" y="993325"/>
              <a:ext cx="5354429" cy="527289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806996" y="993325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y</a:t>
              </a:r>
              <a:endParaRPr lang="en-GB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8059" y="3576222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x</a:t>
              </a:r>
              <a:endParaRPr lang="en-GB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9934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Generalising the midpoint and distance between two coordinates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895" y="1270000"/>
            <a:ext cx="5076825" cy="50958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Midpoint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Distance</a:t>
            </a:r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31788" y="1728957"/>
                <a:ext cx="5312150" cy="872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0" smtClean="0">
                          <a:latin typeface="Cambria Math" panose="02040503050406030204" pitchFamily="18" charset="0"/>
                        </a:rPr>
                        <m:t>midpoint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>
                          <a:latin typeface="Cambria Math" panose="02040503050406030204" pitchFamily="18" charset="0"/>
                        </a:rPr>
                        <m:t> ,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728957"/>
                <a:ext cx="5312150" cy="8721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34882" y="3932237"/>
                <a:ext cx="5841920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distance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82" y="3932237"/>
                <a:ext cx="5841920" cy="614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37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midpoint between two points – building fluency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31198" y="261165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Solution: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69" y="1329279"/>
            <a:ext cx="1087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midpoint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the line segment from C(-3, 2) to D (0, 11)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969480" y="2457521"/>
                <a:ext cx="5312150" cy="936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0" smtClean="0">
                          <a:latin typeface="Cambria Math" panose="02040503050406030204" pitchFamily="18" charset="0"/>
                        </a:rPr>
                        <m:t>midpoint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+0</m:t>
                          </m:r>
                        </m:num>
                        <m:den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>
                          <a:latin typeface="Cambria Math" panose="02040503050406030204" pitchFamily="18" charset="0"/>
                        </a:rPr>
                        <m:t> ,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2+11</m:t>
                          </m:r>
                        </m:num>
                        <m:den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480" y="2457521"/>
                <a:ext cx="5312150" cy="936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969480" y="3393675"/>
                <a:ext cx="3640017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0" smtClean="0">
                          <a:latin typeface="Cambria Math" panose="02040503050406030204" pitchFamily="18" charset="0"/>
                        </a:rPr>
                        <m:t>midpoint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>
                          <a:latin typeface="Cambria Math" panose="02040503050406030204" pitchFamily="18" charset="0"/>
                        </a:rPr>
                        <m:t> ,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480" y="3393675"/>
                <a:ext cx="3640017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66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he distance between two points – building fluency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31198" y="261165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Solution: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69" y="1329279"/>
            <a:ext cx="1087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line segment from C(-3,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0)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to 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(2, 11) 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175414" y="2611651"/>
                <a:ext cx="5697970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distance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414" y="2611651"/>
                <a:ext cx="5697970" cy="6141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175414" y="3677874"/>
                <a:ext cx="4514890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distance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414" y="3677874"/>
                <a:ext cx="4514890" cy="614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175414" y="4450586"/>
                <a:ext cx="3376309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distance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9+81</m:t>
                          </m:r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414" y="4450586"/>
                <a:ext cx="3376309" cy="5739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175414" y="5151909"/>
                <a:ext cx="2949077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distance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414" y="5151909"/>
                <a:ext cx="2949077" cy="573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Consolidation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07646" y="2087271"/>
            <a:ext cx="554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 in terms of 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7528" y="3140969"/>
            <a:ext cx="5130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) The gradient of PQ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3985901"/>
            <a:ext cx="5130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(ii) The length of PQ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7219" y="4830833"/>
            <a:ext cx="5130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) The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midpoint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of PQ</a:t>
            </a:r>
          </a:p>
        </p:txBody>
      </p:sp>
      <p:sp>
        <p:nvSpPr>
          <p:cNvPr id="8" name="Text Placeholder 7"/>
          <p:cNvSpPr txBox="1"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 is the point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and Q is the point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en-GB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</a:t>
            </a:r>
            <a:r>
              <a:rPr lang="en-GB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283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Consolidation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31788" y="1270000"/>
                <a:ext cx="11525250" cy="4427415"/>
              </a:xfrm>
            </p:spPr>
            <p:txBody>
              <a:bodyPr/>
              <a:lstStyle/>
              <a:p>
                <a:r>
                  <a:rPr lang="en-GB" dirty="0" smtClean="0"/>
                  <a:t>Solution: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i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gradient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gradient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i="1" dirty="0" smtClean="0"/>
              </a:p>
              <a:p>
                <a:pPr marL="0" indent="0">
                  <a:buNone/>
                </a:pPr>
                <a:endParaRPr lang="en-GB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ii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i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distance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i="1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distance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i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i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iii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)  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midpoint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>
                        <a:latin typeface="Cambria Math" panose="02040503050406030204" pitchFamily="18" charset="0"/>
                      </a:rPr>
                      <m:t> ,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 )	</a:t>
                </a:r>
                <a:r>
                  <a:rPr lang="en-GB" dirty="0"/>
                  <a:t> </a:t>
                </a:r>
                <a:r>
                  <a:rPr lang="en-GB" dirty="0" smtClean="0"/>
                  <a:t>		</a:t>
                </a:r>
                <a:r>
                  <a:rPr lang="en-GB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midpoint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=( 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, 3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 smtClean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31788" y="1270000"/>
                <a:ext cx="11525250" cy="4427415"/>
              </a:xfrm>
              <a:blipFill>
                <a:blip r:embed="rId3"/>
                <a:stretch>
                  <a:fillRect l="-952" t="-23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37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Problem-solving anagram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9180919"/>
                  </p:ext>
                </p:extLst>
              </p:nvPr>
            </p:nvGraphicFramePr>
            <p:xfrm>
              <a:off x="5977890" y="1455182"/>
              <a:ext cx="6035040" cy="522351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27814">
                      <a:extLst>
                        <a:ext uri="{9D8B030D-6E8A-4147-A177-3AD203B41FA5}">
                          <a16:colId xmlns:a16="http://schemas.microsoft.com/office/drawing/2014/main" val="4093086061"/>
                        </a:ext>
                      </a:extLst>
                    </a:gridCol>
                    <a:gridCol w="2003613">
                      <a:extLst>
                        <a:ext uri="{9D8B030D-6E8A-4147-A177-3AD203B41FA5}">
                          <a16:colId xmlns:a16="http://schemas.microsoft.com/office/drawing/2014/main" val="2918484323"/>
                        </a:ext>
                      </a:extLst>
                    </a:gridCol>
                    <a:gridCol w="2003613">
                      <a:extLst>
                        <a:ext uri="{9D8B030D-6E8A-4147-A177-3AD203B41FA5}">
                          <a16:colId xmlns:a16="http://schemas.microsoft.com/office/drawing/2014/main" val="1586676644"/>
                        </a:ext>
                      </a:extLst>
                    </a:gridCol>
                  </a:tblGrid>
                  <a:tr h="13978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Perpendicular bisector of B and C has a gradient of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 b="1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AB is perpendicular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to BC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R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 midpoint of A and B is (-1, 2.5)</a:t>
                          </a: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94925868"/>
                      </a:ext>
                    </a:extLst>
                  </a:tr>
                  <a:tr h="12752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 length of AB is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17</m:t>
                                  </m:r>
                                </m:e>
                              </m:rad>
                            </m:oMath>
                          </a14:m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 gradient of BC is -4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 midpoint of A and C is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2 </m:t>
                                  </m:r>
                                </m:den>
                              </m:f>
                              <m: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50049123"/>
                      </a:ext>
                    </a:extLst>
                  </a:tr>
                  <a:tr h="12752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and C are points on the line 3y = 5x + 4</a:t>
                          </a: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 gradient of AC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Equation of the line through B and C is </a:t>
                          </a:r>
                          <a:r>
                            <a:rPr lang="en-GB" sz="1600" i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y</a:t>
                          </a: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+4</a:t>
                          </a:r>
                          <a:r>
                            <a:rPr lang="en-GB" sz="1600" i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+ 10=0</a:t>
                          </a: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70076135"/>
                      </a:ext>
                    </a:extLst>
                  </a:tr>
                  <a:tr h="12752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 b="1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H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is perpendicular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to AB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 b="1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Perpendicular bisector of A and C is 5</a:t>
                          </a:r>
                          <a:r>
                            <a:rPr lang="en-US" sz="1600" i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y</a:t>
                          </a: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+3</a:t>
                          </a:r>
                          <a:r>
                            <a:rPr lang="en-US" sz="1600" i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-1=0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 area of triangle ABC is 8.5cm</a:t>
                          </a:r>
                          <a:r>
                            <a:rPr lang="en-GB" sz="1600" baseline="300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771179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9180919"/>
                  </p:ext>
                </p:extLst>
              </p:nvPr>
            </p:nvGraphicFramePr>
            <p:xfrm>
              <a:off x="5977890" y="1455182"/>
              <a:ext cx="6035040" cy="522351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27814">
                      <a:extLst>
                        <a:ext uri="{9D8B030D-6E8A-4147-A177-3AD203B41FA5}">
                          <a16:colId xmlns:a16="http://schemas.microsoft.com/office/drawing/2014/main" val="4093086061"/>
                        </a:ext>
                      </a:extLst>
                    </a:gridCol>
                    <a:gridCol w="2003613">
                      <a:extLst>
                        <a:ext uri="{9D8B030D-6E8A-4147-A177-3AD203B41FA5}">
                          <a16:colId xmlns:a16="http://schemas.microsoft.com/office/drawing/2014/main" val="2918484323"/>
                        </a:ext>
                      </a:extLst>
                    </a:gridCol>
                    <a:gridCol w="2003613">
                      <a:extLst>
                        <a:ext uri="{9D8B030D-6E8A-4147-A177-3AD203B41FA5}">
                          <a16:colId xmlns:a16="http://schemas.microsoft.com/office/drawing/2014/main" val="1586676644"/>
                        </a:ext>
                      </a:extLst>
                    </a:gridCol>
                  </a:tblGrid>
                  <a:tr h="13978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" t="-3043" r="-198198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 b="1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AB is perpendicular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to BC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R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 midpoint of A and B is (-1, 2.5)</a:t>
                          </a: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94925868"/>
                      </a:ext>
                    </a:extLst>
                  </a:tr>
                  <a:tr h="12752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" t="-113397" r="-198198" b="-206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 gradient of BC is -4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520" t="-113397" r="-608" b="-206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0049123"/>
                      </a:ext>
                    </a:extLst>
                  </a:tr>
                  <a:tr h="12752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and C are points on the line 3y = 5x + 4</a:t>
                          </a: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520" t="-212381" r="-100608" b="-10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Equation of the line through B and C is </a:t>
                          </a:r>
                          <a:r>
                            <a:rPr lang="en-GB" sz="1600" i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y</a:t>
                          </a: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+4</a:t>
                          </a:r>
                          <a:r>
                            <a:rPr lang="en-GB" sz="1600" i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+ 10=0</a:t>
                          </a: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70076135"/>
                      </a:ext>
                    </a:extLst>
                  </a:tr>
                  <a:tr h="12752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 b="1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H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is perpendicular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to AB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 b="1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Perpendicular bisector of A and C is 5</a:t>
                          </a:r>
                          <a:r>
                            <a:rPr lang="en-US" sz="1600" i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y</a:t>
                          </a: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+3</a:t>
                          </a:r>
                          <a:r>
                            <a:rPr lang="en-US" sz="1600" i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-1=0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 dirty="0">
                              <a:solidFill>
                                <a:srgbClr val="E2195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 area of triangle ABC is 8.5cm</a:t>
                          </a:r>
                          <a:r>
                            <a:rPr lang="en-GB" sz="1600" baseline="300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52551" marR="5255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77117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331788" y="1085850"/>
            <a:ext cx="11524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coordinates of A, B and C are (1,3), (-3,2) and (-2,-2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 Which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these statements are correct?</a:t>
            </a:r>
          </a:p>
        </p:txBody>
      </p:sp>
      <p:sp>
        <p:nvSpPr>
          <p:cNvPr id="9" name="Rectangle 8"/>
          <p:cNvSpPr/>
          <p:nvPr/>
        </p:nvSpPr>
        <p:spPr>
          <a:xfrm>
            <a:off x="331788" y="1951672"/>
            <a:ext cx="52917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letters from the True statements can be rearranged into which famous mathematicians name?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	……………………………………….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6032" y="3336666"/>
            <a:ext cx="2997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DESCARTES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788" y="4479487"/>
            <a:ext cx="5531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René Descartes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made an important connection between geometry and algebra, which allowed for the solving of geometrical problems by algebraic equations.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3700" y="1478042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38747" y="2904112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3700" y="5413772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388</Words>
  <Application>Microsoft Office PowerPoint</Application>
  <PresentationFormat>Widescreen</PresentationFormat>
  <Paragraphs>100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Times New Roman</vt:lpstr>
      <vt:lpstr>Office Theme</vt:lpstr>
      <vt:lpstr>Lesson slides Topic: 1.3 Coordinate Geometry Lesson 3: Using midpoints and distances</vt:lpstr>
      <vt:lpstr>Calculating the midpoint and distance between two coordinates</vt:lpstr>
      <vt:lpstr>Calculating the midpoint and distance between two coordinates</vt:lpstr>
      <vt:lpstr>Generalising the midpoint and distance between two coordinates</vt:lpstr>
      <vt:lpstr>The midpoint between two points – building fluency</vt:lpstr>
      <vt:lpstr>The distance between two points – building fluency</vt:lpstr>
      <vt:lpstr>Consolidation</vt:lpstr>
      <vt:lpstr>Consolidation</vt:lpstr>
      <vt:lpstr>Problem-solving anagram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David Harrison</cp:lastModifiedBy>
  <cp:revision>118</cp:revision>
  <cp:lastPrinted>2018-12-17T12:26:39Z</cp:lastPrinted>
  <dcterms:created xsi:type="dcterms:W3CDTF">2018-01-14T21:11:47Z</dcterms:created>
  <dcterms:modified xsi:type="dcterms:W3CDTF">2019-01-22T13:01:41Z</dcterms:modified>
</cp:coreProperties>
</file>