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546" r:id="rId2"/>
    <p:sldId id="547" r:id="rId3"/>
    <p:sldId id="548" r:id="rId4"/>
    <p:sldId id="392" r:id="rId5"/>
    <p:sldId id="393" r:id="rId6"/>
    <p:sldId id="527" r:id="rId7"/>
    <p:sldId id="532" r:id="rId8"/>
    <p:sldId id="533" r:id="rId9"/>
    <p:sldId id="545" r:id="rId10"/>
    <p:sldId id="534" r:id="rId11"/>
    <p:sldId id="535" r:id="rId12"/>
    <p:sldId id="544" r:id="rId13"/>
    <p:sldId id="529" r:id="rId14"/>
  </p:sldIdLst>
  <p:sldSz cx="12192000" cy="6858000"/>
  <p:notesSz cx="6735763" cy="9866313"/>
  <p:defaultTextStyle>
    <a:defPPr>
      <a:defRPr lang="en-GB"/>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9394"/>
    <a:srgbClr val="FF00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44" autoAdjust="0"/>
    <p:restoredTop sz="86186" autoAdjust="0"/>
  </p:normalViewPr>
  <p:slideViewPr>
    <p:cSldViewPr>
      <p:cViewPr varScale="1">
        <p:scale>
          <a:sx n="75" d="100"/>
          <a:sy n="75" d="100"/>
        </p:scale>
        <p:origin x="84" y="48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pPr>
              <a:defRPr/>
            </a:pPr>
            <a:fld id="{FF1FE8C7-1E34-4B6F-ACF8-527BADB689D2}" type="datetimeFigureOut">
              <a:rPr lang="en-GB"/>
              <a:pPr>
                <a:defRPr/>
              </a:pPr>
              <a:t>19/07/2019</a:t>
            </a:fld>
            <a:endParaRPr lang="en-GB"/>
          </a:p>
        </p:txBody>
      </p:sp>
      <p:sp>
        <p:nvSpPr>
          <p:cNvPr id="4" name="Footer Placeholder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pPr>
              <a:defRPr/>
            </a:pPr>
            <a:endParaRPr lang="en-GB"/>
          </a:p>
        </p:txBody>
      </p:sp>
      <p:sp>
        <p:nvSpPr>
          <p:cNvPr id="5" name="Slide Number Placeholder 4"/>
          <p:cNvSpPr>
            <a:spLocks noGrp="1"/>
          </p:cNvSpPr>
          <p:nvPr>
            <p:ph type="sldNum" sz="quarter" idx="3"/>
          </p:nvPr>
        </p:nvSpPr>
        <p:spPr>
          <a:xfrm>
            <a:off x="3814763" y="9371013"/>
            <a:ext cx="2919412" cy="4953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5C9092A5-0249-4700-9BE2-17B38CA69DE1}" type="slidenum">
              <a:rPr lang="en-GB" altLang="en-US"/>
              <a:pPr>
                <a:defRPr/>
              </a:pPr>
              <a:t>‹#›</a:t>
            </a:fld>
            <a:endParaRPr lang="en-GB" altLang="en-US"/>
          </a:p>
        </p:txBody>
      </p:sp>
    </p:spTree>
    <p:extLst>
      <p:ext uri="{BB962C8B-B14F-4D97-AF65-F5344CB8AC3E}">
        <p14:creationId xmlns:p14="http://schemas.microsoft.com/office/powerpoint/2010/main" val="34596406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7825" cy="493713"/>
          </a:xfrm>
          <a:prstGeom prst="rect">
            <a:avLst/>
          </a:prstGeom>
        </p:spPr>
        <p:txBody>
          <a:bodyPr vert="horz" lIns="91440" tIns="45720" rIns="91440" bIns="45720" rtlCol="0"/>
          <a:lstStyle>
            <a:lvl1pPr algn="l" eaLnBrk="1" hangingPunct="1">
              <a:defRPr sz="1200"/>
            </a:lvl1pPr>
          </a:lstStyle>
          <a:p>
            <a:pPr>
              <a:defRPr/>
            </a:pPr>
            <a:endParaRPr lang="en-GB"/>
          </a:p>
        </p:txBody>
      </p:sp>
      <p:sp>
        <p:nvSpPr>
          <p:cNvPr id="3" name="Date Placeholder 2"/>
          <p:cNvSpPr>
            <a:spLocks noGrp="1"/>
          </p:cNvSpPr>
          <p:nvPr>
            <p:ph type="dt" idx="1"/>
          </p:nvPr>
        </p:nvSpPr>
        <p:spPr>
          <a:xfrm>
            <a:off x="3816350" y="0"/>
            <a:ext cx="2917825" cy="493713"/>
          </a:xfrm>
          <a:prstGeom prst="rect">
            <a:avLst/>
          </a:prstGeom>
        </p:spPr>
        <p:txBody>
          <a:bodyPr vert="horz" lIns="91440" tIns="45720" rIns="91440" bIns="45720" rtlCol="0"/>
          <a:lstStyle>
            <a:lvl1pPr algn="r" eaLnBrk="1" hangingPunct="1">
              <a:defRPr sz="1200"/>
            </a:lvl1pPr>
          </a:lstStyle>
          <a:p>
            <a:pPr>
              <a:defRPr/>
            </a:pPr>
            <a:fld id="{E5FDF565-0340-4241-9D7D-FB3064D8BAE6}" type="datetimeFigureOut">
              <a:rPr lang="en-GB"/>
              <a:pPr>
                <a:defRPr/>
              </a:pPr>
              <a:t>19/07/2019</a:t>
            </a:fld>
            <a:endParaRPr lang="en-GB"/>
          </a:p>
        </p:txBody>
      </p:sp>
      <p:sp>
        <p:nvSpPr>
          <p:cNvPr id="4" name="Slide Image Placeholder 3"/>
          <p:cNvSpPr>
            <a:spLocks noGrp="1" noRot="1" noChangeAspect="1"/>
          </p:cNvSpPr>
          <p:nvPr>
            <p:ph type="sldImg" idx="2"/>
          </p:nvPr>
        </p:nvSpPr>
        <p:spPr>
          <a:xfrm>
            <a:off x="80963" y="739775"/>
            <a:ext cx="6573837" cy="3698875"/>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9371013"/>
            <a:ext cx="2917825" cy="493712"/>
          </a:xfrm>
          <a:prstGeom prst="rect">
            <a:avLst/>
          </a:prstGeom>
        </p:spPr>
        <p:txBody>
          <a:bodyPr vert="horz" lIns="91440" tIns="45720" rIns="91440" bIns="45720" rtlCol="0" anchor="b"/>
          <a:lstStyle>
            <a:lvl1pPr algn="l" eaLnBrk="1" hangingPunct="1">
              <a:defRPr sz="1200"/>
            </a:lvl1pPr>
          </a:lstStyle>
          <a:p>
            <a:pPr>
              <a:defRPr/>
            </a:pPr>
            <a:endParaRPr lang="en-GB"/>
          </a:p>
        </p:txBody>
      </p:sp>
      <p:sp>
        <p:nvSpPr>
          <p:cNvPr id="7" name="Slide Number Placeholder 6"/>
          <p:cNvSpPr>
            <a:spLocks noGrp="1"/>
          </p:cNvSpPr>
          <p:nvPr>
            <p:ph type="sldNum" sz="quarter" idx="5"/>
          </p:nvPr>
        </p:nvSpPr>
        <p:spPr>
          <a:xfrm>
            <a:off x="3816350" y="9371013"/>
            <a:ext cx="2917825"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9D619A71-43FD-4790-BC3B-C3CBD1A9DCFA}" type="slidenum">
              <a:rPr lang="en-GB" altLang="en-US"/>
              <a:pPr>
                <a:defRPr/>
              </a:pPr>
              <a:t>‹#›</a:t>
            </a:fld>
            <a:endParaRPr lang="en-GB" altLang="en-US"/>
          </a:p>
        </p:txBody>
      </p:sp>
    </p:spTree>
    <p:extLst>
      <p:ext uri="{BB962C8B-B14F-4D97-AF65-F5344CB8AC3E}">
        <p14:creationId xmlns:p14="http://schemas.microsoft.com/office/powerpoint/2010/main" val="32117055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D619A71-43FD-4790-BC3B-C3CBD1A9DCFA}" type="slidenum">
              <a:rPr lang="en-GB" altLang="en-US" smtClean="0"/>
              <a:pPr>
                <a:defRPr/>
              </a:pPr>
              <a:t>1</a:t>
            </a:fld>
            <a:endParaRPr lang="en-GB" altLang="en-US"/>
          </a:p>
        </p:txBody>
      </p:sp>
    </p:spTree>
    <p:extLst>
      <p:ext uri="{BB962C8B-B14F-4D97-AF65-F5344CB8AC3E}">
        <p14:creationId xmlns:p14="http://schemas.microsoft.com/office/powerpoint/2010/main" val="31979516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xfrm>
            <a:off x="80963" y="739775"/>
            <a:ext cx="6573837" cy="36988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dirty="0"/>
              <a:t>Mini white board slides to practise the skill of finding probabilities by multiplying fractions: </a:t>
            </a:r>
            <a:r>
              <a:rPr lang="en-GB" altLang="en-US" baseline="30000" dirty="0"/>
              <a:t>5</a:t>
            </a:r>
            <a:r>
              <a:rPr lang="en-GB" altLang="en-US" dirty="0"/>
              <a:t>/</a:t>
            </a:r>
            <a:r>
              <a:rPr lang="en-GB" altLang="en-US" baseline="-25000" dirty="0"/>
              <a:t>8 </a:t>
            </a:r>
            <a:r>
              <a:rPr lang="en-GB" altLang="en-US" dirty="0"/>
              <a:t> x </a:t>
            </a:r>
            <a:r>
              <a:rPr lang="en-GB" altLang="en-US" baseline="30000" dirty="0"/>
              <a:t>5</a:t>
            </a:r>
            <a:r>
              <a:rPr lang="en-GB" altLang="en-US" dirty="0"/>
              <a:t>/</a:t>
            </a:r>
            <a:r>
              <a:rPr lang="en-GB" altLang="en-US" baseline="-25000" dirty="0"/>
              <a:t>8  </a:t>
            </a:r>
            <a:r>
              <a:rPr lang="en-GB" altLang="en-US" dirty="0"/>
              <a:t>= </a:t>
            </a:r>
            <a:r>
              <a:rPr lang="en-GB" altLang="en-US" baseline="30000" dirty="0"/>
              <a:t>25</a:t>
            </a:r>
            <a:r>
              <a:rPr lang="en-GB" altLang="en-US" dirty="0"/>
              <a:t>/</a:t>
            </a:r>
            <a:r>
              <a:rPr lang="en-GB" altLang="en-US" baseline="-25000" dirty="0"/>
              <a:t>64 </a:t>
            </a:r>
          </a:p>
          <a:p>
            <a:pPr marL="0" marR="0" indent="0" algn="l" defTabSz="914400" rtl="0" eaLnBrk="0" fontAlgn="base" latinLnBrk="0" hangingPunct="0">
              <a:lnSpc>
                <a:spcPct val="100000"/>
              </a:lnSpc>
              <a:spcBef>
                <a:spcPct val="30000"/>
              </a:spcBef>
              <a:spcAft>
                <a:spcPct val="0"/>
              </a:spcAft>
              <a:buClrTx/>
              <a:buSzTx/>
              <a:buFontTx/>
              <a:buNone/>
              <a:tabLst/>
              <a:defRPr/>
            </a:pPr>
            <a:r>
              <a:rPr lang="en-GB" altLang="en-US" dirty="0"/>
              <a:t>Mini white board slides to practise the skill of finding probabilities by multiplying fractions: </a:t>
            </a:r>
            <a:r>
              <a:rPr lang="en-GB" altLang="en-US" baseline="30000" dirty="0"/>
              <a:t>5</a:t>
            </a:r>
            <a:r>
              <a:rPr lang="en-GB" altLang="en-US" dirty="0"/>
              <a:t>/</a:t>
            </a:r>
            <a:r>
              <a:rPr lang="en-GB" altLang="en-US" baseline="-25000" dirty="0"/>
              <a:t>8 </a:t>
            </a:r>
            <a:r>
              <a:rPr lang="en-GB" altLang="en-US" dirty="0"/>
              <a:t> x </a:t>
            </a:r>
            <a:r>
              <a:rPr lang="en-GB" altLang="en-US" baseline="30000" dirty="0"/>
              <a:t>3</a:t>
            </a:r>
            <a:r>
              <a:rPr lang="en-GB" altLang="en-US" dirty="0"/>
              <a:t>/</a:t>
            </a:r>
            <a:r>
              <a:rPr lang="en-GB" altLang="en-US" baseline="-25000" dirty="0"/>
              <a:t>8  </a:t>
            </a:r>
            <a:r>
              <a:rPr lang="en-GB" altLang="en-US" dirty="0"/>
              <a:t>= </a:t>
            </a:r>
            <a:r>
              <a:rPr lang="en-GB" altLang="en-US" baseline="30000" dirty="0"/>
              <a:t>15</a:t>
            </a:r>
            <a:r>
              <a:rPr lang="en-GB" altLang="en-US" dirty="0"/>
              <a:t>/</a:t>
            </a:r>
            <a:r>
              <a:rPr lang="en-GB" altLang="en-US" baseline="-25000" dirty="0"/>
              <a:t>64 </a:t>
            </a:r>
            <a:endParaRPr lang="en-GB" altLang="en-US" baseline="30000" dirty="0"/>
          </a:p>
          <a:p>
            <a:endParaRPr lang="en-GB" altLang="en-US" baseline="30000" dirty="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C71F0A7-0DE6-462F-AEC2-9A903D7AEA00}" type="slidenum">
              <a:rPr lang="en-GB" altLang="en-US" sz="1200"/>
              <a:pPr/>
              <a:t>11</a:t>
            </a:fld>
            <a:endParaRPr lang="en-GB"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xfrm>
            <a:off x="80963" y="739775"/>
            <a:ext cx="6573837" cy="36988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The aim of this plenary question is to get the pupils to understand that there are two ways that the pupil can get  a winning ticket and that we have to calculate them both separately and then add them together. Answers to this slide are on the next slide. The possibility space diagram helps to make this clear. This is an advanced skill.</a:t>
            </a:r>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73B2BC8-52C6-4CC6-B553-6A5F8E5778DD}" type="slidenum">
              <a:rPr lang="en-GB" altLang="en-US" sz="1200"/>
              <a:pPr/>
              <a:t>12</a:t>
            </a:fld>
            <a:endParaRPr lang="en-GB"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xfrm>
            <a:off x="80963" y="739775"/>
            <a:ext cx="6573837" cy="36988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370B4BD-4F4B-47A0-9CD1-690CD0D5B23D}" type="slidenum">
              <a:rPr lang="en-GB" altLang="en-US" sz="1200"/>
              <a:pPr/>
              <a:t>13</a:t>
            </a:fld>
            <a:endParaRPr lang="en-GB"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80963" y="739775"/>
            <a:ext cx="6573837" cy="36988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dirty="0"/>
              <a:t>Fraction arithmetic (multiplication and addition) is vital in using probability tree diagrams. The starter addresses this. Students should attempt as many of the questions as they can. The teacher can then ask students to give their answers and explain their method, before clicking on the square to reveal the correct answer. Could do this as a competitive game between left and right halves of the room etc. Make certain pupils can multiply fractions and add with a common denominator before attempting the lesson.</a:t>
            </a: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923FF41-345F-4D2A-9E95-265DE01FB925}" type="slidenum">
              <a:rPr lang="en-GB" altLang="en-US" sz="1200"/>
              <a:pPr/>
              <a:t>3</a:t>
            </a:fld>
            <a:endParaRPr lang="en-GB"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xfrm>
            <a:off x="80963" y="739775"/>
            <a:ext cx="6573837" cy="36988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dirty="0"/>
              <a:t>Pupils should be able to answer this question using a possibility space diagram. </a:t>
            </a:r>
          </a:p>
          <a:p>
            <a:r>
              <a:rPr lang="en-GB" altLang="en-US" dirty="0"/>
              <a:t>Get them to do the question independently. We are then going to show how you can answer the same question using fraction multiplication.</a:t>
            </a:r>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E679E3B-F724-46B9-AFC2-D7D95460EB65}" type="slidenum">
              <a:rPr lang="en-GB" altLang="en-US" sz="1200"/>
              <a:pPr/>
              <a:t>4</a:t>
            </a:fld>
            <a:endParaRPr lang="en-GB" alt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xfrm>
            <a:off x="80963" y="739775"/>
            <a:ext cx="6573837" cy="36988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We can use this answer slide to demonstrate that we could get the answer to the problem really quickly by doing a simple fraction multiplication instead of drawing the possibility space diagram. This is the main point of the lesson.</a:t>
            </a:r>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08FF87A-2602-4BAD-A283-ADDCA94C5E95}" type="slidenum">
              <a:rPr lang="en-GB" altLang="en-US" sz="1200"/>
              <a:pPr/>
              <a:t>5</a:t>
            </a:fld>
            <a:endParaRPr lang="en-GB"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80963" y="739775"/>
            <a:ext cx="6573837" cy="36988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Go through these examples to show how you can simply multiply the events together to get the right answer.</a:t>
            </a:r>
          </a:p>
          <a:p>
            <a:r>
              <a:rPr lang="en-US" altLang="en-US"/>
              <a:t>a)  </a:t>
            </a:r>
            <a:r>
              <a:rPr lang="en-US" altLang="en-US" baseline="30000"/>
              <a:t>1</a:t>
            </a:r>
            <a:r>
              <a:rPr lang="en-US" altLang="en-US"/>
              <a:t>/</a:t>
            </a:r>
            <a:r>
              <a:rPr lang="en-US" altLang="en-US" baseline="-25000"/>
              <a:t>3</a:t>
            </a:r>
            <a:r>
              <a:rPr lang="en-US" altLang="en-US"/>
              <a:t> x </a:t>
            </a:r>
            <a:r>
              <a:rPr lang="en-US" altLang="en-US" baseline="30000"/>
              <a:t>1</a:t>
            </a:r>
            <a:r>
              <a:rPr lang="en-US" altLang="en-US"/>
              <a:t>/</a:t>
            </a:r>
            <a:r>
              <a:rPr lang="en-US" altLang="en-US" baseline="-25000"/>
              <a:t>3</a:t>
            </a:r>
            <a:r>
              <a:rPr lang="en-US" altLang="en-US"/>
              <a:t> = </a:t>
            </a:r>
            <a:r>
              <a:rPr lang="en-US" altLang="en-US" baseline="30000"/>
              <a:t>1</a:t>
            </a:r>
            <a:r>
              <a:rPr lang="en-US" altLang="en-US"/>
              <a:t>/</a:t>
            </a:r>
            <a:r>
              <a:rPr lang="en-US" altLang="en-US" baseline="-25000"/>
              <a:t>9</a:t>
            </a:r>
            <a:r>
              <a:rPr lang="en-US" altLang="en-US"/>
              <a:t>	b)  </a:t>
            </a:r>
            <a:r>
              <a:rPr lang="en-US" altLang="en-US" baseline="30000"/>
              <a:t>1</a:t>
            </a:r>
            <a:r>
              <a:rPr lang="en-US" altLang="en-US"/>
              <a:t>/</a:t>
            </a:r>
            <a:r>
              <a:rPr lang="en-US" altLang="en-US" baseline="-25000"/>
              <a:t>3</a:t>
            </a:r>
            <a:r>
              <a:rPr lang="en-US" altLang="en-US"/>
              <a:t> x </a:t>
            </a:r>
            <a:r>
              <a:rPr lang="en-US" altLang="en-US" baseline="30000"/>
              <a:t>1</a:t>
            </a:r>
            <a:r>
              <a:rPr lang="en-US" altLang="en-US"/>
              <a:t>/</a:t>
            </a:r>
            <a:r>
              <a:rPr lang="en-US" altLang="en-US" baseline="-25000"/>
              <a:t>3 </a:t>
            </a:r>
            <a:r>
              <a:rPr lang="en-US" altLang="en-US"/>
              <a:t>x </a:t>
            </a:r>
            <a:r>
              <a:rPr lang="en-US" altLang="en-US" baseline="30000"/>
              <a:t>1</a:t>
            </a:r>
            <a:r>
              <a:rPr lang="en-US" altLang="en-US"/>
              <a:t>/</a:t>
            </a:r>
            <a:r>
              <a:rPr lang="en-US" altLang="en-US" baseline="-25000"/>
              <a:t>3</a:t>
            </a:r>
            <a:r>
              <a:rPr lang="en-US" altLang="en-US"/>
              <a:t> = </a:t>
            </a:r>
            <a:r>
              <a:rPr lang="en-US" altLang="en-US" baseline="30000"/>
              <a:t>1</a:t>
            </a:r>
            <a:r>
              <a:rPr lang="en-US" altLang="en-US"/>
              <a:t>/</a:t>
            </a:r>
            <a:r>
              <a:rPr lang="en-US" altLang="en-US" baseline="-25000"/>
              <a:t>27</a:t>
            </a:r>
            <a:r>
              <a:rPr lang="en-US" altLang="en-US"/>
              <a:t>	c)   </a:t>
            </a:r>
            <a:r>
              <a:rPr lang="en-US" altLang="en-US" baseline="30000"/>
              <a:t>2</a:t>
            </a:r>
            <a:r>
              <a:rPr lang="en-US" altLang="en-US"/>
              <a:t>/</a:t>
            </a:r>
            <a:r>
              <a:rPr lang="en-US" altLang="en-US" baseline="-25000"/>
              <a:t>3</a:t>
            </a:r>
            <a:r>
              <a:rPr lang="en-US" altLang="en-US"/>
              <a:t> x </a:t>
            </a:r>
            <a:r>
              <a:rPr lang="en-US" altLang="en-US" baseline="30000"/>
              <a:t>2</a:t>
            </a:r>
            <a:r>
              <a:rPr lang="en-US" altLang="en-US"/>
              <a:t>/</a:t>
            </a:r>
            <a:r>
              <a:rPr lang="en-US" altLang="en-US" baseline="-25000"/>
              <a:t>3</a:t>
            </a:r>
            <a:r>
              <a:rPr lang="en-US" altLang="en-US"/>
              <a:t> x </a:t>
            </a:r>
            <a:r>
              <a:rPr lang="en-US" altLang="en-US" baseline="30000"/>
              <a:t>1</a:t>
            </a:r>
            <a:r>
              <a:rPr lang="en-US" altLang="en-US"/>
              <a:t>/</a:t>
            </a:r>
            <a:r>
              <a:rPr lang="en-US" altLang="en-US" baseline="-25000"/>
              <a:t>3</a:t>
            </a:r>
            <a:r>
              <a:rPr lang="en-US" altLang="en-US"/>
              <a:t> x </a:t>
            </a:r>
            <a:r>
              <a:rPr lang="en-US" altLang="en-US" baseline="30000"/>
              <a:t>2</a:t>
            </a:r>
            <a:r>
              <a:rPr lang="en-US" altLang="en-US"/>
              <a:t>/</a:t>
            </a:r>
            <a:r>
              <a:rPr lang="en-US" altLang="en-US" baseline="-25000"/>
              <a:t>3</a:t>
            </a:r>
            <a:r>
              <a:rPr lang="en-US" altLang="en-US"/>
              <a:t> x </a:t>
            </a:r>
            <a:r>
              <a:rPr lang="en-US" altLang="en-US" baseline="30000"/>
              <a:t>2</a:t>
            </a:r>
            <a:r>
              <a:rPr lang="en-US" altLang="en-US"/>
              <a:t>/</a:t>
            </a:r>
            <a:r>
              <a:rPr lang="en-US" altLang="en-US" baseline="-25000"/>
              <a:t>3</a:t>
            </a:r>
            <a:r>
              <a:rPr lang="en-US" altLang="en-US"/>
              <a:t>	= </a:t>
            </a:r>
            <a:r>
              <a:rPr lang="en-US" altLang="en-US" baseline="30000"/>
              <a:t>16</a:t>
            </a:r>
            <a:r>
              <a:rPr lang="en-US" altLang="en-US"/>
              <a:t>/</a:t>
            </a:r>
            <a:r>
              <a:rPr lang="en-US" altLang="en-US" baseline="-25000"/>
              <a:t>243</a:t>
            </a:r>
            <a:r>
              <a:rPr lang="en-US" altLang="en-US"/>
              <a:t>	  d)  </a:t>
            </a:r>
            <a:r>
              <a:rPr lang="en-US" altLang="en-US" baseline="30000"/>
              <a:t>2</a:t>
            </a:r>
            <a:r>
              <a:rPr lang="en-US" altLang="en-US"/>
              <a:t>/</a:t>
            </a:r>
            <a:r>
              <a:rPr lang="en-US" altLang="en-US" baseline="-25000"/>
              <a:t>3</a:t>
            </a:r>
            <a:r>
              <a:rPr lang="en-US" altLang="en-US"/>
              <a:t> x </a:t>
            </a:r>
            <a:r>
              <a:rPr lang="en-US" altLang="en-US" baseline="30000"/>
              <a:t>1</a:t>
            </a:r>
            <a:r>
              <a:rPr lang="en-US" altLang="en-US"/>
              <a:t>/</a:t>
            </a:r>
            <a:r>
              <a:rPr lang="en-US" altLang="en-US" baseline="-25000"/>
              <a:t>3</a:t>
            </a:r>
            <a:r>
              <a:rPr lang="en-US" altLang="en-US"/>
              <a:t> x </a:t>
            </a:r>
            <a:r>
              <a:rPr lang="en-US" altLang="en-US" baseline="30000"/>
              <a:t>1</a:t>
            </a:r>
            <a:r>
              <a:rPr lang="en-US" altLang="en-US"/>
              <a:t>/</a:t>
            </a:r>
            <a:r>
              <a:rPr lang="en-US" altLang="en-US" baseline="-25000"/>
              <a:t>3</a:t>
            </a:r>
            <a:r>
              <a:rPr lang="en-US" altLang="en-US"/>
              <a:t> = </a:t>
            </a:r>
            <a:r>
              <a:rPr lang="en-US" altLang="en-US" baseline="30000"/>
              <a:t>2</a:t>
            </a:r>
            <a:r>
              <a:rPr lang="en-US" altLang="en-US"/>
              <a:t>/</a:t>
            </a:r>
            <a:r>
              <a:rPr lang="en-US" altLang="en-US" baseline="-25000"/>
              <a:t>27</a:t>
            </a:r>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9B65AC1-18D3-4AEE-8BFD-BB4B7723ABC4}" type="slidenum">
              <a:rPr lang="en-GB" altLang="en-US" sz="1200"/>
              <a:pPr/>
              <a:t>6</a:t>
            </a:fld>
            <a:endParaRPr lang="en-GB" alt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xfrm>
            <a:off x="80963" y="739775"/>
            <a:ext cx="6573837" cy="36988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Mini white board slides to practise the skill of finding probabilities by multiplying fractions: ½ x ½ x ½ = </a:t>
            </a:r>
            <a:r>
              <a:rPr lang="en-GB" altLang="en-US" baseline="30000"/>
              <a:t>1</a:t>
            </a:r>
            <a:r>
              <a:rPr lang="en-GB" altLang="en-US"/>
              <a:t>/</a:t>
            </a:r>
            <a:r>
              <a:rPr lang="en-GB" altLang="en-US" baseline="-25000"/>
              <a:t>8</a:t>
            </a:r>
            <a:endParaRPr lang="en-GB" altLang="en-US"/>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B200A39-5360-4878-86FE-B5E032892647}" type="slidenum">
              <a:rPr lang="en-GB" altLang="en-US" sz="1200"/>
              <a:pPr/>
              <a:t>7</a:t>
            </a:fld>
            <a:endParaRPr lang="en-GB" alt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80963" y="739775"/>
            <a:ext cx="6573837" cy="36988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Mini white board slides to practise the skill of finding probabilities by multiplying fractions: </a:t>
            </a:r>
            <a:r>
              <a:rPr lang="en-GB" altLang="en-US" baseline="30000"/>
              <a:t>2</a:t>
            </a:r>
            <a:r>
              <a:rPr lang="en-GB" altLang="en-US"/>
              <a:t>/</a:t>
            </a:r>
            <a:r>
              <a:rPr lang="en-GB" altLang="en-US" baseline="-25000"/>
              <a:t>3</a:t>
            </a:r>
            <a:r>
              <a:rPr lang="en-GB" altLang="en-US"/>
              <a:t> x </a:t>
            </a:r>
            <a:r>
              <a:rPr lang="en-GB" altLang="en-US" baseline="30000"/>
              <a:t>2</a:t>
            </a:r>
            <a:r>
              <a:rPr lang="en-GB" altLang="en-US"/>
              <a:t>/</a:t>
            </a:r>
            <a:r>
              <a:rPr lang="en-GB" altLang="en-US" baseline="-25000"/>
              <a:t>3</a:t>
            </a:r>
            <a:r>
              <a:rPr lang="en-GB" altLang="en-US"/>
              <a:t> x </a:t>
            </a:r>
            <a:r>
              <a:rPr lang="en-GB" altLang="en-US" baseline="30000"/>
              <a:t>2</a:t>
            </a:r>
            <a:r>
              <a:rPr lang="en-GB" altLang="en-US"/>
              <a:t>/</a:t>
            </a:r>
            <a:r>
              <a:rPr lang="en-GB" altLang="en-US" baseline="-25000"/>
              <a:t>3</a:t>
            </a:r>
            <a:r>
              <a:rPr lang="en-GB" altLang="en-US"/>
              <a:t> = </a:t>
            </a:r>
            <a:r>
              <a:rPr lang="en-GB" altLang="en-US" baseline="30000"/>
              <a:t>8</a:t>
            </a:r>
            <a:r>
              <a:rPr lang="en-GB" altLang="en-US"/>
              <a:t>/</a:t>
            </a:r>
            <a:r>
              <a:rPr lang="en-GB" altLang="en-US" baseline="-25000"/>
              <a:t>27</a:t>
            </a:r>
            <a:endParaRPr lang="en-GB" altLang="en-US" baseline="30000"/>
          </a:p>
          <a:p>
            <a:endParaRPr lang="en-GB" altLang="en-US" baseline="30000"/>
          </a:p>
          <a:p>
            <a:endParaRPr lang="en-GB" altLang="en-US" baseline="30000"/>
          </a:p>
          <a:p>
            <a:endParaRPr lang="en-GB" altLang="en-US" baseline="30000"/>
          </a:p>
          <a:p>
            <a:endParaRPr lang="en-GB" altLang="en-US" baseline="3000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F035274-AD50-4416-8D7A-84052CCCD52B}" type="slidenum">
              <a:rPr lang="en-GB" altLang="en-US" sz="1200"/>
              <a:pPr/>
              <a:t>8</a:t>
            </a:fld>
            <a:endParaRPr lang="en-GB" alt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xfrm>
            <a:off x="80963" y="739775"/>
            <a:ext cx="6573837" cy="36988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Mini white board slides to practise the skill of finding probabilities by multiplying fractions: </a:t>
            </a:r>
            <a:r>
              <a:rPr lang="en-GB" altLang="en-US" baseline="30000"/>
              <a:t>1</a:t>
            </a:r>
            <a:r>
              <a:rPr lang="en-GB" altLang="en-US"/>
              <a:t>/</a:t>
            </a:r>
            <a:r>
              <a:rPr lang="en-GB" altLang="en-US" baseline="-25000"/>
              <a:t>4</a:t>
            </a:r>
            <a:r>
              <a:rPr lang="en-GB" altLang="en-US"/>
              <a:t> x </a:t>
            </a:r>
            <a:r>
              <a:rPr lang="en-GB" altLang="en-US" baseline="30000"/>
              <a:t>3</a:t>
            </a:r>
            <a:r>
              <a:rPr lang="en-GB" altLang="en-US"/>
              <a:t>/</a:t>
            </a:r>
            <a:r>
              <a:rPr lang="en-GB" altLang="en-US" baseline="-25000"/>
              <a:t>4</a:t>
            </a:r>
            <a:r>
              <a:rPr lang="en-GB" altLang="en-US"/>
              <a:t> x </a:t>
            </a:r>
            <a:r>
              <a:rPr lang="en-GB" altLang="en-US" baseline="30000"/>
              <a:t>3</a:t>
            </a:r>
            <a:r>
              <a:rPr lang="en-GB" altLang="en-US"/>
              <a:t>/</a:t>
            </a:r>
            <a:r>
              <a:rPr lang="en-GB" altLang="en-US" baseline="-25000"/>
              <a:t>4</a:t>
            </a:r>
            <a:r>
              <a:rPr lang="en-GB" altLang="en-US"/>
              <a:t> = </a:t>
            </a:r>
            <a:r>
              <a:rPr lang="en-GB" altLang="en-US" baseline="30000"/>
              <a:t>9</a:t>
            </a:r>
            <a:r>
              <a:rPr lang="en-GB" altLang="en-US"/>
              <a:t>/</a:t>
            </a:r>
            <a:r>
              <a:rPr lang="en-GB" altLang="en-US" baseline="-25000"/>
              <a:t>64</a:t>
            </a:r>
            <a:endParaRPr lang="en-GB" altLang="en-US" baseline="30000"/>
          </a:p>
          <a:p>
            <a:endParaRPr lang="en-GB" altLang="en-US" baseline="30000"/>
          </a:p>
          <a:p>
            <a:endParaRPr lang="en-GB" altLang="en-US" baseline="30000"/>
          </a:p>
          <a:p>
            <a:endParaRPr lang="en-GB" altLang="en-US" baseline="30000"/>
          </a:p>
          <a:p>
            <a:endParaRPr lang="en-GB" altLang="en-US" baseline="3000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3755282-1F7D-432D-A686-CDB3CFEC4DA1}" type="slidenum">
              <a:rPr lang="en-GB" altLang="en-US" sz="1200"/>
              <a:pPr/>
              <a:t>9</a:t>
            </a:fld>
            <a:endParaRPr lang="en-GB" alt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xfrm>
            <a:off x="80963" y="739775"/>
            <a:ext cx="6573837" cy="36988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dirty="0"/>
              <a:t>Mini white board slides to practise the skill of finding probabilities by multiplying fractions: </a:t>
            </a:r>
            <a:r>
              <a:rPr lang="en-GB" altLang="en-US" baseline="30000" dirty="0"/>
              <a:t>9</a:t>
            </a:r>
            <a:r>
              <a:rPr lang="en-GB" altLang="en-US" dirty="0"/>
              <a:t>/</a:t>
            </a:r>
            <a:r>
              <a:rPr lang="en-GB" altLang="en-US" baseline="-25000" dirty="0"/>
              <a:t>10</a:t>
            </a:r>
            <a:r>
              <a:rPr lang="en-GB" altLang="en-US" dirty="0"/>
              <a:t> x </a:t>
            </a:r>
            <a:r>
              <a:rPr lang="en-GB" altLang="en-US" baseline="30000" dirty="0"/>
              <a:t>9</a:t>
            </a:r>
            <a:r>
              <a:rPr lang="en-GB" altLang="en-US" dirty="0"/>
              <a:t>/</a:t>
            </a:r>
            <a:r>
              <a:rPr lang="en-GB" altLang="en-US" baseline="-25000" dirty="0"/>
              <a:t>10</a:t>
            </a:r>
            <a:r>
              <a:rPr lang="en-GB" altLang="en-US" dirty="0"/>
              <a:t> x </a:t>
            </a:r>
            <a:r>
              <a:rPr lang="en-GB" altLang="en-US" baseline="30000" dirty="0"/>
              <a:t>1</a:t>
            </a:r>
            <a:r>
              <a:rPr lang="en-GB" altLang="en-US" dirty="0"/>
              <a:t>/</a:t>
            </a:r>
            <a:r>
              <a:rPr lang="en-GB" altLang="en-US" baseline="-25000" dirty="0"/>
              <a:t>10</a:t>
            </a:r>
            <a:r>
              <a:rPr lang="en-GB" altLang="en-US" dirty="0"/>
              <a:t> = </a:t>
            </a:r>
            <a:r>
              <a:rPr lang="en-GB" altLang="en-US" baseline="30000" dirty="0"/>
              <a:t>81</a:t>
            </a:r>
            <a:r>
              <a:rPr lang="en-GB" altLang="en-US" dirty="0"/>
              <a:t>/</a:t>
            </a:r>
            <a:r>
              <a:rPr lang="en-GB" altLang="en-US" baseline="-25000" dirty="0"/>
              <a:t>1000</a:t>
            </a:r>
          </a:p>
          <a:p>
            <a:pPr marL="0" marR="0" indent="0" algn="l" defTabSz="914400" rtl="0" eaLnBrk="0" fontAlgn="base" latinLnBrk="0" hangingPunct="0">
              <a:lnSpc>
                <a:spcPct val="100000"/>
              </a:lnSpc>
              <a:spcBef>
                <a:spcPct val="30000"/>
              </a:spcBef>
              <a:spcAft>
                <a:spcPct val="0"/>
              </a:spcAft>
              <a:buClrTx/>
              <a:buSzTx/>
              <a:buFontTx/>
              <a:buNone/>
              <a:tabLst/>
              <a:defRPr/>
            </a:pPr>
            <a:r>
              <a:rPr lang="en-GB" altLang="en-US" dirty="0"/>
              <a:t>Mini white board slides to practise the skill of finding probabilities by multiplying fractions: </a:t>
            </a:r>
            <a:r>
              <a:rPr lang="en-GB" altLang="en-US" baseline="30000" dirty="0"/>
              <a:t>9</a:t>
            </a:r>
            <a:r>
              <a:rPr lang="en-GB" altLang="en-US" dirty="0"/>
              <a:t>/</a:t>
            </a:r>
            <a:r>
              <a:rPr lang="en-GB" altLang="en-US" baseline="-25000" dirty="0"/>
              <a:t>10</a:t>
            </a:r>
            <a:r>
              <a:rPr lang="en-GB" altLang="en-US" dirty="0"/>
              <a:t> x </a:t>
            </a:r>
            <a:r>
              <a:rPr lang="en-GB" altLang="en-US" baseline="30000" dirty="0"/>
              <a:t>1</a:t>
            </a:r>
            <a:r>
              <a:rPr lang="en-GB" altLang="en-US" dirty="0"/>
              <a:t>/</a:t>
            </a:r>
            <a:r>
              <a:rPr lang="en-GB" altLang="en-US" baseline="-25000" dirty="0"/>
              <a:t>10</a:t>
            </a:r>
            <a:r>
              <a:rPr lang="en-GB" altLang="en-US" dirty="0"/>
              <a:t> x </a:t>
            </a:r>
            <a:r>
              <a:rPr lang="en-GB" altLang="en-US" baseline="30000" dirty="0"/>
              <a:t>9</a:t>
            </a:r>
            <a:r>
              <a:rPr lang="en-GB" altLang="en-US" dirty="0"/>
              <a:t>/</a:t>
            </a:r>
            <a:r>
              <a:rPr lang="en-GB" altLang="en-US" baseline="-25000" dirty="0"/>
              <a:t>10</a:t>
            </a:r>
            <a:r>
              <a:rPr lang="en-GB" altLang="en-US" dirty="0"/>
              <a:t> = </a:t>
            </a:r>
            <a:r>
              <a:rPr lang="en-GB" altLang="en-US" baseline="30000" dirty="0"/>
              <a:t>81</a:t>
            </a:r>
            <a:r>
              <a:rPr lang="en-GB" altLang="en-US" dirty="0"/>
              <a:t>/</a:t>
            </a:r>
            <a:r>
              <a:rPr lang="en-GB" altLang="en-US" baseline="-25000" dirty="0"/>
              <a:t>1000</a:t>
            </a:r>
          </a:p>
          <a:p>
            <a:endParaRPr lang="en-GB" altLang="en-US" baseline="-25000"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30A53C8-22B2-45F1-BB38-6693185AA3F7}" type="slidenum">
              <a:rPr lang="en-GB" altLang="en-US" sz="1200"/>
              <a:pPr/>
              <a:t>10</a:t>
            </a:fld>
            <a:endParaRPr lang="en-GB"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26517F4-F5E2-44B1-90F3-495115803ACC}" type="slidenum">
              <a:rPr lang="en-GB" altLang="en-US"/>
              <a:pPr>
                <a:defRPr/>
              </a:pPr>
              <a:t>‹#›</a:t>
            </a:fld>
            <a:endParaRPr lang="en-GB" altLang="en-US"/>
          </a:p>
        </p:txBody>
      </p:sp>
    </p:spTree>
    <p:extLst>
      <p:ext uri="{BB962C8B-B14F-4D97-AF65-F5344CB8AC3E}">
        <p14:creationId xmlns:p14="http://schemas.microsoft.com/office/powerpoint/2010/main" val="213054611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355AD6D-2206-40E8-A932-CE647CA44FCC}" type="slidenum">
              <a:rPr lang="en-GB" altLang="en-US"/>
              <a:pPr>
                <a:defRPr/>
              </a:pPr>
              <a:t>‹#›</a:t>
            </a:fld>
            <a:endParaRPr lang="en-GB" altLang="en-US"/>
          </a:p>
        </p:txBody>
      </p:sp>
    </p:spTree>
    <p:extLst>
      <p:ext uri="{BB962C8B-B14F-4D97-AF65-F5344CB8AC3E}">
        <p14:creationId xmlns:p14="http://schemas.microsoft.com/office/powerpoint/2010/main" val="700884970"/>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09600"/>
            <a:ext cx="25908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09600"/>
            <a:ext cx="75692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013A264-0901-4BD0-8EDB-81AEDB966C64}" type="slidenum">
              <a:rPr lang="en-GB" altLang="en-US"/>
              <a:pPr>
                <a:defRPr/>
              </a:pPr>
              <a:t>‹#›</a:t>
            </a:fld>
            <a:endParaRPr lang="en-GB" altLang="en-US"/>
          </a:p>
        </p:txBody>
      </p:sp>
    </p:spTree>
    <p:extLst>
      <p:ext uri="{BB962C8B-B14F-4D97-AF65-F5344CB8AC3E}">
        <p14:creationId xmlns:p14="http://schemas.microsoft.com/office/powerpoint/2010/main" val="110620775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B06174B-FAEA-42F0-8880-BCA663344B9A}" type="slidenum">
              <a:rPr lang="en-GB" altLang="en-US"/>
              <a:pPr>
                <a:defRPr/>
              </a:pPr>
              <a:t>‹#›</a:t>
            </a:fld>
            <a:endParaRPr lang="en-GB" altLang="en-US"/>
          </a:p>
        </p:txBody>
      </p:sp>
    </p:spTree>
    <p:extLst>
      <p:ext uri="{BB962C8B-B14F-4D97-AF65-F5344CB8AC3E}">
        <p14:creationId xmlns:p14="http://schemas.microsoft.com/office/powerpoint/2010/main" val="341706211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1CCF27B-8006-4A7D-8A97-5EE408D05681}" type="slidenum">
              <a:rPr lang="en-GB" altLang="en-US"/>
              <a:pPr>
                <a:defRPr/>
              </a:pPr>
              <a:t>‹#›</a:t>
            </a:fld>
            <a:endParaRPr lang="en-GB" altLang="en-US"/>
          </a:p>
        </p:txBody>
      </p:sp>
    </p:spTree>
    <p:extLst>
      <p:ext uri="{BB962C8B-B14F-4D97-AF65-F5344CB8AC3E}">
        <p14:creationId xmlns:p14="http://schemas.microsoft.com/office/powerpoint/2010/main" val="427379241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B71FDA0-1D26-4340-A330-7CBE14B93C6A}" type="slidenum">
              <a:rPr lang="en-GB" altLang="en-US"/>
              <a:pPr>
                <a:defRPr/>
              </a:pPr>
              <a:t>‹#›</a:t>
            </a:fld>
            <a:endParaRPr lang="en-GB" altLang="en-US"/>
          </a:p>
        </p:txBody>
      </p:sp>
    </p:spTree>
    <p:extLst>
      <p:ext uri="{BB962C8B-B14F-4D97-AF65-F5344CB8AC3E}">
        <p14:creationId xmlns:p14="http://schemas.microsoft.com/office/powerpoint/2010/main" val="54907318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43DAA675-7514-4ACE-A529-597EEF363A52}" type="slidenum">
              <a:rPr lang="en-GB" altLang="en-US"/>
              <a:pPr>
                <a:defRPr/>
              </a:pPr>
              <a:t>‹#›</a:t>
            </a:fld>
            <a:endParaRPr lang="en-GB" altLang="en-US"/>
          </a:p>
        </p:txBody>
      </p:sp>
    </p:spTree>
    <p:extLst>
      <p:ext uri="{BB962C8B-B14F-4D97-AF65-F5344CB8AC3E}">
        <p14:creationId xmlns:p14="http://schemas.microsoft.com/office/powerpoint/2010/main" val="34262630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0C0E4CCD-991A-4BC4-B7A2-1DA058378374}" type="slidenum">
              <a:rPr lang="en-GB" altLang="en-US"/>
              <a:pPr>
                <a:defRPr/>
              </a:pPr>
              <a:t>‹#›</a:t>
            </a:fld>
            <a:endParaRPr lang="en-GB" altLang="en-US"/>
          </a:p>
        </p:txBody>
      </p:sp>
    </p:spTree>
    <p:extLst>
      <p:ext uri="{BB962C8B-B14F-4D97-AF65-F5344CB8AC3E}">
        <p14:creationId xmlns:p14="http://schemas.microsoft.com/office/powerpoint/2010/main" val="238790671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96913B5A-F940-4BF1-9F6B-21FE29696994}" type="slidenum">
              <a:rPr lang="en-GB" altLang="en-US"/>
              <a:pPr>
                <a:defRPr/>
              </a:pPr>
              <a:t>‹#›</a:t>
            </a:fld>
            <a:endParaRPr lang="en-GB" altLang="en-US"/>
          </a:p>
        </p:txBody>
      </p:sp>
    </p:spTree>
    <p:extLst>
      <p:ext uri="{BB962C8B-B14F-4D97-AF65-F5344CB8AC3E}">
        <p14:creationId xmlns:p14="http://schemas.microsoft.com/office/powerpoint/2010/main" val="22627947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111817FE-4776-46A1-ACBA-F2254E52E2F1}" type="slidenum">
              <a:rPr lang="en-GB" altLang="en-US"/>
              <a:pPr>
                <a:defRPr/>
              </a:pPr>
              <a:t>‹#›</a:t>
            </a:fld>
            <a:endParaRPr lang="en-GB" altLang="en-US"/>
          </a:p>
        </p:txBody>
      </p:sp>
    </p:spTree>
    <p:extLst>
      <p:ext uri="{BB962C8B-B14F-4D97-AF65-F5344CB8AC3E}">
        <p14:creationId xmlns:p14="http://schemas.microsoft.com/office/powerpoint/2010/main" val="1341408878"/>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5CB4C8C-2FB7-4AAF-A1EF-E1E9DE7FD017}" type="slidenum">
              <a:rPr lang="en-GB" altLang="en-US"/>
              <a:pPr>
                <a:defRPr/>
              </a:pPr>
              <a:t>‹#›</a:t>
            </a:fld>
            <a:endParaRPr lang="en-GB" altLang="en-US"/>
          </a:p>
        </p:txBody>
      </p:sp>
    </p:spTree>
    <p:extLst>
      <p:ext uri="{BB962C8B-B14F-4D97-AF65-F5344CB8AC3E}">
        <p14:creationId xmlns:p14="http://schemas.microsoft.com/office/powerpoint/2010/main" val="2373611187"/>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FFFFFF"/>
            </a:gs>
          </a:gsLst>
          <a:path path="rect">
            <a:fillToRect r="100000" b="100000"/>
          </a:path>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GB"/>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GB"/>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2A934A41-7FA3-46DA-9C69-213B8B8F6B1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41.png"/><Relationship Id="rId4" Type="http://schemas.openxmlformats.org/officeDocument/2006/relationships/image" Target="../media/image40.png"/></Relationships>
</file>

<file path=ppt/slides/_rels/slide11.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3.png"/></Relationships>
</file>

<file path=ppt/slides/_rels/slide1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46.png"/><Relationship Id="rId4" Type="http://schemas.openxmlformats.org/officeDocument/2006/relationships/image" Target="../media/image4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18" Type="http://schemas.openxmlformats.org/officeDocument/2006/relationships/image" Target="../media/image19.png"/><Relationship Id="rId3" Type="http://schemas.openxmlformats.org/officeDocument/2006/relationships/image" Target="../media/image4.png"/><Relationship Id="rId21" Type="http://schemas.openxmlformats.org/officeDocument/2006/relationships/image" Target="../media/image22.png"/><Relationship Id="rId7" Type="http://schemas.openxmlformats.org/officeDocument/2006/relationships/image" Target="../media/image8.png"/><Relationship Id="rId12" Type="http://schemas.openxmlformats.org/officeDocument/2006/relationships/image" Target="../media/image13.png"/><Relationship Id="rId17" Type="http://schemas.openxmlformats.org/officeDocument/2006/relationships/image" Target="../media/image18.png"/><Relationship Id="rId2" Type="http://schemas.openxmlformats.org/officeDocument/2006/relationships/notesSlide" Target="../notesSlides/notesSlide2.xml"/><Relationship Id="rId16" Type="http://schemas.openxmlformats.org/officeDocument/2006/relationships/image" Target="../media/image17.png"/><Relationship Id="rId20" Type="http://schemas.openxmlformats.org/officeDocument/2006/relationships/image" Target="../media/image21.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png"/><Relationship Id="rId24" Type="http://schemas.openxmlformats.org/officeDocument/2006/relationships/image" Target="../media/image25.png"/><Relationship Id="rId5" Type="http://schemas.openxmlformats.org/officeDocument/2006/relationships/image" Target="../media/image6.png"/><Relationship Id="rId15" Type="http://schemas.openxmlformats.org/officeDocument/2006/relationships/image" Target="../media/image16.png"/><Relationship Id="rId23" Type="http://schemas.openxmlformats.org/officeDocument/2006/relationships/image" Target="../media/image24.png"/><Relationship Id="rId10" Type="http://schemas.openxmlformats.org/officeDocument/2006/relationships/image" Target="../media/image11.png"/><Relationship Id="rId19" Type="http://schemas.openxmlformats.org/officeDocument/2006/relationships/image" Target="../media/image20.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 Id="rId22" Type="http://schemas.openxmlformats.org/officeDocument/2006/relationships/image" Target="../media/image23.png"/></Relationships>
</file>

<file path=ppt/slides/_rels/slide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8.png"/></Relationships>
</file>

<file path=ppt/slides/_rels/slide6.xml.rels><?xml version="1.0" encoding="UTF-8" standalone="yes"?>
<Relationships xmlns="http://schemas.openxmlformats.org/package/2006/relationships"><Relationship Id="rId3" Type="http://schemas.openxmlformats.org/officeDocument/2006/relationships/image" Target="../media/image29.png"/><Relationship Id="rId7" Type="http://schemas.openxmlformats.org/officeDocument/2006/relationships/image" Target="../media/image33.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image" Target="../media/image30.png"/></Relationships>
</file>

<file path=ppt/slides/_rels/slide7.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6.png"/></Relationships>
</file>

<file path=ppt/slides/_rels/slide9.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Box 2"/>
          <p:cNvSpPr txBox="1">
            <a:spLocks noChangeArrowheads="1"/>
          </p:cNvSpPr>
          <p:nvPr/>
        </p:nvSpPr>
        <p:spPr bwMode="auto">
          <a:xfrm>
            <a:off x="658800" y="1916832"/>
            <a:ext cx="11197840" cy="270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GB" altLang="en-US" sz="2600" b="1" dirty="0" smtClean="0">
                <a:latin typeface="Arial" charset="0"/>
                <a:cs typeface="Arial" charset="0"/>
              </a:rPr>
              <a:t>Teaching Pack </a:t>
            </a:r>
            <a:r>
              <a:rPr lang="en-GB" altLang="en-US" sz="2600" b="1" dirty="0">
                <a:latin typeface="Arial" charset="0"/>
                <a:cs typeface="Arial" charset="0"/>
              </a:rPr>
              <a:t>– </a:t>
            </a:r>
            <a:r>
              <a:rPr lang="en-GB" altLang="en-US" sz="2600" b="1" dirty="0" smtClean="0">
                <a:latin typeface="Arial" charset="0"/>
                <a:cs typeface="Arial" charset="0"/>
              </a:rPr>
              <a:t>Probability of combined events</a:t>
            </a:r>
            <a:endParaRPr lang="en-GB" altLang="en-US" sz="2600" b="1" dirty="0">
              <a:latin typeface="Arial" charset="0"/>
              <a:cs typeface="Arial" charset="0"/>
            </a:endParaRPr>
          </a:p>
          <a:p>
            <a:endParaRPr lang="en-GB" altLang="en-US" sz="1600" dirty="0" smtClean="0">
              <a:latin typeface="Arial" charset="0"/>
              <a:cs typeface="Arial" charset="0"/>
            </a:endParaRPr>
          </a:p>
          <a:p>
            <a:r>
              <a:rPr lang="en-GB" altLang="en-US" sz="2600" dirty="0" smtClean="0">
                <a:latin typeface="Arial" charset="0"/>
                <a:cs typeface="Arial" charset="0"/>
              </a:rPr>
              <a:t>Lesson 2 – </a:t>
            </a:r>
            <a:r>
              <a:rPr lang="en-US" altLang="en-US" sz="2600" dirty="0">
                <a:latin typeface="Arial" charset="0"/>
                <a:cs typeface="Arial" charset="0"/>
              </a:rPr>
              <a:t>Finding probabilities using fraction multiplication</a:t>
            </a:r>
          </a:p>
          <a:p>
            <a:endParaRPr lang="en-GB" altLang="en-US" sz="2600" dirty="0">
              <a:latin typeface="Arial" charset="0"/>
              <a:cs typeface="Arial" charset="0"/>
            </a:endParaRPr>
          </a:p>
          <a:p>
            <a:endParaRPr lang="en-GB" altLang="en-US" dirty="0">
              <a:latin typeface="Arial" charset="0"/>
              <a:cs typeface="Arial" charset="0"/>
            </a:endParaRPr>
          </a:p>
          <a:p>
            <a:r>
              <a:rPr lang="en-GB" altLang="en-US" sz="2600" b="1">
                <a:solidFill>
                  <a:srgbClr val="EA5B0C"/>
                </a:solidFill>
                <a:latin typeface="Arial" charset="0"/>
                <a:cs typeface="Arial" charset="0"/>
              </a:rPr>
              <a:t>Cambridge </a:t>
            </a:r>
            <a:r>
              <a:rPr lang="en-GB" altLang="en-US" sz="2600" b="1" smtClean="0">
                <a:solidFill>
                  <a:srgbClr val="EA5B0C"/>
                </a:solidFill>
                <a:latin typeface="Arial" charset="0"/>
                <a:cs typeface="Arial" charset="0"/>
              </a:rPr>
              <a:t>IGCSE</a:t>
            </a:r>
            <a:r>
              <a:rPr lang="en-GB" sz="2600" b="1" baseline="30000">
                <a:solidFill>
                  <a:srgbClr val="EA5B0C"/>
                </a:solidFill>
                <a:latin typeface="Arial" panose="020B0604020202020204" pitchFamily="34" charset="0"/>
                <a:cs typeface="Arial" panose="020B0604020202020204" pitchFamily="34" charset="0"/>
              </a:rPr>
              <a:t>™</a:t>
            </a:r>
            <a:endParaRPr lang="en-GB" altLang="en-US" sz="2600" b="1" baseline="30000" dirty="0">
              <a:solidFill>
                <a:srgbClr val="EA5B0C"/>
              </a:solidFill>
              <a:latin typeface="Arial" charset="0"/>
              <a:cs typeface="Arial" charset="0"/>
            </a:endParaRPr>
          </a:p>
          <a:p>
            <a:r>
              <a:rPr lang="en-GB" altLang="en-US" sz="2600" dirty="0">
                <a:solidFill>
                  <a:srgbClr val="EA5B0C"/>
                </a:solidFill>
                <a:latin typeface="Arial" charset="0"/>
                <a:cs typeface="Arial" charset="0"/>
              </a:rPr>
              <a:t>Mathematics 0580</a:t>
            </a:r>
          </a:p>
        </p:txBody>
      </p:sp>
      <p:sp>
        <p:nvSpPr>
          <p:cNvPr id="7" name="TextBox 6"/>
          <p:cNvSpPr txBox="1"/>
          <p:nvPr/>
        </p:nvSpPr>
        <p:spPr>
          <a:xfrm>
            <a:off x="658800" y="6239437"/>
            <a:ext cx="3096185"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Version 1.0</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pic>
        <p:nvPicPr>
          <p:cNvPr id="9" name="Picture 8"/>
          <p:cNvPicPr/>
          <p:nvPr/>
        </p:nvPicPr>
        <p:blipFill>
          <a:blip r:embed="rId4"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4474" y="3033287"/>
            <a:ext cx="3659262" cy="2744862"/>
          </a:xfrm>
          <a:prstGeom prst="rect">
            <a:avLst/>
          </a:prstGeom>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2290" name="Text Box 4"/>
              <p:cNvSpPr txBox="1">
                <a:spLocks noChangeArrowheads="1"/>
              </p:cNvSpPr>
              <p:nvPr/>
            </p:nvSpPr>
            <p:spPr bwMode="auto">
              <a:xfrm>
                <a:off x="335360" y="1340769"/>
                <a:ext cx="11521280" cy="4584075"/>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50000"/>
                  </a:spcBef>
                  <a:buFontTx/>
                  <a:buNone/>
                </a:pPr>
                <a:r>
                  <a:rPr lang="en-GB" altLang="en-US" sz="2400" dirty="0">
                    <a:latin typeface="Arial" charset="0"/>
                  </a:rPr>
                  <a:t>On any given day the probability that it rains is </a:t>
                </a:r>
                <a14:m>
                  <m:oMath xmlns:m="http://schemas.openxmlformats.org/officeDocument/2006/math">
                    <m:f>
                      <m:fPr>
                        <m:ctrlPr>
                          <a:rPr lang="en-GB" altLang="en-US" sz="2400" i="1">
                            <a:latin typeface="Cambria Math" panose="02040503050406030204" pitchFamily="18" charset="0"/>
                          </a:rPr>
                        </m:ctrlPr>
                      </m:fPr>
                      <m:num>
                        <m:r>
                          <m:rPr>
                            <m:nor/>
                          </m:rPr>
                          <a:rPr lang="en-GB" altLang="en-US" sz="2400">
                            <a:latin typeface="Arial" panose="020B0604020202020204" pitchFamily="34" charset="0"/>
                            <a:cs typeface="Arial" panose="020B0604020202020204" pitchFamily="34" charset="0"/>
                          </a:rPr>
                          <m:t>1</m:t>
                        </m:r>
                      </m:num>
                      <m:den>
                        <m:r>
                          <m:rPr>
                            <m:nor/>
                          </m:rPr>
                          <a:rPr lang="en-GB" altLang="en-US" sz="2400">
                            <a:latin typeface="Arial" panose="020B0604020202020204" pitchFamily="34" charset="0"/>
                            <a:cs typeface="Arial" panose="020B0604020202020204" pitchFamily="34" charset="0"/>
                          </a:rPr>
                          <m:t>10</m:t>
                        </m:r>
                      </m:den>
                    </m:f>
                  </m:oMath>
                </a14:m>
                <a:r>
                  <a:rPr lang="en-GB" altLang="en-US" sz="2400" dirty="0">
                    <a:latin typeface="Arial" charset="0"/>
                  </a:rPr>
                  <a:t> .</a:t>
                </a:r>
              </a:p>
              <a:p>
                <a:pPr algn="ctr" eaLnBrk="1" hangingPunct="1">
                  <a:spcBef>
                    <a:spcPct val="50000"/>
                  </a:spcBef>
                  <a:buFontTx/>
                  <a:buNone/>
                </a:pPr>
                <a:endParaRPr lang="en-GB" altLang="en-US" sz="2400" dirty="0">
                  <a:latin typeface="Arial" charset="0"/>
                </a:endParaRPr>
              </a:p>
              <a:p>
                <a:pPr eaLnBrk="1" hangingPunct="1">
                  <a:spcBef>
                    <a:spcPct val="50000"/>
                  </a:spcBef>
                  <a:buFontTx/>
                  <a:buNone/>
                </a:pPr>
                <a:r>
                  <a:rPr lang="en-GB" altLang="en-US" sz="2400" dirty="0">
                    <a:latin typeface="Arial" charset="0"/>
                  </a:rPr>
                  <a:t>What is the probability that it rains on only the last day of a three day period?</a:t>
                </a:r>
              </a:p>
              <a:p>
                <a:pPr eaLnBrk="1" hangingPunct="1">
                  <a:spcBef>
                    <a:spcPct val="50000"/>
                  </a:spcBef>
                  <a:buFontTx/>
                  <a:buNone/>
                </a:pPr>
                <a:endParaRPr lang="en-GB" altLang="en-US" sz="2400" dirty="0">
                  <a:latin typeface="Arial" charset="0"/>
                </a:endParaRPr>
              </a:p>
              <a:p>
                <a:pPr eaLnBrk="1" hangingPunct="1">
                  <a:spcBef>
                    <a:spcPct val="50000"/>
                  </a:spcBef>
                  <a:buNone/>
                </a:pPr>
                <a:endParaRPr lang="en-GB" altLang="en-US" sz="2400" dirty="0">
                  <a:latin typeface="Arial" charset="0"/>
                </a:endParaRPr>
              </a:p>
              <a:p>
                <a:pPr eaLnBrk="1" hangingPunct="1">
                  <a:spcBef>
                    <a:spcPct val="50000"/>
                  </a:spcBef>
                  <a:buNone/>
                </a:pPr>
                <a:endParaRPr lang="en-GB" altLang="en-US" sz="2400" dirty="0">
                  <a:latin typeface="Arial" charset="0"/>
                </a:endParaRPr>
              </a:p>
              <a:p>
                <a:pPr eaLnBrk="1" hangingPunct="1">
                  <a:spcBef>
                    <a:spcPct val="50000"/>
                  </a:spcBef>
                  <a:buNone/>
                </a:pPr>
                <a:r>
                  <a:rPr lang="en-GB" altLang="en-US" sz="2400" dirty="0">
                    <a:latin typeface="Arial" charset="0"/>
                  </a:rPr>
                  <a:t>What is the probability that it rains on only the middle day of a three day period?</a:t>
                </a:r>
              </a:p>
              <a:p>
                <a:pPr eaLnBrk="1" hangingPunct="1">
                  <a:spcBef>
                    <a:spcPct val="50000"/>
                  </a:spcBef>
                  <a:buFontTx/>
                  <a:buNone/>
                </a:pPr>
                <a:endParaRPr lang="en-GB" altLang="en-US" sz="2400" dirty="0">
                  <a:latin typeface="Arial" charset="0"/>
                </a:endParaRPr>
              </a:p>
            </p:txBody>
          </p:sp>
        </mc:Choice>
        <mc:Fallback xmlns="">
          <p:sp>
            <p:nvSpPr>
              <p:cNvPr id="12290" name="Text Box 4"/>
              <p:cNvSpPr txBox="1">
                <a:spLocks noRot="1" noChangeAspect="1" noMove="1" noResize="1" noEditPoints="1" noAdjustHandles="1" noChangeArrowheads="1" noChangeShapeType="1" noTextEdit="1"/>
              </p:cNvSpPr>
              <p:nvPr/>
            </p:nvSpPr>
            <p:spPr bwMode="auto">
              <a:xfrm>
                <a:off x="335360" y="1340769"/>
                <a:ext cx="11521280" cy="4584075"/>
              </a:xfrm>
              <a:prstGeom prst="rect">
                <a:avLst/>
              </a:prstGeom>
              <a:blipFill>
                <a:blip r:embed="rId3"/>
                <a:stretch>
                  <a:fillRect l="-794"/>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noFill/>
                  </a:rPr>
                  <a:t> </a:t>
                </a:r>
              </a:p>
            </p:txBody>
          </p:sp>
        </mc:Fallback>
      </mc:AlternateContent>
      <p:sp>
        <p:nvSpPr>
          <p:cNvPr id="3" name="Rectangle 2"/>
          <p:cNvSpPr/>
          <p:nvPr/>
        </p:nvSpPr>
        <p:spPr>
          <a:xfrm>
            <a:off x="0" y="1"/>
            <a:ext cx="12192000" cy="120967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a:defRPr/>
            </a:pPr>
            <a:r>
              <a:rPr lang="en-GB" sz="2800" b="1" dirty="0">
                <a:latin typeface="Arial" panose="020B0604020202020204" pitchFamily="34" charset="0"/>
                <a:cs typeface="Arial" panose="020B0604020202020204" pitchFamily="34" charset="0"/>
              </a:rPr>
              <a:t>Try this!</a:t>
            </a:r>
          </a:p>
        </p:txBody>
      </p:sp>
      <mc:AlternateContent xmlns:mc="http://schemas.openxmlformats.org/markup-compatibility/2006" xmlns:a14="http://schemas.microsoft.com/office/drawing/2010/main">
        <mc:Choice Requires="a14">
          <p:sp>
            <p:nvSpPr>
              <p:cNvPr id="4" name="Rounded Rectangle 3"/>
              <p:cNvSpPr/>
              <p:nvPr/>
            </p:nvSpPr>
            <p:spPr>
              <a:xfrm>
                <a:off x="4364349" y="3573016"/>
                <a:ext cx="3463302"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9</m:t>
                          </m:r>
                        </m:num>
                        <m:den>
                          <m:r>
                            <m:rPr>
                              <m:nor/>
                            </m:rPr>
                            <a:rPr lang="en-GB">
                              <a:solidFill>
                                <a:schemeClr val="tx1"/>
                              </a:solidFill>
                              <a:latin typeface="Arial" panose="020B0604020202020204" pitchFamily="34" charset="0"/>
                              <a:cs typeface="Arial" panose="020B0604020202020204" pitchFamily="34" charset="0"/>
                            </a:rPr>
                            <m:t>10</m:t>
                          </m:r>
                        </m:den>
                      </m:f>
                      <m:r>
                        <m:rPr>
                          <m:nor/>
                        </m:rPr>
                        <a:rPr lang="en-GB">
                          <a:solidFill>
                            <a:schemeClr val="tx1"/>
                          </a:solidFill>
                          <a:latin typeface="Arial" panose="020B0604020202020204" pitchFamily="34" charset="0"/>
                          <a:ea typeface="Cambria Math"/>
                          <a:cs typeface="Arial" panose="020B0604020202020204" pitchFamily="34" charset="0"/>
                        </a:rPr>
                        <m:t>×</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9</m:t>
                          </m:r>
                        </m:num>
                        <m:den>
                          <m:r>
                            <m:rPr>
                              <m:nor/>
                            </m:rPr>
                            <a:rPr lang="en-GB">
                              <a:solidFill>
                                <a:schemeClr val="tx1"/>
                              </a:solidFill>
                              <a:latin typeface="Arial" panose="020B0604020202020204" pitchFamily="34" charset="0"/>
                              <a:cs typeface="Arial" panose="020B0604020202020204" pitchFamily="34" charset="0"/>
                            </a:rPr>
                            <m:t>10</m:t>
                          </m:r>
                        </m:den>
                      </m:f>
                      <m:r>
                        <m:rPr>
                          <m:nor/>
                        </m:rPr>
                        <a:rPr lang="en-GB">
                          <a:solidFill>
                            <a:schemeClr val="tx1"/>
                          </a:solidFill>
                          <a:latin typeface="Arial" panose="020B0604020202020204" pitchFamily="34" charset="0"/>
                          <a:ea typeface="Cambria Math"/>
                          <a:cs typeface="Arial" panose="020B0604020202020204" pitchFamily="34" charset="0"/>
                        </a:rPr>
                        <m:t>×</m:t>
                      </m:r>
                      <m:f>
                        <m:fPr>
                          <m:ctrlPr>
                            <a:rPr lang="en-GB" i="1">
                              <a:solidFill>
                                <a:schemeClr val="tx1"/>
                              </a:solidFill>
                              <a:latin typeface="Cambria Math" panose="02040503050406030204" pitchFamily="18" charset="0"/>
                              <a:ea typeface="Cambria Math"/>
                              <a:cs typeface="Arial" panose="020B0604020202020204" pitchFamily="34" charset="0"/>
                            </a:rPr>
                          </m:ctrlPr>
                        </m:fPr>
                        <m:num>
                          <m:r>
                            <m:rPr>
                              <m:nor/>
                            </m:rPr>
                            <a:rPr lang="en-GB">
                              <a:solidFill>
                                <a:schemeClr val="tx1"/>
                              </a:solidFill>
                              <a:latin typeface="Arial" panose="020B0604020202020204" pitchFamily="34" charset="0"/>
                              <a:ea typeface="Cambria Math"/>
                              <a:cs typeface="Arial" panose="020B0604020202020204" pitchFamily="34" charset="0"/>
                            </a:rPr>
                            <m:t>1</m:t>
                          </m:r>
                        </m:num>
                        <m:den>
                          <m:r>
                            <m:rPr>
                              <m:nor/>
                            </m:rPr>
                            <a:rPr lang="en-GB">
                              <a:solidFill>
                                <a:schemeClr val="tx1"/>
                              </a:solidFill>
                              <a:latin typeface="Arial" panose="020B0604020202020204" pitchFamily="34" charset="0"/>
                              <a:ea typeface="Cambria Math"/>
                              <a:cs typeface="Arial" panose="020B0604020202020204" pitchFamily="34" charset="0"/>
                            </a:rPr>
                            <m:t>10</m:t>
                          </m:r>
                        </m:den>
                      </m:f>
                      <m:r>
                        <m:rPr>
                          <m:nor/>
                        </m:rPr>
                        <a:rPr lang="en-GB">
                          <a:solidFill>
                            <a:schemeClr val="tx1"/>
                          </a:solidFill>
                          <a:latin typeface="Arial" panose="020B0604020202020204" pitchFamily="34" charset="0"/>
                          <a:cs typeface="Arial" panose="020B0604020202020204" pitchFamily="34" charset="0"/>
                        </a:rPr>
                        <m:t>= </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81</m:t>
                          </m:r>
                        </m:num>
                        <m:den>
                          <m:r>
                            <m:rPr>
                              <m:nor/>
                            </m:rPr>
                            <a:rPr lang="en-GB">
                              <a:solidFill>
                                <a:schemeClr val="tx1"/>
                              </a:solidFill>
                              <a:latin typeface="Arial" panose="020B0604020202020204" pitchFamily="34" charset="0"/>
                              <a:cs typeface="Arial" panose="020B0604020202020204" pitchFamily="34" charset="0"/>
                            </a:rPr>
                            <m:t>10</m:t>
                          </m:r>
                          <m:r>
                            <m:rPr>
                              <m:nor/>
                            </m:rPr>
                            <a:rPr lang="en-GB" b="0" i="0" smtClean="0">
                              <a:solidFill>
                                <a:schemeClr val="tx1"/>
                              </a:solidFill>
                              <a:latin typeface="Arial" panose="020B0604020202020204" pitchFamily="34" charset="0"/>
                              <a:cs typeface="Arial" panose="020B0604020202020204" pitchFamily="34" charset="0"/>
                            </a:rPr>
                            <m:t>0</m:t>
                          </m:r>
                          <m:r>
                            <m:rPr>
                              <m:nor/>
                            </m:rPr>
                            <a:rPr lang="en-GB">
                              <a:solidFill>
                                <a:schemeClr val="tx1"/>
                              </a:solidFill>
                              <a:latin typeface="Arial" panose="020B0604020202020204" pitchFamily="34" charset="0"/>
                              <a:cs typeface="Arial" panose="020B0604020202020204" pitchFamily="34" charset="0"/>
                            </a:rPr>
                            <m:t>0</m:t>
                          </m:r>
                        </m:den>
                      </m:f>
                      <m:r>
                        <m:rPr>
                          <m:nor/>
                        </m:rPr>
                        <a:rPr lang="en-GB">
                          <a:solidFill>
                            <a:schemeClr val="tx1"/>
                          </a:solidFill>
                          <a:latin typeface="Arial" panose="020B0604020202020204" pitchFamily="34" charset="0"/>
                          <a:cs typeface="Arial" panose="020B0604020202020204" pitchFamily="34" charset="0"/>
                        </a:rPr>
                        <m:t> </m:t>
                      </m:r>
                    </m:oMath>
                  </m:oMathPara>
                </a14:m>
                <a:endParaRPr lang="en-GB" dirty="0">
                  <a:solidFill>
                    <a:schemeClr val="tx1"/>
                  </a:solidFill>
                  <a:latin typeface="Arial" panose="020B0604020202020204" pitchFamily="34" charset="0"/>
                  <a:cs typeface="Arial" panose="020B0604020202020204" pitchFamily="34" charset="0"/>
                </a:endParaRPr>
              </a:p>
            </p:txBody>
          </p:sp>
        </mc:Choice>
        <mc:Fallback xmlns="">
          <p:sp>
            <p:nvSpPr>
              <p:cNvPr id="4" name="Rounded Rectangle 3"/>
              <p:cNvSpPr>
                <a:spLocks noRot="1" noChangeAspect="1" noMove="1" noResize="1" noEditPoints="1" noAdjustHandles="1" noChangeArrowheads="1" noChangeShapeType="1" noTextEdit="1"/>
              </p:cNvSpPr>
              <p:nvPr/>
            </p:nvSpPr>
            <p:spPr>
              <a:xfrm>
                <a:off x="4364349" y="3573016"/>
                <a:ext cx="3463302" cy="705713"/>
              </a:xfrm>
              <a:prstGeom prst="roundRect">
                <a:avLst/>
              </a:prstGeom>
              <a:blipFill>
                <a:blip r:embed="rId4"/>
                <a:stretch>
                  <a:fillRect/>
                </a:stretch>
              </a:blipFill>
              <a:ln>
                <a:solidFill>
                  <a:srgbClr val="F9BC9A"/>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 name="Rounded Rectangle 4"/>
              <p:cNvSpPr/>
              <p:nvPr/>
            </p:nvSpPr>
            <p:spPr>
              <a:xfrm>
                <a:off x="4364349" y="5684732"/>
                <a:ext cx="3463302"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9</m:t>
                          </m:r>
                        </m:num>
                        <m:den>
                          <m:r>
                            <m:rPr>
                              <m:nor/>
                            </m:rPr>
                            <a:rPr lang="en-GB">
                              <a:solidFill>
                                <a:schemeClr val="tx1"/>
                              </a:solidFill>
                              <a:latin typeface="Arial" panose="020B0604020202020204" pitchFamily="34" charset="0"/>
                              <a:cs typeface="Arial" panose="020B0604020202020204" pitchFamily="34" charset="0"/>
                            </a:rPr>
                            <m:t>10</m:t>
                          </m:r>
                        </m:den>
                      </m:f>
                      <m:r>
                        <m:rPr>
                          <m:nor/>
                        </m:rPr>
                        <a:rPr lang="en-GB">
                          <a:solidFill>
                            <a:schemeClr val="tx1"/>
                          </a:solidFill>
                          <a:latin typeface="Arial" panose="020B0604020202020204" pitchFamily="34" charset="0"/>
                          <a:ea typeface="Cambria Math"/>
                          <a:cs typeface="Arial" panose="020B0604020202020204" pitchFamily="34" charset="0"/>
                        </a:rPr>
                        <m:t>×</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1</m:t>
                          </m:r>
                        </m:num>
                        <m:den>
                          <m:r>
                            <m:rPr>
                              <m:nor/>
                            </m:rPr>
                            <a:rPr lang="en-GB">
                              <a:solidFill>
                                <a:schemeClr val="tx1"/>
                              </a:solidFill>
                              <a:latin typeface="Arial" panose="020B0604020202020204" pitchFamily="34" charset="0"/>
                              <a:cs typeface="Arial" panose="020B0604020202020204" pitchFamily="34" charset="0"/>
                            </a:rPr>
                            <m:t>10</m:t>
                          </m:r>
                        </m:den>
                      </m:f>
                      <m:r>
                        <m:rPr>
                          <m:nor/>
                        </m:rPr>
                        <a:rPr lang="en-GB">
                          <a:solidFill>
                            <a:schemeClr val="tx1"/>
                          </a:solidFill>
                          <a:latin typeface="Arial" panose="020B0604020202020204" pitchFamily="34" charset="0"/>
                          <a:ea typeface="Cambria Math"/>
                          <a:cs typeface="Arial" panose="020B0604020202020204" pitchFamily="34" charset="0"/>
                        </a:rPr>
                        <m:t>×</m:t>
                      </m:r>
                      <m:f>
                        <m:fPr>
                          <m:ctrlPr>
                            <a:rPr lang="en-GB" i="1">
                              <a:solidFill>
                                <a:schemeClr val="tx1"/>
                              </a:solidFill>
                              <a:latin typeface="Cambria Math" panose="02040503050406030204" pitchFamily="18" charset="0"/>
                              <a:ea typeface="Cambria Math"/>
                              <a:cs typeface="Arial" panose="020B0604020202020204" pitchFamily="34" charset="0"/>
                            </a:rPr>
                          </m:ctrlPr>
                        </m:fPr>
                        <m:num>
                          <m:r>
                            <m:rPr>
                              <m:nor/>
                            </m:rPr>
                            <a:rPr lang="en-GB">
                              <a:solidFill>
                                <a:schemeClr val="tx1"/>
                              </a:solidFill>
                              <a:latin typeface="Arial" panose="020B0604020202020204" pitchFamily="34" charset="0"/>
                              <a:ea typeface="Cambria Math"/>
                              <a:cs typeface="Arial" panose="020B0604020202020204" pitchFamily="34" charset="0"/>
                            </a:rPr>
                            <m:t>9</m:t>
                          </m:r>
                        </m:num>
                        <m:den>
                          <m:r>
                            <m:rPr>
                              <m:nor/>
                            </m:rPr>
                            <a:rPr lang="en-GB">
                              <a:solidFill>
                                <a:schemeClr val="tx1"/>
                              </a:solidFill>
                              <a:latin typeface="Arial" panose="020B0604020202020204" pitchFamily="34" charset="0"/>
                              <a:ea typeface="Cambria Math"/>
                              <a:cs typeface="Arial" panose="020B0604020202020204" pitchFamily="34" charset="0"/>
                            </a:rPr>
                            <m:t>10</m:t>
                          </m:r>
                        </m:den>
                      </m:f>
                      <m:r>
                        <m:rPr>
                          <m:nor/>
                        </m:rPr>
                        <a:rPr lang="en-GB">
                          <a:solidFill>
                            <a:schemeClr val="tx1"/>
                          </a:solidFill>
                          <a:latin typeface="Arial" panose="020B0604020202020204" pitchFamily="34" charset="0"/>
                          <a:cs typeface="Arial" panose="020B0604020202020204" pitchFamily="34" charset="0"/>
                        </a:rPr>
                        <m:t>= </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81</m:t>
                          </m:r>
                        </m:num>
                        <m:den>
                          <m:r>
                            <m:rPr>
                              <m:nor/>
                            </m:rPr>
                            <a:rPr lang="en-GB">
                              <a:solidFill>
                                <a:schemeClr val="tx1"/>
                              </a:solidFill>
                              <a:latin typeface="Arial" panose="020B0604020202020204" pitchFamily="34" charset="0"/>
                              <a:cs typeface="Arial" panose="020B0604020202020204" pitchFamily="34" charset="0"/>
                            </a:rPr>
                            <m:t>10</m:t>
                          </m:r>
                          <m:r>
                            <m:rPr>
                              <m:nor/>
                            </m:rPr>
                            <a:rPr lang="en-GB" b="0" i="0" smtClean="0">
                              <a:solidFill>
                                <a:schemeClr val="tx1"/>
                              </a:solidFill>
                              <a:latin typeface="Arial" panose="020B0604020202020204" pitchFamily="34" charset="0"/>
                              <a:cs typeface="Arial" panose="020B0604020202020204" pitchFamily="34" charset="0"/>
                            </a:rPr>
                            <m:t>0</m:t>
                          </m:r>
                          <m:r>
                            <m:rPr>
                              <m:nor/>
                            </m:rPr>
                            <a:rPr lang="en-GB">
                              <a:solidFill>
                                <a:schemeClr val="tx1"/>
                              </a:solidFill>
                              <a:latin typeface="Arial" panose="020B0604020202020204" pitchFamily="34" charset="0"/>
                              <a:cs typeface="Arial" panose="020B0604020202020204" pitchFamily="34" charset="0"/>
                            </a:rPr>
                            <m:t>0</m:t>
                          </m:r>
                        </m:den>
                      </m:f>
                      <m:r>
                        <a:rPr lang="en-GB">
                          <a:solidFill>
                            <a:schemeClr val="tx1"/>
                          </a:solidFill>
                          <a:latin typeface="Cambria Math"/>
                          <a:cs typeface="Arial" panose="020B0604020202020204" pitchFamily="34" charset="0"/>
                        </a:rPr>
                        <m:t> </m:t>
                      </m:r>
                    </m:oMath>
                  </m:oMathPara>
                </a14:m>
                <a:endParaRPr lang="en-GB" dirty="0">
                  <a:solidFill>
                    <a:schemeClr val="tx1"/>
                  </a:solidFill>
                  <a:latin typeface="Arial" panose="020B0604020202020204" pitchFamily="34" charset="0"/>
                  <a:cs typeface="Arial" panose="020B0604020202020204" pitchFamily="34" charset="0"/>
                </a:endParaRPr>
              </a:p>
            </p:txBody>
          </p:sp>
        </mc:Choice>
        <mc:Fallback xmlns="">
          <p:sp>
            <p:nvSpPr>
              <p:cNvPr id="5" name="Rounded Rectangle 4"/>
              <p:cNvSpPr>
                <a:spLocks noRot="1" noChangeAspect="1" noMove="1" noResize="1" noEditPoints="1" noAdjustHandles="1" noChangeArrowheads="1" noChangeShapeType="1" noTextEdit="1"/>
              </p:cNvSpPr>
              <p:nvPr/>
            </p:nvSpPr>
            <p:spPr>
              <a:xfrm>
                <a:off x="4364349" y="5684732"/>
                <a:ext cx="3463302" cy="705713"/>
              </a:xfrm>
              <a:prstGeom prst="roundRect">
                <a:avLst/>
              </a:prstGeom>
              <a:blipFill>
                <a:blip r:embed="rId5"/>
                <a:stretch>
                  <a:fillRect/>
                </a:stretch>
              </a:blipFill>
              <a:ln>
                <a:solidFill>
                  <a:srgbClr val="F9BC9A"/>
                </a:solidFill>
              </a:ln>
            </p:spPr>
            <p:txBody>
              <a:bodyPr/>
              <a:lstStyle/>
              <a:p>
                <a:r>
                  <a:rPr lang="en-GB">
                    <a:noFill/>
                  </a:rPr>
                  <a:t> </a:t>
                </a:r>
              </a:p>
            </p:txBody>
          </p:sp>
        </mc:Fallback>
      </mc:AlternateContent>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335360" y="1628800"/>
            <a:ext cx="1152128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50000"/>
              </a:spcBef>
              <a:buFontTx/>
              <a:buNone/>
            </a:pPr>
            <a:r>
              <a:rPr lang="en-GB" altLang="en-US" sz="2400" dirty="0">
                <a:latin typeface="Arial" charset="0"/>
              </a:rPr>
              <a:t>A bag contains 5 red balls and 3 green balls. I take a ball out of the bag record its colour and then return it to the bag before drawing a second ball.  </a:t>
            </a:r>
          </a:p>
          <a:p>
            <a:pPr algn="ctr" eaLnBrk="1" hangingPunct="1">
              <a:spcBef>
                <a:spcPct val="50000"/>
              </a:spcBef>
              <a:buFontTx/>
              <a:buNone/>
            </a:pPr>
            <a:endParaRPr lang="en-GB" altLang="en-US" sz="2400" dirty="0">
              <a:latin typeface="Arial" charset="0"/>
            </a:endParaRPr>
          </a:p>
          <a:p>
            <a:pPr eaLnBrk="1" hangingPunct="1">
              <a:spcBef>
                <a:spcPct val="50000"/>
              </a:spcBef>
              <a:buFontTx/>
              <a:buNone/>
            </a:pPr>
            <a:r>
              <a:rPr lang="en-GB" altLang="en-US" sz="2400" dirty="0">
                <a:latin typeface="Arial" charset="0"/>
              </a:rPr>
              <a:t>What is the probability that both balls are red?</a:t>
            </a:r>
          </a:p>
        </p:txBody>
      </p:sp>
      <p:sp>
        <p:nvSpPr>
          <p:cNvPr id="3" name="Rectangle 2"/>
          <p:cNvSpPr/>
          <p:nvPr/>
        </p:nvSpPr>
        <p:spPr>
          <a:xfrm>
            <a:off x="0" y="1"/>
            <a:ext cx="12192000" cy="120967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a:defRPr/>
            </a:pPr>
            <a:r>
              <a:rPr lang="en-GB" sz="2800" b="1" dirty="0">
                <a:latin typeface="Arial" panose="020B0604020202020204" pitchFamily="34" charset="0"/>
                <a:cs typeface="Arial" panose="020B0604020202020204" pitchFamily="34" charset="0"/>
              </a:rPr>
              <a:t>Try this!</a:t>
            </a:r>
          </a:p>
        </p:txBody>
      </p:sp>
      <mc:AlternateContent xmlns:mc="http://schemas.openxmlformats.org/markup-compatibility/2006" xmlns:a14="http://schemas.microsoft.com/office/drawing/2010/main">
        <mc:Choice Requires="a14">
          <p:sp>
            <p:nvSpPr>
              <p:cNvPr id="4" name="Rounded Rectangle 3"/>
              <p:cNvSpPr/>
              <p:nvPr/>
            </p:nvSpPr>
            <p:spPr>
              <a:xfrm>
                <a:off x="4364349" y="3860660"/>
                <a:ext cx="3463302"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5</m:t>
                          </m:r>
                        </m:num>
                        <m:den>
                          <m:r>
                            <m:rPr>
                              <m:nor/>
                            </m:rPr>
                            <a:rPr lang="en-GB">
                              <a:solidFill>
                                <a:schemeClr val="tx1"/>
                              </a:solidFill>
                              <a:latin typeface="Arial" panose="020B0604020202020204" pitchFamily="34" charset="0"/>
                              <a:cs typeface="Arial" panose="020B0604020202020204" pitchFamily="34" charset="0"/>
                            </a:rPr>
                            <m:t>8</m:t>
                          </m:r>
                        </m:den>
                      </m:f>
                      <m:r>
                        <m:rPr>
                          <m:nor/>
                        </m:rPr>
                        <a:rPr lang="en-GB">
                          <a:solidFill>
                            <a:schemeClr val="tx1"/>
                          </a:solidFill>
                          <a:latin typeface="Arial" panose="020B0604020202020204" pitchFamily="34" charset="0"/>
                          <a:ea typeface="Cambria Math"/>
                          <a:cs typeface="Arial" panose="020B0604020202020204" pitchFamily="34" charset="0"/>
                        </a:rPr>
                        <m:t>×</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5</m:t>
                          </m:r>
                        </m:num>
                        <m:den>
                          <m:r>
                            <m:rPr>
                              <m:nor/>
                            </m:rPr>
                            <a:rPr lang="en-GB">
                              <a:solidFill>
                                <a:schemeClr val="tx1"/>
                              </a:solidFill>
                              <a:latin typeface="Arial" panose="020B0604020202020204" pitchFamily="34" charset="0"/>
                              <a:cs typeface="Arial" panose="020B0604020202020204" pitchFamily="34" charset="0"/>
                            </a:rPr>
                            <m:t>8</m:t>
                          </m:r>
                        </m:den>
                      </m:f>
                      <m:r>
                        <m:rPr>
                          <m:nor/>
                        </m:rPr>
                        <a:rPr lang="en-GB">
                          <a:solidFill>
                            <a:schemeClr val="tx1"/>
                          </a:solidFill>
                          <a:latin typeface="Arial" panose="020B0604020202020204" pitchFamily="34" charset="0"/>
                          <a:cs typeface="Arial" panose="020B0604020202020204" pitchFamily="34" charset="0"/>
                        </a:rPr>
                        <m:t>= </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25</m:t>
                          </m:r>
                        </m:num>
                        <m:den>
                          <m:r>
                            <m:rPr>
                              <m:nor/>
                            </m:rPr>
                            <a:rPr lang="en-GB">
                              <a:solidFill>
                                <a:schemeClr val="tx1"/>
                              </a:solidFill>
                              <a:latin typeface="Arial" panose="020B0604020202020204" pitchFamily="34" charset="0"/>
                              <a:cs typeface="Arial" panose="020B0604020202020204" pitchFamily="34" charset="0"/>
                            </a:rPr>
                            <m:t>64</m:t>
                          </m:r>
                        </m:den>
                      </m:f>
                      <m:r>
                        <m:rPr>
                          <m:nor/>
                        </m:rPr>
                        <a:rPr lang="en-GB">
                          <a:solidFill>
                            <a:schemeClr val="tx1"/>
                          </a:solidFill>
                          <a:latin typeface="Arial" panose="020B0604020202020204" pitchFamily="34" charset="0"/>
                          <a:cs typeface="Arial" panose="020B0604020202020204" pitchFamily="34" charset="0"/>
                        </a:rPr>
                        <m:t> </m:t>
                      </m:r>
                    </m:oMath>
                  </m:oMathPara>
                </a14:m>
                <a:endParaRPr lang="en-GB" dirty="0">
                  <a:solidFill>
                    <a:schemeClr val="tx1"/>
                  </a:solidFill>
                  <a:latin typeface="Arial" panose="020B0604020202020204" pitchFamily="34" charset="0"/>
                  <a:cs typeface="Arial" panose="020B0604020202020204" pitchFamily="34" charset="0"/>
                </a:endParaRPr>
              </a:p>
            </p:txBody>
          </p:sp>
        </mc:Choice>
        <mc:Fallback xmlns="">
          <p:sp>
            <p:nvSpPr>
              <p:cNvPr id="4" name="Rounded Rectangle 3"/>
              <p:cNvSpPr>
                <a:spLocks noRot="1" noChangeAspect="1" noMove="1" noResize="1" noEditPoints="1" noAdjustHandles="1" noChangeArrowheads="1" noChangeShapeType="1" noTextEdit="1"/>
              </p:cNvSpPr>
              <p:nvPr/>
            </p:nvSpPr>
            <p:spPr>
              <a:xfrm>
                <a:off x="4364349" y="3860660"/>
                <a:ext cx="3463302" cy="705713"/>
              </a:xfrm>
              <a:prstGeom prst="roundRect">
                <a:avLst/>
              </a:prstGeom>
              <a:blipFill>
                <a:blip r:embed="rId3"/>
                <a:stretch>
                  <a:fillRect/>
                </a:stretch>
              </a:blipFill>
              <a:ln>
                <a:solidFill>
                  <a:srgbClr val="F9BC9A"/>
                </a:solidFill>
              </a:ln>
            </p:spPr>
            <p:txBody>
              <a:bodyPr/>
              <a:lstStyle/>
              <a:p>
                <a:r>
                  <a:rPr lang="en-GB">
                    <a:noFill/>
                  </a:rPr>
                  <a:t> </a:t>
                </a:r>
              </a:p>
            </p:txBody>
          </p:sp>
        </mc:Fallback>
      </mc:AlternateContent>
      <p:sp>
        <p:nvSpPr>
          <p:cNvPr id="2" name="Rectangle 1"/>
          <p:cNvSpPr/>
          <p:nvPr/>
        </p:nvSpPr>
        <p:spPr>
          <a:xfrm>
            <a:off x="335360" y="4869161"/>
            <a:ext cx="11521280" cy="461665"/>
          </a:xfrm>
          <a:prstGeom prst="rect">
            <a:avLst/>
          </a:prstGeom>
        </p:spPr>
        <p:txBody>
          <a:bodyPr wrap="square">
            <a:spAutoFit/>
          </a:bodyPr>
          <a:lstStyle/>
          <a:p>
            <a:pPr eaLnBrk="1" hangingPunct="1">
              <a:spcBef>
                <a:spcPct val="50000"/>
              </a:spcBef>
              <a:buFontTx/>
              <a:buNone/>
            </a:pPr>
            <a:r>
              <a:rPr lang="en-GB" altLang="en-US" dirty="0">
                <a:latin typeface="Arial" charset="0"/>
              </a:rPr>
              <a:t>What is the probability that I get a red ball followed by a green ball?</a:t>
            </a:r>
          </a:p>
        </p:txBody>
      </p:sp>
      <mc:AlternateContent xmlns:mc="http://schemas.openxmlformats.org/markup-compatibility/2006" xmlns:a14="http://schemas.microsoft.com/office/drawing/2010/main">
        <mc:Choice Requires="a14">
          <p:sp>
            <p:nvSpPr>
              <p:cNvPr id="6" name="Rounded Rectangle 5"/>
              <p:cNvSpPr/>
              <p:nvPr/>
            </p:nvSpPr>
            <p:spPr>
              <a:xfrm>
                <a:off x="4364349" y="5700157"/>
                <a:ext cx="3463302"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5</m:t>
                          </m:r>
                        </m:num>
                        <m:den>
                          <m:r>
                            <m:rPr>
                              <m:nor/>
                            </m:rPr>
                            <a:rPr lang="en-GB">
                              <a:solidFill>
                                <a:schemeClr val="tx1"/>
                              </a:solidFill>
                              <a:latin typeface="Arial" panose="020B0604020202020204" pitchFamily="34" charset="0"/>
                              <a:cs typeface="Arial" panose="020B0604020202020204" pitchFamily="34" charset="0"/>
                            </a:rPr>
                            <m:t>8</m:t>
                          </m:r>
                        </m:den>
                      </m:f>
                      <m:r>
                        <m:rPr>
                          <m:nor/>
                        </m:rPr>
                        <a:rPr lang="en-GB">
                          <a:solidFill>
                            <a:schemeClr val="tx1"/>
                          </a:solidFill>
                          <a:latin typeface="Arial" panose="020B0604020202020204" pitchFamily="34" charset="0"/>
                          <a:ea typeface="Cambria Math"/>
                          <a:cs typeface="Arial" panose="020B0604020202020204" pitchFamily="34" charset="0"/>
                        </a:rPr>
                        <m:t>×</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3</m:t>
                          </m:r>
                        </m:num>
                        <m:den>
                          <m:r>
                            <m:rPr>
                              <m:nor/>
                            </m:rPr>
                            <a:rPr lang="en-GB">
                              <a:solidFill>
                                <a:schemeClr val="tx1"/>
                              </a:solidFill>
                              <a:latin typeface="Arial" panose="020B0604020202020204" pitchFamily="34" charset="0"/>
                              <a:cs typeface="Arial" panose="020B0604020202020204" pitchFamily="34" charset="0"/>
                            </a:rPr>
                            <m:t>8</m:t>
                          </m:r>
                        </m:den>
                      </m:f>
                      <m:r>
                        <m:rPr>
                          <m:nor/>
                        </m:rPr>
                        <a:rPr lang="en-GB">
                          <a:solidFill>
                            <a:schemeClr val="tx1"/>
                          </a:solidFill>
                          <a:latin typeface="Arial" panose="020B0604020202020204" pitchFamily="34" charset="0"/>
                          <a:cs typeface="Arial" panose="020B0604020202020204" pitchFamily="34" charset="0"/>
                        </a:rPr>
                        <m:t>= </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15</m:t>
                          </m:r>
                        </m:num>
                        <m:den>
                          <m:r>
                            <m:rPr>
                              <m:nor/>
                            </m:rPr>
                            <a:rPr lang="en-GB">
                              <a:solidFill>
                                <a:schemeClr val="tx1"/>
                              </a:solidFill>
                              <a:latin typeface="Arial" panose="020B0604020202020204" pitchFamily="34" charset="0"/>
                              <a:cs typeface="Arial" panose="020B0604020202020204" pitchFamily="34" charset="0"/>
                            </a:rPr>
                            <m:t>64</m:t>
                          </m:r>
                        </m:den>
                      </m:f>
                      <m:r>
                        <m:rPr>
                          <m:nor/>
                        </m:rPr>
                        <a:rPr lang="en-GB">
                          <a:solidFill>
                            <a:schemeClr val="tx1"/>
                          </a:solidFill>
                          <a:latin typeface="Arial" panose="020B0604020202020204" pitchFamily="34" charset="0"/>
                          <a:cs typeface="Arial" panose="020B0604020202020204" pitchFamily="34" charset="0"/>
                        </a:rPr>
                        <m:t> </m:t>
                      </m:r>
                    </m:oMath>
                  </m:oMathPara>
                </a14:m>
                <a:endParaRPr lang="en-GB" dirty="0">
                  <a:solidFill>
                    <a:schemeClr val="tx1"/>
                  </a:solidFill>
                  <a:latin typeface="Arial" panose="020B0604020202020204" pitchFamily="34" charset="0"/>
                  <a:cs typeface="Arial" panose="020B0604020202020204" pitchFamily="34" charset="0"/>
                </a:endParaRPr>
              </a:p>
            </p:txBody>
          </p:sp>
        </mc:Choice>
        <mc:Fallback xmlns="">
          <p:sp>
            <p:nvSpPr>
              <p:cNvPr id="6" name="Rounded Rectangle 5"/>
              <p:cNvSpPr>
                <a:spLocks noRot="1" noChangeAspect="1" noMove="1" noResize="1" noEditPoints="1" noAdjustHandles="1" noChangeArrowheads="1" noChangeShapeType="1" noTextEdit="1"/>
              </p:cNvSpPr>
              <p:nvPr/>
            </p:nvSpPr>
            <p:spPr>
              <a:xfrm>
                <a:off x="4364349" y="5700157"/>
                <a:ext cx="3463302" cy="705713"/>
              </a:xfrm>
              <a:prstGeom prst="roundRect">
                <a:avLst/>
              </a:prstGeom>
              <a:blipFill>
                <a:blip r:embed="rId4"/>
                <a:stretch>
                  <a:fillRect/>
                </a:stretch>
              </a:blipFill>
              <a:ln>
                <a:solidFill>
                  <a:srgbClr val="F9BC9A"/>
                </a:solidFill>
              </a:ln>
            </p:spPr>
            <p:txBody>
              <a:bodyPr/>
              <a:lstStyle/>
              <a:p>
                <a:r>
                  <a:rPr lang="en-GB">
                    <a:noFill/>
                  </a:rPr>
                  <a:t> </a:t>
                </a:r>
              </a:p>
            </p:txBody>
          </p:sp>
        </mc:Fallback>
      </mc:AlternateContent>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3"/>
          <p:cNvSpPr txBox="1">
            <a:spLocks noChangeArrowheads="1"/>
          </p:cNvSpPr>
          <p:nvPr/>
        </p:nvSpPr>
        <p:spPr bwMode="auto">
          <a:xfrm>
            <a:off x="335360" y="1429332"/>
            <a:ext cx="5544616"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GB" altLang="en-US" sz="2400" dirty="0">
                <a:latin typeface="Arial" panose="020B0604020202020204" pitchFamily="34" charset="0"/>
                <a:cs typeface="Arial" panose="020B0604020202020204" pitchFamily="34" charset="0"/>
              </a:rPr>
              <a:t>A bag contains 5 tickets.</a:t>
            </a:r>
          </a:p>
          <a:p>
            <a:pPr>
              <a:spcBef>
                <a:spcPct val="0"/>
              </a:spcBef>
              <a:buFontTx/>
              <a:buNone/>
            </a:pPr>
            <a:r>
              <a:rPr lang="en-GB" altLang="en-US" sz="2400" dirty="0">
                <a:latin typeface="Arial" panose="020B0604020202020204" pitchFamily="34" charset="0"/>
                <a:cs typeface="Arial" panose="020B0604020202020204" pitchFamily="34" charset="0"/>
              </a:rPr>
              <a:t>3 of them winning tickets.</a:t>
            </a:r>
          </a:p>
          <a:p>
            <a:pPr>
              <a:spcBef>
                <a:spcPct val="0"/>
              </a:spcBef>
              <a:buFontTx/>
              <a:buNone/>
            </a:pPr>
            <a:r>
              <a:rPr lang="en-GB" altLang="en-US" sz="2400" dirty="0">
                <a:latin typeface="Arial" panose="020B0604020202020204" pitchFamily="34" charset="0"/>
                <a:cs typeface="Arial" panose="020B0604020202020204" pitchFamily="34" charset="0"/>
              </a:rPr>
              <a:t>2 are not winning tickets.</a:t>
            </a:r>
          </a:p>
        </p:txBody>
      </p:sp>
      <p:sp>
        <p:nvSpPr>
          <p:cNvPr id="17411" name="TextBox 4"/>
          <p:cNvSpPr txBox="1">
            <a:spLocks noChangeArrowheads="1"/>
          </p:cNvSpPr>
          <p:nvPr/>
        </p:nvSpPr>
        <p:spPr bwMode="auto">
          <a:xfrm>
            <a:off x="335360" y="3140968"/>
            <a:ext cx="11521279"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GB" altLang="en-US" sz="2400" dirty="0">
                <a:latin typeface="Arial" panose="020B0604020202020204" pitchFamily="34" charset="0"/>
                <a:cs typeface="Arial" panose="020B0604020202020204" pitchFamily="34" charset="0"/>
              </a:rPr>
              <a:t>A student takes two tickets from the bag.</a:t>
            </a:r>
          </a:p>
          <a:p>
            <a:pPr>
              <a:spcBef>
                <a:spcPct val="0"/>
              </a:spcBef>
              <a:buFontTx/>
              <a:buNone/>
            </a:pPr>
            <a:r>
              <a:rPr lang="en-GB" altLang="en-US" sz="2400" b="1" dirty="0">
                <a:latin typeface="Arial" panose="020B0604020202020204" pitchFamily="34" charset="0"/>
                <a:cs typeface="Arial" panose="020B0604020202020204" pitchFamily="34" charset="0"/>
              </a:rPr>
              <a:t>Before drawing the second ticket the first ticket must be returned to the bag.</a:t>
            </a:r>
          </a:p>
          <a:p>
            <a:pPr>
              <a:spcBef>
                <a:spcPct val="0"/>
              </a:spcBef>
              <a:buFontTx/>
              <a:buNone/>
            </a:pPr>
            <a:endParaRPr lang="en-GB" altLang="en-US" sz="2400" dirty="0">
              <a:latin typeface="Arial" panose="020B0604020202020204" pitchFamily="34" charset="0"/>
              <a:cs typeface="Arial" panose="020B0604020202020204" pitchFamily="34" charset="0"/>
            </a:endParaRPr>
          </a:p>
          <a:p>
            <a:pPr>
              <a:spcBef>
                <a:spcPct val="0"/>
              </a:spcBef>
              <a:buFontTx/>
              <a:buNone/>
            </a:pPr>
            <a:r>
              <a:rPr lang="en-GB" altLang="en-US" sz="2400" dirty="0">
                <a:latin typeface="Arial" panose="020B0604020202020204" pitchFamily="34" charset="0"/>
                <a:cs typeface="Arial" panose="020B0604020202020204" pitchFamily="34" charset="0"/>
              </a:rPr>
              <a:t>Lets revisit our ticket problem again:</a:t>
            </a:r>
          </a:p>
          <a:p>
            <a:pPr>
              <a:spcBef>
                <a:spcPct val="0"/>
              </a:spcBef>
              <a:buFontTx/>
              <a:buNone/>
            </a:pPr>
            <a:endParaRPr lang="en-GB" altLang="en-US" sz="2400" dirty="0">
              <a:latin typeface="Arial" panose="020B0604020202020204" pitchFamily="34" charset="0"/>
              <a:cs typeface="Arial" panose="020B0604020202020204" pitchFamily="34" charset="0"/>
            </a:endParaRPr>
          </a:p>
          <a:p>
            <a:pPr>
              <a:spcBef>
                <a:spcPct val="0"/>
              </a:spcBef>
              <a:buFontTx/>
              <a:buNone/>
            </a:pPr>
            <a:r>
              <a:rPr lang="en-GB" altLang="en-US" sz="2400" dirty="0">
                <a:latin typeface="Arial" panose="020B0604020202020204" pitchFamily="34" charset="0"/>
                <a:cs typeface="Arial" panose="020B0604020202020204" pitchFamily="34" charset="0"/>
              </a:rPr>
              <a:t>Suppose the student wins if they get just one winning ticket.</a:t>
            </a:r>
          </a:p>
          <a:p>
            <a:pPr>
              <a:spcBef>
                <a:spcPct val="0"/>
              </a:spcBef>
              <a:buFontTx/>
              <a:buNone/>
            </a:pPr>
            <a:r>
              <a:rPr lang="en-GB" altLang="en-US" sz="2400" dirty="0">
                <a:latin typeface="Arial" panose="020B0604020202020204" pitchFamily="34" charset="0"/>
                <a:cs typeface="Arial" panose="020B0604020202020204" pitchFamily="34" charset="0"/>
              </a:rPr>
              <a:t>How can we calculate the probability of them winning?</a:t>
            </a:r>
          </a:p>
        </p:txBody>
      </p:sp>
      <p:pic>
        <p:nvPicPr>
          <p:cNvPr id="17412"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922109">
            <a:off x="6769863" y="1514199"/>
            <a:ext cx="2857500" cy="158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0" y="1"/>
            <a:ext cx="12192000" cy="120967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a:defRPr/>
            </a:pPr>
            <a:r>
              <a:rPr lang="en-GB" sz="2800" b="1" dirty="0">
                <a:latin typeface="Arial" panose="020B0604020202020204" pitchFamily="34" charset="0"/>
                <a:cs typeface="Arial" panose="020B0604020202020204" pitchFamily="34" charset="0"/>
              </a:rPr>
              <a:t>Try this!</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34" name="Group 2"/>
          <p:cNvGrpSpPr>
            <a:grpSpLocks/>
          </p:cNvGrpSpPr>
          <p:nvPr/>
        </p:nvGrpSpPr>
        <p:grpSpPr bwMode="auto">
          <a:xfrm>
            <a:off x="2277584" y="1694243"/>
            <a:ext cx="2522272" cy="2166805"/>
            <a:chOff x="340" y="1026"/>
            <a:chExt cx="2016" cy="1722"/>
          </a:xfrm>
        </p:grpSpPr>
        <p:sp>
          <p:nvSpPr>
            <p:cNvPr id="18447" name="Rectangle 4"/>
            <p:cNvSpPr>
              <a:spLocks noChangeArrowheads="1"/>
            </p:cNvSpPr>
            <p:nvPr/>
          </p:nvSpPr>
          <p:spPr bwMode="auto">
            <a:xfrm>
              <a:off x="2020" y="2461"/>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18448" name="Rectangle 5"/>
            <p:cNvSpPr>
              <a:spLocks noChangeArrowheads="1"/>
            </p:cNvSpPr>
            <p:nvPr/>
          </p:nvSpPr>
          <p:spPr bwMode="auto">
            <a:xfrm>
              <a:off x="2020" y="2174"/>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18449" name="Rectangle 6"/>
            <p:cNvSpPr>
              <a:spLocks noChangeArrowheads="1"/>
            </p:cNvSpPr>
            <p:nvPr/>
          </p:nvSpPr>
          <p:spPr bwMode="auto">
            <a:xfrm>
              <a:off x="2020" y="1887"/>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18450" name="Rectangle 7"/>
            <p:cNvSpPr>
              <a:spLocks noChangeArrowheads="1"/>
            </p:cNvSpPr>
            <p:nvPr/>
          </p:nvSpPr>
          <p:spPr bwMode="auto">
            <a:xfrm>
              <a:off x="2020" y="1600"/>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18451" name="Rectangle 8"/>
            <p:cNvSpPr>
              <a:spLocks noChangeArrowheads="1"/>
            </p:cNvSpPr>
            <p:nvPr/>
          </p:nvSpPr>
          <p:spPr bwMode="auto">
            <a:xfrm>
              <a:off x="2020" y="1313"/>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18452" name="Rectangle 9"/>
            <p:cNvSpPr>
              <a:spLocks noChangeArrowheads="1"/>
            </p:cNvSpPr>
            <p:nvPr/>
          </p:nvSpPr>
          <p:spPr bwMode="auto">
            <a:xfrm>
              <a:off x="2020" y="1026"/>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a:solidFill>
                    <a:srgbClr val="010066"/>
                  </a:solidFill>
                  <a:latin typeface="Arial" panose="020B0604020202020204" pitchFamily="34" charset="0"/>
                  <a:cs typeface="Arial" panose="020B0604020202020204" pitchFamily="34" charset="0"/>
                </a:rPr>
                <a:t>L</a:t>
              </a:r>
              <a:endParaRPr lang="en-US" altLang="en-US" sz="2400">
                <a:solidFill>
                  <a:srgbClr val="010066"/>
                </a:solidFill>
                <a:latin typeface="Arial" panose="020B0604020202020204" pitchFamily="34" charset="0"/>
                <a:cs typeface="Arial" panose="020B0604020202020204" pitchFamily="34" charset="0"/>
              </a:endParaRPr>
            </a:p>
          </p:txBody>
        </p:sp>
        <p:sp>
          <p:nvSpPr>
            <p:cNvPr id="18453" name="Rectangle 11"/>
            <p:cNvSpPr>
              <a:spLocks noChangeArrowheads="1"/>
            </p:cNvSpPr>
            <p:nvPr/>
          </p:nvSpPr>
          <p:spPr bwMode="auto">
            <a:xfrm>
              <a:off x="1683" y="2461"/>
              <a:ext cx="337"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18454" name="Rectangle 12"/>
            <p:cNvSpPr>
              <a:spLocks noChangeArrowheads="1"/>
            </p:cNvSpPr>
            <p:nvPr/>
          </p:nvSpPr>
          <p:spPr bwMode="auto">
            <a:xfrm>
              <a:off x="1683" y="2174"/>
              <a:ext cx="337"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18455" name="Rectangle 13"/>
            <p:cNvSpPr>
              <a:spLocks noChangeArrowheads="1"/>
            </p:cNvSpPr>
            <p:nvPr/>
          </p:nvSpPr>
          <p:spPr bwMode="auto">
            <a:xfrm>
              <a:off x="1683" y="1887"/>
              <a:ext cx="337"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18456" name="Rectangle 14"/>
            <p:cNvSpPr>
              <a:spLocks noChangeArrowheads="1"/>
            </p:cNvSpPr>
            <p:nvPr/>
          </p:nvSpPr>
          <p:spPr bwMode="auto">
            <a:xfrm>
              <a:off x="1683" y="1600"/>
              <a:ext cx="337"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18457" name="Rectangle 15"/>
            <p:cNvSpPr>
              <a:spLocks noChangeArrowheads="1"/>
            </p:cNvSpPr>
            <p:nvPr/>
          </p:nvSpPr>
          <p:spPr bwMode="auto">
            <a:xfrm>
              <a:off x="1683" y="1313"/>
              <a:ext cx="337"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18458" name="Rectangle 16"/>
            <p:cNvSpPr>
              <a:spLocks noChangeArrowheads="1"/>
            </p:cNvSpPr>
            <p:nvPr/>
          </p:nvSpPr>
          <p:spPr bwMode="auto">
            <a:xfrm>
              <a:off x="1683" y="1026"/>
              <a:ext cx="337"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a:solidFill>
                    <a:srgbClr val="010066"/>
                  </a:solidFill>
                  <a:latin typeface="Arial" panose="020B0604020202020204" pitchFamily="34" charset="0"/>
                  <a:cs typeface="Arial" panose="020B0604020202020204" pitchFamily="34" charset="0"/>
                </a:rPr>
                <a:t>L</a:t>
              </a:r>
              <a:endParaRPr lang="en-US" altLang="en-US" sz="2400">
                <a:solidFill>
                  <a:srgbClr val="010066"/>
                </a:solidFill>
                <a:latin typeface="Arial" panose="020B0604020202020204" pitchFamily="34" charset="0"/>
                <a:cs typeface="Arial" panose="020B0604020202020204" pitchFamily="34" charset="0"/>
              </a:endParaRPr>
            </a:p>
          </p:txBody>
        </p:sp>
        <p:sp>
          <p:nvSpPr>
            <p:cNvPr id="18459" name="Rectangle 18"/>
            <p:cNvSpPr>
              <a:spLocks noChangeArrowheads="1"/>
            </p:cNvSpPr>
            <p:nvPr/>
          </p:nvSpPr>
          <p:spPr bwMode="auto">
            <a:xfrm>
              <a:off x="1348" y="1026"/>
              <a:ext cx="335"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a:solidFill>
                    <a:srgbClr val="010066"/>
                  </a:solidFill>
                  <a:latin typeface="Arial" panose="020B0604020202020204" pitchFamily="34" charset="0"/>
                  <a:cs typeface="Arial" panose="020B0604020202020204" pitchFamily="34" charset="0"/>
                </a:rPr>
                <a:t>W</a:t>
              </a:r>
              <a:endParaRPr lang="en-US" altLang="en-US" sz="2400">
                <a:solidFill>
                  <a:srgbClr val="010066"/>
                </a:solidFill>
                <a:latin typeface="Arial" panose="020B0604020202020204" pitchFamily="34" charset="0"/>
                <a:cs typeface="Arial" panose="020B0604020202020204" pitchFamily="34" charset="0"/>
              </a:endParaRPr>
            </a:p>
          </p:txBody>
        </p:sp>
        <p:sp>
          <p:nvSpPr>
            <p:cNvPr id="18460" name="Rectangle 19"/>
            <p:cNvSpPr>
              <a:spLocks noChangeArrowheads="1"/>
            </p:cNvSpPr>
            <p:nvPr/>
          </p:nvSpPr>
          <p:spPr bwMode="auto">
            <a:xfrm>
              <a:off x="1012" y="1026"/>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a:solidFill>
                    <a:srgbClr val="010066"/>
                  </a:solidFill>
                  <a:latin typeface="Arial" panose="020B0604020202020204" pitchFamily="34" charset="0"/>
                  <a:cs typeface="Arial" panose="020B0604020202020204" pitchFamily="34" charset="0"/>
                </a:rPr>
                <a:t>W</a:t>
              </a:r>
              <a:endParaRPr lang="en-US" altLang="en-US" sz="2400">
                <a:solidFill>
                  <a:srgbClr val="010066"/>
                </a:solidFill>
                <a:latin typeface="Arial" panose="020B0604020202020204" pitchFamily="34" charset="0"/>
                <a:cs typeface="Arial" panose="020B0604020202020204" pitchFamily="34" charset="0"/>
              </a:endParaRPr>
            </a:p>
          </p:txBody>
        </p:sp>
        <p:sp>
          <p:nvSpPr>
            <p:cNvPr id="18461" name="Rectangle 20"/>
            <p:cNvSpPr>
              <a:spLocks noChangeArrowheads="1"/>
            </p:cNvSpPr>
            <p:nvPr/>
          </p:nvSpPr>
          <p:spPr bwMode="auto">
            <a:xfrm>
              <a:off x="676" y="1026"/>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a:solidFill>
                    <a:srgbClr val="010066"/>
                  </a:solidFill>
                  <a:latin typeface="Arial" panose="020B0604020202020204" pitchFamily="34" charset="0"/>
                  <a:cs typeface="Arial" panose="020B0604020202020204" pitchFamily="34" charset="0"/>
                </a:rPr>
                <a:t>W</a:t>
              </a:r>
              <a:endParaRPr lang="en-US" altLang="en-US" sz="2400">
                <a:solidFill>
                  <a:srgbClr val="010066"/>
                </a:solidFill>
                <a:latin typeface="Arial" panose="020B0604020202020204" pitchFamily="34" charset="0"/>
                <a:cs typeface="Arial" panose="020B0604020202020204" pitchFamily="34" charset="0"/>
              </a:endParaRPr>
            </a:p>
          </p:txBody>
        </p:sp>
        <p:sp>
          <p:nvSpPr>
            <p:cNvPr id="18462" name="Rectangle 21"/>
            <p:cNvSpPr>
              <a:spLocks noChangeArrowheads="1"/>
            </p:cNvSpPr>
            <p:nvPr/>
          </p:nvSpPr>
          <p:spPr bwMode="auto">
            <a:xfrm>
              <a:off x="340" y="1026"/>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a:solidFill>
                    <a:srgbClr val="010066"/>
                  </a:solidFill>
                  <a:latin typeface="Arial" panose="020B0604020202020204" pitchFamily="34" charset="0"/>
                  <a:cs typeface="Arial" panose="020B0604020202020204" pitchFamily="34" charset="0"/>
                </a:rPr>
                <a:t>+</a:t>
              </a:r>
              <a:endParaRPr lang="en-US" altLang="en-US" sz="2400">
                <a:solidFill>
                  <a:srgbClr val="010066"/>
                </a:solidFill>
                <a:latin typeface="Arial" panose="020B0604020202020204" pitchFamily="34" charset="0"/>
                <a:cs typeface="Arial" panose="020B0604020202020204" pitchFamily="34" charset="0"/>
              </a:endParaRPr>
            </a:p>
          </p:txBody>
        </p:sp>
        <p:sp>
          <p:nvSpPr>
            <p:cNvPr id="18465" name="Rectangle 26"/>
            <p:cNvSpPr>
              <a:spLocks noChangeArrowheads="1"/>
            </p:cNvSpPr>
            <p:nvPr/>
          </p:nvSpPr>
          <p:spPr bwMode="auto">
            <a:xfrm>
              <a:off x="340" y="1313"/>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a:solidFill>
                    <a:srgbClr val="010066"/>
                  </a:solidFill>
                  <a:latin typeface="Arial" panose="020B0604020202020204" pitchFamily="34" charset="0"/>
                  <a:cs typeface="Arial" panose="020B0604020202020204" pitchFamily="34" charset="0"/>
                </a:rPr>
                <a:t>W</a:t>
              </a:r>
              <a:endParaRPr lang="en-US" altLang="en-US" sz="2400">
                <a:solidFill>
                  <a:srgbClr val="010066"/>
                </a:solidFill>
                <a:latin typeface="Arial" panose="020B0604020202020204" pitchFamily="34" charset="0"/>
                <a:cs typeface="Arial" panose="020B0604020202020204" pitchFamily="34" charset="0"/>
              </a:endParaRPr>
            </a:p>
          </p:txBody>
        </p:sp>
        <p:sp>
          <p:nvSpPr>
            <p:cNvPr id="18466" name="Rectangle 33"/>
            <p:cNvSpPr>
              <a:spLocks noChangeArrowheads="1"/>
            </p:cNvSpPr>
            <p:nvPr/>
          </p:nvSpPr>
          <p:spPr bwMode="auto">
            <a:xfrm>
              <a:off x="1348" y="2461"/>
              <a:ext cx="335"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18467" name="Rectangle 34"/>
            <p:cNvSpPr>
              <a:spLocks noChangeArrowheads="1"/>
            </p:cNvSpPr>
            <p:nvPr/>
          </p:nvSpPr>
          <p:spPr bwMode="auto">
            <a:xfrm>
              <a:off x="1012" y="2461"/>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18468" name="Rectangle 35"/>
            <p:cNvSpPr>
              <a:spLocks noChangeArrowheads="1"/>
            </p:cNvSpPr>
            <p:nvPr/>
          </p:nvSpPr>
          <p:spPr bwMode="auto">
            <a:xfrm>
              <a:off x="676" y="2461"/>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18469" name="Rectangle 36"/>
            <p:cNvSpPr>
              <a:spLocks noChangeArrowheads="1"/>
            </p:cNvSpPr>
            <p:nvPr/>
          </p:nvSpPr>
          <p:spPr bwMode="auto">
            <a:xfrm>
              <a:off x="340" y="2461"/>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a:solidFill>
                    <a:srgbClr val="010066"/>
                  </a:solidFill>
                  <a:latin typeface="Arial" panose="020B0604020202020204" pitchFamily="34" charset="0"/>
                  <a:cs typeface="Arial" panose="020B0604020202020204" pitchFamily="34" charset="0"/>
                </a:rPr>
                <a:t>L</a:t>
              </a:r>
              <a:endParaRPr lang="en-US" altLang="en-US" sz="2400">
                <a:solidFill>
                  <a:srgbClr val="010066"/>
                </a:solidFill>
                <a:latin typeface="Arial" panose="020B0604020202020204" pitchFamily="34" charset="0"/>
                <a:cs typeface="Arial" panose="020B0604020202020204" pitchFamily="34" charset="0"/>
              </a:endParaRPr>
            </a:p>
          </p:txBody>
        </p:sp>
        <p:sp>
          <p:nvSpPr>
            <p:cNvPr id="18470" name="Rectangle 38"/>
            <p:cNvSpPr>
              <a:spLocks noChangeArrowheads="1"/>
            </p:cNvSpPr>
            <p:nvPr/>
          </p:nvSpPr>
          <p:spPr bwMode="auto">
            <a:xfrm>
              <a:off x="1348" y="2174"/>
              <a:ext cx="335"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18471" name="Rectangle 39"/>
            <p:cNvSpPr>
              <a:spLocks noChangeArrowheads="1"/>
            </p:cNvSpPr>
            <p:nvPr/>
          </p:nvSpPr>
          <p:spPr bwMode="auto">
            <a:xfrm>
              <a:off x="1012" y="2174"/>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18472" name="Rectangle 40"/>
            <p:cNvSpPr>
              <a:spLocks noChangeArrowheads="1"/>
            </p:cNvSpPr>
            <p:nvPr/>
          </p:nvSpPr>
          <p:spPr bwMode="auto">
            <a:xfrm>
              <a:off x="676" y="2174"/>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18473" name="Rectangle 41"/>
            <p:cNvSpPr>
              <a:spLocks noChangeArrowheads="1"/>
            </p:cNvSpPr>
            <p:nvPr/>
          </p:nvSpPr>
          <p:spPr bwMode="auto">
            <a:xfrm>
              <a:off x="340" y="2174"/>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a:solidFill>
                    <a:srgbClr val="010066"/>
                  </a:solidFill>
                  <a:latin typeface="Arial" panose="020B0604020202020204" pitchFamily="34" charset="0"/>
                  <a:cs typeface="Arial" panose="020B0604020202020204" pitchFamily="34" charset="0"/>
                </a:rPr>
                <a:t>L</a:t>
              </a:r>
              <a:endParaRPr lang="en-US" altLang="en-US" sz="2400">
                <a:solidFill>
                  <a:srgbClr val="010066"/>
                </a:solidFill>
                <a:latin typeface="Arial" panose="020B0604020202020204" pitchFamily="34" charset="0"/>
                <a:cs typeface="Arial" panose="020B0604020202020204" pitchFamily="34" charset="0"/>
              </a:endParaRPr>
            </a:p>
          </p:txBody>
        </p:sp>
        <p:sp>
          <p:nvSpPr>
            <p:cNvPr id="18474" name="Rectangle 43"/>
            <p:cNvSpPr>
              <a:spLocks noChangeArrowheads="1"/>
            </p:cNvSpPr>
            <p:nvPr/>
          </p:nvSpPr>
          <p:spPr bwMode="auto">
            <a:xfrm>
              <a:off x="1368" y="2455"/>
              <a:ext cx="288"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US" altLang="en-US" sz="2400" dirty="0">
                  <a:solidFill>
                    <a:srgbClr val="FF6600"/>
                  </a:solidFill>
                  <a:latin typeface="Arial" panose="020B0604020202020204" pitchFamily="34" charset="0"/>
                  <a:cs typeface="Arial" panose="020B0604020202020204" pitchFamily="34" charset="0"/>
                </a:rPr>
                <a:t>x</a:t>
              </a:r>
            </a:p>
          </p:txBody>
        </p:sp>
        <p:sp>
          <p:nvSpPr>
            <p:cNvPr id="18475" name="Rectangle 44"/>
            <p:cNvSpPr>
              <a:spLocks noChangeArrowheads="1"/>
            </p:cNvSpPr>
            <p:nvPr/>
          </p:nvSpPr>
          <p:spPr bwMode="auto">
            <a:xfrm>
              <a:off x="1023" y="2455"/>
              <a:ext cx="288"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US" altLang="en-US" sz="2400" dirty="0">
                  <a:solidFill>
                    <a:srgbClr val="FF6600"/>
                  </a:solidFill>
                  <a:latin typeface="Arial" panose="020B0604020202020204" pitchFamily="34" charset="0"/>
                  <a:cs typeface="Arial" panose="020B0604020202020204" pitchFamily="34" charset="0"/>
                </a:rPr>
                <a:t>x</a:t>
              </a:r>
            </a:p>
          </p:txBody>
        </p:sp>
        <p:sp>
          <p:nvSpPr>
            <p:cNvPr id="18476" name="Rectangle 45"/>
            <p:cNvSpPr>
              <a:spLocks noChangeArrowheads="1"/>
            </p:cNvSpPr>
            <p:nvPr/>
          </p:nvSpPr>
          <p:spPr bwMode="auto">
            <a:xfrm>
              <a:off x="678" y="2455"/>
              <a:ext cx="288"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US" altLang="en-US" sz="2400" dirty="0">
                  <a:solidFill>
                    <a:srgbClr val="FF6600"/>
                  </a:solidFill>
                  <a:latin typeface="Arial" panose="020B0604020202020204" pitchFamily="34" charset="0"/>
                  <a:cs typeface="Arial" panose="020B0604020202020204" pitchFamily="34" charset="0"/>
                </a:rPr>
                <a:t>x</a:t>
              </a:r>
            </a:p>
          </p:txBody>
        </p:sp>
        <p:sp>
          <p:nvSpPr>
            <p:cNvPr id="18477" name="Rectangle 46"/>
            <p:cNvSpPr>
              <a:spLocks noChangeArrowheads="1"/>
            </p:cNvSpPr>
            <p:nvPr/>
          </p:nvSpPr>
          <p:spPr bwMode="auto">
            <a:xfrm>
              <a:off x="340" y="1887"/>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a:solidFill>
                    <a:srgbClr val="010066"/>
                  </a:solidFill>
                  <a:latin typeface="Arial" panose="020B0604020202020204" pitchFamily="34" charset="0"/>
                  <a:cs typeface="Arial" panose="020B0604020202020204" pitchFamily="34" charset="0"/>
                </a:rPr>
                <a:t>W</a:t>
              </a:r>
              <a:endParaRPr lang="en-US" altLang="en-US" sz="2400">
                <a:solidFill>
                  <a:srgbClr val="010066"/>
                </a:solidFill>
                <a:latin typeface="Arial" panose="020B0604020202020204" pitchFamily="34" charset="0"/>
                <a:cs typeface="Arial" panose="020B0604020202020204" pitchFamily="34" charset="0"/>
              </a:endParaRPr>
            </a:p>
          </p:txBody>
        </p:sp>
        <p:sp>
          <p:nvSpPr>
            <p:cNvPr id="18478" name="Rectangle 48"/>
            <p:cNvSpPr>
              <a:spLocks noChangeArrowheads="1"/>
            </p:cNvSpPr>
            <p:nvPr/>
          </p:nvSpPr>
          <p:spPr bwMode="auto">
            <a:xfrm>
              <a:off x="1368" y="2169"/>
              <a:ext cx="288"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dirty="0">
                  <a:solidFill>
                    <a:srgbClr val="FF6600"/>
                  </a:solidFill>
                  <a:latin typeface="Arial" panose="020B0604020202020204" pitchFamily="34" charset="0"/>
                  <a:cs typeface="Arial" panose="020B0604020202020204" pitchFamily="34" charset="0"/>
                </a:rPr>
                <a:t>x</a:t>
              </a:r>
              <a:endParaRPr lang="en-US" altLang="en-US" sz="2400" dirty="0">
                <a:solidFill>
                  <a:srgbClr val="FF6600"/>
                </a:solidFill>
                <a:latin typeface="Arial" panose="020B0604020202020204" pitchFamily="34" charset="0"/>
                <a:cs typeface="Arial" panose="020B0604020202020204" pitchFamily="34" charset="0"/>
              </a:endParaRPr>
            </a:p>
          </p:txBody>
        </p:sp>
        <p:sp>
          <p:nvSpPr>
            <p:cNvPr id="18479" name="Rectangle 49"/>
            <p:cNvSpPr>
              <a:spLocks noChangeArrowheads="1"/>
            </p:cNvSpPr>
            <p:nvPr/>
          </p:nvSpPr>
          <p:spPr bwMode="auto">
            <a:xfrm>
              <a:off x="1023" y="2169"/>
              <a:ext cx="288"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US" altLang="en-US" sz="2400" dirty="0">
                  <a:solidFill>
                    <a:srgbClr val="FF6600"/>
                  </a:solidFill>
                  <a:latin typeface="Arial" panose="020B0604020202020204" pitchFamily="34" charset="0"/>
                  <a:cs typeface="Arial" panose="020B0604020202020204" pitchFamily="34" charset="0"/>
                </a:rPr>
                <a:t>x</a:t>
              </a:r>
            </a:p>
          </p:txBody>
        </p:sp>
        <p:sp>
          <p:nvSpPr>
            <p:cNvPr id="18480" name="Rectangle 50"/>
            <p:cNvSpPr>
              <a:spLocks noChangeArrowheads="1"/>
            </p:cNvSpPr>
            <p:nvPr/>
          </p:nvSpPr>
          <p:spPr bwMode="auto">
            <a:xfrm>
              <a:off x="678" y="2169"/>
              <a:ext cx="288"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US" altLang="en-US" sz="2400" dirty="0">
                  <a:solidFill>
                    <a:srgbClr val="FF6600"/>
                  </a:solidFill>
                  <a:latin typeface="Arial" panose="020B0604020202020204" pitchFamily="34" charset="0"/>
                  <a:cs typeface="Arial" panose="020B0604020202020204" pitchFamily="34" charset="0"/>
                </a:rPr>
                <a:t>x</a:t>
              </a:r>
            </a:p>
          </p:txBody>
        </p:sp>
        <p:sp>
          <p:nvSpPr>
            <p:cNvPr id="18481" name="Rectangle 51"/>
            <p:cNvSpPr>
              <a:spLocks noChangeArrowheads="1"/>
            </p:cNvSpPr>
            <p:nvPr/>
          </p:nvSpPr>
          <p:spPr bwMode="auto">
            <a:xfrm>
              <a:off x="340" y="1600"/>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a:solidFill>
                    <a:srgbClr val="010066"/>
                  </a:solidFill>
                  <a:latin typeface="Arial" panose="020B0604020202020204" pitchFamily="34" charset="0"/>
                  <a:cs typeface="Arial" panose="020B0604020202020204" pitchFamily="34" charset="0"/>
                </a:rPr>
                <a:t>W</a:t>
              </a:r>
              <a:endParaRPr lang="en-US" altLang="en-US" sz="2400">
                <a:solidFill>
                  <a:srgbClr val="010066"/>
                </a:solidFill>
                <a:latin typeface="Arial" panose="020B0604020202020204" pitchFamily="34" charset="0"/>
                <a:cs typeface="Arial" panose="020B0604020202020204" pitchFamily="34" charset="0"/>
              </a:endParaRPr>
            </a:p>
          </p:txBody>
        </p:sp>
        <p:sp>
          <p:nvSpPr>
            <p:cNvPr id="18482" name="Line 52"/>
            <p:cNvSpPr>
              <a:spLocks noChangeShapeType="1"/>
            </p:cNvSpPr>
            <p:nvPr/>
          </p:nvSpPr>
          <p:spPr bwMode="auto">
            <a:xfrm>
              <a:off x="340" y="2174"/>
              <a:ext cx="201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18483" name="Line 53"/>
            <p:cNvSpPr>
              <a:spLocks noChangeShapeType="1"/>
            </p:cNvSpPr>
            <p:nvPr/>
          </p:nvSpPr>
          <p:spPr bwMode="auto">
            <a:xfrm>
              <a:off x="340" y="2461"/>
              <a:ext cx="201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18484" name="Line 54"/>
            <p:cNvSpPr>
              <a:spLocks noChangeShapeType="1"/>
            </p:cNvSpPr>
            <p:nvPr/>
          </p:nvSpPr>
          <p:spPr bwMode="auto">
            <a:xfrm>
              <a:off x="340" y="2748"/>
              <a:ext cx="201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18485" name="Line 55"/>
            <p:cNvSpPr>
              <a:spLocks noChangeShapeType="1"/>
            </p:cNvSpPr>
            <p:nvPr/>
          </p:nvSpPr>
          <p:spPr bwMode="auto">
            <a:xfrm>
              <a:off x="676" y="1026"/>
              <a:ext cx="0" cy="172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18486" name="Line 56"/>
            <p:cNvSpPr>
              <a:spLocks noChangeShapeType="1"/>
            </p:cNvSpPr>
            <p:nvPr/>
          </p:nvSpPr>
          <p:spPr bwMode="auto">
            <a:xfrm>
              <a:off x="1012" y="1026"/>
              <a:ext cx="0" cy="172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18487" name="Line 57"/>
            <p:cNvSpPr>
              <a:spLocks noChangeShapeType="1"/>
            </p:cNvSpPr>
            <p:nvPr/>
          </p:nvSpPr>
          <p:spPr bwMode="auto">
            <a:xfrm>
              <a:off x="1348" y="1026"/>
              <a:ext cx="0" cy="172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18488" name="Line 58"/>
            <p:cNvSpPr>
              <a:spLocks noChangeShapeType="1"/>
            </p:cNvSpPr>
            <p:nvPr/>
          </p:nvSpPr>
          <p:spPr bwMode="auto">
            <a:xfrm>
              <a:off x="1683" y="1026"/>
              <a:ext cx="0" cy="172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18489" name="Line 59"/>
            <p:cNvSpPr>
              <a:spLocks noChangeShapeType="1"/>
            </p:cNvSpPr>
            <p:nvPr/>
          </p:nvSpPr>
          <p:spPr bwMode="auto">
            <a:xfrm>
              <a:off x="340" y="1887"/>
              <a:ext cx="201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18490" name="Line 60"/>
            <p:cNvSpPr>
              <a:spLocks noChangeShapeType="1"/>
            </p:cNvSpPr>
            <p:nvPr/>
          </p:nvSpPr>
          <p:spPr bwMode="auto">
            <a:xfrm>
              <a:off x="340" y="1600"/>
              <a:ext cx="201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18491" name="Line 61"/>
            <p:cNvSpPr>
              <a:spLocks noChangeShapeType="1"/>
            </p:cNvSpPr>
            <p:nvPr/>
          </p:nvSpPr>
          <p:spPr bwMode="auto">
            <a:xfrm>
              <a:off x="340" y="1313"/>
              <a:ext cx="201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18492" name="Line 62"/>
            <p:cNvSpPr>
              <a:spLocks noChangeShapeType="1"/>
            </p:cNvSpPr>
            <p:nvPr/>
          </p:nvSpPr>
          <p:spPr bwMode="auto">
            <a:xfrm>
              <a:off x="2020" y="1026"/>
              <a:ext cx="0" cy="172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18493" name="Line 63"/>
            <p:cNvSpPr>
              <a:spLocks noChangeShapeType="1"/>
            </p:cNvSpPr>
            <p:nvPr/>
          </p:nvSpPr>
          <p:spPr bwMode="auto">
            <a:xfrm>
              <a:off x="2356" y="1026"/>
              <a:ext cx="0" cy="172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18494" name="Line 64"/>
            <p:cNvSpPr>
              <a:spLocks noChangeShapeType="1"/>
            </p:cNvSpPr>
            <p:nvPr/>
          </p:nvSpPr>
          <p:spPr bwMode="auto">
            <a:xfrm>
              <a:off x="340" y="1026"/>
              <a:ext cx="2016"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18495" name="Line 65"/>
            <p:cNvSpPr>
              <a:spLocks noChangeShapeType="1"/>
            </p:cNvSpPr>
            <p:nvPr/>
          </p:nvSpPr>
          <p:spPr bwMode="auto">
            <a:xfrm>
              <a:off x="340" y="1026"/>
              <a:ext cx="0" cy="1722"/>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grpSp>
      <p:sp>
        <p:nvSpPr>
          <p:cNvPr id="18435" name="TextBox 320"/>
          <p:cNvSpPr txBox="1">
            <a:spLocks noChangeArrowheads="1"/>
          </p:cNvSpPr>
          <p:nvPr/>
        </p:nvSpPr>
        <p:spPr bwMode="auto">
          <a:xfrm rot="16200000">
            <a:off x="1125859" y="2406403"/>
            <a:ext cx="16827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GB" altLang="en-US" sz="2400" dirty="0">
                <a:latin typeface="Arial" panose="020B0604020202020204" pitchFamily="34" charset="0"/>
                <a:cs typeface="Arial" panose="020B0604020202020204" pitchFamily="34" charset="0"/>
              </a:rPr>
              <a:t>2</a:t>
            </a:r>
            <a:r>
              <a:rPr lang="en-GB" altLang="en-US" sz="2400" baseline="30000" dirty="0">
                <a:latin typeface="Arial" panose="020B0604020202020204" pitchFamily="34" charset="0"/>
                <a:cs typeface="Arial" panose="020B0604020202020204" pitchFamily="34" charset="0"/>
              </a:rPr>
              <a:t>nd</a:t>
            </a:r>
            <a:r>
              <a:rPr lang="en-GB" altLang="en-US" sz="2400" dirty="0">
                <a:latin typeface="Arial" panose="020B0604020202020204" pitchFamily="34" charset="0"/>
                <a:cs typeface="Arial" panose="020B0604020202020204" pitchFamily="34" charset="0"/>
              </a:rPr>
              <a:t> ticket</a:t>
            </a:r>
          </a:p>
        </p:txBody>
      </p:sp>
      <p:sp>
        <p:nvSpPr>
          <p:cNvPr id="18441" name="TextBox 1"/>
          <p:cNvSpPr txBox="1">
            <a:spLocks noChangeArrowheads="1"/>
          </p:cNvSpPr>
          <p:nvPr/>
        </p:nvSpPr>
        <p:spPr bwMode="auto">
          <a:xfrm>
            <a:off x="335360" y="5962075"/>
            <a:ext cx="835292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GB" altLang="en-US" sz="2400" dirty="0">
                <a:latin typeface="Arial" panose="020B0604020202020204" pitchFamily="34" charset="0"/>
                <a:cs typeface="Arial" panose="020B0604020202020204" pitchFamily="34" charset="0"/>
              </a:rPr>
              <a:t>To get the answer we need to add these together =</a:t>
            </a:r>
          </a:p>
        </p:txBody>
      </p:sp>
      <p:sp>
        <p:nvSpPr>
          <p:cNvPr id="18442" name="TextBox 61"/>
          <p:cNvSpPr txBox="1">
            <a:spLocks noChangeArrowheads="1"/>
          </p:cNvSpPr>
          <p:nvPr/>
        </p:nvSpPr>
        <p:spPr bwMode="auto">
          <a:xfrm>
            <a:off x="5209584" y="1746817"/>
            <a:ext cx="457497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GB" altLang="en-US" sz="2400" dirty="0">
                <a:latin typeface="Arial" panose="020B0604020202020204" pitchFamily="34" charset="0"/>
                <a:cs typeface="Arial" panose="020B0604020202020204" pitchFamily="34" charset="0"/>
              </a:rPr>
              <a:t>There are</a:t>
            </a:r>
            <a:r>
              <a:rPr lang="en-GB" altLang="en-US" sz="2400" b="1" dirty="0">
                <a:latin typeface="Arial" panose="020B0604020202020204" pitchFamily="34" charset="0"/>
                <a:cs typeface="Arial" panose="020B0604020202020204" pitchFamily="34" charset="0"/>
              </a:rPr>
              <a:t> two</a:t>
            </a:r>
            <a:r>
              <a:rPr lang="en-GB" altLang="en-US" sz="2400" dirty="0">
                <a:latin typeface="Arial" panose="020B0604020202020204" pitchFamily="34" charset="0"/>
                <a:cs typeface="Arial" panose="020B0604020202020204" pitchFamily="34" charset="0"/>
              </a:rPr>
              <a:t> ways we can win with exactly one ticket:</a:t>
            </a:r>
          </a:p>
        </p:txBody>
      </p:sp>
      <p:sp>
        <p:nvSpPr>
          <p:cNvPr id="18443" name="TextBox 62"/>
          <p:cNvSpPr txBox="1">
            <a:spLocks noChangeArrowheads="1"/>
          </p:cNvSpPr>
          <p:nvPr/>
        </p:nvSpPr>
        <p:spPr bwMode="auto">
          <a:xfrm>
            <a:off x="337271" y="3959455"/>
            <a:ext cx="817537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GB" altLang="en-US" sz="2400" dirty="0">
                <a:latin typeface="Arial" panose="020B0604020202020204" pitchFamily="34" charset="0"/>
                <a:cs typeface="Arial" panose="020B0604020202020204" pitchFamily="34" charset="0"/>
              </a:rPr>
              <a:t>Win the first ticket and lose the second ticket = </a:t>
            </a:r>
          </a:p>
        </p:txBody>
      </p:sp>
      <p:sp>
        <p:nvSpPr>
          <p:cNvPr id="18444" name="TextBox 63"/>
          <p:cNvSpPr txBox="1">
            <a:spLocks noChangeArrowheads="1"/>
          </p:cNvSpPr>
          <p:nvPr/>
        </p:nvSpPr>
        <p:spPr bwMode="auto">
          <a:xfrm>
            <a:off x="338571" y="4921372"/>
            <a:ext cx="803550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GB" altLang="en-US" sz="2400" dirty="0">
                <a:latin typeface="Arial" panose="020B0604020202020204" pitchFamily="34" charset="0"/>
                <a:cs typeface="Arial" panose="020B0604020202020204" pitchFamily="34" charset="0"/>
              </a:rPr>
              <a:t>Lose with first ticket and win with second ticket = </a:t>
            </a:r>
          </a:p>
        </p:txBody>
      </p:sp>
      <p:sp>
        <p:nvSpPr>
          <p:cNvPr id="64" name="Rectangle 63"/>
          <p:cNvSpPr/>
          <p:nvPr/>
        </p:nvSpPr>
        <p:spPr>
          <a:xfrm>
            <a:off x="0" y="1"/>
            <a:ext cx="12192000" cy="120967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a:defRPr/>
            </a:pPr>
            <a:r>
              <a:rPr lang="en-GB" sz="2800" b="1" dirty="0">
                <a:latin typeface="Arial" panose="020B0604020202020204" pitchFamily="34" charset="0"/>
                <a:cs typeface="Arial" panose="020B0604020202020204" pitchFamily="34" charset="0"/>
              </a:rPr>
              <a:t>Try this!</a:t>
            </a:r>
          </a:p>
        </p:txBody>
      </p:sp>
      <p:sp>
        <p:nvSpPr>
          <p:cNvPr id="65" name="TextBox 320"/>
          <p:cNvSpPr txBox="1">
            <a:spLocks noChangeArrowheads="1"/>
          </p:cNvSpPr>
          <p:nvPr/>
        </p:nvSpPr>
        <p:spPr bwMode="auto">
          <a:xfrm>
            <a:off x="3047736" y="1209676"/>
            <a:ext cx="146632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GB" altLang="en-US" sz="2400" dirty="0">
                <a:latin typeface="Arial" panose="020B0604020202020204" pitchFamily="34" charset="0"/>
                <a:cs typeface="Arial" panose="020B0604020202020204" pitchFamily="34" charset="0"/>
              </a:rPr>
              <a:t>1</a:t>
            </a:r>
            <a:r>
              <a:rPr lang="en-GB" altLang="en-US" sz="2400" baseline="30000" dirty="0">
                <a:latin typeface="Arial" panose="020B0604020202020204" pitchFamily="34" charset="0"/>
                <a:cs typeface="Arial" panose="020B0604020202020204" pitchFamily="34" charset="0"/>
              </a:rPr>
              <a:t>st</a:t>
            </a:r>
            <a:r>
              <a:rPr lang="en-GB" altLang="en-US" sz="2400" dirty="0">
                <a:latin typeface="Arial" panose="020B0604020202020204" pitchFamily="34" charset="0"/>
                <a:cs typeface="Arial" panose="020B0604020202020204" pitchFamily="34" charset="0"/>
              </a:rPr>
              <a:t> ticket</a:t>
            </a:r>
          </a:p>
        </p:txBody>
      </p:sp>
      <mc:AlternateContent xmlns:mc="http://schemas.openxmlformats.org/markup-compatibility/2006" xmlns:a14="http://schemas.microsoft.com/office/drawing/2010/main">
        <mc:Choice Requires="a14">
          <p:sp>
            <p:nvSpPr>
              <p:cNvPr id="66" name="Rounded Rectangle 65"/>
              <p:cNvSpPr/>
              <p:nvPr/>
            </p:nvSpPr>
            <p:spPr>
              <a:xfrm>
                <a:off x="8472264" y="3798253"/>
                <a:ext cx="2015162"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left"/>
                    </m:oMathParaPr>
                    <m:oMath xmlns:m="http://schemas.openxmlformats.org/officeDocument/2006/math">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3</m:t>
                          </m:r>
                        </m:num>
                        <m:den>
                          <m:r>
                            <m:rPr>
                              <m:nor/>
                            </m:rPr>
                            <a:rPr lang="en-GB">
                              <a:solidFill>
                                <a:schemeClr val="tx1"/>
                              </a:solidFill>
                              <a:latin typeface="Arial" panose="020B0604020202020204" pitchFamily="34" charset="0"/>
                              <a:cs typeface="Arial" panose="020B0604020202020204" pitchFamily="34" charset="0"/>
                            </a:rPr>
                            <m:t>5</m:t>
                          </m:r>
                        </m:den>
                      </m:f>
                      <m:r>
                        <m:rPr>
                          <m:nor/>
                        </m:rPr>
                        <a:rPr lang="en-GB">
                          <a:solidFill>
                            <a:schemeClr val="tx1"/>
                          </a:solidFill>
                          <a:latin typeface="Arial" panose="020B0604020202020204" pitchFamily="34" charset="0"/>
                          <a:ea typeface="Cambria Math"/>
                          <a:cs typeface="Arial" panose="020B0604020202020204" pitchFamily="34" charset="0"/>
                        </a:rPr>
                        <m:t>×</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2</m:t>
                          </m:r>
                        </m:num>
                        <m:den>
                          <m:r>
                            <m:rPr>
                              <m:nor/>
                            </m:rPr>
                            <a:rPr lang="en-GB">
                              <a:solidFill>
                                <a:schemeClr val="tx1"/>
                              </a:solidFill>
                              <a:latin typeface="Arial" panose="020B0604020202020204" pitchFamily="34" charset="0"/>
                              <a:cs typeface="Arial" panose="020B0604020202020204" pitchFamily="34" charset="0"/>
                            </a:rPr>
                            <m:t>5</m:t>
                          </m:r>
                        </m:den>
                      </m:f>
                      <m:r>
                        <m:rPr>
                          <m:nor/>
                        </m:rPr>
                        <a:rPr lang="en-GB">
                          <a:solidFill>
                            <a:schemeClr val="tx1"/>
                          </a:solidFill>
                          <a:latin typeface="Arial" panose="020B0604020202020204" pitchFamily="34" charset="0"/>
                          <a:cs typeface="Arial" panose="020B0604020202020204" pitchFamily="34" charset="0"/>
                        </a:rPr>
                        <m:t>= </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6</m:t>
                          </m:r>
                        </m:num>
                        <m:den>
                          <m:r>
                            <m:rPr>
                              <m:nor/>
                            </m:rPr>
                            <a:rPr lang="en-GB">
                              <a:solidFill>
                                <a:schemeClr val="tx1"/>
                              </a:solidFill>
                              <a:latin typeface="Arial" panose="020B0604020202020204" pitchFamily="34" charset="0"/>
                              <a:cs typeface="Arial" panose="020B0604020202020204" pitchFamily="34" charset="0"/>
                            </a:rPr>
                            <m:t>25</m:t>
                          </m:r>
                        </m:den>
                      </m:f>
                      <m:r>
                        <a:rPr lang="en-GB">
                          <a:solidFill>
                            <a:schemeClr val="tx1"/>
                          </a:solidFill>
                          <a:latin typeface="Cambria Math"/>
                          <a:cs typeface="Arial" panose="020B0604020202020204" pitchFamily="34" charset="0"/>
                        </a:rPr>
                        <m:t> </m:t>
                      </m:r>
                    </m:oMath>
                  </m:oMathPara>
                </a14:m>
                <a:endParaRPr lang="en-GB" dirty="0">
                  <a:solidFill>
                    <a:schemeClr val="tx1"/>
                  </a:solidFill>
                  <a:latin typeface="Arial" panose="020B0604020202020204" pitchFamily="34" charset="0"/>
                  <a:cs typeface="Arial" panose="020B0604020202020204" pitchFamily="34" charset="0"/>
                </a:endParaRPr>
              </a:p>
            </p:txBody>
          </p:sp>
        </mc:Choice>
        <mc:Fallback xmlns="">
          <p:sp>
            <p:nvSpPr>
              <p:cNvPr id="66" name="Rounded Rectangle 65"/>
              <p:cNvSpPr>
                <a:spLocks noRot="1" noChangeAspect="1" noMove="1" noResize="1" noEditPoints="1" noAdjustHandles="1" noChangeArrowheads="1" noChangeShapeType="1" noTextEdit="1"/>
              </p:cNvSpPr>
              <p:nvPr/>
            </p:nvSpPr>
            <p:spPr>
              <a:xfrm>
                <a:off x="8472264" y="3798253"/>
                <a:ext cx="2015162" cy="705713"/>
              </a:xfrm>
              <a:prstGeom prst="roundRect">
                <a:avLst/>
              </a:prstGeom>
              <a:blipFill>
                <a:blip r:embed="rId3"/>
                <a:stretch>
                  <a:fillRect/>
                </a:stretch>
              </a:blipFill>
              <a:ln>
                <a:solidFill>
                  <a:srgbClr val="F9BC9A"/>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7" name="Rounded Rectangle 66"/>
              <p:cNvSpPr/>
              <p:nvPr/>
            </p:nvSpPr>
            <p:spPr>
              <a:xfrm>
                <a:off x="8472264" y="4799347"/>
                <a:ext cx="2015162"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left"/>
                    </m:oMathParaPr>
                    <m:oMath xmlns:m="http://schemas.openxmlformats.org/officeDocument/2006/math">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2</m:t>
                          </m:r>
                        </m:num>
                        <m:den>
                          <m:r>
                            <m:rPr>
                              <m:nor/>
                            </m:rPr>
                            <a:rPr lang="en-GB">
                              <a:solidFill>
                                <a:schemeClr val="tx1"/>
                              </a:solidFill>
                              <a:latin typeface="Arial" panose="020B0604020202020204" pitchFamily="34" charset="0"/>
                              <a:cs typeface="Arial" panose="020B0604020202020204" pitchFamily="34" charset="0"/>
                            </a:rPr>
                            <m:t>5</m:t>
                          </m:r>
                        </m:den>
                      </m:f>
                      <m:r>
                        <m:rPr>
                          <m:nor/>
                        </m:rPr>
                        <a:rPr lang="en-GB">
                          <a:solidFill>
                            <a:schemeClr val="tx1"/>
                          </a:solidFill>
                          <a:latin typeface="Arial" panose="020B0604020202020204" pitchFamily="34" charset="0"/>
                          <a:ea typeface="Cambria Math"/>
                          <a:cs typeface="Arial" panose="020B0604020202020204" pitchFamily="34" charset="0"/>
                        </a:rPr>
                        <m:t>×</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3</m:t>
                          </m:r>
                        </m:num>
                        <m:den>
                          <m:r>
                            <m:rPr>
                              <m:nor/>
                            </m:rPr>
                            <a:rPr lang="en-GB">
                              <a:solidFill>
                                <a:schemeClr val="tx1"/>
                              </a:solidFill>
                              <a:latin typeface="Arial" panose="020B0604020202020204" pitchFamily="34" charset="0"/>
                              <a:cs typeface="Arial" panose="020B0604020202020204" pitchFamily="34" charset="0"/>
                            </a:rPr>
                            <m:t>5</m:t>
                          </m:r>
                        </m:den>
                      </m:f>
                      <m:r>
                        <m:rPr>
                          <m:nor/>
                        </m:rPr>
                        <a:rPr lang="en-GB">
                          <a:solidFill>
                            <a:schemeClr val="tx1"/>
                          </a:solidFill>
                          <a:latin typeface="Arial" panose="020B0604020202020204" pitchFamily="34" charset="0"/>
                          <a:cs typeface="Arial" panose="020B0604020202020204" pitchFamily="34" charset="0"/>
                        </a:rPr>
                        <m:t>= </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6</m:t>
                          </m:r>
                        </m:num>
                        <m:den>
                          <m:r>
                            <m:rPr>
                              <m:nor/>
                            </m:rPr>
                            <a:rPr lang="en-GB">
                              <a:solidFill>
                                <a:schemeClr val="tx1"/>
                              </a:solidFill>
                              <a:latin typeface="Arial" panose="020B0604020202020204" pitchFamily="34" charset="0"/>
                              <a:cs typeface="Arial" panose="020B0604020202020204" pitchFamily="34" charset="0"/>
                            </a:rPr>
                            <m:t>25</m:t>
                          </m:r>
                        </m:den>
                      </m:f>
                      <m:r>
                        <m:rPr>
                          <m:nor/>
                        </m:rPr>
                        <a:rPr lang="en-GB">
                          <a:solidFill>
                            <a:schemeClr val="tx1"/>
                          </a:solidFill>
                          <a:latin typeface="Arial" panose="020B0604020202020204" pitchFamily="34" charset="0"/>
                          <a:cs typeface="Arial" panose="020B0604020202020204" pitchFamily="34" charset="0"/>
                        </a:rPr>
                        <m:t> </m:t>
                      </m:r>
                    </m:oMath>
                  </m:oMathPara>
                </a14:m>
                <a:endParaRPr lang="en-GB" dirty="0">
                  <a:solidFill>
                    <a:schemeClr val="tx1"/>
                  </a:solidFill>
                  <a:latin typeface="Arial" panose="020B0604020202020204" pitchFamily="34" charset="0"/>
                  <a:cs typeface="Arial" panose="020B0604020202020204" pitchFamily="34" charset="0"/>
                </a:endParaRPr>
              </a:p>
            </p:txBody>
          </p:sp>
        </mc:Choice>
        <mc:Fallback xmlns="">
          <p:sp>
            <p:nvSpPr>
              <p:cNvPr id="67" name="Rounded Rectangle 66"/>
              <p:cNvSpPr>
                <a:spLocks noRot="1" noChangeAspect="1" noMove="1" noResize="1" noEditPoints="1" noAdjustHandles="1" noChangeArrowheads="1" noChangeShapeType="1" noTextEdit="1"/>
              </p:cNvSpPr>
              <p:nvPr/>
            </p:nvSpPr>
            <p:spPr>
              <a:xfrm>
                <a:off x="8472264" y="4799347"/>
                <a:ext cx="2015162" cy="705713"/>
              </a:xfrm>
              <a:prstGeom prst="roundRect">
                <a:avLst/>
              </a:prstGeom>
              <a:blipFill>
                <a:blip r:embed="rId4"/>
                <a:stretch>
                  <a:fillRect/>
                </a:stretch>
              </a:blipFill>
              <a:ln>
                <a:solidFill>
                  <a:srgbClr val="F9BC9A"/>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8" name="Rounded Rectangle 67"/>
              <p:cNvSpPr/>
              <p:nvPr/>
            </p:nvSpPr>
            <p:spPr>
              <a:xfrm>
                <a:off x="8472264" y="5840050"/>
                <a:ext cx="2515532"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left"/>
                    </m:oMathParaPr>
                    <m:oMath xmlns:m="http://schemas.openxmlformats.org/officeDocument/2006/math">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6</m:t>
                          </m:r>
                        </m:num>
                        <m:den>
                          <m:r>
                            <m:rPr>
                              <m:nor/>
                            </m:rPr>
                            <a:rPr lang="en-GB">
                              <a:solidFill>
                                <a:schemeClr val="tx1"/>
                              </a:solidFill>
                              <a:latin typeface="Arial" panose="020B0604020202020204" pitchFamily="34" charset="0"/>
                              <a:cs typeface="Arial" panose="020B0604020202020204" pitchFamily="34" charset="0"/>
                            </a:rPr>
                            <m:t>25</m:t>
                          </m:r>
                        </m:den>
                      </m:f>
                      <m:r>
                        <m:rPr>
                          <m:nor/>
                        </m:rPr>
                        <a:rPr lang="en-GB">
                          <a:solidFill>
                            <a:schemeClr val="tx1"/>
                          </a:solidFill>
                          <a:latin typeface="Arial" panose="020B0604020202020204" pitchFamily="34" charset="0"/>
                          <a:cs typeface="Arial" panose="020B0604020202020204" pitchFamily="34" charset="0"/>
                        </a:rPr>
                        <m:t>+</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6</m:t>
                          </m:r>
                        </m:num>
                        <m:den>
                          <m:r>
                            <m:rPr>
                              <m:nor/>
                            </m:rPr>
                            <a:rPr lang="en-GB">
                              <a:solidFill>
                                <a:schemeClr val="tx1"/>
                              </a:solidFill>
                              <a:latin typeface="Arial" panose="020B0604020202020204" pitchFamily="34" charset="0"/>
                              <a:cs typeface="Arial" panose="020B0604020202020204" pitchFamily="34" charset="0"/>
                            </a:rPr>
                            <m:t>25</m:t>
                          </m:r>
                        </m:den>
                      </m:f>
                      <m:r>
                        <m:rPr>
                          <m:nor/>
                        </m:rPr>
                        <a:rPr lang="en-GB">
                          <a:solidFill>
                            <a:schemeClr val="tx1"/>
                          </a:solidFill>
                          <a:latin typeface="Arial" panose="020B0604020202020204" pitchFamily="34" charset="0"/>
                          <a:cs typeface="Arial" panose="020B0604020202020204" pitchFamily="34" charset="0"/>
                        </a:rPr>
                        <m:t>= </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12</m:t>
                          </m:r>
                        </m:num>
                        <m:den>
                          <m:r>
                            <m:rPr>
                              <m:nor/>
                            </m:rPr>
                            <a:rPr lang="en-GB">
                              <a:solidFill>
                                <a:schemeClr val="tx1"/>
                              </a:solidFill>
                              <a:latin typeface="Arial" panose="020B0604020202020204" pitchFamily="34" charset="0"/>
                              <a:cs typeface="Arial" panose="020B0604020202020204" pitchFamily="34" charset="0"/>
                            </a:rPr>
                            <m:t>25</m:t>
                          </m:r>
                        </m:den>
                      </m:f>
                      <m:r>
                        <a:rPr lang="en-GB">
                          <a:solidFill>
                            <a:schemeClr val="tx1"/>
                          </a:solidFill>
                          <a:latin typeface="Cambria Math"/>
                          <a:cs typeface="Arial" panose="020B0604020202020204" pitchFamily="34" charset="0"/>
                        </a:rPr>
                        <m:t> </m:t>
                      </m:r>
                    </m:oMath>
                  </m:oMathPara>
                </a14:m>
                <a:endParaRPr lang="en-GB" dirty="0">
                  <a:solidFill>
                    <a:schemeClr val="tx1"/>
                  </a:solidFill>
                  <a:latin typeface="Arial" panose="020B0604020202020204" pitchFamily="34" charset="0"/>
                  <a:cs typeface="Arial" panose="020B0604020202020204" pitchFamily="34" charset="0"/>
                </a:endParaRPr>
              </a:p>
            </p:txBody>
          </p:sp>
        </mc:Choice>
        <mc:Fallback xmlns="">
          <p:sp>
            <p:nvSpPr>
              <p:cNvPr id="68" name="Rounded Rectangle 67"/>
              <p:cNvSpPr>
                <a:spLocks noRot="1" noChangeAspect="1" noMove="1" noResize="1" noEditPoints="1" noAdjustHandles="1" noChangeArrowheads="1" noChangeShapeType="1" noTextEdit="1"/>
              </p:cNvSpPr>
              <p:nvPr/>
            </p:nvSpPr>
            <p:spPr>
              <a:xfrm>
                <a:off x="8472264" y="5840050"/>
                <a:ext cx="2515532" cy="705713"/>
              </a:xfrm>
              <a:prstGeom prst="roundRect">
                <a:avLst/>
              </a:prstGeom>
              <a:blipFill>
                <a:blip r:embed="rId5"/>
                <a:stretch>
                  <a:fillRect/>
                </a:stretch>
              </a:blipFill>
              <a:ln>
                <a:solidFill>
                  <a:srgbClr val="F9BC9A"/>
                </a:solidFill>
              </a:ln>
            </p:spPr>
            <p:txBody>
              <a:bodyPr/>
              <a:lstStyle/>
              <a:p>
                <a:r>
                  <a:rPr lang="en-GB">
                    <a:noFill/>
                  </a:rPr>
                  <a:t> </a:t>
                </a:r>
              </a:p>
            </p:txBody>
          </p:sp>
        </mc:Fallback>
      </mc:AlternateContent>
      <p:sp>
        <p:nvSpPr>
          <p:cNvPr id="69" name="Rectangle 48"/>
          <p:cNvSpPr>
            <a:spLocks noChangeArrowheads="1"/>
          </p:cNvSpPr>
          <p:nvPr/>
        </p:nvSpPr>
        <p:spPr bwMode="auto">
          <a:xfrm>
            <a:off x="3996000" y="2088000"/>
            <a:ext cx="360325" cy="288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dirty="0">
                <a:solidFill>
                  <a:srgbClr val="FF6600"/>
                </a:solidFill>
                <a:latin typeface="Arial" panose="020B0604020202020204" pitchFamily="34" charset="0"/>
                <a:cs typeface="Arial" panose="020B0604020202020204" pitchFamily="34" charset="0"/>
              </a:rPr>
              <a:t>x</a:t>
            </a:r>
            <a:endParaRPr lang="en-US" altLang="en-US" sz="2400" dirty="0">
              <a:solidFill>
                <a:srgbClr val="FF6600"/>
              </a:solidFill>
              <a:latin typeface="Arial" panose="020B0604020202020204" pitchFamily="34" charset="0"/>
              <a:cs typeface="Arial" panose="020B0604020202020204" pitchFamily="34" charset="0"/>
            </a:endParaRPr>
          </a:p>
        </p:txBody>
      </p:sp>
      <p:sp>
        <p:nvSpPr>
          <p:cNvPr id="70" name="Rectangle 48"/>
          <p:cNvSpPr>
            <a:spLocks noChangeArrowheads="1"/>
          </p:cNvSpPr>
          <p:nvPr/>
        </p:nvSpPr>
        <p:spPr bwMode="auto">
          <a:xfrm>
            <a:off x="3983031" y="2436381"/>
            <a:ext cx="360325" cy="288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dirty="0">
                <a:solidFill>
                  <a:srgbClr val="FF6600"/>
                </a:solidFill>
                <a:latin typeface="Arial" panose="020B0604020202020204" pitchFamily="34" charset="0"/>
                <a:cs typeface="Arial" panose="020B0604020202020204" pitchFamily="34" charset="0"/>
              </a:rPr>
              <a:t>x</a:t>
            </a:r>
            <a:endParaRPr lang="en-US" altLang="en-US" sz="2400" dirty="0">
              <a:solidFill>
                <a:srgbClr val="FF6600"/>
              </a:solidFill>
              <a:latin typeface="Arial" panose="020B0604020202020204" pitchFamily="34" charset="0"/>
              <a:cs typeface="Arial" panose="020B0604020202020204" pitchFamily="34" charset="0"/>
            </a:endParaRPr>
          </a:p>
        </p:txBody>
      </p:sp>
      <p:sp>
        <p:nvSpPr>
          <p:cNvPr id="71" name="Rectangle 48"/>
          <p:cNvSpPr>
            <a:spLocks noChangeArrowheads="1"/>
          </p:cNvSpPr>
          <p:nvPr/>
        </p:nvSpPr>
        <p:spPr bwMode="auto">
          <a:xfrm>
            <a:off x="4395448" y="2088000"/>
            <a:ext cx="360325" cy="288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dirty="0">
                <a:solidFill>
                  <a:srgbClr val="FF6600"/>
                </a:solidFill>
                <a:latin typeface="Arial" panose="020B0604020202020204" pitchFamily="34" charset="0"/>
                <a:cs typeface="Arial" panose="020B0604020202020204" pitchFamily="34" charset="0"/>
              </a:rPr>
              <a:t>x</a:t>
            </a:r>
            <a:endParaRPr lang="en-US" altLang="en-US" sz="2400" dirty="0">
              <a:solidFill>
                <a:srgbClr val="FF6600"/>
              </a:solidFill>
              <a:latin typeface="Arial" panose="020B0604020202020204" pitchFamily="34" charset="0"/>
              <a:cs typeface="Arial" panose="020B0604020202020204" pitchFamily="34" charset="0"/>
            </a:endParaRPr>
          </a:p>
        </p:txBody>
      </p:sp>
      <p:sp>
        <p:nvSpPr>
          <p:cNvPr id="72" name="Rectangle 48"/>
          <p:cNvSpPr>
            <a:spLocks noChangeArrowheads="1"/>
          </p:cNvSpPr>
          <p:nvPr/>
        </p:nvSpPr>
        <p:spPr bwMode="auto">
          <a:xfrm>
            <a:off x="4410390" y="2434271"/>
            <a:ext cx="360325" cy="288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dirty="0">
                <a:solidFill>
                  <a:srgbClr val="FF6600"/>
                </a:solidFill>
                <a:latin typeface="Arial" panose="020B0604020202020204" pitchFamily="34" charset="0"/>
                <a:cs typeface="Arial" panose="020B0604020202020204" pitchFamily="34" charset="0"/>
              </a:rPr>
              <a:t>x</a:t>
            </a:r>
            <a:endParaRPr lang="en-US" altLang="en-US" sz="2400" dirty="0">
              <a:solidFill>
                <a:srgbClr val="FF6600"/>
              </a:solidFill>
              <a:latin typeface="Arial" panose="020B0604020202020204" pitchFamily="34" charset="0"/>
              <a:cs typeface="Arial" panose="020B0604020202020204" pitchFamily="34" charset="0"/>
            </a:endParaRPr>
          </a:p>
        </p:txBody>
      </p:sp>
      <p:sp>
        <p:nvSpPr>
          <p:cNvPr id="73" name="Rectangle 48"/>
          <p:cNvSpPr>
            <a:spLocks noChangeArrowheads="1"/>
          </p:cNvSpPr>
          <p:nvPr/>
        </p:nvSpPr>
        <p:spPr bwMode="auto">
          <a:xfrm>
            <a:off x="3983030" y="2782431"/>
            <a:ext cx="360325" cy="288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dirty="0">
                <a:solidFill>
                  <a:srgbClr val="FF6600"/>
                </a:solidFill>
                <a:latin typeface="Arial" panose="020B0604020202020204" pitchFamily="34" charset="0"/>
                <a:cs typeface="Arial" panose="020B0604020202020204" pitchFamily="34" charset="0"/>
              </a:rPr>
              <a:t>x</a:t>
            </a:r>
            <a:endParaRPr lang="en-US" altLang="en-US" sz="2400" dirty="0">
              <a:solidFill>
                <a:srgbClr val="FF6600"/>
              </a:solidFill>
              <a:latin typeface="Arial" panose="020B0604020202020204" pitchFamily="34" charset="0"/>
              <a:cs typeface="Arial" panose="020B0604020202020204" pitchFamily="34" charset="0"/>
            </a:endParaRPr>
          </a:p>
        </p:txBody>
      </p:sp>
      <p:sp>
        <p:nvSpPr>
          <p:cNvPr id="74" name="Rectangle 48"/>
          <p:cNvSpPr>
            <a:spLocks noChangeArrowheads="1"/>
          </p:cNvSpPr>
          <p:nvPr/>
        </p:nvSpPr>
        <p:spPr bwMode="auto">
          <a:xfrm>
            <a:off x="4424960" y="2782800"/>
            <a:ext cx="360325" cy="288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dirty="0">
                <a:solidFill>
                  <a:srgbClr val="FF6600"/>
                </a:solidFill>
                <a:latin typeface="Arial" panose="020B0604020202020204" pitchFamily="34" charset="0"/>
                <a:cs typeface="Arial" panose="020B0604020202020204" pitchFamily="34" charset="0"/>
              </a:rPr>
              <a:t>x</a:t>
            </a:r>
            <a:endParaRPr lang="en-US" altLang="en-US" sz="2400" dirty="0">
              <a:solidFill>
                <a:srgbClr val="FF6600"/>
              </a:solidFill>
              <a:latin typeface="Arial" panose="020B0604020202020204" pitchFamily="34" charset="0"/>
              <a:cs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animBg="1"/>
      <p:bldP spid="67" grpId="0" animBg="1"/>
      <p:bldP spid="6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1"/>
            <a:ext cx="12192000" cy="120967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a:defRPr/>
            </a:pPr>
            <a:r>
              <a:rPr lang="en-GB" sz="2800" b="1" dirty="0">
                <a:latin typeface="Arial" panose="020B0604020202020204" pitchFamily="34" charset="0"/>
                <a:cs typeface="Arial" panose="020B0604020202020204" pitchFamily="34" charset="0"/>
              </a:rPr>
              <a:t>Lesson objectives</a:t>
            </a:r>
          </a:p>
        </p:txBody>
      </p:sp>
      <p:sp>
        <p:nvSpPr>
          <p:cNvPr id="3075" name="Text Box 5"/>
          <p:cNvSpPr txBox="1">
            <a:spLocks noChangeArrowheads="1"/>
          </p:cNvSpPr>
          <p:nvPr/>
        </p:nvSpPr>
        <p:spPr bwMode="auto">
          <a:xfrm>
            <a:off x="335360" y="1341438"/>
            <a:ext cx="1152128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GB" altLang="en-US" sz="2800" dirty="0">
                <a:latin typeface="Arial" charset="0"/>
                <a:cs typeface="Arial" charset="0"/>
              </a:rPr>
              <a:t>To be able to calculate probabilities of combined events using fraction arithmetic instead of a possibility space diagram.</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0" y="1"/>
            <a:ext cx="12192000" cy="120967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a:defRPr/>
            </a:pPr>
            <a:r>
              <a:rPr lang="en-GB" sz="2800" b="1" dirty="0">
                <a:latin typeface="Arial" panose="020B0604020202020204" pitchFamily="34" charset="0"/>
                <a:cs typeface="Arial" panose="020B0604020202020204" pitchFamily="34" charset="0"/>
              </a:rPr>
              <a:t>Fraction arithmetic  - recap</a:t>
            </a:r>
          </a:p>
        </p:txBody>
      </p:sp>
      <mc:AlternateContent xmlns:mc="http://schemas.openxmlformats.org/markup-compatibility/2006" xmlns:a14="http://schemas.microsoft.com/office/drawing/2010/main">
        <mc:Choice Requires="a14">
          <p:sp>
            <p:nvSpPr>
              <p:cNvPr id="2" name="TextBox 1"/>
              <p:cNvSpPr txBox="1"/>
              <p:nvPr/>
            </p:nvSpPr>
            <p:spPr>
              <a:xfrm>
                <a:off x="1534439" y="1412776"/>
                <a:ext cx="1424877" cy="78380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i="1">
                              <a:latin typeface="Cambria Math" panose="02040503050406030204" pitchFamily="18" charset="0"/>
                              <a:cs typeface="Arial" panose="020B0604020202020204" pitchFamily="34" charset="0"/>
                            </a:rPr>
                          </m:ctrlPr>
                        </m:fPr>
                        <m:num>
                          <m:r>
                            <a:rPr lang="en-GB" i="1">
                              <a:latin typeface="Cambria Math"/>
                              <a:cs typeface="Arial" panose="020B0604020202020204" pitchFamily="34" charset="0"/>
                            </a:rPr>
                            <m:t>1</m:t>
                          </m:r>
                        </m:num>
                        <m:den>
                          <m:r>
                            <a:rPr lang="en-GB" i="1">
                              <a:latin typeface="Cambria Math"/>
                              <a:cs typeface="Arial" panose="020B0604020202020204" pitchFamily="34" charset="0"/>
                            </a:rPr>
                            <m:t>4</m:t>
                          </m:r>
                        </m:den>
                      </m:f>
                      <m:r>
                        <a:rPr lang="en-GB" i="1">
                          <a:latin typeface="Cambria Math"/>
                          <a:cs typeface="Arial" panose="020B0604020202020204" pitchFamily="34" charset="0"/>
                        </a:rPr>
                        <m:t>+ </m:t>
                      </m:r>
                      <m:f>
                        <m:fPr>
                          <m:ctrlPr>
                            <a:rPr lang="en-GB" i="1">
                              <a:latin typeface="Cambria Math" panose="02040503050406030204" pitchFamily="18" charset="0"/>
                              <a:cs typeface="Arial" panose="020B0604020202020204" pitchFamily="34" charset="0"/>
                            </a:rPr>
                          </m:ctrlPr>
                        </m:fPr>
                        <m:num>
                          <m:r>
                            <a:rPr lang="en-GB" i="1">
                              <a:latin typeface="Cambria Math"/>
                              <a:cs typeface="Arial" panose="020B0604020202020204" pitchFamily="34" charset="0"/>
                            </a:rPr>
                            <m:t>1</m:t>
                          </m:r>
                        </m:num>
                        <m:den>
                          <m:r>
                            <a:rPr lang="en-GB" i="1">
                              <a:latin typeface="Cambria Math"/>
                              <a:cs typeface="Arial" panose="020B0604020202020204" pitchFamily="34" charset="0"/>
                            </a:rPr>
                            <m:t>2</m:t>
                          </m:r>
                        </m:den>
                      </m:f>
                      <m:r>
                        <a:rPr lang="en-GB">
                          <a:latin typeface="Cambria Math"/>
                          <a:cs typeface="Arial" panose="020B0604020202020204" pitchFamily="34" charset="0"/>
                        </a:rPr>
                        <m:t>= </m:t>
                      </m:r>
                    </m:oMath>
                  </m:oMathPara>
                </a14:m>
                <a:endParaRPr lang="en-GB" dirty="0">
                  <a:latin typeface="Arial" panose="020B0604020202020204" pitchFamily="34" charset="0"/>
                  <a:cs typeface="Arial" panose="020B0604020202020204" pitchFamily="34" charset="0"/>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1534439" y="1412776"/>
                <a:ext cx="1424877" cy="783804"/>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9" name="Rounded Rectangle 18"/>
              <p:cNvSpPr/>
              <p:nvPr/>
            </p:nvSpPr>
            <p:spPr>
              <a:xfrm>
                <a:off x="2999657" y="1490867"/>
                <a:ext cx="871261"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3</m:t>
                          </m:r>
                        </m:num>
                        <m:den>
                          <m:r>
                            <m:rPr>
                              <m:nor/>
                            </m:rPr>
                            <a:rPr lang="en-GB">
                              <a:solidFill>
                                <a:schemeClr val="tx1"/>
                              </a:solidFill>
                              <a:latin typeface="Arial" panose="020B0604020202020204" pitchFamily="34" charset="0"/>
                              <a:cs typeface="Arial" panose="020B0604020202020204" pitchFamily="34" charset="0"/>
                            </a:rPr>
                            <m:t>4</m:t>
                          </m:r>
                        </m:den>
                      </m:f>
                    </m:oMath>
                  </m:oMathPara>
                </a14:m>
                <a:endParaRPr lang="en-GB" dirty="0">
                  <a:solidFill>
                    <a:schemeClr val="tx1"/>
                  </a:solidFill>
                  <a:latin typeface="Arial" panose="020B0604020202020204" pitchFamily="34" charset="0"/>
                  <a:cs typeface="Arial" panose="020B0604020202020204" pitchFamily="34" charset="0"/>
                </a:endParaRPr>
              </a:p>
            </p:txBody>
          </p:sp>
        </mc:Choice>
        <mc:Fallback xmlns="">
          <p:sp>
            <p:nvSpPr>
              <p:cNvPr id="19" name="Rounded Rectangle 18"/>
              <p:cNvSpPr>
                <a:spLocks noRot="1" noChangeAspect="1" noMove="1" noResize="1" noEditPoints="1" noAdjustHandles="1" noChangeArrowheads="1" noChangeShapeType="1" noTextEdit="1"/>
              </p:cNvSpPr>
              <p:nvPr/>
            </p:nvSpPr>
            <p:spPr>
              <a:xfrm>
                <a:off x="2999657" y="1490867"/>
                <a:ext cx="871261" cy="705713"/>
              </a:xfrm>
              <a:prstGeom prst="roundRect">
                <a:avLst/>
              </a:prstGeom>
              <a:blipFill>
                <a:blip r:embed="rId4"/>
                <a:stretch>
                  <a:fillRect/>
                </a:stretch>
              </a:blipFill>
              <a:ln>
                <a:solidFill>
                  <a:srgbClr val="F9BC9A"/>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0" name="TextBox 19"/>
              <p:cNvSpPr txBox="1"/>
              <p:nvPr/>
            </p:nvSpPr>
            <p:spPr>
              <a:xfrm>
                <a:off x="1482831" y="2254602"/>
                <a:ext cx="1415259" cy="7861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i="1">
                              <a:latin typeface="Cambria Math" panose="02040503050406030204" pitchFamily="18" charset="0"/>
                              <a:cs typeface="Arial" panose="020B0604020202020204" pitchFamily="34" charset="0"/>
                            </a:rPr>
                          </m:ctrlPr>
                        </m:fPr>
                        <m:num>
                          <m:r>
                            <a:rPr lang="en-GB" i="1">
                              <a:latin typeface="Cambria Math"/>
                              <a:cs typeface="Arial" panose="020B0604020202020204" pitchFamily="34" charset="0"/>
                            </a:rPr>
                            <m:t>2</m:t>
                          </m:r>
                        </m:num>
                        <m:den>
                          <m:r>
                            <a:rPr lang="en-GB" i="1">
                              <a:latin typeface="Cambria Math"/>
                              <a:cs typeface="Arial" panose="020B0604020202020204" pitchFamily="34" charset="0"/>
                            </a:rPr>
                            <m:t>3</m:t>
                          </m:r>
                        </m:den>
                      </m:f>
                      <m:r>
                        <a:rPr lang="en-GB" i="1">
                          <a:latin typeface="Cambria Math"/>
                          <a:ea typeface="Cambria Math"/>
                          <a:cs typeface="Arial" panose="020B0604020202020204" pitchFamily="34" charset="0"/>
                        </a:rPr>
                        <m:t>×</m:t>
                      </m:r>
                      <m:r>
                        <a:rPr lang="en-GB" i="1">
                          <a:latin typeface="Cambria Math"/>
                          <a:cs typeface="Arial" panose="020B0604020202020204" pitchFamily="34" charset="0"/>
                        </a:rPr>
                        <m:t> </m:t>
                      </m:r>
                      <m:f>
                        <m:fPr>
                          <m:ctrlPr>
                            <a:rPr lang="en-GB" i="1">
                              <a:latin typeface="Cambria Math" panose="02040503050406030204" pitchFamily="18" charset="0"/>
                              <a:cs typeface="Arial" panose="020B0604020202020204" pitchFamily="34" charset="0"/>
                            </a:rPr>
                          </m:ctrlPr>
                        </m:fPr>
                        <m:num>
                          <m:r>
                            <a:rPr lang="en-GB" i="1">
                              <a:latin typeface="Cambria Math"/>
                              <a:cs typeface="Arial" panose="020B0604020202020204" pitchFamily="34" charset="0"/>
                            </a:rPr>
                            <m:t>1</m:t>
                          </m:r>
                        </m:num>
                        <m:den>
                          <m:r>
                            <a:rPr lang="en-GB" i="1">
                              <a:latin typeface="Cambria Math"/>
                              <a:cs typeface="Arial" panose="020B0604020202020204" pitchFamily="34" charset="0"/>
                            </a:rPr>
                            <m:t>4</m:t>
                          </m:r>
                        </m:den>
                      </m:f>
                      <m:r>
                        <a:rPr lang="en-GB">
                          <a:latin typeface="Cambria Math"/>
                          <a:cs typeface="Arial" panose="020B0604020202020204" pitchFamily="34" charset="0"/>
                        </a:rPr>
                        <m:t>= </m:t>
                      </m:r>
                    </m:oMath>
                  </m:oMathPara>
                </a14:m>
                <a:endParaRPr lang="en-GB" dirty="0">
                  <a:latin typeface="Arial" panose="020B0604020202020204" pitchFamily="34" charset="0"/>
                  <a:cs typeface="Arial" panose="020B0604020202020204" pitchFamily="34" charset="0"/>
                </a:endParaRPr>
              </a:p>
            </p:txBody>
          </p:sp>
        </mc:Choice>
        <mc:Fallback xmlns="">
          <p:sp>
            <p:nvSpPr>
              <p:cNvPr id="20" name="TextBox 19"/>
              <p:cNvSpPr txBox="1">
                <a:spLocks noRot="1" noChangeAspect="1" noMove="1" noResize="1" noEditPoints="1" noAdjustHandles="1" noChangeArrowheads="1" noChangeShapeType="1" noTextEdit="1"/>
              </p:cNvSpPr>
              <p:nvPr/>
            </p:nvSpPr>
            <p:spPr>
              <a:xfrm>
                <a:off x="1482831" y="2254602"/>
                <a:ext cx="1415259" cy="786177"/>
              </a:xfrm>
              <a:prstGeom prst="rect">
                <a:avLst/>
              </a:prstGeom>
              <a:blipFill>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1" name="Rounded Rectangle 20"/>
              <p:cNvSpPr/>
              <p:nvPr/>
            </p:nvSpPr>
            <p:spPr>
              <a:xfrm>
                <a:off x="2996048" y="2335066"/>
                <a:ext cx="1515777"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2</m:t>
                          </m:r>
                        </m:num>
                        <m:den>
                          <m:r>
                            <m:rPr>
                              <m:nor/>
                            </m:rPr>
                            <a:rPr lang="en-GB">
                              <a:solidFill>
                                <a:schemeClr val="tx1"/>
                              </a:solidFill>
                              <a:latin typeface="Arial" panose="020B0604020202020204" pitchFamily="34" charset="0"/>
                              <a:cs typeface="Arial" panose="020B0604020202020204" pitchFamily="34" charset="0"/>
                            </a:rPr>
                            <m:t>12</m:t>
                          </m:r>
                        </m:den>
                      </m:f>
                      <m:r>
                        <m:rPr>
                          <m:nor/>
                        </m:rPr>
                        <a:rPr lang="en-GB">
                          <a:solidFill>
                            <a:schemeClr val="tx1"/>
                          </a:solidFill>
                          <a:latin typeface="Arial" panose="020B0604020202020204" pitchFamily="34" charset="0"/>
                          <a:cs typeface="Arial" panose="020B0604020202020204" pitchFamily="34" charset="0"/>
                        </a:rPr>
                        <m:t>=</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1</m:t>
                          </m:r>
                        </m:num>
                        <m:den>
                          <m:r>
                            <m:rPr>
                              <m:nor/>
                            </m:rPr>
                            <a:rPr lang="en-GB">
                              <a:solidFill>
                                <a:schemeClr val="tx1"/>
                              </a:solidFill>
                              <a:latin typeface="Arial" panose="020B0604020202020204" pitchFamily="34" charset="0"/>
                              <a:cs typeface="Arial" panose="020B0604020202020204" pitchFamily="34" charset="0"/>
                            </a:rPr>
                            <m:t>6</m:t>
                          </m:r>
                        </m:den>
                      </m:f>
                      <m:r>
                        <a:rPr lang="en-GB">
                          <a:solidFill>
                            <a:schemeClr val="tx1"/>
                          </a:solidFill>
                          <a:latin typeface="Cambria Math"/>
                          <a:cs typeface="Arial" panose="020B0604020202020204" pitchFamily="34" charset="0"/>
                        </a:rPr>
                        <m:t> </m:t>
                      </m:r>
                    </m:oMath>
                  </m:oMathPara>
                </a14:m>
                <a:endParaRPr lang="en-GB" dirty="0">
                  <a:solidFill>
                    <a:schemeClr val="tx1"/>
                  </a:solidFill>
                  <a:latin typeface="Arial" panose="020B0604020202020204" pitchFamily="34" charset="0"/>
                  <a:cs typeface="Arial" panose="020B0604020202020204" pitchFamily="34" charset="0"/>
                </a:endParaRPr>
              </a:p>
            </p:txBody>
          </p:sp>
        </mc:Choice>
        <mc:Fallback xmlns="">
          <p:sp>
            <p:nvSpPr>
              <p:cNvPr id="21" name="Rounded Rectangle 20"/>
              <p:cNvSpPr>
                <a:spLocks noRot="1" noChangeAspect="1" noMove="1" noResize="1" noEditPoints="1" noAdjustHandles="1" noChangeArrowheads="1" noChangeShapeType="1" noTextEdit="1"/>
              </p:cNvSpPr>
              <p:nvPr/>
            </p:nvSpPr>
            <p:spPr>
              <a:xfrm>
                <a:off x="2996048" y="2335066"/>
                <a:ext cx="1515777" cy="705713"/>
              </a:xfrm>
              <a:prstGeom prst="roundRect">
                <a:avLst/>
              </a:prstGeom>
              <a:blipFill>
                <a:blip r:embed="rId6"/>
                <a:stretch>
                  <a:fillRect/>
                </a:stretch>
              </a:blipFill>
              <a:ln>
                <a:solidFill>
                  <a:srgbClr val="F9BC9A"/>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2" name="TextBox 21"/>
              <p:cNvSpPr txBox="1"/>
              <p:nvPr/>
            </p:nvSpPr>
            <p:spPr>
              <a:xfrm>
                <a:off x="1524001" y="3167085"/>
                <a:ext cx="1415259" cy="7861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i="1">
                              <a:latin typeface="Cambria Math" panose="02040503050406030204" pitchFamily="18" charset="0"/>
                              <a:cs typeface="Arial" panose="020B0604020202020204" pitchFamily="34" charset="0"/>
                            </a:rPr>
                          </m:ctrlPr>
                        </m:fPr>
                        <m:num>
                          <m:r>
                            <a:rPr lang="en-GB" i="1">
                              <a:latin typeface="Cambria Math"/>
                              <a:cs typeface="Arial" panose="020B0604020202020204" pitchFamily="34" charset="0"/>
                            </a:rPr>
                            <m:t>4</m:t>
                          </m:r>
                        </m:num>
                        <m:den>
                          <m:r>
                            <a:rPr lang="en-GB" i="1">
                              <a:latin typeface="Cambria Math"/>
                              <a:cs typeface="Arial" panose="020B0604020202020204" pitchFamily="34" charset="0"/>
                            </a:rPr>
                            <m:t>5</m:t>
                          </m:r>
                        </m:den>
                      </m:f>
                      <m:r>
                        <a:rPr lang="en-GB" i="1">
                          <a:latin typeface="Cambria Math"/>
                          <a:ea typeface="Cambria Math"/>
                          <a:cs typeface="Arial" panose="020B0604020202020204" pitchFamily="34" charset="0"/>
                        </a:rPr>
                        <m:t>×</m:t>
                      </m:r>
                      <m:r>
                        <a:rPr lang="en-GB" i="1">
                          <a:latin typeface="Cambria Math"/>
                          <a:cs typeface="Arial" panose="020B0604020202020204" pitchFamily="34" charset="0"/>
                        </a:rPr>
                        <m:t> </m:t>
                      </m:r>
                      <m:f>
                        <m:fPr>
                          <m:ctrlPr>
                            <a:rPr lang="en-GB" i="1">
                              <a:latin typeface="Cambria Math" panose="02040503050406030204" pitchFamily="18" charset="0"/>
                              <a:cs typeface="Arial" panose="020B0604020202020204" pitchFamily="34" charset="0"/>
                            </a:rPr>
                          </m:ctrlPr>
                        </m:fPr>
                        <m:num>
                          <m:r>
                            <a:rPr lang="en-GB" i="1">
                              <a:latin typeface="Cambria Math"/>
                              <a:cs typeface="Arial" panose="020B0604020202020204" pitchFamily="34" charset="0"/>
                            </a:rPr>
                            <m:t>1</m:t>
                          </m:r>
                        </m:num>
                        <m:den>
                          <m:r>
                            <a:rPr lang="en-GB" i="1">
                              <a:latin typeface="Cambria Math"/>
                              <a:cs typeface="Arial" panose="020B0604020202020204" pitchFamily="34" charset="0"/>
                            </a:rPr>
                            <m:t>2</m:t>
                          </m:r>
                        </m:den>
                      </m:f>
                      <m:r>
                        <a:rPr lang="en-GB">
                          <a:latin typeface="Cambria Math"/>
                          <a:cs typeface="Arial" panose="020B0604020202020204" pitchFamily="34" charset="0"/>
                        </a:rPr>
                        <m:t>= </m:t>
                      </m:r>
                    </m:oMath>
                  </m:oMathPara>
                </a14:m>
                <a:endParaRPr lang="en-GB" dirty="0">
                  <a:latin typeface="Arial" panose="020B0604020202020204" pitchFamily="34" charset="0"/>
                  <a:cs typeface="Arial" panose="020B0604020202020204" pitchFamily="34" charset="0"/>
                </a:endParaRPr>
              </a:p>
            </p:txBody>
          </p:sp>
        </mc:Choice>
        <mc:Fallback xmlns="">
          <p:sp>
            <p:nvSpPr>
              <p:cNvPr id="22" name="TextBox 21"/>
              <p:cNvSpPr txBox="1">
                <a:spLocks noRot="1" noChangeAspect="1" noMove="1" noResize="1" noEditPoints="1" noAdjustHandles="1" noChangeArrowheads="1" noChangeShapeType="1" noTextEdit="1"/>
              </p:cNvSpPr>
              <p:nvPr/>
            </p:nvSpPr>
            <p:spPr>
              <a:xfrm>
                <a:off x="1524001" y="3167085"/>
                <a:ext cx="1415259" cy="786177"/>
              </a:xfrm>
              <a:prstGeom prst="rect">
                <a:avLst/>
              </a:prstGeom>
              <a:blipFill>
                <a:blip r:embed="rId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3" name="Rounded Rectangle 22"/>
              <p:cNvSpPr/>
              <p:nvPr/>
            </p:nvSpPr>
            <p:spPr>
              <a:xfrm>
                <a:off x="2996048" y="3167085"/>
                <a:ext cx="1515777"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4</m:t>
                          </m:r>
                        </m:num>
                        <m:den>
                          <m:r>
                            <m:rPr>
                              <m:nor/>
                            </m:rPr>
                            <a:rPr lang="en-GB">
                              <a:solidFill>
                                <a:schemeClr val="tx1"/>
                              </a:solidFill>
                              <a:latin typeface="Arial" panose="020B0604020202020204" pitchFamily="34" charset="0"/>
                              <a:cs typeface="Arial" panose="020B0604020202020204" pitchFamily="34" charset="0"/>
                            </a:rPr>
                            <m:t>10</m:t>
                          </m:r>
                        </m:den>
                      </m:f>
                      <m:r>
                        <m:rPr>
                          <m:nor/>
                        </m:rPr>
                        <a:rPr lang="en-GB">
                          <a:solidFill>
                            <a:schemeClr val="tx1"/>
                          </a:solidFill>
                          <a:latin typeface="Arial" panose="020B0604020202020204" pitchFamily="34" charset="0"/>
                          <a:cs typeface="Arial" panose="020B0604020202020204" pitchFamily="34" charset="0"/>
                        </a:rPr>
                        <m:t>=</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2</m:t>
                          </m:r>
                        </m:num>
                        <m:den>
                          <m:r>
                            <m:rPr>
                              <m:nor/>
                            </m:rPr>
                            <a:rPr lang="en-GB">
                              <a:solidFill>
                                <a:schemeClr val="tx1"/>
                              </a:solidFill>
                              <a:latin typeface="Arial" panose="020B0604020202020204" pitchFamily="34" charset="0"/>
                              <a:cs typeface="Arial" panose="020B0604020202020204" pitchFamily="34" charset="0"/>
                            </a:rPr>
                            <m:t>5</m:t>
                          </m:r>
                        </m:den>
                      </m:f>
                      <m:r>
                        <a:rPr lang="en-GB">
                          <a:solidFill>
                            <a:schemeClr val="tx1"/>
                          </a:solidFill>
                          <a:latin typeface="Cambria Math"/>
                          <a:cs typeface="Arial" panose="020B0604020202020204" pitchFamily="34" charset="0"/>
                        </a:rPr>
                        <m:t> </m:t>
                      </m:r>
                    </m:oMath>
                  </m:oMathPara>
                </a14:m>
                <a:endParaRPr lang="en-GB" dirty="0">
                  <a:solidFill>
                    <a:schemeClr val="tx1"/>
                  </a:solidFill>
                  <a:latin typeface="Arial" panose="020B0604020202020204" pitchFamily="34" charset="0"/>
                  <a:cs typeface="Arial" panose="020B0604020202020204" pitchFamily="34" charset="0"/>
                </a:endParaRPr>
              </a:p>
            </p:txBody>
          </p:sp>
        </mc:Choice>
        <mc:Fallback xmlns="">
          <p:sp>
            <p:nvSpPr>
              <p:cNvPr id="23" name="Rounded Rectangle 22"/>
              <p:cNvSpPr>
                <a:spLocks noRot="1" noChangeAspect="1" noMove="1" noResize="1" noEditPoints="1" noAdjustHandles="1" noChangeArrowheads="1" noChangeShapeType="1" noTextEdit="1"/>
              </p:cNvSpPr>
              <p:nvPr/>
            </p:nvSpPr>
            <p:spPr>
              <a:xfrm>
                <a:off x="2996048" y="3167085"/>
                <a:ext cx="1515777" cy="705713"/>
              </a:xfrm>
              <a:prstGeom prst="roundRect">
                <a:avLst/>
              </a:prstGeom>
              <a:blipFill>
                <a:blip r:embed="rId8"/>
                <a:stretch>
                  <a:fillRect/>
                </a:stretch>
              </a:blipFill>
              <a:ln>
                <a:solidFill>
                  <a:srgbClr val="F9BC9A"/>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4" name="TextBox 23"/>
              <p:cNvSpPr txBox="1"/>
              <p:nvPr/>
            </p:nvSpPr>
            <p:spPr>
              <a:xfrm>
                <a:off x="1524001" y="4010976"/>
                <a:ext cx="1424877" cy="7861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i="1">
                              <a:latin typeface="Cambria Math" panose="02040503050406030204" pitchFamily="18" charset="0"/>
                              <a:cs typeface="Arial" panose="020B0604020202020204" pitchFamily="34" charset="0"/>
                            </a:rPr>
                          </m:ctrlPr>
                        </m:fPr>
                        <m:num>
                          <m:r>
                            <a:rPr lang="en-GB" i="1">
                              <a:latin typeface="Cambria Math"/>
                              <a:cs typeface="Arial" panose="020B0604020202020204" pitchFamily="34" charset="0"/>
                            </a:rPr>
                            <m:t>4</m:t>
                          </m:r>
                        </m:num>
                        <m:den>
                          <m:r>
                            <a:rPr lang="en-GB" i="1">
                              <a:latin typeface="Cambria Math"/>
                              <a:cs typeface="Arial" panose="020B0604020202020204" pitchFamily="34" charset="0"/>
                            </a:rPr>
                            <m:t>9</m:t>
                          </m:r>
                        </m:den>
                      </m:f>
                      <m:r>
                        <a:rPr lang="en-GB" i="1">
                          <a:latin typeface="Cambria Math"/>
                          <a:ea typeface="Cambria Math"/>
                          <a:cs typeface="Arial" panose="020B0604020202020204" pitchFamily="34" charset="0"/>
                        </a:rPr>
                        <m:t>÷</m:t>
                      </m:r>
                      <m:r>
                        <a:rPr lang="en-GB" i="1">
                          <a:latin typeface="Cambria Math"/>
                          <a:cs typeface="Arial" panose="020B0604020202020204" pitchFamily="34" charset="0"/>
                        </a:rPr>
                        <m:t> </m:t>
                      </m:r>
                      <m:f>
                        <m:fPr>
                          <m:ctrlPr>
                            <a:rPr lang="en-GB" i="1">
                              <a:latin typeface="Cambria Math" panose="02040503050406030204" pitchFamily="18" charset="0"/>
                              <a:cs typeface="Arial" panose="020B0604020202020204" pitchFamily="34" charset="0"/>
                            </a:rPr>
                          </m:ctrlPr>
                        </m:fPr>
                        <m:num>
                          <m:r>
                            <a:rPr lang="en-GB" i="1">
                              <a:latin typeface="Cambria Math"/>
                              <a:cs typeface="Arial" panose="020B0604020202020204" pitchFamily="34" charset="0"/>
                            </a:rPr>
                            <m:t>1</m:t>
                          </m:r>
                        </m:num>
                        <m:den>
                          <m:r>
                            <a:rPr lang="en-GB" i="1">
                              <a:latin typeface="Cambria Math"/>
                              <a:cs typeface="Arial" panose="020B0604020202020204" pitchFamily="34" charset="0"/>
                            </a:rPr>
                            <m:t>9</m:t>
                          </m:r>
                        </m:den>
                      </m:f>
                      <m:r>
                        <a:rPr lang="en-GB">
                          <a:latin typeface="Cambria Math"/>
                          <a:cs typeface="Arial" panose="020B0604020202020204" pitchFamily="34" charset="0"/>
                        </a:rPr>
                        <m:t>= </m:t>
                      </m:r>
                    </m:oMath>
                  </m:oMathPara>
                </a14:m>
                <a:endParaRPr lang="en-GB" dirty="0">
                  <a:latin typeface="Arial" panose="020B0604020202020204" pitchFamily="34" charset="0"/>
                  <a:cs typeface="Arial" panose="020B0604020202020204" pitchFamily="34" charset="0"/>
                </a:endParaRPr>
              </a:p>
            </p:txBody>
          </p:sp>
        </mc:Choice>
        <mc:Fallback xmlns="">
          <p:sp>
            <p:nvSpPr>
              <p:cNvPr id="24" name="TextBox 23"/>
              <p:cNvSpPr txBox="1">
                <a:spLocks noRot="1" noChangeAspect="1" noMove="1" noResize="1" noEditPoints="1" noAdjustHandles="1" noChangeArrowheads="1" noChangeShapeType="1" noTextEdit="1"/>
              </p:cNvSpPr>
              <p:nvPr/>
            </p:nvSpPr>
            <p:spPr>
              <a:xfrm>
                <a:off x="1524001" y="4010976"/>
                <a:ext cx="1424877" cy="786177"/>
              </a:xfrm>
              <a:prstGeom prst="rect">
                <a:avLst/>
              </a:prstGeom>
              <a:blipFill>
                <a:blip r:embed="rId9"/>
                <a:stretch>
                  <a:fillRect/>
                </a:stretch>
              </a:blipFill>
            </p:spPr>
            <p:txBody>
              <a:bodyPr/>
              <a:lstStyle/>
              <a:p>
                <a:r>
                  <a:rPr lang="en-GB">
                    <a:noFill/>
                  </a:rPr>
                  <a:t> </a:t>
                </a:r>
              </a:p>
            </p:txBody>
          </p:sp>
        </mc:Fallback>
      </mc:AlternateContent>
      <p:sp>
        <p:nvSpPr>
          <p:cNvPr id="26" name="Rounded Rectangle 25"/>
          <p:cNvSpPr/>
          <p:nvPr/>
        </p:nvSpPr>
        <p:spPr>
          <a:xfrm>
            <a:off x="2992492" y="4091440"/>
            <a:ext cx="871261"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ea typeface="Cambria Math" panose="02040503050406030204" pitchFamily="18" charset="0"/>
                <a:cs typeface="Arial" panose="020B0604020202020204" pitchFamily="34" charset="0"/>
              </a:rPr>
              <a:t>4</a:t>
            </a:r>
          </a:p>
        </p:txBody>
      </p:sp>
      <mc:AlternateContent xmlns:mc="http://schemas.openxmlformats.org/markup-compatibility/2006" xmlns:a14="http://schemas.microsoft.com/office/drawing/2010/main">
        <mc:Choice Requires="a14">
          <p:sp>
            <p:nvSpPr>
              <p:cNvPr id="27" name="TextBox 26"/>
              <p:cNvSpPr txBox="1"/>
              <p:nvPr/>
            </p:nvSpPr>
            <p:spPr>
              <a:xfrm>
                <a:off x="1546844" y="4824994"/>
                <a:ext cx="1424877" cy="7861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i="1">
                              <a:latin typeface="Cambria Math" panose="02040503050406030204" pitchFamily="18" charset="0"/>
                              <a:cs typeface="Arial" panose="020B0604020202020204" pitchFamily="34" charset="0"/>
                            </a:rPr>
                          </m:ctrlPr>
                        </m:fPr>
                        <m:num>
                          <m:r>
                            <a:rPr lang="en-GB" i="1">
                              <a:latin typeface="Cambria Math"/>
                              <a:cs typeface="Arial" panose="020B0604020202020204" pitchFamily="34" charset="0"/>
                            </a:rPr>
                            <m:t>1</m:t>
                          </m:r>
                        </m:num>
                        <m:den>
                          <m:r>
                            <a:rPr lang="en-GB" i="1">
                              <a:latin typeface="Cambria Math"/>
                              <a:cs typeface="Arial" panose="020B0604020202020204" pitchFamily="34" charset="0"/>
                            </a:rPr>
                            <m:t>3</m:t>
                          </m:r>
                        </m:den>
                      </m:f>
                      <m:r>
                        <a:rPr lang="en-GB" i="1">
                          <a:latin typeface="Cambria Math"/>
                          <a:cs typeface="Arial" panose="020B0604020202020204" pitchFamily="34" charset="0"/>
                        </a:rPr>
                        <m:t>+ </m:t>
                      </m:r>
                      <m:f>
                        <m:fPr>
                          <m:ctrlPr>
                            <a:rPr lang="en-GB" i="1">
                              <a:latin typeface="Cambria Math" panose="02040503050406030204" pitchFamily="18" charset="0"/>
                              <a:cs typeface="Arial" panose="020B0604020202020204" pitchFamily="34" charset="0"/>
                            </a:rPr>
                          </m:ctrlPr>
                        </m:fPr>
                        <m:num>
                          <m:r>
                            <a:rPr lang="en-GB" i="1">
                              <a:latin typeface="Cambria Math"/>
                              <a:cs typeface="Arial" panose="020B0604020202020204" pitchFamily="34" charset="0"/>
                            </a:rPr>
                            <m:t>2</m:t>
                          </m:r>
                        </m:num>
                        <m:den>
                          <m:r>
                            <a:rPr lang="en-GB" i="1">
                              <a:latin typeface="Cambria Math"/>
                              <a:cs typeface="Arial" panose="020B0604020202020204" pitchFamily="34" charset="0"/>
                            </a:rPr>
                            <m:t>9</m:t>
                          </m:r>
                        </m:den>
                      </m:f>
                      <m:r>
                        <a:rPr lang="en-GB">
                          <a:latin typeface="Cambria Math"/>
                          <a:cs typeface="Arial" panose="020B0604020202020204" pitchFamily="34" charset="0"/>
                        </a:rPr>
                        <m:t>= </m:t>
                      </m:r>
                    </m:oMath>
                  </m:oMathPara>
                </a14:m>
                <a:endParaRPr lang="en-GB" dirty="0">
                  <a:latin typeface="Arial" panose="020B0604020202020204" pitchFamily="34" charset="0"/>
                  <a:cs typeface="Arial" panose="020B0604020202020204" pitchFamily="34" charset="0"/>
                </a:endParaRPr>
              </a:p>
            </p:txBody>
          </p:sp>
        </mc:Choice>
        <mc:Fallback xmlns="">
          <p:sp>
            <p:nvSpPr>
              <p:cNvPr id="27" name="TextBox 26"/>
              <p:cNvSpPr txBox="1">
                <a:spLocks noRot="1" noChangeAspect="1" noMove="1" noResize="1" noEditPoints="1" noAdjustHandles="1" noChangeArrowheads="1" noChangeShapeType="1" noTextEdit="1"/>
              </p:cNvSpPr>
              <p:nvPr/>
            </p:nvSpPr>
            <p:spPr>
              <a:xfrm>
                <a:off x="1546844" y="4824994"/>
                <a:ext cx="1424877" cy="786177"/>
              </a:xfrm>
              <a:prstGeom prst="rect">
                <a:avLst/>
              </a:prstGeom>
              <a:blipFill>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8" name="Rounded Rectangle 27"/>
              <p:cNvSpPr/>
              <p:nvPr/>
            </p:nvSpPr>
            <p:spPr>
              <a:xfrm>
                <a:off x="2992492" y="4915311"/>
                <a:ext cx="871261"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5</m:t>
                          </m:r>
                        </m:num>
                        <m:den>
                          <m:r>
                            <m:rPr>
                              <m:nor/>
                            </m:rPr>
                            <a:rPr lang="en-GB">
                              <a:solidFill>
                                <a:schemeClr val="tx1"/>
                              </a:solidFill>
                              <a:latin typeface="Arial" panose="020B0604020202020204" pitchFamily="34" charset="0"/>
                              <a:cs typeface="Arial" panose="020B0604020202020204" pitchFamily="34" charset="0"/>
                            </a:rPr>
                            <m:t>9</m:t>
                          </m:r>
                        </m:den>
                      </m:f>
                    </m:oMath>
                  </m:oMathPara>
                </a14:m>
                <a:endParaRPr lang="en-GB" dirty="0">
                  <a:solidFill>
                    <a:schemeClr val="tx1"/>
                  </a:solidFill>
                  <a:latin typeface="Arial" panose="020B0604020202020204" pitchFamily="34" charset="0"/>
                  <a:cs typeface="Arial" panose="020B0604020202020204" pitchFamily="34" charset="0"/>
                </a:endParaRPr>
              </a:p>
            </p:txBody>
          </p:sp>
        </mc:Choice>
        <mc:Fallback xmlns="">
          <p:sp>
            <p:nvSpPr>
              <p:cNvPr id="28" name="Rounded Rectangle 27"/>
              <p:cNvSpPr>
                <a:spLocks noRot="1" noChangeAspect="1" noMove="1" noResize="1" noEditPoints="1" noAdjustHandles="1" noChangeArrowheads="1" noChangeShapeType="1" noTextEdit="1"/>
              </p:cNvSpPr>
              <p:nvPr/>
            </p:nvSpPr>
            <p:spPr>
              <a:xfrm>
                <a:off x="2992492" y="4915311"/>
                <a:ext cx="871261" cy="705713"/>
              </a:xfrm>
              <a:prstGeom prst="roundRect">
                <a:avLst/>
              </a:prstGeom>
              <a:blipFill>
                <a:blip r:embed="rId11"/>
                <a:stretch>
                  <a:fillRect/>
                </a:stretch>
              </a:blipFill>
              <a:ln>
                <a:solidFill>
                  <a:srgbClr val="F9BC9A"/>
                </a:solidFill>
              </a:ln>
            </p:spPr>
            <p:txBody>
              <a:bodyPr/>
              <a:lstStyle/>
              <a:p>
                <a:r>
                  <a:rPr lang="en-GB">
                    <a:noFill/>
                  </a:rPr>
                  <a:t> </a:t>
                </a:r>
              </a:p>
            </p:txBody>
          </p:sp>
        </mc:Fallback>
      </mc:AlternateContent>
      <p:sp>
        <p:nvSpPr>
          <p:cNvPr id="37" name="Rounded Rectangle 36"/>
          <p:cNvSpPr/>
          <p:nvPr/>
        </p:nvSpPr>
        <p:spPr>
          <a:xfrm>
            <a:off x="2971721" y="5733257"/>
            <a:ext cx="871261"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ea typeface="Cambria Math" panose="02040503050406030204" pitchFamily="18" charset="0"/>
                <a:cs typeface="Arial" panose="020B0604020202020204" pitchFamily="34" charset="0"/>
              </a:rPr>
              <a:t>3</a:t>
            </a:r>
          </a:p>
        </p:txBody>
      </p:sp>
      <mc:AlternateContent xmlns:mc="http://schemas.openxmlformats.org/markup-compatibility/2006" xmlns:a14="http://schemas.microsoft.com/office/drawing/2010/main">
        <mc:Choice Requires="a14">
          <p:sp>
            <p:nvSpPr>
              <p:cNvPr id="9" name="TextBox 8"/>
              <p:cNvSpPr txBox="1"/>
              <p:nvPr/>
            </p:nvSpPr>
            <p:spPr>
              <a:xfrm>
                <a:off x="1546843" y="5805264"/>
                <a:ext cx="1741929" cy="613886"/>
              </a:xfrm>
              <a:prstGeom prst="rect">
                <a:avLst/>
              </a:prstGeom>
              <a:noFill/>
            </p:spPr>
            <p:txBody>
              <a:bodyPr wrap="square" rtlCol="0">
                <a:spAutoFit/>
              </a:bodyPr>
              <a:lstStyle/>
              <a:p>
                <a:r>
                  <a:rPr lang="en-GB" dirty="0">
                    <a:latin typeface="Cambria Math" panose="02040503050406030204" pitchFamily="18" charset="0"/>
                    <a:ea typeface="Cambria Math" panose="02040503050406030204" pitchFamily="18" charset="0"/>
                    <a:cs typeface="Arial" panose="020B0604020202020204" pitchFamily="34" charset="0"/>
                  </a:rPr>
                  <a:t>1</a:t>
                </a:r>
                <a:r>
                  <a:rPr lang="en-GB" dirty="0"/>
                  <a:t> </a:t>
                </a:r>
                <a14:m>
                  <m:oMath xmlns:m="http://schemas.openxmlformats.org/officeDocument/2006/math">
                    <m:f>
                      <m:fPr>
                        <m:ctrlPr>
                          <a:rPr lang="en-GB" i="1">
                            <a:latin typeface="Cambria Math" panose="02040503050406030204" pitchFamily="18" charset="0"/>
                          </a:rPr>
                        </m:ctrlPr>
                      </m:fPr>
                      <m:num>
                        <m:r>
                          <a:rPr lang="en-GB">
                            <a:latin typeface="Cambria Math"/>
                          </a:rPr>
                          <m:t>1</m:t>
                        </m:r>
                      </m:num>
                      <m:den>
                        <m:r>
                          <a:rPr lang="en-GB">
                            <a:latin typeface="Cambria Math"/>
                          </a:rPr>
                          <m:t>2</m:t>
                        </m:r>
                      </m:den>
                    </m:f>
                    <m:r>
                      <a:rPr lang="en-GB">
                        <a:latin typeface="Cambria Math"/>
                        <a:ea typeface="Cambria Math"/>
                      </a:rPr>
                      <m:t>×2=</m:t>
                    </m:r>
                    <m:r>
                      <a:rPr lang="en-GB">
                        <a:latin typeface="Cambria Math"/>
                      </a:rPr>
                      <m:t> </m:t>
                    </m:r>
                  </m:oMath>
                </a14:m>
                <a:endParaRPr lang="en-GB" dirty="0"/>
              </a:p>
            </p:txBody>
          </p:sp>
        </mc:Choice>
        <mc:Fallback xmlns="">
          <p:sp>
            <p:nvSpPr>
              <p:cNvPr id="9" name="TextBox 8"/>
              <p:cNvSpPr txBox="1">
                <a:spLocks noRot="1" noChangeAspect="1" noMove="1" noResize="1" noEditPoints="1" noAdjustHandles="1" noChangeArrowheads="1" noChangeShapeType="1" noTextEdit="1"/>
              </p:cNvSpPr>
              <p:nvPr/>
            </p:nvSpPr>
            <p:spPr>
              <a:xfrm>
                <a:off x="1546843" y="5805264"/>
                <a:ext cx="1741929" cy="613886"/>
              </a:xfrm>
              <a:prstGeom prst="rect">
                <a:avLst/>
              </a:prstGeom>
              <a:blipFill>
                <a:blip r:embed="rId12"/>
                <a:stretch>
                  <a:fillRect l="-5614" b="-792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6" name="Rounded Rectangle 65"/>
              <p:cNvSpPr/>
              <p:nvPr/>
            </p:nvSpPr>
            <p:spPr>
              <a:xfrm>
                <a:off x="8256241" y="1320950"/>
                <a:ext cx="871261"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i="1">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ea typeface="Cambria Math" panose="02040503050406030204" pitchFamily="18" charset="0"/>
                              <a:cs typeface="Arial" panose="020B0604020202020204" pitchFamily="34" charset="0"/>
                            </a:rPr>
                            <m:t>27</m:t>
                          </m:r>
                        </m:num>
                        <m:den>
                          <m:r>
                            <m:rPr>
                              <m:nor/>
                            </m:rPr>
                            <a:rPr lang="en-GB">
                              <a:solidFill>
                                <a:schemeClr val="tx1"/>
                              </a:solidFill>
                              <a:latin typeface="Arial" panose="020B0604020202020204" pitchFamily="34" charset="0"/>
                              <a:ea typeface="Cambria Math" panose="02040503050406030204" pitchFamily="18" charset="0"/>
                              <a:cs typeface="Arial" panose="020B0604020202020204" pitchFamily="34" charset="0"/>
                            </a:rPr>
                            <m:t>8</m:t>
                          </m:r>
                        </m:den>
                      </m:f>
                    </m:oMath>
                  </m:oMathPara>
                </a14:m>
                <a:endParaRPr lang="en-GB" dirty="0">
                  <a:solidFill>
                    <a:schemeClr val="tx1"/>
                  </a:solidFill>
                  <a:latin typeface="Arial" panose="020B0604020202020204" pitchFamily="34" charset="0"/>
                  <a:ea typeface="Cambria Math" panose="02040503050406030204" pitchFamily="18" charset="0"/>
                  <a:cs typeface="Arial" panose="020B0604020202020204" pitchFamily="34" charset="0"/>
                </a:endParaRPr>
              </a:p>
            </p:txBody>
          </p:sp>
        </mc:Choice>
        <mc:Fallback xmlns="">
          <p:sp>
            <p:nvSpPr>
              <p:cNvPr id="66" name="Rounded Rectangle 65"/>
              <p:cNvSpPr>
                <a:spLocks noRot="1" noChangeAspect="1" noMove="1" noResize="1" noEditPoints="1" noAdjustHandles="1" noChangeArrowheads="1" noChangeShapeType="1" noTextEdit="1"/>
              </p:cNvSpPr>
              <p:nvPr/>
            </p:nvSpPr>
            <p:spPr>
              <a:xfrm>
                <a:off x="8256241" y="1320950"/>
                <a:ext cx="871261" cy="705713"/>
              </a:xfrm>
              <a:prstGeom prst="roundRect">
                <a:avLst/>
              </a:prstGeom>
              <a:blipFill>
                <a:blip r:embed="rId13"/>
                <a:stretch>
                  <a:fillRect/>
                </a:stretch>
              </a:blipFill>
              <a:ln>
                <a:solidFill>
                  <a:srgbClr val="F9BC9A"/>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7" name="TextBox 66"/>
              <p:cNvSpPr txBox="1"/>
              <p:nvPr/>
            </p:nvSpPr>
            <p:spPr>
              <a:xfrm>
                <a:off x="6672064" y="1412776"/>
                <a:ext cx="1741929" cy="613886"/>
              </a:xfrm>
              <a:prstGeom prst="rect">
                <a:avLst/>
              </a:prstGeom>
              <a:noFill/>
            </p:spPr>
            <p:txBody>
              <a:bodyPr wrap="square" rtlCol="0">
                <a:spAutoFit/>
              </a:bodyPr>
              <a:lstStyle/>
              <a:p>
                <a:r>
                  <a:rPr lang="en-GB" dirty="0">
                    <a:latin typeface="Cambria Math" panose="02040503050406030204" pitchFamily="18" charset="0"/>
                    <a:ea typeface="Cambria Math" panose="02040503050406030204" pitchFamily="18" charset="0"/>
                    <a:cs typeface="Arial" panose="020B0604020202020204" pitchFamily="34" charset="0"/>
                  </a:rPr>
                  <a:t>1</a:t>
                </a:r>
                <a:r>
                  <a:rPr lang="en-GB" dirty="0"/>
                  <a:t> </a:t>
                </a:r>
                <a14:m>
                  <m:oMath xmlns:m="http://schemas.openxmlformats.org/officeDocument/2006/math">
                    <m:f>
                      <m:fPr>
                        <m:ctrlPr>
                          <a:rPr lang="en-GB" i="1">
                            <a:latin typeface="Cambria Math" panose="02040503050406030204" pitchFamily="18" charset="0"/>
                          </a:rPr>
                        </m:ctrlPr>
                      </m:fPr>
                      <m:num>
                        <m:r>
                          <a:rPr lang="en-GB">
                            <a:latin typeface="Cambria Math"/>
                          </a:rPr>
                          <m:t>1</m:t>
                        </m:r>
                      </m:num>
                      <m:den>
                        <m:r>
                          <a:rPr lang="en-GB">
                            <a:latin typeface="Cambria Math"/>
                          </a:rPr>
                          <m:t>2</m:t>
                        </m:r>
                      </m:den>
                    </m:f>
                    <m:r>
                      <a:rPr lang="en-GB">
                        <a:latin typeface="Cambria Math"/>
                        <a:ea typeface="Cambria Math"/>
                      </a:rPr>
                      <m:t>×2</m:t>
                    </m:r>
                    <m:f>
                      <m:fPr>
                        <m:ctrlPr>
                          <a:rPr lang="en-GB" i="1">
                            <a:latin typeface="Cambria Math" panose="02040503050406030204" pitchFamily="18" charset="0"/>
                            <a:ea typeface="Cambria Math"/>
                          </a:rPr>
                        </m:ctrlPr>
                      </m:fPr>
                      <m:num>
                        <m:r>
                          <a:rPr lang="en-GB" i="1">
                            <a:latin typeface="Cambria Math"/>
                            <a:ea typeface="Cambria Math"/>
                          </a:rPr>
                          <m:t>1</m:t>
                        </m:r>
                      </m:num>
                      <m:den>
                        <m:r>
                          <a:rPr lang="en-GB" i="1">
                            <a:latin typeface="Cambria Math"/>
                            <a:ea typeface="Cambria Math"/>
                          </a:rPr>
                          <m:t>4</m:t>
                        </m:r>
                      </m:den>
                    </m:f>
                    <m:r>
                      <a:rPr lang="en-GB">
                        <a:latin typeface="Cambria Math"/>
                        <a:ea typeface="Cambria Math"/>
                      </a:rPr>
                      <m:t>=</m:t>
                    </m:r>
                    <m:r>
                      <a:rPr lang="en-GB">
                        <a:latin typeface="Cambria Math"/>
                      </a:rPr>
                      <m:t> </m:t>
                    </m:r>
                  </m:oMath>
                </a14:m>
                <a:endParaRPr lang="en-GB" dirty="0"/>
              </a:p>
            </p:txBody>
          </p:sp>
        </mc:Choice>
        <mc:Fallback xmlns="">
          <p:sp>
            <p:nvSpPr>
              <p:cNvPr id="67" name="TextBox 66"/>
              <p:cNvSpPr txBox="1">
                <a:spLocks noRot="1" noChangeAspect="1" noMove="1" noResize="1" noEditPoints="1" noAdjustHandles="1" noChangeArrowheads="1" noChangeShapeType="1" noTextEdit="1"/>
              </p:cNvSpPr>
              <p:nvPr/>
            </p:nvSpPr>
            <p:spPr>
              <a:xfrm>
                <a:off x="6672064" y="1412776"/>
                <a:ext cx="1741929" cy="613886"/>
              </a:xfrm>
              <a:prstGeom prst="rect">
                <a:avLst/>
              </a:prstGeom>
              <a:blipFill>
                <a:blip r:embed="rId14"/>
                <a:stretch>
                  <a:fillRect l="-5245" b="-9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9" name="TextBox 68"/>
              <p:cNvSpPr txBox="1"/>
              <p:nvPr/>
            </p:nvSpPr>
            <p:spPr>
              <a:xfrm>
                <a:off x="6762329" y="2158135"/>
                <a:ext cx="1095621" cy="613886"/>
              </a:xfrm>
              <a:prstGeom prst="rect">
                <a:avLst/>
              </a:prstGeom>
              <a:noFill/>
            </p:spPr>
            <p:txBody>
              <a:bodyPr wrap="none" rtlCol="0">
                <a:spAutoFit/>
              </a:bodyPr>
              <a:lstStyle/>
              <a:p>
                <a:r>
                  <a:rPr lang="en-GB" dirty="0">
                    <a:latin typeface="Cambria Math" panose="02040503050406030204" pitchFamily="18" charset="0"/>
                    <a:ea typeface="Cambria Math" panose="02040503050406030204" pitchFamily="18" charset="0"/>
                    <a:cs typeface="Arial" panose="020B0604020202020204" pitchFamily="34" charset="0"/>
                  </a:rPr>
                  <a:t>(</a:t>
                </a:r>
                <a14:m>
                  <m:oMath xmlns:m="http://schemas.openxmlformats.org/officeDocument/2006/math">
                    <m:sSup>
                      <m:sSupPr>
                        <m:ctrlPr>
                          <a:rPr lang="en-GB" i="1">
                            <a:latin typeface="Cambria Math" panose="02040503050406030204" pitchFamily="18" charset="0"/>
                            <a:ea typeface="Cambria Math" panose="02040503050406030204" pitchFamily="18" charset="0"/>
                            <a:cs typeface="Arial" panose="020B0604020202020204" pitchFamily="34" charset="0"/>
                          </a:rPr>
                        </m:ctrlPr>
                      </m:sSupPr>
                      <m:e>
                        <m:f>
                          <m:fPr>
                            <m:ctrlPr>
                              <a:rPr lang="en-GB" i="1">
                                <a:latin typeface="Cambria Math" panose="02040503050406030204" pitchFamily="18" charset="0"/>
                                <a:ea typeface="Cambria Math" panose="02040503050406030204" pitchFamily="18" charset="0"/>
                                <a:cs typeface="Arial" panose="020B0604020202020204" pitchFamily="34" charset="0"/>
                              </a:rPr>
                            </m:ctrlPr>
                          </m:fPr>
                          <m:num>
                            <m:r>
                              <a:rPr lang="en-GB" i="1">
                                <a:latin typeface="Cambria Math" panose="02040503050406030204" pitchFamily="18" charset="0"/>
                                <a:ea typeface="Cambria Math" panose="02040503050406030204" pitchFamily="18" charset="0"/>
                                <a:cs typeface="Arial" panose="020B0604020202020204" pitchFamily="34" charset="0"/>
                              </a:rPr>
                              <m:t>1</m:t>
                            </m:r>
                          </m:num>
                          <m:den>
                            <m:r>
                              <a:rPr lang="en-GB" i="1">
                                <a:latin typeface="Cambria Math" panose="02040503050406030204" pitchFamily="18" charset="0"/>
                                <a:ea typeface="Cambria Math" panose="02040503050406030204" pitchFamily="18" charset="0"/>
                                <a:cs typeface="Arial" panose="020B0604020202020204" pitchFamily="34" charset="0"/>
                              </a:rPr>
                              <m:t>2</m:t>
                            </m:r>
                          </m:den>
                        </m:f>
                        <m:r>
                          <a:rPr lang="en-GB" i="1">
                            <a:latin typeface="Cambria Math" panose="02040503050406030204" pitchFamily="18" charset="0"/>
                            <a:ea typeface="Cambria Math" panose="02040503050406030204" pitchFamily="18" charset="0"/>
                            <a:cs typeface="Arial" panose="020B0604020202020204" pitchFamily="34" charset="0"/>
                          </a:rPr>
                          <m:t>)</m:t>
                        </m:r>
                      </m:e>
                      <m:sup>
                        <m:r>
                          <a:rPr lang="en-GB" i="1">
                            <a:latin typeface="Cambria Math" panose="02040503050406030204" pitchFamily="18" charset="0"/>
                            <a:ea typeface="Cambria Math" panose="02040503050406030204" pitchFamily="18" charset="0"/>
                            <a:cs typeface="Arial" panose="020B0604020202020204" pitchFamily="34" charset="0"/>
                          </a:rPr>
                          <m:t>2</m:t>
                        </m:r>
                      </m:sup>
                    </m:sSup>
                    <m:r>
                      <a:rPr lang="en-GB">
                        <a:latin typeface="Cambria Math" panose="02040503050406030204" pitchFamily="18" charset="0"/>
                        <a:ea typeface="Cambria Math" panose="02040503050406030204" pitchFamily="18" charset="0"/>
                        <a:cs typeface="Arial" panose="020B0604020202020204" pitchFamily="34" charset="0"/>
                      </a:rPr>
                      <m:t>= </m:t>
                    </m:r>
                  </m:oMath>
                </a14:m>
                <a:endParaRPr lang="en-GB" dirty="0">
                  <a:latin typeface="Cambria Math" panose="02040503050406030204" pitchFamily="18" charset="0"/>
                  <a:ea typeface="Cambria Math" panose="02040503050406030204" pitchFamily="18" charset="0"/>
                  <a:cs typeface="Arial" panose="020B0604020202020204" pitchFamily="34" charset="0"/>
                </a:endParaRPr>
              </a:p>
            </p:txBody>
          </p:sp>
        </mc:Choice>
        <mc:Fallback xmlns="">
          <p:sp>
            <p:nvSpPr>
              <p:cNvPr id="69" name="TextBox 68"/>
              <p:cNvSpPr txBox="1">
                <a:spLocks noRot="1" noChangeAspect="1" noMove="1" noResize="1" noEditPoints="1" noAdjustHandles="1" noChangeArrowheads="1" noChangeShapeType="1" noTextEdit="1"/>
              </p:cNvSpPr>
              <p:nvPr/>
            </p:nvSpPr>
            <p:spPr>
              <a:xfrm>
                <a:off x="6762329" y="2158135"/>
                <a:ext cx="1095621" cy="613886"/>
              </a:xfrm>
              <a:prstGeom prst="rect">
                <a:avLst/>
              </a:prstGeom>
              <a:blipFill>
                <a:blip r:embed="rId15"/>
                <a:stretch>
                  <a:fillRect l="-8333" b="-792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0" name="Rounded Rectangle 69"/>
              <p:cNvSpPr/>
              <p:nvPr/>
            </p:nvSpPr>
            <p:spPr>
              <a:xfrm>
                <a:off x="8256240" y="2189518"/>
                <a:ext cx="871261"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1</m:t>
                          </m:r>
                        </m:num>
                        <m:den>
                          <m:r>
                            <m:rPr>
                              <m:nor/>
                            </m:rPr>
                            <a:rPr lang="en-GB">
                              <a:solidFill>
                                <a:schemeClr val="tx1"/>
                              </a:solidFill>
                              <a:latin typeface="Arial" panose="020B0604020202020204" pitchFamily="34" charset="0"/>
                              <a:cs typeface="Arial" panose="020B0604020202020204" pitchFamily="34" charset="0"/>
                            </a:rPr>
                            <m:t>4</m:t>
                          </m:r>
                        </m:den>
                      </m:f>
                    </m:oMath>
                  </m:oMathPara>
                </a14:m>
                <a:endParaRPr lang="en-GB" dirty="0">
                  <a:solidFill>
                    <a:schemeClr val="tx1"/>
                  </a:solidFill>
                  <a:latin typeface="Arial" panose="020B0604020202020204" pitchFamily="34" charset="0"/>
                  <a:cs typeface="Arial" panose="020B0604020202020204" pitchFamily="34" charset="0"/>
                </a:endParaRPr>
              </a:p>
            </p:txBody>
          </p:sp>
        </mc:Choice>
        <mc:Fallback xmlns="">
          <p:sp>
            <p:nvSpPr>
              <p:cNvPr id="70" name="Rounded Rectangle 69"/>
              <p:cNvSpPr>
                <a:spLocks noRot="1" noChangeAspect="1" noMove="1" noResize="1" noEditPoints="1" noAdjustHandles="1" noChangeArrowheads="1" noChangeShapeType="1" noTextEdit="1"/>
              </p:cNvSpPr>
              <p:nvPr/>
            </p:nvSpPr>
            <p:spPr>
              <a:xfrm>
                <a:off x="8256240" y="2189518"/>
                <a:ext cx="871261" cy="705713"/>
              </a:xfrm>
              <a:prstGeom prst="roundRect">
                <a:avLst/>
              </a:prstGeom>
              <a:blipFill>
                <a:blip r:embed="rId16"/>
                <a:stretch>
                  <a:fillRect/>
                </a:stretch>
              </a:blipFill>
              <a:ln>
                <a:solidFill>
                  <a:srgbClr val="F9BC9A"/>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2" name="TextBox 71"/>
              <p:cNvSpPr txBox="1"/>
              <p:nvPr/>
            </p:nvSpPr>
            <p:spPr>
              <a:xfrm>
                <a:off x="6672064" y="3060809"/>
                <a:ext cx="1594796" cy="79367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i="1">
                              <a:latin typeface="Cambria Math" panose="02040503050406030204" pitchFamily="18" charset="0"/>
                              <a:cs typeface="Arial" panose="020B0604020202020204" pitchFamily="34" charset="0"/>
                            </a:rPr>
                          </m:ctrlPr>
                        </m:fPr>
                        <m:num>
                          <m:r>
                            <a:rPr lang="en-GB" i="1">
                              <a:latin typeface="Cambria Math"/>
                              <a:cs typeface="Arial" panose="020B0604020202020204" pitchFamily="34" charset="0"/>
                            </a:rPr>
                            <m:t>5</m:t>
                          </m:r>
                        </m:num>
                        <m:den>
                          <m:r>
                            <a:rPr lang="en-GB" i="1">
                              <a:latin typeface="Cambria Math"/>
                              <a:cs typeface="Arial" panose="020B0604020202020204" pitchFamily="34" charset="0"/>
                            </a:rPr>
                            <m:t>6</m:t>
                          </m:r>
                        </m:den>
                      </m:f>
                      <m:r>
                        <a:rPr lang="en-GB" i="1">
                          <a:latin typeface="Cambria Math"/>
                          <a:cs typeface="Arial" panose="020B0604020202020204" pitchFamily="34" charset="0"/>
                        </a:rPr>
                        <m:t>− </m:t>
                      </m:r>
                      <m:f>
                        <m:fPr>
                          <m:ctrlPr>
                            <a:rPr lang="en-GB" i="1">
                              <a:latin typeface="Cambria Math" panose="02040503050406030204" pitchFamily="18" charset="0"/>
                              <a:cs typeface="Arial" panose="020B0604020202020204" pitchFamily="34" charset="0"/>
                            </a:rPr>
                          </m:ctrlPr>
                        </m:fPr>
                        <m:num>
                          <m:r>
                            <a:rPr lang="en-GB" i="1">
                              <a:latin typeface="Cambria Math"/>
                              <a:cs typeface="Arial" panose="020B0604020202020204" pitchFamily="34" charset="0"/>
                            </a:rPr>
                            <m:t>3</m:t>
                          </m:r>
                        </m:num>
                        <m:den>
                          <m:r>
                            <a:rPr lang="en-GB" i="1">
                              <a:latin typeface="Cambria Math"/>
                              <a:cs typeface="Arial" panose="020B0604020202020204" pitchFamily="34" charset="0"/>
                            </a:rPr>
                            <m:t>12</m:t>
                          </m:r>
                        </m:den>
                      </m:f>
                      <m:r>
                        <a:rPr lang="en-GB">
                          <a:latin typeface="Cambria Math"/>
                          <a:cs typeface="Arial" panose="020B0604020202020204" pitchFamily="34" charset="0"/>
                        </a:rPr>
                        <m:t>= </m:t>
                      </m:r>
                    </m:oMath>
                  </m:oMathPara>
                </a14:m>
                <a:endParaRPr lang="en-GB" dirty="0">
                  <a:latin typeface="Arial" panose="020B0604020202020204" pitchFamily="34" charset="0"/>
                  <a:cs typeface="Arial" panose="020B0604020202020204" pitchFamily="34" charset="0"/>
                </a:endParaRPr>
              </a:p>
            </p:txBody>
          </p:sp>
        </mc:Choice>
        <mc:Fallback xmlns="">
          <p:sp>
            <p:nvSpPr>
              <p:cNvPr id="72" name="TextBox 71"/>
              <p:cNvSpPr txBox="1">
                <a:spLocks noRot="1" noChangeAspect="1" noMove="1" noResize="1" noEditPoints="1" noAdjustHandles="1" noChangeArrowheads="1" noChangeShapeType="1" noTextEdit="1"/>
              </p:cNvSpPr>
              <p:nvPr/>
            </p:nvSpPr>
            <p:spPr>
              <a:xfrm>
                <a:off x="6672064" y="3060809"/>
                <a:ext cx="1594796" cy="793679"/>
              </a:xfrm>
              <a:prstGeom prst="rect">
                <a:avLst/>
              </a:prstGeom>
              <a:blipFill>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3" name="Rounded Rectangle 72"/>
              <p:cNvSpPr/>
              <p:nvPr/>
            </p:nvSpPr>
            <p:spPr>
              <a:xfrm>
                <a:off x="8266861" y="3067370"/>
                <a:ext cx="871261" cy="793678"/>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7</m:t>
                          </m:r>
                        </m:num>
                        <m:den>
                          <m:r>
                            <m:rPr>
                              <m:nor/>
                            </m:rPr>
                            <a:rPr lang="en-GB">
                              <a:solidFill>
                                <a:schemeClr val="tx1"/>
                              </a:solidFill>
                              <a:latin typeface="Arial" panose="020B0604020202020204" pitchFamily="34" charset="0"/>
                              <a:cs typeface="Arial" panose="020B0604020202020204" pitchFamily="34" charset="0"/>
                            </a:rPr>
                            <m:t>12</m:t>
                          </m:r>
                        </m:den>
                      </m:f>
                    </m:oMath>
                  </m:oMathPara>
                </a14:m>
                <a:endParaRPr lang="en-GB" dirty="0">
                  <a:solidFill>
                    <a:schemeClr val="tx1"/>
                  </a:solidFill>
                  <a:latin typeface="Arial" panose="020B0604020202020204" pitchFamily="34" charset="0"/>
                  <a:cs typeface="Arial" panose="020B0604020202020204" pitchFamily="34" charset="0"/>
                </a:endParaRPr>
              </a:p>
            </p:txBody>
          </p:sp>
        </mc:Choice>
        <mc:Fallback xmlns="">
          <p:sp>
            <p:nvSpPr>
              <p:cNvPr id="73" name="Rounded Rectangle 72"/>
              <p:cNvSpPr>
                <a:spLocks noRot="1" noChangeAspect="1" noMove="1" noResize="1" noEditPoints="1" noAdjustHandles="1" noChangeArrowheads="1" noChangeShapeType="1" noTextEdit="1"/>
              </p:cNvSpPr>
              <p:nvPr/>
            </p:nvSpPr>
            <p:spPr>
              <a:xfrm>
                <a:off x="8266861" y="3067370"/>
                <a:ext cx="871261" cy="793678"/>
              </a:xfrm>
              <a:prstGeom prst="roundRect">
                <a:avLst/>
              </a:prstGeom>
              <a:blipFill>
                <a:blip r:embed="rId18"/>
                <a:stretch>
                  <a:fillRect/>
                </a:stretch>
              </a:blipFill>
              <a:ln>
                <a:solidFill>
                  <a:srgbClr val="F9BC9A"/>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5" name="TextBox 74"/>
              <p:cNvSpPr txBox="1"/>
              <p:nvPr/>
            </p:nvSpPr>
            <p:spPr>
              <a:xfrm>
                <a:off x="6687348" y="4010975"/>
                <a:ext cx="1424877" cy="78489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i="1">
                              <a:latin typeface="Cambria Math" panose="02040503050406030204" pitchFamily="18" charset="0"/>
                              <a:cs typeface="Arial" panose="020B0604020202020204" pitchFamily="34" charset="0"/>
                            </a:rPr>
                          </m:ctrlPr>
                        </m:fPr>
                        <m:num>
                          <m:r>
                            <a:rPr lang="en-GB" i="1">
                              <a:latin typeface="Cambria Math"/>
                              <a:cs typeface="Arial" panose="020B0604020202020204" pitchFamily="34" charset="0"/>
                            </a:rPr>
                            <m:t>3</m:t>
                          </m:r>
                        </m:num>
                        <m:den>
                          <m:r>
                            <a:rPr lang="en-GB" i="1">
                              <a:latin typeface="Cambria Math"/>
                              <a:cs typeface="Arial" panose="020B0604020202020204" pitchFamily="34" charset="0"/>
                            </a:rPr>
                            <m:t>7</m:t>
                          </m:r>
                        </m:den>
                      </m:f>
                      <m:r>
                        <a:rPr lang="en-GB" i="1">
                          <a:latin typeface="Cambria Math"/>
                          <a:cs typeface="Arial" panose="020B0604020202020204" pitchFamily="34" charset="0"/>
                        </a:rPr>
                        <m:t>+ </m:t>
                      </m:r>
                      <m:f>
                        <m:fPr>
                          <m:ctrlPr>
                            <a:rPr lang="en-GB" i="1">
                              <a:latin typeface="Cambria Math" panose="02040503050406030204" pitchFamily="18" charset="0"/>
                              <a:cs typeface="Arial" panose="020B0604020202020204" pitchFamily="34" charset="0"/>
                            </a:rPr>
                          </m:ctrlPr>
                        </m:fPr>
                        <m:num>
                          <m:r>
                            <a:rPr lang="en-GB" i="1">
                              <a:latin typeface="Cambria Math"/>
                              <a:cs typeface="Arial" panose="020B0604020202020204" pitchFamily="34" charset="0"/>
                            </a:rPr>
                            <m:t>1</m:t>
                          </m:r>
                        </m:num>
                        <m:den>
                          <m:r>
                            <a:rPr lang="en-GB" i="1">
                              <a:latin typeface="Cambria Math"/>
                              <a:cs typeface="Arial" panose="020B0604020202020204" pitchFamily="34" charset="0"/>
                            </a:rPr>
                            <m:t>7</m:t>
                          </m:r>
                        </m:den>
                      </m:f>
                      <m:r>
                        <a:rPr lang="en-GB">
                          <a:latin typeface="Cambria Math"/>
                          <a:cs typeface="Arial" panose="020B0604020202020204" pitchFamily="34" charset="0"/>
                        </a:rPr>
                        <m:t>= </m:t>
                      </m:r>
                    </m:oMath>
                  </m:oMathPara>
                </a14:m>
                <a:endParaRPr lang="en-GB" dirty="0">
                  <a:latin typeface="Arial" panose="020B0604020202020204" pitchFamily="34" charset="0"/>
                  <a:cs typeface="Arial" panose="020B0604020202020204" pitchFamily="34" charset="0"/>
                </a:endParaRPr>
              </a:p>
            </p:txBody>
          </p:sp>
        </mc:Choice>
        <mc:Fallback xmlns="">
          <p:sp>
            <p:nvSpPr>
              <p:cNvPr id="75" name="TextBox 74"/>
              <p:cNvSpPr txBox="1">
                <a:spLocks noRot="1" noChangeAspect="1" noMove="1" noResize="1" noEditPoints="1" noAdjustHandles="1" noChangeArrowheads="1" noChangeShapeType="1" noTextEdit="1"/>
              </p:cNvSpPr>
              <p:nvPr/>
            </p:nvSpPr>
            <p:spPr>
              <a:xfrm>
                <a:off x="6687348" y="4010975"/>
                <a:ext cx="1424877" cy="784895"/>
              </a:xfrm>
              <a:prstGeom prst="rect">
                <a:avLst/>
              </a:prstGeom>
              <a:blipFill>
                <a:blip r:embed="rId1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6" name="Rounded Rectangle 75"/>
              <p:cNvSpPr/>
              <p:nvPr/>
            </p:nvSpPr>
            <p:spPr>
              <a:xfrm>
                <a:off x="8249076" y="4091439"/>
                <a:ext cx="871261"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i="1">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ea typeface="Cambria Math" panose="02040503050406030204" pitchFamily="18" charset="0"/>
                              <a:cs typeface="Arial" panose="020B0604020202020204" pitchFamily="34" charset="0"/>
                            </a:rPr>
                            <m:t>4</m:t>
                          </m:r>
                        </m:num>
                        <m:den>
                          <m:r>
                            <m:rPr>
                              <m:nor/>
                            </m:rPr>
                            <a:rPr lang="en-GB">
                              <a:solidFill>
                                <a:schemeClr val="tx1"/>
                              </a:solidFill>
                              <a:latin typeface="Arial" panose="020B0604020202020204" pitchFamily="34" charset="0"/>
                              <a:ea typeface="Cambria Math" panose="02040503050406030204" pitchFamily="18" charset="0"/>
                              <a:cs typeface="Arial" panose="020B0604020202020204" pitchFamily="34" charset="0"/>
                            </a:rPr>
                            <m:t>7</m:t>
                          </m:r>
                        </m:den>
                      </m:f>
                    </m:oMath>
                  </m:oMathPara>
                </a14:m>
                <a:endParaRPr lang="en-GB" dirty="0">
                  <a:solidFill>
                    <a:schemeClr val="tx1"/>
                  </a:solidFill>
                  <a:latin typeface="Arial" panose="020B0604020202020204" pitchFamily="34" charset="0"/>
                  <a:ea typeface="Cambria Math" panose="02040503050406030204" pitchFamily="18" charset="0"/>
                  <a:cs typeface="Arial" panose="020B0604020202020204" pitchFamily="34" charset="0"/>
                </a:endParaRPr>
              </a:p>
            </p:txBody>
          </p:sp>
        </mc:Choice>
        <mc:Fallback xmlns="">
          <p:sp>
            <p:nvSpPr>
              <p:cNvPr id="76" name="Rounded Rectangle 75"/>
              <p:cNvSpPr>
                <a:spLocks noRot="1" noChangeAspect="1" noMove="1" noResize="1" noEditPoints="1" noAdjustHandles="1" noChangeArrowheads="1" noChangeShapeType="1" noTextEdit="1"/>
              </p:cNvSpPr>
              <p:nvPr/>
            </p:nvSpPr>
            <p:spPr>
              <a:xfrm>
                <a:off x="8249076" y="4091439"/>
                <a:ext cx="871261" cy="705713"/>
              </a:xfrm>
              <a:prstGeom prst="roundRect">
                <a:avLst/>
              </a:prstGeom>
              <a:blipFill>
                <a:blip r:embed="rId20"/>
                <a:stretch>
                  <a:fillRect/>
                </a:stretch>
              </a:blipFill>
              <a:ln>
                <a:solidFill>
                  <a:srgbClr val="F9BC9A"/>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8" name="TextBox 77"/>
              <p:cNvSpPr txBox="1"/>
              <p:nvPr/>
            </p:nvSpPr>
            <p:spPr>
              <a:xfrm>
                <a:off x="6636783" y="4946653"/>
                <a:ext cx="1424877" cy="79367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i="1">
                              <a:latin typeface="Cambria Math" panose="02040503050406030204" pitchFamily="18" charset="0"/>
                              <a:cs typeface="Arial" panose="020B0604020202020204" pitchFamily="34" charset="0"/>
                            </a:rPr>
                          </m:ctrlPr>
                        </m:fPr>
                        <m:num>
                          <m:r>
                            <a:rPr lang="en-GB" i="1">
                              <a:latin typeface="Cambria Math"/>
                              <a:cs typeface="Arial" panose="020B0604020202020204" pitchFamily="34" charset="0"/>
                            </a:rPr>
                            <m:t>5</m:t>
                          </m:r>
                        </m:num>
                        <m:den>
                          <m:r>
                            <a:rPr lang="en-GB" i="1">
                              <a:latin typeface="Cambria Math"/>
                              <a:cs typeface="Arial" panose="020B0604020202020204" pitchFamily="34" charset="0"/>
                            </a:rPr>
                            <m:t>8</m:t>
                          </m:r>
                        </m:den>
                      </m:f>
                      <m:r>
                        <a:rPr lang="en-GB" i="1">
                          <a:latin typeface="Cambria Math"/>
                          <a:cs typeface="Arial" panose="020B0604020202020204" pitchFamily="34" charset="0"/>
                        </a:rPr>
                        <m:t>− </m:t>
                      </m:r>
                      <m:f>
                        <m:fPr>
                          <m:ctrlPr>
                            <a:rPr lang="en-GB" i="1">
                              <a:latin typeface="Cambria Math" panose="02040503050406030204" pitchFamily="18" charset="0"/>
                              <a:cs typeface="Arial" panose="020B0604020202020204" pitchFamily="34" charset="0"/>
                            </a:rPr>
                          </m:ctrlPr>
                        </m:fPr>
                        <m:num>
                          <m:r>
                            <a:rPr lang="en-GB" i="1">
                              <a:latin typeface="Cambria Math"/>
                              <a:cs typeface="Arial" panose="020B0604020202020204" pitchFamily="34" charset="0"/>
                            </a:rPr>
                            <m:t>1</m:t>
                          </m:r>
                        </m:num>
                        <m:den>
                          <m:r>
                            <a:rPr lang="en-GB" i="1">
                              <a:latin typeface="Cambria Math"/>
                              <a:cs typeface="Arial" panose="020B0604020202020204" pitchFamily="34" charset="0"/>
                            </a:rPr>
                            <m:t>8</m:t>
                          </m:r>
                        </m:den>
                      </m:f>
                      <m:r>
                        <a:rPr lang="en-GB">
                          <a:latin typeface="Cambria Math"/>
                          <a:cs typeface="Arial" panose="020B0604020202020204" pitchFamily="34" charset="0"/>
                        </a:rPr>
                        <m:t>= </m:t>
                      </m:r>
                    </m:oMath>
                  </m:oMathPara>
                </a14:m>
                <a:endParaRPr lang="en-GB" dirty="0">
                  <a:latin typeface="Arial" panose="020B0604020202020204" pitchFamily="34" charset="0"/>
                  <a:cs typeface="Arial" panose="020B0604020202020204" pitchFamily="34" charset="0"/>
                </a:endParaRPr>
              </a:p>
            </p:txBody>
          </p:sp>
        </mc:Choice>
        <mc:Fallback xmlns="">
          <p:sp>
            <p:nvSpPr>
              <p:cNvPr id="78" name="TextBox 77"/>
              <p:cNvSpPr txBox="1">
                <a:spLocks noRot="1" noChangeAspect="1" noMove="1" noResize="1" noEditPoints="1" noAdjustHandles="1" noChangeArrowheads="1" noChangeShapeType="1" noTextEdit="1"/>
              </p:cNvSpPr>
              <p:nvPr/>
            </p:nvSpPr>
            <p:spPr>
              <a:xfrm>
                <a:off x="6636783" y="4946653"/>
                <a:ext cx="1424877" cy="793679"/>
              </a:xfrm>
              <a:prstGeom prst="rect">
                <a:avLst/>
              </a:prstGeom>
              <a:blipFill>
                <a:blip r:embed="rId2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9" name="Rounded Rectangle 78"/>
              <p:cNvSpPr/>
              <p:nvPr/>
            </p:nvSpPr>
            <p:spPr>
              <a:xfrm>
                <a:off x="8256240" y="4941169"/>
                <a:ext cx="1368152"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4</m:t>
                          </m:r>
                        </m:num>
                        <m:den>
                          <m:r>
                            <m:rPr>
                              <m:nor/>
                            </m:rPr>
                            <a:rPr lang="en-GB">
                              <a:solidFill>
                                <a:schemeClr val="tx1"/>
                              </a:solidFill>
                              <a:latin typeface="Arial" panose="020B0604020202020204" pitchFamily="34" charset="0"/>
                              <a:cs typeface="Arial" panose="020B0604020202020204" pitchFamily="34" charset="0"/>
                            </a:rPr>
                            <m:t>8</m:t>
                          </m:r>
                        </m:den>
                      </m:f>
                      <m:r>
                        <m:rPr>
                          <m:nor/>
                        </m:rPr>
                        <a:rPr lang="en-GB">
                          <a:solidFill>
                            <a:schemeClr val="tx1"/>
                          </a:solidFill>
                          <a:latin typeface="Arial" panose="020B0604020202020204" pitchFamily="34" charset="0"/>
                          <a:cs typeface="Arial" panose="020B0604020202020204" pitchFamily="34" charset="0"/>
                        </a:rPr>
                        <m:t>= </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1</m:t>
                          </m:r>
                        </m:num>
                        <m:den>
                          <m:r>
                            <m:rPr>
                              <m:nor/>
                            </m:rPr>
                            <a:rPr lang="en-GB">
                              <a:solidFill>
                                <a:schemeClr val="tx1"/>
                              </a:solidFill>
                              <a:latin typeface="Arial" panose="020B0604020202020204" pitchFamily="34" charset="0"/>
                              <a:cs typeface="Arial" panose="020B0604020202020204" pitchFamily="34" charset="0"/>
                            </a:rPr>
                            <m:t>2</m:t>
                          </m:r>
                        </m:den>
                      </m:f>
                    </m:oMath>
                  </m:oMathPara>
                </a14:m>
                <a:endParaRPr lang="en-GB" dirty="0">
                  <a:solidFill>
                    <a:schemeClr val="tx1"/>
                  </a:solidFill>
                  <a:latin typeface="Arial" panose="020B0604020202020204" pitchFamily="34" charset="0"/>
                  <a:cs typeface="Arial" panose="020B0604020202020204" pitchFamily="34" charset="0"/>
                </a:endParaRPr>
              </a:p>
            </p:txBody>
          </p:sp>
        </mc:Choice>
        <mc:Fallback xmlns="">
          <p:sp>
            <p:nvSpPr>
              <p:cNvPr id="79" name="Rounded Rectangle 78"/>
              <p:cNvSpPr>
                <a:spLocks noRot="1" noChangeAspect="1" noMove="1" noResize="1" noEditPoints="1" noAdjustHandles="1" noChangeArrowheads="1" noChangeShapeType="1" noTextEdit="1"/>
              </p:cNvSpPr>
              <p:nvPr/>
            </p:nvSpPr>
            <p:spPr>
              <a:xfrm>
                <a:off x="8256240" y="4941169"/>
                <a:ext cx="1368152" cy="705713"/>
              </a:xfrm>
              <a:prstGeom prst="roundRect">
                <a:avLst/>
              </a:prstGeom>
              <a:blipFill>
                <a:blip r:embed="rId22"/>
                <a:stretch>
                  <a:fillRect/>
                </a:stretch>
              </a:blipFill>
              <a:ln>
                <a:solidFill>
                  <a:srgbClr val="F9BC9A"/>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1" name="TextBox 80"/>
              <p:cNvSpPr txBox="1"/>
              <p:nvPr/>
            </p:nvSpPr>
            <p:spPr>
              <a:xfrm>
                <a:off x="6600057" y="5738741"/>
                <a:ext cx="1415259" cy="7861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i="1">
                              <a:latin typeface="Cambria Math" panose="02040503050406030204" pitchFamily="18" charset="0"/>
                              <a:cs typeface="Arial" panose="020B0604020202020204" pitchFamily="34" charset="0"/>
                            </a:rPr>
                          </m:ctrlPr>
                        </m:fPr>
                        <m:num>
                          <m:r>
                            <a:rPr lang="en-GB" i="1">
                              <a:latin typeface="Cambria Math"/>
                              <a:cs typeface="Arial" panose="020B0604020202020204" pitchFamily="34" charset="0"/>
                            </a:rPr>
                            <m:t>3</m:t>
                          </m:r>
                        </m:num>
                        <m:den>
                          <m:r>
                            <a:rPr lang="en-GB" i="1">
                              <a:latin typeface="Cambria Math"/>
                              <a:cs typeface="Arial" panose="020B0604020202020204" pitchFamily="34" charset="0"/>
                            </a:rPr>
                            <m:t>8</m:t>
                          </m:r>
                        </m:den>
                      </m:f>
                      <m:r>
                        <a:rPr lang="en-GB" i="1">
                          <a:latin typeface="Cambria Math"/>
                          <a:ea typeface="Cambria Math"/>
                          <a:cs typeface="Arial" panose="020B0604020202020204" pitchFamily="34" charset="0"/>
                        </a:rPr>
                        <m:t>×</m:t>
                      </m:r>
                      <m:r>
                        <a:rPr lang="en-GB" i="1">
                          <a:latin typeface="Cambria Math"/>
                          <a:cs typeface="Arial" panose="020B0604020202020204" pitchFamily="34" charset="0"/>
                        </a:rPr>
                        <m:t> </m:t>
                      </m:r>
                      <m:f>
                        <m:fPr>
                          <m:ctrlPr>
                            <a:rPr lang="en-GB" i="1">
                              <a:latin typeface="Cambria Math" panose="02040503050406030204" pitchFamily="18" charset="0"/>
                              <a:cs typeface="Arial" panose="020B0604020202020204" pitchFamily="34" charset="0"/>
                            </a:rPr>
                          </m:ctrlPr>
                        </m:fPr>
                        <m:num>
                          <m:r>
                            <a:rPr lang="en-GB" i="1">
                              <a:latin typeface="Cambria Math"/>
                              <a:cs typeface="Arial" panose="020B0604020202020204" pitchFamily="34" charset="0"/>
                            </a:rPr>
                            <m:t>1</m:t>
                          </m:r>
                        </m:num>
                        <m:den>
                          <m:r>
                            <a:rPr lang="en-GB" i="1">
                              <a:latin typeface="Cambria Math"/>
                              <a:cs typeface="Arial" panose="020B0604020202020204" pitchFamily="34" charset="0"/>
                            </a:rPr>
                            <m:t>8</m:t>
                          </m:r>
                        </m:den>
                      </m:f>
                      <m:r>
                        <a:rPr lang="en-GB">
                          <a:latin typeface="Cambria Math"/>
                          <a:cs typeface="Arial" panose="020B0604020202020204" pitchFamily="34" charset="0"/>
                        </a:rPr>
                        <m:t>= </m:t>
                      </m:r>
                    </m:oMath>
                  </m:oMathPara>
                </a14:m>
                <a:endParaRPr lang="en-GB" dirty="0">
                  <a:latin typeface="Arial" panose="020B0604020202020204" pitchFamily="34" charset="0"/>
                  <a:cs typeface="Arial" panose="020B0604020202020204" pitchFamily="34" charset="0"/>
                </a:endParaRPr>
              </a:p>
            </p:txBody>
          </p:sp>
        </mc:Choice>
        <mc:Fallback xmlns="">
          <p:sp>
            <p:nvSpPr>
              <p:cNvPr id="81" name="TextBox 80"/>
              <p:cNvSpPr txBox="1">
                <a:spLocks noRot="1" noChangeAspect="1" noMove="1" noResize="1" noEditPoints="1" noAdjustHandles="1" noChangeArrowheads="1" noChangeShapeType="1" noTextEdit="1"/>
              </p:cNvSpPr>
              <p:nvPr/>
            </p:nvSpPr>
            <p:spPr>
              <a:xfrm>
                <a:off x="6600057" y="5738741"/>
                <a:ext cx="1415259" cy="786177"/>
              </a:xfrm>
              <a:prstGeom prst="rect">
                <a:avLst/>
              </a:prstGeom>
              <a:blipFill>
                <a:blip r:embed="rId2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2" name="Rounded Rectangle 81"/>
              <p:cNvSpPr/>
              <p:nvPr/>
            </p:nvSpPr>
            <p:spPr>
              <a:xfrm>
                <a:off x="8219514" y="5819632"/>
                <a:ext cx="828814"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3</m:t>
                          </m:r>
                        </m:num>
                        <m:den>
                          <m:r>
                            <m:rPr>
                              <m:nor/>
                            </m:rPr>
                            <a:rPr lang="en-GB">
                              <a:solidFill>
                                <a:schemeClr val="tx1"/>
                              </a:solidFill>
                              <a:latin typeface="Arial" panose="020B0604020202020204" pitchFamily="34" charset="0"/>
                              <a:cs typeface="Arial" panose="020B0604020202020204" pitchFamily="34" charset="0"/>
                            </a:rPr>
                            <m:t>64</m:t>
                          </m:r>
                        </m:den>
                      </m:f>
                    </m:oMath>
                  </m:oMathPara>
                </a14:m>
                <a:endParaRPr lang="en-GB" dirty="0">
                  <a:solidFill>
                    <a:schemeClr val="tx1"/>
                  </a:solidFill>
                  <a:latin typeface="Arial" panose="020B0604020202020204" pitchFamily="34" charset="0"/>
                  <a:cs typeface="Arial" panose="020B0604020202020204" pitchFamily="34" charset="0"/>
                </a:endParaRPr>
              </a:p>
            </p:txBody>
          </p:sp>
        </mc:Choice>
        <mc:Fallback xmlns="">
          <p:sp>
            <p:nvSpPr>
              <p:cNvPr id="82" name="Rounded Rectangle 81"/>
              <p:cNvSpPr>
                <a:spLocks noRot="1" noChangeAspect="1" noMove="1" noResize="1" noEditPoints="1" noAdjustHandles="1" noChangeArrowheads="1" noChangeShapeType="1" noTextEdit="1"/>
              </p:cNvSpPr>
              <p:nvPr/>
            </p:nvSpPr>
            <p:spPr>
              <a:xfrm>
                <a:off x="8219514" y="5819632"/>
                <a:ext cx="828814" cy="705713"/>
              </a:xfrm>
              <a:prstGeom prst="roundRect">
                <a:avLst/>
              </a:prstGeom>
              <a:blipFill>
                <a:blip r:embed="rId24"/>
                <a:stretch>
                  <a:fillRect/>
                </a:stretch>
              </a:blipFill>
              <a:ln>
                <a:solidFill>
                  <a:srgbClr val="F9BC9A"/>
                </a:solidFill>
              </a:ln>
            </p:spPr>
            <p:txBody>
              <a:bodyPr/>
              <a:lstStyle/>
              <a:p>
                <a:r>
                  <a:rPr lang="en-GB">
                    <a:noFill/>
                  </a:rPr>
                  <a:t> </a:t>
                </a:r>
              </a:p>
            </p:txBody>
          </p:sp>
        </mc:Fallback>
      </mc:AlternateContent>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3" grpId="0" animBg="1"/>
      <p:bldP spid="26" grpId="0" animBg="1"/>
      <p:bldP spid="28" grpId="0" animBg="1"/>
      <p:bldP spid="37" grpId="0" animBg="1"/>
      <p:bldP spid="66" grpId="0" animBg="1"/>
      <p:bldP spid="70" grpId="0" animBg="1"/>
      <p:bldP spid="73" grpId="0" animBg="1"/>
      <p:bldP spid="76" grpId="0" animBg="1"/>
      <p:bldP spid="79" grpId="0" animBg="1"/>
      <p:bldP spid="8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3"/>
          <p:cNvSpPr txBox="1">
            <a:spLocks noChangeArrowheads="1"/>
          </p:cNvSpPr>
          <p:nvPr/>
        </p:nvSpPr>
        <p:spPr bwMode="auto">
          <a:xfrm>
            <a:off x="343792" y="1522569"/>
            <a:ext cx="4828282"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GB" altLang="en-US" sz="2400" dirty="0">
                <a:latin typeface="Arial" panose="020B0604020202020204" pitchFamily="34" charset="0"/>
                <a:cs typeface="Arial" panose="020B0604020202020204" pitchFamily="34" charset="0"/>
              </a:rPr>
              <a:t>A bag contains 5 tickets.</a:t>
            </a:r>
          </a:p>
          <a:p>
            <a:pPr>
              <a:spcBef>
                <a:spcPct val="0"/>
              </a:spcBef>
              <a:buFontTx/>
              <a:buNone/>
            </a:pPr>
            <a:r>
              <a:rPr lang="en-GB" altLang="en-US" sz="2400" dirty="0">
                <a:latin typeface="Arial" panose="020B0604020202020204" pitchFamily="34" charset="0"/>
                <a:cs typeface="Arial" panose="020B0604020202020204" pitchFamily="34" charset="0"/>
              </a:rPr>
              <a:t>3 of them winning tickets.</a:t>
            </a:r>
          </a:p>
          <a:p>
            <a:pPr>
              <a:spcBef>
                <a:spcPct val="0"/>
              </a:spcBef>
              <a:buFontTx/>
              <a:buNone/>
            </a:pPr>
            <a:r>
              <a:rPr lang="en-GB" altLang="en-US" sz="2400" dirty="0">
                <a:latin typeface="Arial" panose="020B0604020202020204" pitchFamily="34" charset="0"/>
                <a:cs typeface="Arial" panose="020B0604020202020204" pitchFamily="34" charset="0"/>
              </a:rPr>
              <a:t>2 are not winning tickets.</a:t>
            </a:r>
          </a:p>
        </p:txBody>
      </p:sp>
      <p:sp>
        <p:nvSpPr>
          <p:cNvPr id="6147" name="TextBox 4"/>
          <p:cNvSpPr txBox="1">
            <a:spLocks noChangeArrowheads="1"/>
          </p:cNvSpPr>
          <p:nvPr/>
        </p:nvSpPr>
        <p:spPr bwMode="auto">
          <a:xfrm>
            <a:off x="335360" y="3060700"/>
            <a:ext cx="1152128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GB" altLang="en-US" sz="2400" dirty="0">
                <a:latin typeface="Arial" panose="020B0604020202020204" pitchFamily="34" charset="0"/>
                <a:cs typeface="Arial" panose="020B0604020202020204" pitchFamily="34" charset="0"/>
              </a:rPr>
              <a:t>A student takes two tickets from the bag.</a:t>
            </a:r>
          </a:p>
          <a:p>
            <a:pPr>
              <a:spcBef>
                <a:spcPct val="0"/>
              </a:spcBef>
              <a:buFontTx/>
              <a:buNone/>
            </a:pPr>
            <a:r>
              <a:rPr lang="en-GB" altLang="en-US" sz="2400" b="1" dirty="0">
                <a:latin typeface="Arial" panose="020B0604020202020204" pitchFamily="34" charset="0"/>
                <a:cs typeface="Arial" panose="020B0604020202020204" pitchFamily="34" charset="0"/>
              </a:rPr>
              <a:t>Before drawing the second ticket the first ticket must be returned to the bag.</a:t>
            </a:r>
          </a:p>
          <a:p>
            <a:pPr>
              <a:spcBef>
                <a:spcPct val="0"/>
              </a:spcBef>
              <a:buFontTx/>
              <a:buNone/>
            </a:pPr>
            <a:endParaRPr lang="en-GB" altLang="en-US" sz="2400" dirty="0">
              <a:latin typeface="Arial" panose="020B0604020202020204" pitchFamily="34" charset="0"/>
              <a:cs typeface="Arial" panose="020B0604020202020204" pitchFamily="34" charset="0"/>
            </a:endParaRPr>
          </a:p>
          <a:p>
            <a:pPr>
              <a:spcBef>
                <a:spcPct val="0"/>
              </a:spcBef>
              <a:buFontTx/>
              <a:buNone/>
            </a:pPr>
            <a:r>
              <a:rPr lang="en-GB" altLang="en-US" sz="2400" dirty="0">
                <a:latin typeface="Arial" panose="020B0604020202020204" pitchFamily="34" charset="0"/>
                <a:cs typeface="Arial" panose="020B0604020202020204" pitchFamily="34" charset="0"/>
              </a:rPr>
              <a:t>Draw a possibility space diagram to show the number of different ways that two tickets can be drawn from the bag.</a:t>
            </a:r>
          </a:p>
          <a:p>
            <a:pPr>
              <a:spcBef>
                <a:spcPct val="0"/>
              </a:spcBef>
              <a:buFontTx/>
              <a:buNone/>
            </a:pPr>
            <a:endParaRPr lang="en-GB" altLang="en-US" sz="2400" dirty="0">
              <a:latin typeface="Arial" panose="020B0604020202020204" pitchFamily="34" charset="0"/>
              <a:cs typeface="Arial" panose="020B0604020202020204" pitchFamily="34" charset="0"/>
            </a:endParaRPr>
          </a:p>
          <a:p>
            <a:pPr>
              <a:spcBef>
                <a:spcPct val="0"/>
              </a:spcBef>
              <a:buFontTx/>
              <a:buNone/>
            </a:pPr>
            <a:r>
              <a:rPr lang="en-GB" altLang="en-US" sz="2400" dirty="0">
                <a:latin typeface="Arial" panose="020B0604020202020204" pitchFamily="34" charset="0"/>
                <a:cs typeface="Arial" panose="020B0604020202020204" pitchFamily="34" charset="0"/>
              </a:rPr>
              <a:t>Use this to calculate the probability that the student draws two winning tickets.</a:t>
            </a:r>
          </a:p>
        </p:txBody>
      </p:sp>
      <p:pic>
        <p:nvPicPr>
          <p:cNvPr id="614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922109">
            <a:off x="6973888" y="1547813"/>
            <a:ext cx="2857500" cy="158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0" y="1"/>
            <a:ext cx="12192000" cy="120967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a:defRPr/>
            </a:pPr>
            <a:r>
              <a:rPr lang="en-GB" sz="2800" b="1" dirty="0">
                <a:latin typeface="Arial" panose="020B0604020202020204" pitchFamily="34" charset="0"/>
                <a:cs typeface="Arial" panose="020B0604020202020204" pitchFamily="34" charset="0"/>
              </a:rPr>
              <a:t>Try this!</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7170" name="TextBox 1"/>
              <p:cNvSpPr txBox="1">
                <a:spLocks noChangeArrowheads="1"/>
              </p:cNvSpPr>
              <p:nvPr/>
            </p:nvSpPr>
            <p:spPr bwMode="auto">
              <a:xfrm>
                <a:off x="3867892" y="1923482"/>
                <a:ext cx="7988747" cy="70609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GB" altLang="en-US" sz="2400" dirty="0">
                    <a:latin typeface="Arial" panose="020B0604020202020204" pitchFamily="34" charset="0"/>
                    <a:cs typeface="Arial" panose="020B0604020202020204" pitchFamily="34" charset="0"/>
                  </a:rPr>
                  <a:t>So Probability of getting exactly one winning ticket is </a:t>
                </a:r>
                <a14:m>
                  <m:oMath xmlns:m="http://schemas.openxmlformats.org/officeDocument/2006/math">
                    <m:f>
                      <m:fPr>
                        <m:ctrlPr>
                          <a:rPr lang="en-GB" altLang="en-US" sz="2400" i="1">
                            <a:latin typeface="Cambria Math" panose="02040503050406030204" pitchFamily="18" charset="0"/>
                          </a:rPr>
                        </m:ctrlPr>
                      </m:fPr>
                      <m:num>
                        <m:r>
                          <m:rPr>
                            <m:nor/>
                          </m:rPr>
                          <a:rPr lang="en-GB" altLang="en-US" sz="2400">
                            <a:latin typeface="Arial" panose="020B0604020202020204" pitchFamily="34" charset="0"/>
                            <a:cs typeface="Arial" panose="020B0604020202020204" pitchFamily="34" charset="0"/>
                          </a:rPr>
                          <m:t>9</m:t>
                        </m:r>
                      </m:num>
                      <m:den>
                        <m:r>
                          <m:rPr>
                            <m:nor/>
                          </m:rPr>
                          <a:rPr lang="en-GB" altLang="en-US" sz="2400">
                            <a:latin typeface="Arial" panose="020B0604020202020204" pitchFamily="34" charset="0"/>
                            <a:cs typeface="Arial" panose="020B0604020202020204" pitchFamily="34" charset="0"/>
                          </a:rPr>
                          <m:t>25</m:t>
                        </m:r>
                      </m:den>
                    </m:f>
                  </m:oMath>
                </a14:m>
                <a:r>
                  <a:rPr lang="en-GB" altLang="en-US" sz="2400" dirty="0">
                    <a:latin typeface="Arial" panose="020B0604020202020204" pitchFamily="34" charset="0"/>
                    <a:cs typeface="Arial" panose="020B0604020202020204" pitchFamily="34" charset="0"/>
                  </a:rPr>
                  <a:t>.</a:t>
                </a:r>
              </a:p>
            </p:txBody>
          </p:sp>
        </mc:Choice>
        <mc:Fallback xmlns="">
          <p:sp>
            <p:nvSpPr>
              <p:cNvPr id="7170" name="TextBox 1"/>
              <p:cNvSpPr txBox="1">
                <a:spLocks noRot="1" noChangeAspect="1" noMove="1" noResize="1" noEditPoints="1" noAdjustHandles="1" noChangeArrowheads="1" noChangeShapeType="1" noTextEdit="1"/>
              </p:cNvSpPr>
              <p:nvPr/>
            </p:nvSpPr>
            <p:spPr bwMode="auto">
              <a:xfrm>
                <a:off x="3867892" y="1923482"/>
                <a:ext cx="7988747" cy="706091"/>
              </a:xfrm>
              <a:prstGeom prst="rect">
                <a:avLst/>
              </a:prstGeom>
              <a:blipFill>
                <a:blip r:embed="rId3"/>
                <a:stretch>
                  <a:fillRect l="-1144" b="-6957"/>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noFill/>
                  </a:rPr>
                  <a:t> </a:t>
                </a:r>
              </a:p>
            </p:txBody>
          </p:sp>
        </mc:Fallback>
      </mc:AlternateContent>
      <p:grpSp>
        <p:nvGrpSpPr>
          <p:cNvPr id="4" name="Group 3"/>
          <p:cNvGrpSpPr/>
          <p:nvPr/>
        </p:nvGrpSpPr>
        <p:grpSpPr>
          <a:xfrm>
            <a:off x="335360" y="1438276"/>
            <a:ext cx="3357861" cy="2848993"/>
            <a:chOff x="335360" y="1438276"/>
            <a:chExt cx="3357861" cy="2848993"/>
          </a:xfrm>
        </p:grpSpPr>
        <p:grpSp>
          <p:nvGrpSpPr>
            <p:cNvPr id="3" name="Group 2"/>
            <p:cNvGrpSpPr/>
            <p:nvPr/>
          </p:nvGrpSpPr>
          <p:grpSpPr>
            <a:xfrm>
              <a:off x="335360" y="1438276"/>
              <a:ext cx="3357861" cy="2848993"/>
              <a:chOff x="335360" y="1438276"/>
              <a:chExt cx="3357861" cy="2848993"/>
            </a:xfrm>
          </p:grpSpPr>
          <p:grpSp>
            <p:nvGrpSpPr>
              <p:cNvPr id="7171" name="Group 2"/>
              <p:cNvGrpSpPr>
                <a:grpSpLocks/>
              </p:cNvGrpSpPr>
              <p:nvPr/>
            </p:nvGrpSpPr>
            <p:grpSpPr bwMode="auto">
              <a:xfrm>
                <a:off x="897336" y="1923481"/>
                <a:ext cx="2767012" cy="2363788"/>
                <a:chOff x="340" y="1026"/>
                <a:chExt cx="2016" cy="1722"/>
              </a:xfrm>
            </p:grpSpPr>
            <p:sp>
              <p:nvSpPr>
                <p:cNvPr id="7180" name="Rectangle 4"/>
                <p:cNvSpPr>
                  <a:spLocks noChangeArrowheads="1"/>
                </p:cNvSpPr>
                <p:nvPr/>
              </p:nvSpPr>
              <p:spPr bwMode="auto">
                <a:xfrm>
                  <a:off x="2020" y="2461"/>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7181" name="Rectangle 5"/>
                <p:cNvSpPr>
                  <a:spLocks noChangeArrowheads="1"/>
                </p:cNvSpPr>
                <p:nvPr/>
              </p:nvSpPr>
              <p:spPr bwMode="auto">
                <a:xfrm>
                  <a:off x="2020" y="2174"/>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7182" name="Rectangle 6"/>
                <p:cNvSpPr>
                  <a:spLocks noChangeArrowheads="1"/>
                </p:cNvSpPr>
                <p:nvPr/>
              </p:nvSpPr>
              <p:spPr bwMode="auto">
                <a:xfrm>
                  <a:off x="2020" y="1887"/>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7183" name="Rectangle 7"/>
                <p:cNvSpPr>
                  <a:spLocks noChangeArrowheads="1"/>
                </p:cNvSpPr>
                <p:nvPr/>
              </p:nvSpPr>
              <p:spPr bwMode="auto">
                <a:xfrm>
                  <a:off x="2020" y="1600"/>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7184" name="Rectangle 8"/>
                <p:cNvSpPr>
                  <a:spLocks noChangeArrowheads="1"/>
                </p:cNvSpPr>
                <p:nvPr/>
              </p:nvSpPr>
              <p:spPr bwMode="auto">
                <a:xfrm>
                  <a:off x="2020" y="1313"/>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7185" name="Rectangle 9"/>
                <p:cNvSpPr>
                  <a:spLocks noChangeArrowheads="1"/>
                </p:cNvSpPr>
                <p:nvPr/>
              </p:nvSpPr>
              <p:spPr bwMode="auto">
                <a:xfrm>
                  <a:off x="2020" y="1026"/>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a:solidFill>
                        <a:srgbClr val="010066"/>
                      </a:solidFill>
                      <a:latin typeface="Arial" panose="020B0604020202020204" pitchFamily="34" charset="0"/>
                      <a:cs typeface="Arial" panose="020B0604020202020204" pitchFamily="34" charset="0"/>
                    </a:rPr>
                    <a:t>L</a:t>
                  </a:r>
                  <a:endParaRPr lang="en-US" altLang="en-US" sz="2400">
                    <a:solidFill>
                      <a:srgbClr val="010066"/>
                    </a:solidFill>
                    <a:latin typeface="Arial" panose="020B0604020202020204" pitchFamily="34" charset="0"/>
                    <a:cs typeface="Arial" panose="020B0604020202020204" pitchFamily="34" charset="0"/>
                  </a:endParaRPr>
                </a:p>
              </p:txBody>
            </p:sp>
            <p:sp>
              <p:nvSpPr>
                <p:cNvPr id="7186" name="Rectangle 11"/>
                <p:cNvSpPr>
                  <a:spLocks noChangeArrowheads="1"/>
                </p:cNvSpPr>
                <p:nvPr/>
              </p:nvSpPr>
              <p:spPr bwMode="auto">
                <a:xfrm>
                  <a:off x="1683" y="2461"/>
                  <a:ext cx="337"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7187" name="Rectangle 12"/>
                <p:cNvSpPr>
                  <a:spLocks noChangeArrowheads="1"/>
                </p:cNvSpPr>
                <p:nvPr/>
              </p:nvSpPr>
              <p:spPr bwMode="auto">
                <a:xfrm>
                  <a:off x="1683" y="2174"/>
                  <a:ext cx="337"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7188" name="Rectangle 13"/>
                <p:cNvSpPr>
                  <a:spLocks noChangeArrowheads="1"/>
                </p:cNvSpPr>
                <p:nvPr/>
              </p:nvSpPr>
              <p:spPr bwMode="auto">
                <a:xfrm>
                  <a:off x="1683" y="1887"/>
                  <a:ext cx="337"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7189" name="Rectangle 14"/>
                <p:cNvSpPr>
                  <a:spLocks noChangeArrowheads="1"/>
                </p:cNvSpPr>
                <p:nvPr/>
              </p:nvSpPr>
              <p:spPr bwMode="auto">
                <a:xfrm>
                  <a:off x="1683" y="1600"/>
                  <a:ext cx="337"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7190" name="Rectangle 15"/>
                <p:cNvSpPr>
                  <a:spLocks noChangeArrowheads="1"/>
                </p:cNvSpPr>
                <p:nvPr/>
              </p:nvSpPr>
              <p:spPr bwMode="auto">
                <a:xfrm>
                  <a:off x="1683" y="1313"/>
                  <a:ext cx="337"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7191" name="Rectangle 16"/>
                <p:cNvSpPr>
                  <a:spLocks noChangeArrowheads="1"/>
                </p:cNvSpPr>
                <p:nvPr/>
              </p:nvSpPr>
              <p:spPr bwMode="auto">
                <a:xfrm>
                  <a:off x="1683" y="1026"/>
                  <a:ext cx="337"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a:solidFill>
                        <a:srgbClr val="010066"/>
                      </a:solidFill>
                      <a:latin typeface="Arial" panose="020B0604020202020204" pitchFamily="34" charset="0"/>
                      <a:cs typeface="Arial" panose="020B0604020202020204" pitchFamily="34" charset="0"/>
                    </a:rPr>
                    <a:t>L</a:t>
                  </a:r>
                  <a:endParaRPr lang="en-US" altLang="en-US" sz="2400">
                    <a:solidFill>
                      <a:srgbClr val="010066"/>
                    </a:solidFill>
                    <a:latin typeface="Arial" panose="020B0604020202020204" pitchFamily="34" charset="0"/>
                    <a:cs typeface="Arial" panose="020B0604020202020204" pitchFamily="34" charset="0"/>
                  </a:endParaRPr>
                </a:p>
              </p:txBody>
            </p:sp>
            <p:sp>
              <p:nvSpPr>
                <p:cNvPr id="7192" name="Rectangle 18"/>
                <p:cNvSpPr>
                  <a:spLocks noChangeArrowheads="1"/>
                </p:cNvSpPr>
                <p:nvPr/>
              </p:nvSpPr>
              <p:spPr bwMode="auto">
                <a:xfrm>
                  <a:off x="1348" y="1026"/>
                  <a:ext cx="335"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a:solidFill>
                        <a:srgbClr val="010066"/>
                      </a:solidFill>
                      <a:latin typeface="Arial" panose="020B0604020202020204" pitchFamily="34" charset="0"/>
                      <a:cs typeface="Arial" panose="020B0604020202020204" pitchFamily="34" charset="0"/>
                    </a:rPr>
                    <a:t>W</a:t>
                  </a:r>
                  <a:endParaRPr lang="en-US" altLang="en-US" sz="2400">
                    <a:solidFill>
                      <a:srgbClr val="010066"/>
                    </a:solidFill>
                    <a:latin typeface="Arial" panose="020B0604020202020204" pitchFamily="34" charset="0"/>
                    <a:cs typeface="Arial" panose="020B0604020202020204" pitchFamily="34" charset="0"/>
                  </a:endParaRPr>
                </a:p>
              </p:txBody>
            </p:sp>
            <p:sp>
              <p:nvSpPr>
                <p:cNvPr id="7193" name="Rectangle 19"/>
                <p:cNvSpPr>
                  <a:spLocks noChangeArrowheads="1"/>
                </p:cNvSpPr>
                <p:nvPr/>
              </p:nvSpPr>
              <p:spPr bwMode="auto">
                <a:xfrm>
                  <a:off x="1012" y="1026"/>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a:solidFill>
                        <a:srgbClr val="010066"/>
                      </a:solidFill>
                      <a:latin typeface="Arial" panose="020B0604020202020204" pitchFamily="34" charset="0"/>
                      <a:cs typeface="Arial" panose="020B0604020202020204" pitchFamily="34" charset="0"/>
                    </a:rPr>
                    <a:t>W</a:t>
                  </a:r>
                  <a:endParaRPr lang="en-US" altLang="en-US" sz="2400">
                    <a:solidFill>
                      <a:srgbClr val="010066"/>
                    </a:solidFill>
                    <a:latin typeface="Arial" panose="020B0604020202020204" pitchFamily="34" charset="0"/>
                    <a:cs typeface="Arial" panose="020B0604020202020204" pitchFamily="34" charset="0"/>
                  </a:endParaRPr>
                </a:p>
              </p:txBody>
            </p:sp>
            <p:sp>
              <p:nvSpPr>
                <p:cNvPr id="7194" name="Rectangle 20"/>
                <p:cNvSpPr>
                  <a:spLocks noChangeArrowheads="1"/>
                </p:cNvSpPr>
                <p:nvPr/>
              </p:nvSpPr>
              <p:spPr bwMode="auto">
                <a:xfrm>
                  <a:off x="676" y="1026"/>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a:solidFill>
                        <a:srgbClr val="010066"/>
                      </a:solidFill>
                      <a:latin typeface="Arial" panose="020B0604020202020204" pitchFamily="34" charset="0"/>
                      <a:cs typeface="Arial" panose="020B0604020202020204" pitchFamily="34" charset="0"/>
                    </a:rPr>
                    <a:t>W</a:t>
                  </a:r>
                  <a:endParaRPr lang="en-US" altLang="en-US" sz="2400">
                    <a:solidFill>
                      <a:srgbClr val="010066"/>
                    </a:solidFill>
                    <a:latin typeface="Arial" panose="020B0604020202020204" pitchFamily="34" charset="0"/>
                    <a:cs typeface="Arial" panose="020B0604020202020204" pitchFamily="34" charset="0"/>
                  </a:endParaRPr>
                </a:p>
              </p:txBody>
            </p:sp>
            <p:sp>
              <p:nvSpPr>
                <p:cNvPr id="7195" name="Rectangle 21"/>
                <p:cNvSpPr>
                  <a:spLocks noChangeArrowheads="1"/>
                </p:cNvSpPr>
                <p:nvPr/>
              </p:nvSpPr>
              <p:spPr bwMode="auto">
                <a:xfrm>
                  <a:off x="340" y="1026"/>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dirty="0">
                      <a:solidFill>
                        <a:srgbClr val="010066"/>
                      </a:solidFill>
                      <a:latin typeface="Arial" panose="020B0604020202020204" pitchFamily="34" charset="0"/>
                      <a:cs typeface="Arial" panose="020B0604020202020204" pitchFamily="34" charset="0"/>
                    </a:rPr>
                    <a:t>+</a:t>
                  </a:r>
                  <a:endParaRPr lang="en-US" altLang="en-US" sz="2400" dirty="0">
                    <a:solidFill>
                      <a:srgbClr val="010066"/>
                    </a:solidFill>
                    <a:latin typeface="Arial" panose="020B0604020202020204" pitchFamily="34" charset="0"/>
                    <a:cs typeface="Arial" panose="020B0604020202020204" pitchFamily="34" charset="0"/>
                  </a:endParaRPr>
                </a:p>
              </p:txBody>
            </p:sp>
            <p:sp>
              <p:nvSpPr>
                <p:cNvPr id="7196" name="Rectangle 26"/>
                <p:cNvSpPr>
                  <a:spLocks noChangeArrowheads="1"/>
                </p:cNvSpPr>
                <p:nvPr/>
              </p:nvSpPr>
              <p:spPr bwMode="auto">
                <a:xfrm>
                  <a:off x="340" y="1313"/>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a:solidFill>
                        <a:srgbClr val="010066"/>
                      </a:solidFill>
                      <a:latin typeface="Arial" panose="020B0604020202020204" pitchFamily="34" charset="0"/>
                      <a:cs typeface="Arial" panose="020B0604020202020204" pitchFamily="34" charset="0"/>
                    </a:rPr>
                    <a:t>W</a:t>
                  </a:r>
                  <a:endParaRPr lang="en-US" altLang="en-US" sz="2400">
                    <a:solidFill>
                      <a:srgbClr val="010066"/>
                    </a:solidFill>
                    <a:latin typeface="Arial" panose="020B0604020202020204" pitchFamily="34" charset="0"/>
                    <a:cs typeface="Arial" panose="020B0604020202020204" pitchFamily="34" charset="0"/>
                  </a:endParaRPr>
                </a:p>
              </p:txBody>
            </p:sp>
            <p:sp>
              <p:nvSpPr>
                <p:cNvPr id="7197" name="Rectangle 33"/>
                <p:cNvSpPr>
                  <a:spLocks noChangeArrowheads="1"/>
                </p:cNvSpPr>
                <p:nvPr/>
              </p:nvSpPr>
              <p:spPr bwMode="auto">
                <a:xfrm>
                  <a:off x="1348" y="2461"/>
                  <a:ext cx="335"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7198" name="Rectangle 34"/>
                <p:cNvSpPr>
                  <a:spLocks noChangeArrowheads="1"/>
                </p:cNvSpPr>
                <p:nvPr/>
              </p:nvSpPr>
              <p:spPr bwMode="auto">
                <a:xfrm>
                  <a:off x="1012" y="2461"/>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7199" name="Rectangle 35"/>
                <p:cNvSpPr>
                  <a:spLocks noChangeArrowheads="1"/>
                </p:cNvSpPr>
                <p:nvPr/>
              </p:nvSpPr>
              <p:spPr bwMode="auto">
                <a:xfrm>
                  <a:off x="676" y="2461"/>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7200" name="Rectangle 36"/>
                <p:cNvSpPr>
                  <a:spLocks noChangeArrowheads="1"/>
                </p:cNvSpPr>
                <p:nvPr/>
              </p:nvSpPr>
              <p:spPr bwMode="auto">
                <a:xfrm>
                  <a:off x="340" y="2461"/>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a:solidFill>
                        <a:srgbClr val="010066"/>
                      </a:solidFill>
                      <a:latin typeface="Arial" panose="020B0604020202020204" pitchFamily="34" charset="0"/>
                      <a:cs typeface="Arial" panose="020B0604020202020204" pitchFamily="34" charset="0"/>
                    </a:rPr>
                    <a:t>L</a:t>
                  </a:r>
                  <a:endParaRPr lang="en-US" altLang="en-US" sz="2400">
                    <a:solidFill>
                      <a:srgbClr val="010066"/>
                    </a:solidFill>
                    <a:latin typeface="Arial" panose="020B0604020202020204" pitchFamily="34" charset="0"/>
                    <a:cs typeface="Arial" panose="020B0604020202020204" pitchFamily="34" charset="0"/>
                  </a:endParaRPr>
                </a:p>
              </p:txBody>
            </p:sp>
            <p:sp>
              <p:nvSpPr>
                <p:cNvPr id="7201" name="Rectangle 38"/>
                <p:cNvSpPr>
                  <a:spLocks noChangeArrowheads="1"/>
                </p:cNvSpPr>
                <p:nvPr/>
              </p:nvSpPr>
              <p:spPr bwMode="auto">
                <a:xfrm>
                  <a:off x="1348" y="2174"/>
                  <a:ext cx="335"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7202" name="Rectangle 39"/>
                <p:cNvSpPr>
                  <a:spLocks noChangeArrowheads="1"/>
                </p:cNvSpPr>
                <p:nvPr/>
              </p:nvSpPr>
              <p:spPr bwMode="auto">
                <a:xfrm>
                  <a:off x="1012" y="2174"/>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7203" name="Rectangle 40"/>
                <p:cNvSpPr>
                  <a:spLocks noChangeArrowheads="1"/>
                </p:cNvSpPr>
                <p:nvPr/>
              </p:nvSpPr>
              <p:spPr bwMode="auto">
                <a:xfrm>
                  <a:off x="676" y="2174"/>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endParaRPr lang="en-US" altLang="en-US" sz="2400">
                    <a:solidFill>
                      <a:srgbClr val="FF6600"/>
                    </a:solidFill>
                    <a:latin typeface="Arial" panose="020B0604020202020204" pitchFamily="34" charset="0"/>
                    <a:cs typeface="Arial" panose="020B0604020202020204" pitchFamily="34" charset="0"/>
                  </a:endParaRPr>
                </a:p>
              </p:txBody>
            </p:sp>
            <p:sp>
              <p:nvSpPr>
                <p:cNvPr id="7204" name="Rectangle 41"/>
                <p:cNvSpPr>
                  <a:spLocks noChangeArrowheads="1"/>
                </p:cNvSpPr>
                <p:nvPr/>
              </p:nvSpPr>
              <p:spPr bwMode="auto">
                <a:xfrm>
                  <a:off x="340" y="2174"/>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a:solidFill>
                        <a:srgbClr val="010066"/>
                      </a:solidFill>
                      <a:latin typeface="Arial" panose="020B0604020202020204" pitchFamily="34" charset="0"/>
                      <a:cs typeface="Arial" panose="020B0604020202020204" pitchFamily="34" charset="0"/>
                    </a:rPr>
                    <a:t>L</a:t>
                  </a:r>
                  <a:endParaRPr lang="en-US" altLang="en-US" sz="2400">
                    <a:solidFill>
                      <a:srgbClr val="010066"/>
                    </a:solidFill>
                    <a:latin typeface="Arial" panose="020B0604020202020204" pitchFamily="34" charset="0"/>
                    <a:cs typeface="Arial" panose="020B0604020202020204" pitchFamily="34" charset="0"/>
                  </a:endParaRPr>
                </a:p>
              </p:txBody>
            </p:sp>
            <p:sp>
              <p:nvSpPr>
                <p:cNvPr id="7205" name="Rectangle 43"/>
                <p:cNvSpPr>
                  <a:spLocks noChangeArrowheads="1"/>
                </p:cNvSpPr>
                <p:nvPr/>
              </p:nvSpPr>
              <p:spPr bwMode="auto">
                <a:xfrm>
                  <a:off x="1349" y="1588"/>
                  <a:ext cx="335"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US" altLang="en-US" sz="2400">
                      <a:solidFill>
                        <a:srgbClr val="FF6600"/>
                      </a:solidFill>
                      <a:latin typeface="Arial" panose="020B0604020202020204" pitchFamily="34" charset="0"/>
                      <a:cs typeface="Arial" panose="020B0604020202020204" pitchFamily="34" charset="0"/>
                    </a:rPr>
                    <a:t>x</a:t>
                  </a:r>
                </a:p>
              </p:txBody>
            </p:sp>
            <p:sp>
              <p:nvSpPr>
                <p:cNvPr id="7206" name="Rectangle 44"/>
                <p:cNvSpPr>
                  <a:spLocks noChangeArrowheads="1"/>
                </p:cNvSpPr>
                <p:nvPr/>
              </p:nvSpPr>
              <p:spPr bwMode="auto">
                <a:xfrm>
                  <a:off x="994" y="1588"/>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US" altLang="en-US" sz="2400">
                      <a:solidFill>
                        <a:srgbClr val="FF6600"/>
                      </a:solidFill>
                      <a:latin typeface="Arial" panose="020B0604020202020204" pitchFamily="34" charset="0"/>
                      <a:cs typeface="Arial" panose="020B0604020202020204" pitchFamily="34" charset="0"/>
                    </a:rPr>
                    <a:t>x</a:t>
                  </a:r>
                </a:p>
              </p:txBody>
            </p:sp>
            <p:sp>
              <p:nvSpPr>
                <p:cNvPr id="7207" name="Rectangle 45"/>
                <p:cNvSpPr>
                  <a:spLocks noChangeArrowheads="1"/>
                </p:cNvSpPr>
                <p:nvPr/>
              </p:nvSpPr>
              <p:spPr bwMode="auto">
                <a:xfrm>
                  <a:off x="666" y="1588"/>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US" altLang="en-US" sz="2400" dirty="0">
                      <a:solidFill>
                        <a:srgbClr val="FF6600"/>
                      </a:solidFill>
                      <a:latin typeface="Arial" panose="020B0604020202020204" pitchFamily="34" charset="0"/>
                      <a:cs typeface="Arial" panose="020B0604020202020204" pitchFamily="34" charset="0"/>
                    </a:rPr>
                    <a:t>x</a:t>
                  </a:r>
                </a:p>
              </p:txBody>
            </p:sp>
            <p:sp>
              <p:nvSpPr>
                <p:cNvPr id="7208" name="Rectangle 46"/>
                <p:cNvSpPr>
                  <a:spLocks noChangeArrowheads="1"/>
                </p:cNvSpPr>
                <p:nvPr/>
              </p:nvSpPr>
              <p:spPr bwMode="auto">
                <a:xfrm>
                  <a:off x="340" y="1887"/>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a:solidFill>
                        <a:srgbClr val="010066"/>
                      </a:solidFill>
                      <a:latin typeface="Arial" panose="020B0604020202020204" pitchFamily="34" charset="0"/>
                      <a:cs typeface="Arial" panose="020B0604020202020204" pitchFamily="34" charset="0"/>
                    </a:rPr>
                    <a:t>W</a:t>
                  </a:r>
                  <a:endParaRPr lang="en-US" altLang="en-US" sz="2400">
                    <a:solidFill>
                      <a:srgbClr val="010066"/>
                    </a:solidFill>
                    <a:latin typeface="Arial" panose="020B0604020202020204" pitchFamily="34" charset="0"/>
                    <a:cs typeface="Arial" panose="020B0604020202020204" pitchFamily="34" charset="0"/>
                  </a:endParaRPr>
                </a:p>
              </p:txBody>
            </p:sp>
            <p:sp>
              <p:nvSpPr>
                <p:cNvPr id="7209" name="Rectangle 48"/>
                <p:cNvSpPr>
                  <a:spLocks noChangeArrowheads="1"/>
                </p:cNvSpPr>
                <p:nvPr/>
              </p:nvSpPr>
              <p:spPr bwMode="auto">
                <a:xfrm>
                  <a:off x="1354" y="1329"/>
                  <a:ext cx="294" cy="22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a:solidFill>
                        <a:srgbClr val="FF6600"/>
                      </a:solidFill>
                      <a:latin typeface="Arial" panose="020B0604020202020204" pitchFamily="34" charset="0"/>
                      <a:cs typeface="Arial" panose="020B0604020202020204" pitchFamily="34" charset="0"/>
                    </a:rPr>
                    <a:t>x</a:t>
                  </a:r>
                  <a:endParaRPr lang="en-US" altLang="en-US" sz="2400">
                    <a:solidFill>
                      <a:srgbClr val="FF6600"/>
                    </a:solidFill>
                    <a:latin typeface="Arial" panose="020B0604020202020204" pitchFamily="34" charset="0"/>
                    <a:cs typeface="Arial" panose="020B0604020202020204" pitchFamily="34" charset="0"/>
                  </a:endParaRPr>
                </a:p>
              </p:txBody>
            </p:sp>
            <p:sp>
              <p:nvSpPr>
                <p:cNvPr id="7210" name="Rectangle 49"/>
                <p:cNvSpPr>
                  <a:spLocks noChangeArrowheads="1"/>
                </p:cNvSpPr>
                <p:nvPr/>
              </p:nvSpPr>
              <p:spPr bwMode="auto">
                <a:xfrm>
                  <a:off x="1017" y="1329"/>
                  <a:ext cx="295" cy="22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US" altLang="en-US" sz="2400" dirty="0">
                      <a:solidFill>
                        <a:srgbClr val="FF6600"/>
                      </a:solidFill>
                      <a:latin typeface="Arial" panose="020B0604020202020204" pitchFamily="34" charset="0"/>
                      <a:cs typeface="Arial" panose="020B0604020202020204" pitchFamily="34" charset="0"/>
                    </a:rPr>
                    <a:t>x</a:t>
                  </a:r>
                </a:p>
              </p:txBody>
            </p:sp>
            <p:sp>
              <p:nvSpPr>
                <p:cNvPr id="7211" name="Rectangle 50"/>
                <p:cNvSpPr>
                  <a:spLocks noChangeArrowheads="1"/>
                </p:cNvSpPr>
                <p:nvPr/>
              </p:nvSpPr>
              <p:spPr bwMode="auto">
                <a:xfrm>
                  <a:off x="682" y="1340"/>
                  <a:ext cx="295" cy="22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US" altLang="en-US" sz="2400" dirty="0">
                      <a:solidFill>
                        <a:srgbClr val="FF6600"/>
                      </a:solidFill>
                      <a:latin typeface="Arial" panose="020B0604020202020204" pitchFamily="34" charset="0"/>
                      <a:cs typeface="Arial" panose="020B0604020202020204" pitchFamily="34" charset="0"/>
                    </a:rPr>
                    <a:t>x</a:t>
                  </a:r>
                </a:p>
              </p:txBody>
            </p:sp>
            <p:sp>
              <p:nvSpPr>
                <p:cNvPr id="7212" name="Rectangle 51"/>
                <p:cNvSpPr>
                  <a:spLocks noChangeArrowheads="1"/>
                </p:cNvSpPr>
                <p:nvPr/>
              </p:nvSpPr>
              <p:spPr bwMode="auto">
                <a:xfrm>
                  <a:off x="340" y="1600"/>
                  <a:ext cx="336" cy="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en-GB" altLang="en-US" sz="2400">
                      <a:solidFill>
                        <a:srgbClr val="010066"/>
                      </a:solidFill>
                      <a:latin typeface="Arial" panose="020B0604020202020204" pitchFamily="34" charset="0"/>
                      <a:cs typeface="Arial" panose="020B0604020202020204" pitchFamily="34" charset="0"/>
                    </a:rPr>
                    <a:t>W</a:t>
                  </a:r>
                  <a:endParaRPr lang="en-US" altLang="en-US" sz="2400">
                    <a:solidFill>
                      <a:srgbClr val="010066"/>
                    </a:solidFill>
                    <a:latin typeface="Arial" panose="020B0604020202020204" pitchFamily="34" charset="0"/>
                    <a:cs typeface="Arial" panose="020B0604020202020204" pitchFamily="34" charset="0"/>
                  </a:endParaRPr>
                </a:p>
              </p:txBody>
            </p:sp>
            <p:sp>
              <p:nvSpPr>
                <p:cNvPr id="7213" name="Line 52"/>
                <p:cNvSpPr>
                  <a:spLocks noChangeShapeType="1"/>
                </p:cNvSpPr>
                <p:nvPr/>
              </p:nvSpPr>
              <p:spPr bwMode="auto">
                <a:xfrm>
                  <a:off x="340" y="2174"/>
                  <a:ext cx="201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7214" name="Line 53"/>
                <p:cNvSpPr>
                  <a:spLocks noChangeShapeType="1"/>
                </p:cNvSpPr>
                <p:nvPr/>
              </p:nvSpPr>
              <p:spPr bwMode="auto">
                <a:xfrm>
                  <a:off x="340" y="2461"/>
                  <a:ext cx="201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7215" name="Line 54"/>
                <p:cNvSpPr>
                  <a:spLocks noChangeShapeType="1"/>
                </p:cNvSpPr>
                <p:nvPr/>
              </p:nvSpPr>
              <p:spPr bwMode="auto">
                <a:xfrm>
                  <a:off x="340" y="2748"/>
                  <a:ext cx="201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7216" name="Line 55"/>
                <p:cNvSpPr>
                  <a:spLocks noChangeShapeType="1"/>
                </p:cNvSpPr>
                <p:nvPr/>
              </p:nvSpPr>
              <p:spPr bwMode="auto">
                <a:xfrm>
                  <a:off x="676" y="1026"/>
                  <a:ext cx="0" cy="172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7217" name="Line 56"/>
                <p:cNvSpPr>
                  <a:spLocks noChangeShapeType="1"/>
                </p:cNvSpPr>
                <p:nvPr/>
              </p:nvSpPr>
              <p:spPr bwMode="auto">
                <a:xfrm>
                  <a:off x="1012" y="1026"/>
                  <a:ext cx="0" cy="172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7218" name="Line 57"/>
                <p:cNvSpPr>
                  <a:spLocks noChangeShapeType="1"/>
                </p:cNvSpPr>
                <p:nvPr/>
              </p:nvSpPr>
              <p:spPr bwMode="auto">
                <a:xfrm>
                  <a:off x="1348" y="1026"/>
                  <a:ext cx="0" cy="172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7219" name="Line 58"/>
                <p:cNvSpPr>
                  <a:spLocks noChangeShapeType="1"/>
                </p:cNvSpPr>
                <p:nvPr/>
              </p:nvSpPr>
              <p:spPr bwMode="auto">
                <a:xfrm>
                  <a:off x="1683" y="1026"/>
                  <a:ext cx="0" cy="172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7220" name="Line 59"/>
                <p:cNvSpPr>
                  <a:spLocks noChangeShapeType="1"/>
                </p:cNvSpPr>
                <p:nvPr/>
              </p:nvSpPr>
              <p:spPr bwMode="auto">
                <a:xfrm>
                  <a:off x="340" y="1887"/>
                  <a:ext cx="201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7221" name="Line 60"/>
                <p:cNvSpPr>
                  <a:spLocks noChangeShapeType="1"/>
                </p:cNvSpPr>
                <p:nvPr/>
              </p:nvSpPr>
              <p:spPr bwMode="auto">
                <a:xfrm>
                  <a:off x="340" y="1600"/>
                  <a:ext cx="201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7222" name="Line 61"/>
                <p:cNvSpPr>
                  <a:spLocks noChangeShapeType="1"/>
                </p:cNvSpPr>
                <p:nvPr/>
              </p:nvSpPr>
              <p:spPr bwMode="auto">
                <a:xfrm>
                  <a:off x="340" y="1313"/>
                  <a:ext cx="201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7223" name="Line 62"/>
                <p:cNvSpPr>
                  <a:spLocks noChangeShapeType="1"/>
                </p:cNvSpPr>
                <p:nvPr/>
              </p:nvSpPr>
              <p:spPr bwMode="auto">
                <a:xfrm>
                  <a:off x="2020" y="1026"/>
                  <a:ext cx="0" cy="172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7224" name="Line 63"/>
                <p:cNvSpPr>
                  <a:spLocks noChangeShapeType="1"/>
                </p:cNvSpPr>
                <p:nvPr/>
              </p:nvSpPr>
              <p:spPr bwMode="auto">
                <a:xfrm>
                  <a:off x="2356" y="1026"/>
                  <a:ext cx="0" cy="172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7225" name="Line 64"/>
                <p:cNvSpPr>
                  <a:spLocks noChangeShapeType="1"/>
                </p:cNvSpPr>
                <p:nvPr/>
              </p:nvSpPr>
              <p:spPr bwMode="auto">
                <a:xfrm>
                  <a:off x="340" y="1026"/>
                  <a:ext cx="2016"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sp>
              <p:nvSpPr>
                <p:cNvPr id="7226" name="Line 65"/>
                <p:cNvSpPr>
                  <a:spLocks noChangeShapeType="1"/>
                </p:cNvSpPr>
                <p:nvPr/>
              </p:nvSpPr>
              <p:spPr bwMode="auto">
                <a:xfrm>
                  <a:off x="340" y="1026"/>
                  <a:ext cx="0" cy="1722"/>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GB">
                    <a:latin typeface="Arial" panose="020B0604020202020204" pitchFamily="34" charset="0"/>
                    <a:cs typeface="Arial" panose="020B0604020202020204" pitchFamily="34" charset="0"/>
                  </a:endParaRPr>
                </a:p>
              </p:txBody>
            </p:sp>
          </p:grpSp>
          <p:sp>
            <p:nvSpPr>
              <p:cNvPr id="7172" name="TextBox 107"/>
              <p:cNvSpPr txBox="1">
                <a:spLocks noChangeArrowheads="1"/>
              </p:cNvSpPr>
              <p:nvPr/>
            </p:nvSpPr>
            <p:spPr bwMode="auto">
              <a:xfrm>
                <a:off x="884934" y="1438276"/>
                <a:ext cx="28082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GB" altLang="en-US" sz="2400" dirty="0">
                    <a:latin typeface="Arial" panose="020B0604020202020204" pitchFamily="34" charset="0"/>
                    <a:cs typeface="Arial" panose="020B0604020202020204" pitchFamily="34" charset="0"/>
                  </a:rPr>
                  <a:t>1</a:t>
                </a:r>
                <a:r>
                  <a:rPr lang="en-GB" altLang="en-US" sz="2400" baseline="30000" dirty="0">
                    <a:latin typeface="Arial" panose="020B0604020202020204" pitchFamily="34" charset="0"/>
                    <a:cs typeface="Arial" panose="020B0604020202020204" pitchFamily="34" charset="0"/>
                  </a:rPr>
                  <a:t>st</a:t>
                </a:r>
                <a:r>
                  <a:rPr lang="en-GB" altLang="en-US" sz="2400" dirty="0">
                    <a:latin typeface="Arial" panose="020B0604020202020204" pitchFamily="34" charset="0"/>
                    <a:cs typeface="Arial" panose="020B0604020202020204" pitchFamily="34" charset="0"/>
                  </a:rPr>
                  <a:t> ticket</a:t>
                </a:r>
              </a:p>
            </p:txBody>
          </p:sp>
          <p:sp>
            <p:nvSpPr>
              <p:cNvPr id="7173" name="TextBox 108"/>
              <p:cNvSpPr txBox="1">
                <a:spLocks noChangeArrowheads="1"/>
              </p:cNvSpPr>
              <p:nvPr/>
            </p:nvSpPr>
            <p:spPr bwMode="auto">
              <a:xfrm rot="16200000">
                <a:off x="-275827" y="2511427"/>
                <a:ext cx="16827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GB" altLang="en-US" sz="2400" dirty="0">
                    <a:latin typeface="Arial" panose="020B0604020202020204" pitchFamily="34" charset="0"/>
                    <a:cs typeface="Arial" panose="020B0604020202020204" pitchFamily="34" charset="0"/>
                  </a:rPr>
                  <a:t>2nd ticket</a:t>
                </a:r>
              </a:p>
            </p:txBody>
          </p:sp>
        </p:grpSp>
        <p:sp>
          <p:nvSpPr>
            <p:cNvPr id="7174" name="Rectangle 23"/>
            <p:cNvSpPr>
              <a:spLocks noChangeArrowheads="1"/>
            </p:cNvSpPr>
            <p:nvPr/>
          </p:nvSpPr>
          <p:spPr bwMode="auto">
            <a:xfrm>
              <a:off x="2315073" y="3121848"/>
              <a:ext cx="417512" cy="30715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None/>
              </a:pPr>
              <a:r>
                <a:rPr lang="en-GB" altLang="en-US" sz="2400" dirty="0">
                  <a:solidFill>
                    <a:srgbClr val="FF6600"/>
                  </a:solidFill>
                  <a:latin typeface="Arial" panose="020B0604020202020204" pitchFamily="34" charset="0"/>
                  <a:cs typeface="Arial" panose="020B0604020202020204" pitchFamily="34" charset="0"/>
                </a:rPr>
                <a:t>x</a:t>
              </a:r>
              <a:endParaRPr lang="en-US" altLang="en-US" sz="2400" dirty="0">
                <a:solidFill>
                  <a:srgbClr val="FF6600"/>
                </a:solidFill>
                <a:latin typeface="Arial" panose="020B0604020202020204" pitchFamily="34" charset="0"/>
                <a:cs typeface="Arial" panose="020B0604020202020204" pitchFamily="34" charset="0"/>
              </a:endParaRPr>
            </a:p>
          </p:txBody>
        </p:sp>
        <p:sp>
          <p:nvSpPr>
            <p:cNvPr id="7175" name="Rectangle 25"/>
            <p:cNvSpPr>
              <a:spLocks noChangeArrowheads="1"/>
            </p:cNvSpPr>
            <p:nvPr/>
          </p:nvSpPr>
          <p:spPr bwMode="auto">
            <a:xfrm>
              <a:off x="1398589" y="3140968"/>
              <a:ext cx="381000" cy="3000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None/>
              </a:pPr>
              <a:r>
                <a:rPr lang="en-US" altLang="en-US" sz="2400" dirty="0">
                  <a:solidFill>
                    <a:srgbClr val="FF6600"/>
                  </a:solidFill>
                  <a:latin typeface="Arial" panose="020B0604020202020204" pitchFamily="34" charset="0"/>
                  <a:cs typeface="Arial" panose="020B0604020202020204" pitchFamily="34" charset="0"/>
                </a:rPr>
                <a:t>x</a:t>
              </a:r>
            </a:p>
          </p:txBody>
        </p:sp>
        <p:sp>
          <p:nvSpPr>
            <p:cNvPr id="7176" name="Rectangle 25"/>
            <p:cNvSpPr>
              <a:spLocks noChangeArrowheads="1"/>
            </p:cNvSpPr>
            <p:nvPr/>
          </p:nvSpPr>
          <p:spPr bwMode="auto">
            <a:xfrm>
              <a:off x="1847528" y="3161007"/>
              <a:ext cx="383307" cy="2534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None/>
              </a:pPr>
              <a:r>
                <a:rPr lang="en-US" altLang="en-US" sz="2400" dirty="0">
                  <a:solidFill>
                    <a:srgbClr val="FF6600"/>
                  </a:solidFill>
                  <a:latin typeface="Arial" panose="020B0604020202020204" pitchFamily="34" charset="0"/>
                  <a:cs typeface="Arial" panose="020B0604020202020204" pitchFamily="34" charset="0"/>
                </a:rPr>
                <a:t>x</a:t>
              </a:r>
            </a:p>
          </p:txBody>
        </p:sp>
      </p:grpSp>
      <p:sp>
        <p:nvSpPr>
          <p:cNvPr id="7177" name="TextBox 1"/>
          <p:cNvSpPr txBox="1">
            <a:spLocks noChangeArrowheads="1"/>
          </p:cNvSpPr>
          <p:nvPr/>
        </p:nvSpPr>
        <p:spPr bwMode="auto">
          <a:xfrm>
            <a:off x="3899249" y="2708920"/>
            <a:ext cx="20780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GB" altLang="en-US" sz="2800" dirty="0">
                <a:latin typeface="Arial" panose="020B0604020202020204" pitchFamily="34" charset="0"/>
                <a:cs typeface="Arial" panose="020B0604020202020204" pitchFamily="34" charset="0"/>
              </a:rPr>
              <a:t>Notice that: </a:t>
            </a:r>
          </a:p>
        </p:txBody>
      </p:sp>
      <p:sp>
        <p:nvSpPr>
          <p:cNvPr id="7179" name="TextBox 3"/>
          <p:cNvSpPr txBox="1">
            <a:spLocks noChangeArrowheads="1"/>
          </p:cNvSpPr>
          <p:nvPr/>
        </p:nvSpPr>
        <p:spPr bwMode="auto">
          <a:xfrm>
            <a:off x="335360" y="4644951"/>
            <a:ext cx="8280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GB" altLang="en-US" sz="2400" dirty="0">
                <a:latin typeface="Arial" panose="020B0604020202020204" pitchFamily="34" charset="0"/>
                <a:cs typeface="Arial" panose="020B0604020202020204" pitchFamily="34" charset="0"/>
              </a:rPr>
              <a:t>P(getting 2 wins) =  P(1</a:t>
            </a:r>
            <a:r>
              <a:rPr lang="en-GB" altLang="en-US" sz="2400" baseline="30000" dirty="0">
                <a:latin typeface="Arial" panose="020B0604020202020204" pitchFamily="34" charset="0"/>
                <a:cs typeface="Arial" panose="020B0604020202020204" pitchFamily="34" charset="0"/>
              </a:rPr>
              <a:t>st</a:t>
            </a:r>
            <a:r>
              <a:rPr lang="en-GB" altLang="en-US" sz="2400" dirty="0">
                <a:latin typeface="Arial" panose="020B0604020202020204" pitchFamily="34" charset="0"/>
                <a:cs typeface="Arial" panose="020B0604020202020204" pitchFamily="34" charset="0"/>
              </a:rPr>
              <a:t> ticket wins) × P(2</a:t>
            </a:r>
            <a:r>
              <a:rPr lang="en-GB" altLang="en-US" sz="2400" baseline="30000" dirty="0">
                <a:latin typeface="Arial" panose="020B0604020202020204" pitchFamily="34" charset="0"/>
                <a:cs typeface="Arial" panose="020B0604020202020204" pitchFamily="34" charset="0"/>
              </a:rPr>
              <a:t>nd</a:t>
            </a:r>
            <a:r>
              <a:rPr lang="en-GB" altLang="en-US" sz="2400" dirty="0">
                <a:latin typeface="Arial" panose="020B0604020202020204" pitchFamily="34" charset="0"/>
                <a:cs typeface="Arial" panose="020B0604020202020204" pitchFamily="34" charset="0"/>
              </a:rPr>
              <a:t> ticket wins) </a:t>
            </a:r>
          </a:p>
        </p:txBody>
      </p:sp>
      <p:sp>
        <p:nvSpPr>
          <p:cNvPr id="59" name="Rectangle 58"/>
          <p:cNvSpPr/>
          <p:nvPr/>
        </p:nvSpPr>
        <p:spPr>
          <a:xfrm>
            <a:off x="0" y="1"/>
            <a:ext cx="12192000" cy="120967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a:defRPr/>
            </a:pPr>
            <a:r>
              <a:rPr lang="en-GB" sz="2800" b="1" dirty="0">
                <a:latin typeface="Arial" panose="020B0604020202020204" pitchFamily="34" charset="0"/>
                <a:cs typeface="Arial" panose="020B0604020202020204" pitchFamily="34" charset="0"/>
              </a:rPr>
              <a:t>Try this!</a:t>
            </a:r>
          </a:p>
        </p:txBody>
      </p:sp>
      <mc:AlternateContent xmlns:mc="http://schemas.openxmlformats.org/markup-compatibility/2006" xmlns:a14="http://schemas.microsoft.com/office/drawing/2010/main">
        <mc:Choice Requires="a14">
          <p:sp>
            <p:nvSpPr>
              <p:cNvPr id="2" name="TextBox 1"/>
              <p:cNvSpPr txBox="1"/>
              <p:nvPr/>
            </p:nvSpPr>
            <p:spPr>
              <a:xfrm>
                <a:off x="3918820" y="3343742"/>
                <a:ext cx="2587517" cy="801245"/>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f>
                        <m:fPr>
                          <m:ctrlPr>
                            <a:rPr lang="en-GB" i="1">
                              <a:latin typeface="Cambria Math" panose="02040503050406030204" pitchFamily="18" charset="0"/>
                            </a:rPr>
                          </m:ctrlPr>
                        </m:fPr>
                        <m:num>
                          <m:r>
                            <m:rPr>
                              <m:nor/>
                            </m:rPr>
                            <a:rPr lang="en-GB">
                              <a:latin typeface="Arial" panose="020B0604020202020204" pitchFamily="34" charset="0"/>
                              <a:cs typeface="Arial" panose="020B0604020202020204" pitchFamily="34" charset="0"/>
                            </a:rPr>
                            <m:t>9</m:t>
                          </m:r>
                        </m:num>
                        <m:den>
                          <m:r>
                            <m:rPr>
                              <m:nor/>
                            </m:rPr>
                            <a:rPr lang="en-GB">
                              <a:latin typeface="Arial" panose="020B0604020202020204" pitchFamily="34" charset="0"/>
                              <a:cs typeface="Arial" panose="020B0604020202020204" pitchFamily="34" charset="0"/>
                            </a:rPr>
                            <m:t>25</m:t>
                          </m:r>
                        </m:den>
                      </m:f>
                      <m:r>
                        <m:rPr>
                          <m:nor/>
                        </m:rPr>
                        <a:rPr lang="en-GB" dirty="0">
                          <a:latin typeface="Arial" panose="020B0604020202020204" pitchFamily="34" charset="0"/>
                          <a:ea typeface="Cambria Math"/>
                          <a:cs typeface="Arial" panose="020B0604020202020204" pitchFamily="34" charset="0"/>
                        </a:rPr>
                        <m:t>= </m:t>
                      </m:r>
                      <m:f>
                        <m:fPr>
                          <m:ctrlPr>
                            <a:rPr lang="en-GB" i="1" dirty="0">
                              <a:latin typeface="Cambria Math" panose="02040503050406030204" pitchFamily="18" charset="0"/>
                              <a:ea typeface="Cambria Math"/>
                            </a:rPr>
                          </m:ctrlPr>
                        </m:fPr>
                        <m:num>
                          <m:r>
                            <m:rPr>
                              <m:nor/>
                            </m:rPr>
                            <a:rPr lang="en-GB" dirty="0">
                              <a:latin typeface="Arial" panose="020B0604020202020204" pitchFamily="34" charset="0"/>
                              <a:ea typeface="Cambria Math"/>
                              <a:cs typeface="Arial" panose="020B0604020202020204" pitchFamily="34" charset="0"/>
                            </a:rPr>
                            <m:t>3</m:t>
                          </m:r>
                        </m:num>
                        <m:den>
                          <m:r>
                            <m:rPr>
                              <m:nor/>
                            </m:rPr>
                            <a:rPr lang="en-GB" dirty="0">
                              <a:latin typeface="Arial" panose="020B0604020202020204" pitchFamily="34" charset="0"/>
                              <a:ea typeface="Cambria Math"/>
                              <a:cs typeface="Arial" panose="020B0604020202020204" pitchFamily="34" charset="0"/>
                            </a:rPr>
                            <m:t>5</m:t>
                          </m:r>
                        </m:den>
                      </m:f>
                      <m:r>
                        <m:rPr>
                          <m:nor/>
                        </m:rPr>
                        <a:rPr lang="en-GB" dirty="0">
                          <a:latin typeface="Arial" panose="020B0604020202020204" pitchFamily="34" charset="0"/>
                          <a:ea typeface="Cambria Math"/>
                          <a:cs typeface="Arial" panose="020B0604020202020204" pitchFamily="34" charset="0"/>
                        </a:rPr>
                        <m:t> </m:t>
                      </m:r>
                      <m:r>
                        <m:rPr>
                          <m:nor/>
                        </m:rPr>
                        <a:rPr lang="en-GB" dirty="0">
                          <a:latin typeface="Arial" panose="020B0604020202020204" pitchFamily="34" charset="0"/>
                          <a:ea typeface="Cambria Math"/>
                          <a:cs typeface="Arial" panose="020B0604020202020204" pitchFamily="34" charset="0"/>
                        </a:rPr>
                        <m:t>×</m:t>
                      </m:r>
                      <m:r>
                        <m:rPr>
                          <m:nor/>
                        </m:rPr>
                        <a:rPr lang="en-GB" dirty="0">
                          <a:latin typeface="Arial" panose="020B0604020202020204" pitchFamily="34" charset="0"/>
                          <a:ea typeface="Cambria Math"/>
                          <a:cs typeface="Arial" panose="020B0604020202020204" pitchFamily="34" charset="0"/>
                        </a:rPr>
                        <m:t> </m:t>
                      </m:r>
                      <m:f>
                        <m:fPr>
                          <m:ctrlPr>
                            <a:rPr lang="en-GB" i="1" dirty="0">
                              <a:latin typeface="Cambria Math" panose="02040503050406030204" pitchFamily="18" charset="0"/>
                              <a:ea typeface="Cambria Math"/>
                            </a:rPr>
                          </m:ctrlPr>
                        </m:fPr>
                        <m:num>
                          <m:r>
                            <m:rPr>
                              <m:nor/>
                            </m:rPr>
                            <a:rPr lang="en-GB" dirty="0">
                              <a:latin typeface="Arial" panose="020B0604020202020204" pitchFamily="34" charset="0"/>
                              <a:ea typeface="Cambria Math"/>
                              <a:cs typeface="Arial" panose="020B0604020202020204" pitchFamily="34" charset="0"/>
                            </a:rPr>
                            <m:t>3</m:t>
                          </m:r>
                        </m:num>
                        <m:den>
                          <m:r>
                            <m:rPr>
                              <m:nor/>
                            </m:rPr>
                            <a:rPr lang="en-GB" dirty="0">
                              <a:latin typeface="Arial" panose="020B0604020202020204" pitchFamily="34" charset="0"/>
                              <a:ea typeface="Cambria Math"/>
                              <a:cs typeface="Arial" panose="020B0604020202020204" pitchFamily="34" charset="0"/>
                            </a:rPr>
                            <m:t>5</m:t>
                          </m:r>
                        </m:den>
                      </m:f>
                    </m:oMath>
                  </m:oMathPara>
                </a14:m>
                <a:endParaRPr lang="en-GB" dirty="0">
                  <a:latin typeface="Arial" panose="020B0604020202020204" pitchFamily="34" charset="0"/>
                  <a:cs typeface="Arial" panose="020B0604020202020204" pitchFamily="34" charset="0"/>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3918820" y="3343742"/>
                <a:ext cx="2587517" cy="801245"/>
              </a:xfrm>
              <a:prstGeom prst="rect">
                <a:avLst/>
              </a:prstGeom>
              <a:blipFill>
                <a:blip r:embed="rId4"/>
                <a:stretch>
                  <a:fillRect/>
                </a:stretch>
              </a:blipFill>
            </p:spPr>
            <p:txBody>
              <a:bodyPr/>
              <a:lstStyle/>
              <a:p>
                <a:r>
                  <a:rPr lang="en-GB">
                    <a:noFill/>
                  </a:rPr>
                  <a:t> </a:t>
                </a:r>
              </a:p>
            </p:txBody>
          </p:sp>
        </mc:Fallback>
      </mc:AlternateContent>
      <p:sp>
        <p:nvSpPr>
          <p:cNvPr id="61" name="Text Box 2"/>
          <p:cNvSpPr txBox="1">
            <a:spLocks noChangeArrowheads="1"/>
          </p:cNvSpPr>
          <p:nvPr/>
        </p:nvSpPr>
        <p:spPr bwMode="auto">
          <a:xfrm>
            <a:off x="335360" y="5114802"/>
            <a:ext cx="1152128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dirty="0">
                <a:latin typeface="Arial" panose="020B0604020202020204" pitchFamily="34" charset="0"/>
                <a:ea typeface="Cambria Math" panose="02040503050406030204" pitchFamily="18" charset="0"/>
                <a:cs typeface="Arial" panose="020B0604020202020204" pitchFamily="34" charset="0"/>
              </a:rPr>
              <a:t>In general it is true that:</a:t>
            </a:r>
          </a:p>
          <a:p>
            <a:pPr eaLnBrk="1" hangingPunct="1">
              <a:spcBef>
                <a:spcPct val="50000"/>
              </a:spcBef>
              <a:buFontTx/>
              <a:buNone/>
            </a:pPr>
            <a:r>
              <a:rPr lang="en-GB" altLang="en-US" sz="2400" dirty="0">
                <a:latin typeface="Arial" panose="020B0604020202020204" pitchFamily="34" charset="0"/>
                <a:ea typeface="Cambria Math" panose="02040503050406030204" pitchFamily="18" charset="0"/>
                <a:cs typeface="Arial" panose="020B0604020202020204" pitchFamily="34" charset="0"/>
              </a:rPr>
              <a:t>P(A followed by B followed by C …..)</a:t>
            </a:r>
          </a:p>
          <a:p>
            <a:pPr eaLnBrk="1" hangingPunct="1">
              <a:spcBef>
                <a:spcPct val="50000"/>
              </a:spcBef>
              <a:buFontTx/>
              <a:buNone/>
            </a:pPr>
            <a:r>
              <a:rPr lang="en-GB" altLang="en-US" sz="2400" dirty="0">
                <a:latin typeface="Arial" panose="020B0604020202020204" pitchFamily="34" charset="0"/>
                <a:ea typeface="Cambria Math" panose="02040503050406030204" pitchFamily="18" charset="0"/>
                <a:cs typeface="Arial" panose="020B0604020202020204" pitchFamily="34" charset="0"/>
              </a:rPr>
              <a:t>                       = P(A) × P(B) × P(C) …………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17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7" grpId="0"/>
      <p:bldP spid="7179" grpId="0"/>
      <p:bldP spid="2" grpId="0"/>
      <p:bldP spid="6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8195" name="Text Box 4"/>
              <p:cNvSpPr txBox="1">
                <a:spLocks noChangeArrowheads="1"/>
              </p:cNvSpPr>
              <p:nvPr/>
            </p:nvSpPr>
            <p:spPr bwMode="auto">
              <a:xfrm>
                <a:off x="335360" y="1209676"/>
                <a:ext cx="11593288" cy="522284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dirty="0">
                    <a:latin typeface="Arial" panose="020B0604020202020204" pitchFamily="34" charset="0"/>
                    <a:cs typeface="Arial" panose="020B0604020202020204" pitchFamily="34" charset="0"/>
                  </a:rPr>
                  <a:t>On any given day the probability that a bus is late is </a:t>
                </a:r>
                <a14:m>
                  <m:oMath xmlns:m="http://schemas.openxmlformats.org/officeDocument/2006/math">
                    <m:f>
                      <m:fPr>
                        <m:ctrlPr>
                          <a:rPr lang="en-GB" altLang="en-US" sz="2400" i="1">
                            <a:latin typeface="Cambria Math" panose="02040503050406030204" pitchFamily="18" charset="0"/>
                            <a:cs typeface="Arial" panose="020B0604020202020204" pitchFamily="34" charset="0"/>
                          </a:rPr>
                        </m:ctrlPr>
                      </m:fPr>
                      <m:num>
                        <m:r>
                          <m:rPr>
                            <m:nor/>
                          </m:rPr>
                          <a:rPr lang="en-GB" altLang="en-US" sz="2400">
                            <a:latin typeface="Arial" panose="020B0604020202020204" pitchFamily="34" charset="0"/>
                            <a:cs typeface="Arial" panose="020B0604020202020204" pitchFamily="34" charset="0"/>
                          </a:rPr>
                          <m:t>1</m:t>
                        </m:r>
                      </m:num>
                      <m:den>
                        <m:r>
                          <m:rPr>
                            <m:nor/>
                          </m:rPr>
                          <a:rPr lang="en-GB" altLang="en-US" sz="2400">
                            <a:latin typeface="Arial" panose="020B0604020202020204" pitchFamily="34" charset="0"/>
                            <a:cs typeface="Arial" panose="020B0604020202020204" pitchFamily="34" charset="0"/>
                          </a:rPr>
                          <m:t>3</m:t>
                        </m:r>
                      </m:den>
                    </m:f>
                  </m:oMath>
                </a14:m>
                <a:endParaRPr lang="en-GB" altLang="en-US" sz="2400" dirty="0">
                  <a:latin typeface="Arial" panose="020B0604020202020204" pitchFamily="34" charset="0"/>
                  <a:cs typeface="Arial" panose="020B0604020202020204" pitchFamily="34" charset="0"/>
                </a:endParaRPr>
              </a:p>
              <a:p>
                <a:pPr eaLnBrk="1" hangingPunct="1">
                  <a:spcBef>
                    <a:spcPct val="50000"/>
                  </a:spcBef>
                  <a:spcAft>
                    <a:spcPts val="300"/>
                  </a:spcAft>
                  <a:buFontTx/>
                  <a:buNone/>
                </a:pPr>
                <a:r>
                  <a:rPr lang="en-GB" altLang="en-US" sz="2400" dirty="0">
                    <a:latin typeface="Arial" panose="020B0604020202020204" pitchFamily="34" charset="0"/>
                    <a:cs typeface="Arial" panose="020B0604020202020204" pitchFamily="34" charset="0"/>
                  </a:rPr>
                  <a:t>a) Find the probability that the bus is late two days running.</a:t>
                </a:r>
              </a:p>
              <a:p>
                <a:pPr eaLnBrk="1" hangingPunct="1">
                  <a:spcBef>
                    <a:spcPct val="50000"/>
                  </a:spcBef>
                  <a:spcAft>
                    <a:spcPts val="300"/>
                  </a:spcAft>
                  <a:buFontTx/>
                  <a:buNone/>
                </a:pPr>
                <a:endParaRPr lang="en-GB" altLang="en-US" sz="2400" dirty="0">
                  <a:latin typeface="Arial" panose="020B0604020202020204" pitchFamily="34" charset="0"/>
                  <a:cs typeface="Arial" panose="020B0604020202020204" pitchFamily="34" charset="0"/>
                </a:endParaRPr>
              </a:p>
              <a:p>
                <a:pPr eaLnBrk="1" hangingPunct="1">
                  <a:spcBef>
                    <a:spcPct val="50000"/>
                  </a:spcBef>
                  <a:spcAft>
                    <a:spcPts val="300"/>
                  </a:spcAft>
                  <a:buFontTx/>
                  <a:buNone/>
                </a:pPr>
                <a:r>
                  <a:rPr lang="en-GB" altLang="en-US" sz="2400" dirty="0">
                    <a:latin typeface="Arial" panose="020B0604020202020204" pitchFamily="34" charset="0"/>
                    <a:cs typeface="Arial" panose="020B0604020202020204" pitchFamily="34" charset="0"/>
                  </a:rPr>
                  <a:t>b) Find the probability that the bus is late for three consecutive days.</a:t>
                </a:r>
              </a:p>
              <a:p>
                <a:pPr eaLnBrk="1" hangingPunct="1">
                  <a:spcBef>
                    <a:spcPct val="50000"/>
                  </a:spcBef>
                  <a:spcAft>
                    <a:spcPts val="300"/>
                  </a:spcAft>
                  <a:buFontTx/>
                  <a:buNone/>
                </a:pPr>
                <a:endParaRPr lang="en-GB" altLang="en-US" sz="2400" dirty="0">
                  <a:latin typeface="Arial" panose="020B0604020202020204" pitchFamily="34" charset="0"/>
                  <a:cs typeface="Arial" panose="020B0604020202020204" pitchFamily="34" charset="0"/>
                </a:endParaRPr>
              </a:p>
              <a:p>
                <a:pPr eaLnBrk="1" hangingPunct="1">
                  <a:spcBef>
                    <a:spcPct val="50000"/>
                  </a:spcBef>
                  <a:spcAft>
                    <a:spcPts val="300"/>
                  </a:spcAft>
                  <a:buFontTx/>
                  <a:buNone/>
                </a:pPr>
                <a:r>
                  <a:rPr lang="en-GB" altLang="en-US" sz="2400" dirty="0">
                    <a:latin typeface="Arial" panose="020B0604020202020204" pitchFamily="34" charset="0"/>
                    <a:cs typeface="Arial" panose="020B0604020202020204" pitchFamily="34" charset="0"/>
                  </a:rPr>
                  <a:t>c) Find the probability that from Monday to Friday the bus is late on just Wednesday.</a:t>
                </a:r>
              </a:p>
              <a:p>
                <a:pPr eaLnBrk="1" hangingPunct="1">
                  <a:spcBef>
                    <a:spcPct val="50000"/>
                  </a:spcBef>
                  <a:spcAft>
                    <a:spcPts val="300"/>
                  </a:spcAft>
                  <a:buFontTx/>
                  <a:buNone/>
                </a:pPr>
                <a:endParaRPr lang="en-GB" altLang="en-US" sz="2400" dirty="0">
                  <a:latin typeface="Arial" panose="020B0604020202020204" pitchFamily="34" charset="0"/>
                  <a:cs typeface="Arial" panose="020B0604020202020204" pitchFamily="34" charset="0"/>
                </a:endParaRPr>
              </a:p>
              <a:p>
                <a:pPr eaLnBrk="1" hangingPunct="1">
                  <a:spcBef>
                    <a:spcPct val="50000"/>
                  </a:spcBef>
                  <a:spcAft>
                    <a:spcPts val="300"/>
                  </a:spcAft>
                  <a:buFontTx/>
                  <a:buNone/>
                </a:pPr>
                <a:r>
                  <a:rPr lang="en-GB" altLang="en-US" sz="2400" dirty="0">
                    <a:latin typeface="Arial" panose="020B0604020202020204" pitchFamily="34" charset="0"/>
                    <a:cs typeface="Arial" panose="020B0604020202020204" pitchFamily="34" charset="0"/>
                  </a:rPr>
                  <a:t>d) Find the probability that the bus is not late on the first of three </a:t>
                </a:r>
              </a:p>
              <a:p>
                <a:pPr eaLnBrk="1" hangingPunct="1">
                  <a:spcBef>
                    <a:spcPct val="0"/>
                  </a:spcBef>
                  <a:spcAft>
                    <a:spcPts val="300"/>
                  </a:spcAft>
                  <a:buFontTx/>
                  <a:buNone/>
                </a:pPr>
                <a:r>
                  <a:rPr lang="en-GB" altLang="en-US" sz="2400" dirty="0">
                    <a:latin typeface="Arial" panose="020B0604020202020204" pitchFamily="34" charset="0"/>
                    <a:cs typeface="Arial" panose="020B0604020202020204" pitchFamily="34" charset="0"/>
                  </a:rPr>
                  <a:t>consecutive days, but is late on the other two. </a:t>
                </a:r>
              </a:p>
            </p:txBody>
          </p:sp>
        </mc:Choice>
        <mc:Fallback xmlns="">
          <p:sp>
            <p:nvSpPr>
              <p:cNvPr id="8195" name="Text Box 4"/>
              <p:cNvSpPr txBox="1">
                <a:spLocks noRot="1" noChangeAspect="1" noMove="1" noResize="1" noEditPoints="1" noAdjustHandles="1" noChangeArrowheads="1" noChangeShapeType="1" noTextEdit="1"/>
              </p:cNvSpPr>
              <p:nvPr/>
            </p:nvSpPr>
            <p:spPr bwMode="auto">
              <a:xfrm>
                <a:off x="335360" y="1209676"/>
                <a:ext cx="11593288" cy="5222840"/>
              </a:xfrm>
              <a:prstGeom prst="rect">
                <a:avLst/>
              </a:prstGeom>
              <a:blipFill>
                <a:blip r:embed="rId3"/>
                <a:stretch>
                  <a:fillRect l="-789" r="-368" b="-1750"/>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noFill/>
                  </a:rPr>
                  <a:t> </a:t>
                </a:r>
              </a:p>
            </p:txBody>
          </p:sp>
        </mc:Fallback>
      </mc:AlternateContent>
      <p:sp>
        <p:nvSpPr>
          <p:cNvPr id="4" name="Rectangle 3"/>
          <p:cNvSpPr/>
          <p:nvPr/>
        </p:nvSpPr>
        <p:spPr>
          <a:xfrm>
            <a:off x="0" y="1"/>
            <a:ext cx="12192000" cy="120967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a:defRPr/>
            </a:pPr>
            <a:r>
              <a:rPr lang="en-GB" sz="2800" b="1" dirty="0">
                <a:latin typeface="Arial" panose="020B0604020202020204" pitchFamily="34" charset="0"/>
                <a:cs typeface="Arial" panose="020B0604020202020204" pitchFamily="34" charset="0"/>
              </a:rPr>
              <a:t>Try this!</a:t>
            </a:r>
          </a:p>
        </p:txBody>
      </p:sp>
      <mc:AlternateContent xmlns:mc="http://schemas.openxmlformats.org/markup-compatibility/2006" xmlns:a14="http://schemas.microsoft.com/office/drawing/2010/main">
        <mc:Choice Requires="a14">
          <p:sp>
            <p:nvSpPr>
              <p:cNvPr id="6" name="Rounded Rectangle 5"/>
              <p:cNvSpPr/>
              <p:nvPr/>
            </p:nvSpPr>
            <p:spPr>
              <a:xfrm>
                <a:off x="1991544" y="2420889"/>
                <a:ext cx="2088232"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1</m:t>
                          </m:r>
                        </m:num>
                        <m:den>
                          <m:r>
                            <m:rPr>
                              <m:nor/>
                            </m:rPr>
                            <a:rPr lang="en-GB">
                              <a:solidFill>
                                <a:schemeClr val="tx1"/>
                              </a:solidFill>
                              <a:latin typeface="Arial" panose="020B0604020202020204" pitchFamily="34" charset="0"/>
                              <a:cs typeface="Arial" panose="020B0604020202020204" pitchFamily="34" charset="0"/>
                            </a:rPr>
                            <m:t>3</m:t>
                          </m:r>
                        </m:den>
                      </m:f>
                      <m:r>
                        <m:rPr>
                          <m:nor/>
                        </m:rPr>
                        <a:rPr lang="en-GB">
                          <a:solidFill>
                            <a:schemeClr val="tx1"/>
                          </a:solidFill>
                          <a:latin typeface="Arial" panose="020B0604020202020204" pitchFamily="34" charset="0"/>
                          <a:ea typeface="Cambria Math"/>
                          <a:cs typeface="Arial" panose="020B0604020202020204" pitchFamily="34" charset="0"/>
                        </a:rPr>
                        <m:t>×</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1</m:t>
                          </m:r>
                        </m:num>
                        <m:den>
                          <m:r>
                            <m:rPr>
                              <m:nor/>
                            </m:rPr>
                            <a:rPr lang="en-GB">
                              <a:solidFill>
                                <a:schemeClr val="tx1"/>
                              </a:solidFill>
                              <a:latin typeface="Arial" panose="020B0604020202020204" pitchFamily="34" charset="0"/>
                              <a:cs typeface="Arial" panose="020B0604020202020204" pitchFamily="34" charset="0"/>
                            </a:rPr>
                            <m:t>3</m:t>
                          </m:r>
                        </m:den>
                      </m:f>
                      <m:r>
                        <m:rPr>
                          <m:nor/>
                        </m:rPr>
                        <a:rPr lang="en-GB">
                          <a:solidFill>
                            <a:schemeClr val="tx1"/>
                          </a:solidFill>
                          <a:latin typeface="Arial" panose="020B0604020202020204" pitchFamily="34" charset="0"/>
                          <a:cs typeface="Arial" panose="020B0604020202020204" pitchFamily="34" charset="0"/>
                        </a:rPr>
                        <m:t>= </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1</m:t>
                          </m:r>
                        </m:num>
                        <m:den>
                          <m:r>
                            <m:rPr>
                              <m:nor/>
                            </m:rPr>
                            <a:rPr lang="en-GB">
                              <a:solidFill>
                                <a:schemeClr val="tx1"/>
                              </a:solidFill>
                              <a:latin typeface="Arial" panose="020B0604020202020204" pitchFamily="34" charset="0"/>
                              <a:cs typeface="Arial" panose="020B0604020202020204" pitchFamily="34" charset="0"/>
                            </a:rPr>
                            <m:t>9</m:t>
                          </m:r>
                        </m:den>
                      </m:f>
                      <m:r>
                        <m:rPr>
                          <m:nor/>
                        </m:rPr>
                        <a:rPr lang="en-GB">
                          <a:solidFill>
                            <a:schemeClr val="tx1"/>
                          </a:solidFill>
                          <a:latin typeface="Arial" panose="020B0604020202020204" pitchFamily="34" charset="0"/>
                          <a:cs typeface="Arial" panose="020B0604020202020204" pitchFamily="34" charset="0"/>
                        </a:rPr>
                        <m:t> </m:t>
                      </m:r>
                    </m:oMath>
                  </m:oMathPara>
                </a14:m>
                <a:endParaRPr lang="en-GB" dirty="0">
                  <a:solidFill>
                    <a:schemeClr val="tx1"/>
                  </a:solidFill>
                  <a:latin typeface="Arial" panose="020B0604020202020204" pitchFamily="34" charset="0"/>
                  <a:cs typeface="Arial" panose="020B0604020202020204" pitchFamily="34" charset="0"/>
                </a:endParaRPr>
              </a:p>
            </p:txBody>
          </p:sp>
        </mc:Choice>
        <mc:Fallback xmlns="">
          <p:sp>
            <p:nvSpPr>
              <p:cNvPr id="6" name="Rounded Rectangle 5"/>
              <p:cNvSpPr>
                <a:spLocks noRot="1" noChangeAspect="1" noMove="1" noResize="1" noEditPoints="1" noAdjustHandles="1" noChangeArrowheads="1" noChangeShapeType="1" noTextEdit="1"/>
              </p:cNvSpPr>
              <p:nvPr/>
            </p:nvSpPr>
            <p:spPr>
              <a:xfrm>
                <a:off x="1991544" y="2420889"/>
                <a:ext cx="2088232" cy="705713"/>
              </a:xfrm>
              <a:prstGeom prst="roundRect">
                <a:avLst/>
              </a:prstGeom>
              <a:blipFill>
                <a:blip r:embed="rId4"/>
                <a:stretch>
                  <a:fillRect/>
                </a:stretch>
              </a:blipFill>
              <a:ln>
                <a:solidFill>
                  <a:srgbClr val="F9BC9A"/>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 name="Rounded Rectangle 6"/>
              <p:cNvSpPr/>
              <p:nvPr/>
            </p:nvSpPr>
            <p:spPr>
              <a:xfrm>
                <a:off x="1991544" y="3639074"/>
                <a:ext cx="2736304"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1</m:t>
                          </m:r>
                        </m:num>
                        <m:den>
                          <m:r>
                            <m:rPr>
                              <m:nor/>
                            </m:rPr>
                            <a:rPr lang="en-GB">
                              <a:solidFill>
                                <a:schemeClr val="tx1"/>
                              </a:solidFill>
                              <a:latin typeface="Arial" panose="020B0604020202020204" pitchFamily="34" charset="0"/>
                              <a:cs typeface="Arial" panose="020B0604020202020204" pitchFamily="34" charset="0"/>
                            </a:rPr>
                            <m:t>3</m:t>
                          </m:r>
                        </m:den>
                      </m:f>
                      <m:r>
                        <m:rPr>
                          <m:nor/>
                        </m:rPr>
                        <a:rPr lang="en-GB">
                          <a:solidFill>
                            <a:schemeClr val="tx1"/>
                          </a:solidFill>
                          <a:latin typeface="Arial" panose="020B0604020202020204" pitchFamily="34" charset="0"/>
                          <a:ea typeface="Cambria Math"/>
                          <a:cs typeface="Arial" panose="020B0604020202020204" pitchFamily="34" charset="0"/>
                        </a:rPr>
                        <m:t>×</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1</m:t>
                          </m:r>
                        </m:num>
                        <m:den>
                          <m:r>
                            <m:rPr>
                              <m:nor/>
                            </m:rPr>
                            <a:rPr lang="en-GB">
                              <a:solidFill>
                                <a:schemeClr val="tx1"/>
                              </a:solidFill>
                              <a:latin typeface="Arial" panose="020B0604020202020204" pitchFamily="34" charset="0"/>
                              <a:cs typeface="Arial" panose="020B0604020202020204" pitchFamily="34" charset="0"/>
                            </a:rPr>
                            <m:t>3</m:t>
                          </m:r>
                        </m:den>
                      </m:f>
                      <m:r>
                        <m:rPr>
                          <m:nor/>
                        </m:rPr>
                        <a:rPr lang="en-GB">
                          <a:solidFill>
                            <a:schemeClr val="tx1"/>
                          </a:solidFill>
                          <a:latin typeface="Arial" panose="020B0604020202020204" pitchFamily="34" charset="0"/>
                          <a:ea typeface="Cambria Math"/>
                          <a:cs typeface="Arial" panose="020B0604020202020204" pitchFamily="34" charset="0"/>
                        </a:rPr>
                        <m:t>×</m:t>
                      </m:r>
                      <m:f>
                        <m:fPr>
                          <m:ctrlPr>
                            <a:rPr lang="en-GB" i="1">
                              <a:solidFill>
                                <a:schemeClr val="tx1"/>
                              </a:solidFill>
                              <a:latin typeface="Cambria Math" panose="02040503050406030204" pitchFamily="18" charset="0"/>
                              <a:ea typeface="Cambria Math"/>
                              <a:cs typeface="Arial" panose="020B0604020202020204" pitchFamily="34" charset="0"/>
                            </a:rPr>
                          </m:ctrlPr>
                        </m:fPr>
                        <m:num>
                          <m:r>
                            <m:rPr>
                              <m:nor/>
                            </m:rPr>
                            <a:rPr lang="en-GB">
                              <a:solidFill>
                                <a:schemeClr val="tx1"/>
                              </a:solidFill>
                              <a:latin typeface="Arial" panose="020B0604020202020204" pitchFamily="34" charset="0"/>
                              <a:ea typeface="Cambria Math"/>
                              <a:cs typeface="Arial" panose="020B0604020202020204" pitchFamily="34" charset="0"/>
                            </a:rPr>
                            <m:t>1</m:t>
                          </m:r>
                        </m:num>
                        <m:den>
                          <m:r>
                            <m:rPr>
                              <m:nor/>
                            </m:rPr>
                            <a:rPr lang="en-GB">
                              <a:solidFill>
                                <a:schemeClr val="tx1"/>
                              </a:solidFill>
                              <a:latin typeface="Arial" panose="020B0604020202020204" pitchFamily="34" charset="0"/>
                              <a:ea typeface="Cambria Math"/>
                              <a:cs typeface="Arial" panose="020B0604020202020204" pitchFamily="34" charset="0"/>
                            </a:rPr>
                            <m:t>3</m:t>
                          </m:r>
                        </m:den>
                      </m:f>
                      <m:r>
                        <m:rPr>
                          <m:nor/>
                        </m:rPr>
                        <a:rPr lang="en-GB">
                          <a:solidFill>
                            <a:schemeClr val="tx1"/>
                          </a:solidFill>
                          <a:latin typeface="Arial" panose="020B0604020202020204" pitchFamily="34" charset="0"/>
                          <a:cs typeface="Arial" panose="020B0604020202020204" pitchFamily="34" charset="0"/>
                        </a:rPr>
                        <m:t>= </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1</m:t>
                          </m:r>
                        </m:num>
                        <m:den>
                          <m:r>
                            <m:rPr>
                              <m:nor/>
                            </m:rPr>
                            <a:rPr lang="en-GB" b="0" i="0" smtClean="0">
                              <a:solidFill>
                                <a:schemeClr val="tx1"/>
                              </a:solidFill>
                              <a:latin typeface="Cambria Math" panose="02040503050406030204" pitchFamily="18" charset="0"/>
                              <a:cs typeface="Arial" panose="020B0604020202020204" pitchFamily="34" charset="0"/>
                            </a:rPr>
                            <m:t>27</m:t>
                          </m:r>
                        </m:den>
                      </m:f>
                      <m:r>
                        <a:rPr lang="en-GB">
                          <a:solidFill>
                            <a:schemeClr val="tx1"/>
                          </a:solidFill>
                          <a:latin typeface="Cambria Math"/>
                          <a:cs typeface="Arial" panose="020B0604020202020204" pitchFamily="34" charset="0"/>
                        </a:rPr>
                        <m:t> </m:t>
                      </m:r>
                    </m:oMath>
                  </m:oMathPara>
                </a14:m>
                <a:endParaRPr lang="en-GB" dirty="0">
                  <a:solidFill>
                    <a:schemeClr val="tx1"/>
                  </a:solidFill>
                  <a:latin typeface="Arial" panose="020B0604020202020204" pitchFamily="34" charset="0"/>
                  <a:cs typeface="Arial" panose="020B0604020202020204" pitchFamily="34" charset="0"/>
                </a:endParaRPr>
              </a:p>
            </p:txBody>
          </p:sp>
        </mc:Choice>
        <mc:Fallback xmlns="">
          <p:sp>
            <p:nvSpPr>
              <p:cNvPr id="7" name="Rounded Rectangle 6"/>
              <p:cNvSpPr>
                <a:spLocks noRot="1" noChangeAspect="1" noMove="1" noResize="1" noEditPoints="1" noAdjustHandles="1" noChangeArrowheads="1" noChangeShapeType="1" noTextEdit="1"/>
              </p:cNvSpPr>
              <p:nvPr/>
            </p:nvSpPr>
            <p:spPr>
              <a:xfrm>
                <a:off x="1991544" y="3639074"/>
                <a:ext cx="2736304" cy="705713"/>
              </a:xfrm>
              <a:prstGeom prst="roundRect">
                <a:avLst/>
              </a:prstGeom>
              <a:blipFill>
                <a:blip r:embed="rId5"/>
                <a:stretch>
                  <a:fillRect/>
                </a:stretch>
              </a:blipFill>
              <a:ln>
                <a:solidFill>
                  <a:srgbClr val="F9BC9A"/>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 name="Rounded Rectangle 7"/>
              <p:cNvSpPr/>
              <p:nvPr/>
            </p:nvSpPr>
            <p:spPr>
              <a:xfrm>
                <a:off x="1993112" y="4848749"/>
                <a:ext cx="3888432"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2</m:t>
                          </m:r>
                        </m:num>
                        <m:den>
                          <m:r>
                            <m:rPr>
                              <m:nor/>
                            </m:rPr>
                            <a:rPr lang="en-GB">
                              <a:solidFill>
                                <a:schemeClr val="tx1"/>
                              </a:solidFill>
                              <a:latin typeface="Arial" panose="020B0604020202020204" pitchFamily="34" charset="0"/>
                              <a:cs typeface="Arial" panose="020B0604020202020204" pitchFamily="34" charset="0"/>
                            </a:rPr>
                            <m:t>3</m:t>
                          </m:r>
                        </m:den>
                      </m:f>
                      <m:r>
                        <m:rPr>
                          <m:nor/>
                        </m:rPr>
                        <a:rPr lang="en-GB">
                          <a:solidFill>
                            <a:schemeClr val="tx1"/>
                          </a:solidFill>
                          <a:latin typeface="Arial" panose="020B0604020202020204" pitchFamily="34" charset="0"/>
                          <a:ea typeface="Cambria Math"/>
                          <a:cs typeface="Arial" panose="020B0604020202020204" pitchFamily="34" charset="0"/>
                        </a:rPr>
                        <m:t>×</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2</m:t>
                          </m:r>
                        </m:num>
                        <m:den>
                          <m:r>
                            <m:rPr>
                              <m:nor/>
                            </m:rPr>
                            <a:rPr lang="en-GB">
                              <a:solidFill>
                                <a:schemeClr val="tx1"/>
                              </a:solidFill>
                              <a:latin typeface="Arial" panose="020B0604020202020204" pitchFamily="34" charset="0"/>
                              <a:cs typeface="Arial" panose="020B0604020202020204" pitchFamily="34" charset="0"/>
                            </a:rPr>
                            <m:t>3</m:t>
                          </m:r>
                        </m:den>
                      </m:f>
                      <m:r>
                        <m:rPr>
                          <m:nor/>
                        </m:rPr>
                        <a:rPr lang="en-GB">
                          <a:solidFill>
                            <a:schemeClr val="tx1"/>
                          </a:solidFill>
                          <a:latin typeface="Arial" panose="020B0604020202020204" pitchFamily="34" charset="0"/>
                          <a:ea typeface="Cambria Math"/>
                          <a:cs typeface="Arial" panose="020B0604020202020204" pitchFamily="34" charset="0"/>
                        </a:rPr>
                        <m:t>×</m:t>
                      </m:r>
                      <m:f>
                        <m:fPr>
                          <m:ctrlPr>
                            <a:rPr lang="en-GB" i="1">
                              <a:solidFill>
                                <a:schemeClr val="tx1"/>
                              </a:solidFill>
                              <a:latin typeface="Cambria Math" panose="02040503050406030204" pitchFamily="18" charset="0"/>
                              <a:ea typeface="Cambria Math"/>
                              <a:cs typeface="Arial" panose="020B0604020202020204" pitchFamily="34" charset="0"/>
                            </a:rPr>
                          </m:ctrlPr>
                        </m:fPr>
                        <m:num>
                          <m:r>
                            <m:rPr>
                              <m:nor/>
                            </m:rPr>
                            <a:rPr lang="en-GB">
                              <a:solidFill>
                                <a:schemeClr val="tx1"/>
                              </a:solidFill>
                              <a:latin typeface="Arial" panose="020B0604020202020204" pitchFamily="34" charset="0"/>
                              <a:ea typeface="Cambria Math"/>
                              <a:cs typeface="Arial" panose="020B0604020202020204" pitchFamily="34" charset="0"/>
                            </a:rPr>
                            <m:t>1</m:t>
                          </m:r>
                        </m:num>
                        <m:den>
                          <m:r>
                            <m:rPr>
                              <m:nor/>
                            </m:rPr>
                            <a:rPr lang="en-GB">
                              <a:solidFill>
                                <a:schemeClr val="tx1"/>
                              </a:solidFill>
                              <a:latin typeface="Arial" panose="020B0604020202020204" pitchFamily="34" charset="0"/>
                              <a:ea typeface="Cambria Math"/>
                              <a:cs typeface="Arial" panose="020B0604020202020204" pitchFamily="34" charset="0"/>
                            </a:rPr>
                            <m:t>3</m:t>
                          </m:r>
                        </m:den>
                      </m:f>
                      <m:r>
                        <m:rPr>
                          <m:nor/>
                        </m:rPr>
                        <a:rPr lang="en-GB">
                          <a:solidFill>
                            <a:schemeClr val="tx1"/>
                          </a:solidFill>
                          <a:latin typeface="Arial" panose="020B0604020202020204" pitchFamily="34" charset="0"/>
                          <a:ea typeface="Cambria Math"/>
                          <a:cs typeface="Arial" panose="020B0604020202020204" pitchFamily="34" charset="0"/>
                        </a:rPr>
                        <m:t>×</m:t>
                      </m:r>
                      <m:f>
                        <m:fPr>
                          <m:ctrlPr>
                            <a:rPr lang="en-GB" i="1">
                              <a:solidFill>
                                <a:schemeClr val="tx1"/>
                              </a:solidFill>
                              <a:latin typeface="Cambria Math" panose="02040503050406030204" pitchFamily="18" charset="0"/>
                              <a:ea typeface="Cambria Math"/>
                              <a:cs typeface="Arial" panose="020B0604020202020204" pitchFamily="34" charset="0"/>
                            </a:rPr>
                          </m:ctrlPr>
                        </m:fPr>
                        <m:num>
                          <m:r>
                            <m:rPr>
                              <m:nor/>
                            </m:rPr>
                            <a:rPr lang="en-GB">
                              <a:solidFill>
                                <a:schemeClr val="tx1"/>
                              </a:solidFill>
                              <a:latin typeface="Arial" panose="020B0604020202020204" pitchFamily="34" charset="0"/>
                              <a:ea typeface="Cambria Math"/>
                              <a:cs typeface="Arial" panose="020B0604020202020204" pitchFamily="34" charset="0"/>
                            </a:rPr>
                            <m:t>2</m:t>
                          </m:r>
                        </m:num>
                        <m:den>
                          <m:r>
                            <m:rPr>
                              <m:nor/>
                            </m:rPr>
                            <a:rPr lang="en-GB">
                              <a:solidFill>
                                <a:schemeClr val="tx1"/>
                              </a:solidFill>
                              <a:latin typeface="Arial" panose="020B0604020202020204" pitchFamily="34" charset="0"/>
                              <a:ea typeface="Cambria Math"/>
                              <a:cs typeface="Arial" panose="020B0604020202020204" pitchFamily="34" charset="0"/>
                            </a:rPr>
                            <m:t>3</m:t>
                          </m:r>
                        </m:den>
                      </m:f>
                      <m:r>
                        <m:rPr>
                          <m:nor/>
                        </m:rPr>
                        <a:rPr lang="en-GB">
                          <a:solidFill>
                            <a:schemeClr val="tx1"/>
                          </a:solidFill>
                          <a:latin typeface="Arial" panose="020B0604020202020204" pitchFamily="34" charset="0"/>
                          <a:ea typeface="Cambria Math"/>
                          <a:cs typeface="Arial" panose="020B0604020202020204" pitchFamily="34" charset="0"/>
                        </a:rPr>
                        <m:t>×</m:t>
                      </m:r>
                      <m:f>
                        <m:fPr>
                          <m:ctrlPr>
                            <a:rPr lang="en-GB" i="1">
                              <a:solidFill>
                                <a:schemeClr val="tx1"/>
                              </a:solidFill>
                              <a:latin typeface="Cambria Math" panose="02040503050406030204" pitchFamily="18" charset="0"/>
                              <a:ea typeface="Cambria Math"/>
                              <a:cs typeface="Arial" panose="020B0604020202020204" pitchFamily="34" charset="0"/>
                            </a:rPr>
                          </m:ctrlPr>
                        </m:fPr>
                        <m:num>
                          <m:r>
                            <m:rPr>
                              <m:nor/>
                            </m:rPr>
                            <a:rPr lang="en-GB">
                              <a:solidFill>
                                <a:schemeClr val="tx1"/>
                              </a:solidFill>
                              <a:latin typeface="Arial" panose="020B0604020202020204" pitchFamily="34" charset="0"/>
                              <a:ea typeface="Cambria Math"/>
                              <a:cs typeface="Arial" panose="020B0604020202020204" pitchFamily="34" charset="0"/>
                            </a:rPr>
                            <m:t>2</m:t>
                          </m:r>
                        </m:num>
                        <m:den>
                          <m:r>
                            <m:rPr>
                              <m:nor/>
                            </m:rPr>
                            <a:rPr lang="en-GB">
                              <a:solidFill>
                                <a:schemeClr val="tx1"/>
                              </a:solidFill>
                              <a:latin typeface="Arial" panose="020B0604020202020204" pitchFamily="34" charset="0"/>
                              <a:ea typeface="Cambria Math"/>
                              <a:cs typeface="Arial" panose="020B0604020202020204" pitchFamily="34" charset="0"/>
                            </a:rPr>
                            <m:t>3</m:t>
                          </m:r>
                        </m:den>
                      </m:f>
                      <m:r>
                        <m:rPr>
                          <m:nor/>
                        </m:rPr>
                        <a:rPr lang="en-GB">
                          <a:solidFill>
                            <a:schemeClr val="tx1"/>
                          </a:solidFill>
                          <a:latin typeface="Arial" panose="020B0604020202020204" pitchFamily="34" charset="0"/>
                          <a:cs typeface="Arial" panose="020B0604020202020204" pitchFamily="34" charset="0"/>
                        </a:rPr>
                        <m:t>= </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16</m:t>
                          </m:r>
                        </m:num>
                        <m:den>
                          <m:r>
                            <m:rPr>
                              <m:nor/>
                            </m:rPr>
                            <a:rPr lang="en-GB">
                              <a:solidFill>
                                <a:schemeClr val="tx1"/>
                              </a:solidFill>
                              <a:latin typeface="Arial" panose="020B0604020202020204" pitchFamily="34" charset="0"/>
                              <a:cs typeface="Arial" panose="020B0604020202020204" pitchFamily="34" charset="0"/>
                            </a:rPr>
                            <m:t>243</m:t>
                          </m:r>
                        </m:den>
                      </m:f>
                      <m:r>
                        <m:rPr>
                          <m:nor/>
                        </m:rPr>
                        <a:rPr lang="en-GB">
                          <a:solidFill>
                            <a:schemeClr val="tx1"/>
                          </a:solidFill>
                          <a:latin typeface="Arial" panose="020B0604020202020204" pitchFamily="34" charset="0"/>
                          <a:cs typeface="Arial" panose="020B0604020202020204" pitchFamily="34" charset="0"/>
                        </a:rPr>
                        <m:t> </m:t>
                      </m:r>
                    </m:oMath>
                  </m:oMathPara>
                </a14:m>
                <a:endParaRPr lang="en-GB" dirty="0">
                  <a:solidFill>
                    <a:schemeClr val="tx1"/>
                  </a:solidFill>
                  <a:latin typeface="Arial" panose="020B0604020202020204" pitchFamily="34" charset="0"/>
                  <a:cs typeface="Arial" panose="020B0604020202020204" pitchFamily="34" charset="0"/>
                </a:endParaRPr>
              </a:p>
            </p:txBody>
          </p:sp>
        </mc:Choice>
        <mc:Fallback xmlns="">
          <p:sp>
            <p:nvSpPr>
              <p:cNvPr id="8" name="Rounded Rectangle 7"/>
              <p:cNvSpPr>
                <a:spLocks noRot="1" noChangeAspect="1" noMove="1" noResize="1" noEditPoints="1" noAdjustHandles="1" noChangeArrowheads="1" noChangeShapeType="1" noTextEdit="1"/>
              </p:cNvSpPr>
              <p:nvPr/>
            </p:nvSpPr>
            <p:spPr>
              <a:xfrm>
                <a:off x="1993112" y="4848749"/>
                <a:ext cx="3888432" cy="705713"/>
              </a:xfrm>
              <a:prstGeom prst="roundRect">
                <a:avLst/>
              </a:prstGeom>
              <a:blipFill>
                <a:blip r:embed="rId6"/>
                <a:stretch>
                  <a:fillRect/>
                </a:stretch>
              </a:blipFill>
              <a:ln>
                <a:solidFill>
                  <a:srgbClr val="F9BC9A"/>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 name="Rounded Rectangle 8"/>
              <p:cNvSpPr/>
              <p:nvPr/>
            </p:nvSpPr>
            <p:spPr>
              <a:xfrm>
                <a:off x="6816080" y="6021288"/>
                <a:ext cx="3240360"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2</m:t>
                          </m:r>
                        </m:num>
                        <m:den>
                          <m:r>
                            <m:rPr>
                              <m:nor/>
                            </m:rPr>
                            <a:rPr lang="en-GB">
                              <a:solidFill>
                                <a:schemeClr val="tx1"/>
                              </a:solidFill>
                              <a:latin typeface="Arial" panose="020B0604020202020204" pitchFamily="34" charset="0"/>
                              <a:cs typeface="Arial" panose="020B0604020202020204" pitchFamily="34" charset="0"/>
                            </a:rPr>
                            <m:t>3</m:t>
                          </m:r>
                        </m:den>
                      </m:f>
                      <m:r>
                        <m:rPr>
                          <m:nor/>
                        </m:rPr>
                        <a:rPr lang="en-GB">
                          <a:solidFill>
                            <a:schemeClr val="tx1"/>
                          </a:solidFill>
                          <a:latin typeface="Arial" panose="020B0604020202020204" pitchFamily="34" charset="0"/>
                          <a:ea typeface="Cambria Math"/>
                          <a:cs typeface="Arial" panose="020B0604020202020204" pitchFamily="34" charset="0"/>
                        </a:rPr>
                        <m:t>×</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1</m:t>
                          </m:r>
                        </m:num>
                        <m:den>
                          <m:r>
                            <m:rPr>
                              <m:nor/>
                            </m:rPr>
                            <a:rPr lang="en-GB">
                              <a:solidFill>
                                <a:schemeClr val="tx1"/>
                              </a:solidFill>
                              <a:latin typeface="Arial" panose="020B0604020202020204" pitchFamily="34" charset="0"/>
                              <a:cs typeface="Arial" panose="020B0604020202020204" pitchFamily="34" charset="0"/>
                            </a:rPr>
                            <m:t>3</m:t>
                          </m:r>
                        </m:den>
                      </m:f>
                      <m:r>
                        <m:rPr>
                          <m:nor/>
                        </m:rPr>
                        <a:rPr lang="en-GB">
                          <a:solidFill>
                            <a:schemeClr val="tx1"/>
                          </a:solidFill>
                          <a:latin typeface="Arial" panose="020B0604020202020204" pitchFamily="34" charset="0"/>
                          <a:ea typeface="Cambria Math"/>
                          <a:cs typeface="Arial" panose="020B0604020202020204" pitchFamily="34" charset="0"/>
                        </a:rPr>
                        <m:t>×</m:t>
                      </m:r>
                      <m:f>
                        <m:fPr>
                          <m:ctrlPr>
                            <a:rPr lang="en-GB" i="1">
                              <a:solidFill>
                                <a:schemeClr val="tx1"/>
                              </a:solidFill>
                              <a:latin typeface="Cambria Math" panose="02040503050406030204" pitchFamily="18" charset="0"/>
                              <a:ea typeface="Cambria Math"/>
                              <a:cs typeface="Arial" panose="020B0604020202020204" pitchFamily="34" charset="0"/>
                            </a:rPr>
                          </m:ctrlPr>
                        </m:fPr>
                        <m:num>
                          <m:r>
                            <m:rPr>
                              <m:nor/>
                            </m:rPr>
                            <a:rPr lang="en-GB">
                              <a:solidFill>
                                <a:schemeClr val="tx1"/>
                              </a:solidFill>
                              <a:latin typeface="Arial" panose="020B0604020202020204" pitchFamily="34" charset="0"/>
                              <a:ea typeface="Cambria Math"/>
                              <a:cs typeface="Arial" panose="020B0604020202020204" pitchFamily="34" charset="0"/>
                            </a:rPr>
                            <m:t>1</m:t>
                          </m:r>
                        </m:num>
                        <m:den>
                          <m:r>
                            <m:rPr>
                              <m:nor/>
                            </m:rPr>
                            <a:rPr lang="en-GB">
                              <a:solidFill>
                                <a:schemeClr val="tx1"/>
                              </a:solidFill>
                              <a:latin typeface="Arial" panose="020B0604020202020204" pitchFamily="34" charset="0"/>
                              <a:ea typeface="Cambria Math"/>
                              <a:cs typeface="Arial" panose="020B0604020202020204" pitchFamily="34" charset="0"/>
                            </a:rPr>
                            <m:t>3</m:t>
                          </m:r>
                        </m:den>
                      </m:f>
                      <m:r>
                        <m:rPr>
                          <m:nor/>
                        </m:rPr>
                        <a:rPr lang="en-GB">
                          <a:solidFill>
                            <a:schemeClr val="tx1"/>
                          </a:solidFill>
                          <a:latin typeface="Arial" panose="020B0604020202020204" pitchFamily="34" charset="0"/>
                          <a:cs typeface="Arial" panose="020B0604020202020204" pitchFamily="34" charset="0"/>
                        </a:rPr>
                        <m:t>= </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2</m:t>
                          </m:r>
                        </m:num>
                        <m:den>
                          <m:r>
                            <m:rPr>
                              <m:nor/>
                            </m:rPr>
                            <a:rPr lang="en-GB">
                              <a:solidFill>
                                <a:schemeClr val="tx1"/>
                              </a:solidFill>
                              <a:latin typeface="Arial" panose="020B0604020202020204" pitchFamily="34" charset="0"/>
                              <a:cs typeface="Arial" panose="020B0604020202020204" pitchFamily="34" charset="0"/>
                            </a:rPr>
                            <m:t>27</m:t>
                          </m:r>
                        </m:den>
                      </m:f>
                      <m:r>
                        <a:rPr lang="en-GB">
                          <a:solidFill>
                            <a:schemeClr val="tx1"/>
                          </a:solidFill>
                          <a:latin typeface="Cambria Math"/>
                          <a:cs typeface="Arial" panose="020B0604020202020204" pitchFamily="34" charset="0"/>
                        </a:rPr>
                        <m:t> </m:t>
                      </m:r>
                    </m:oMath>
                  </m:oMathPara>
                </a14:m>
                <a:endParaRPr lang="en-GB" dirty="0">
                  <a:solidFill>
                    <a:schemeClr val="tx1"/>
                  </a:solidFill>
                  <a:latin typeface="Arial" panose="020B0604020202020204" pitchFamily="34" charset="0"/>
                  <a:cs typeface="Arial" panose="020B0604020202020204" pitchFamily="34" charset="0"/>
                </a:endParaRPr>
              </a:p>
            </p:txBody>
          </p:sp>
        </mc:Choice>
        <mc:Fallback xmlns="">
          <p:sp>
            <p:nvSpPr>
              <p:cNvPr id="9" name="Rounded Rectangle 8"/>
              <p:cNvSpPr>
                <a:spLocks noRot="1" noChangeAspect="1" noMove="1" noResize="1" noEditPoints="1" noAdjustHandles="1" noChangeArrowheads="1" noChangeShapeType="1" noTextEdit="1"/>
              </p:cNvSpPr>
              <p:nvPr/>
            </p:nvSpPr>
            <p:spPr>
              <a:xfrm>
                <a:off x="6816080" y="6021288"/>
                <a:ext cx="3240360" cy="705713"/>
              </a:xfrm>
              <a:prstGeom prst="roundRect">
                <a:avLst/>
              </a:prstGeom>
              <a:blipFill>
                <a:blip r:embed="rId7"/>
                <a:stretch>
                  <a:fillRect/>
                </a:stretch>
              </a:blipFill>
              <a:ln>
                <a:solidFill>
                  <a:srgbClr val="F9BC9A"/>
                </a:solidFill>
              </a:ln>
            </p:spPr>
            <p:txBody>
              <a:bodyPr/>
              <a:lstStyle/>
              <a:p>
                <a:r>
                  <a:rPr lang="en-GB">
                    <a:noFill/>
                  </a:rPr>
                  <a:t> </a:t>
                </a:r>
              </a:p>
            </p:txBody>
          </p:sp>
        </mc:Fallback>
      </mc:AlternateContent>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335360" y="1340768"/>
            <a:ext cx="11521280"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50000"/>
              </a:spcBef>
              <a:buFontTx/>
              <a:buNone/>
            </a:pPr>
            <a:endParaRPr lang="en-GB" altLang="en-US" sz="2400" dirty="0">
              <a:latin typeface="Arial" charset="0"/>
            </a:endParaRPr>
          </a:p>
          <a:p>
            <a:pPr algn="ctr" eaLnBrk="1" hangingPunct="1">
              <a:spcBef>
                <a:spcPct val="50000"/>
              </a:spcBef>
              <a:buFontTx/>
              <a:buNone/>
            </a:pPr>
            <a:r>
              <a:rPr lang="en-GB" altLang="en-US" sz="2400" dirty="0">
                <a:latin typeface="Arial" charset="0"/>
              </a:rPr>
              <a:t>I spin a coin three times.</a:t>
            </a:r>
          </a:p>
          <a:p>
            <a:pPr algn="ctr" eaLnBrk="1" hangingPunct="1">
              <a:spcBef>
                <a:spcPct val="50000"/>
              </a:spcBef>
              <a:buFontTx/>
              <a:buNone/>
            </a:pPr>
            <a:endParaRPr lang="en-GB" altLang="en-US" sz="2400" dirty="0">
              <a:latin typeface="Arial" charset="0"/>
            </a:endParaRPr>
          </a:p>
          <a:p>
            <a:pPr algn="ctr" eaLnBrk="1" hangingPunct="1">
              <a:spcBef>
                <a:spcPct val="50000"/>
              </a:spcBef>
              <a:buFontTx/>
              <a:buNone/>
            </a:pPr>
            <a:r>
              <a:rPr lang="en-GB" altLang="en-US" sz="2400" dirty="0">
                <a:latin typeface="Arial" charset="0"/>
              </a:rPr>
              <a:t>What is the probability that it will show heads, then tails, then heads?</a:t>
            </a:r>
          </a:p>
        </p:txBody>
      </p:sp>
      <p:sp>
        <p:nvSpPr>
          <p:cNvPr id="3" name="Rectangle 2"/>
          <p:cNvSpPr/>
          <p:nvPr/>
        </p:nvSpPr>
        <p:spPr>
          <a:xfrm>
            <a:off x="0" y="1"/>
            <a:ext cx="12192000" cy="120967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a:defRPr/>
            </a:pPr>
            <a:r>
              <a:rPr lang="en-GB" sz="2800" b="1" dirty="0">
                <a:latin typeface="Arial" panose="020B0604020202020204" pitchFamily="34" charset="0"/>
                <a:cs typeface="Arial" panose="020B0604020202020204" pitchFamily="34" charset="0"/>
              </a:rPr>
              <a:t>Try this!</a:t>
            </a:r>
          </a:p>
        </p:txBody>
      </p:sp>
      <mc:AlternateContent xmlns:mc="http://schemas.openxmlformats.org/markup-compatibility/2006" xmlns:a14="http://schemas.microsoft.com/office/drawing/2010/main">
        <mc:Choice Requires="a14">
          <p:sp>
            <p:nvSpPr>
              <p:cNvPr id="4" name="Rounded Rectangle 3"/>
              <p:cNvSpPr/>
              <p:nvPr/>
            </p:nvSpPr>
            <p:spPr>
              <a:xfrm>
                <a:off x="4716107" y="3933056"/>
                <a:ext cx="2759786"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1</m:t>
                          </m:r>
                        </m:num>
                        <m:den>
                          <m:r>
                            <m:rPr>
                              <m:nor/>
                            </m:rPr>
                            <a:rPr lang="en-GB">
                              <a:solidFill>
                                <a:schemeClr val="tx1"/>
                              </a:solidFill>
                              <a:latin typeface="Arial" panose="020B0604020202020204" pitchFamily="34" charset="0"/>
                              <a:cs typeface="Arial" panose="020B0604020202020204" pitchFamily="34" charset="0"/>
                            </a:rPr>
                            <m:t>2</m:t>
                          </m:r>
                        </m:den>
                      </m:f>
                      <m:r>
                        <m:rPr>
                          <m:nor/>
                        </m:rPr>
                        <a:rPr lang="en-GB">
                          <a:solidFill>
                            <a:schemeClr val="tx1"/>
                          </a:solidFill>
                          <a:latin typeface="Arial" panose="020B0604020202020204" pitchFamily="34" charset="0"/>
                          <a:ea typeface="Cambria Math"/>
                          <a:cs typeface="Arial" panose="020B0604020202020204" pitchFamily="34" charset="0"/>
                        </a:rPr>
                        <m:t>×</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1</m:t>
                          </m:r>
                        </m:num>
                        <m:den>
                          <m:r>
                            <m:rPr>
                              <m:nor/>
                            </m:rPr>
                            <a:rPr lang="en-GB">
                              <a:solidFill>
                                <a:schemeClr val="tx1"/>
                              </a:solidFill>
                              <a:latin typeface="Arial" panose="020B0604020202020204" pitchFamily="34" charset="0"/>
                              <a:cs typeface="Arial" panose="020B0604020202020204" pitchFamily="34" charset="0"/>
                            </a:rPr>
                            <m:t>2</m:t>
                          </m:r>
                        </m:den>
                      </m:f>
                      <m:r>
                        <m:rPr>
                          <m:nor/>
                        </m:rPr>
                        <a:rPr lang="en-GB">
                          <a:solidFill>
                            <a:schemeClr val="tx1"/>
                          </a:solidFill>
                          <a:latin typeface="Arial" panose="020B0604020202020204" pitchFamily="34" charset="0"/>
                          <a:ea typeface="Cambria Math"/>
                          <a:cs typeface="Arial" panose="020B0604020202020204" pitchFamily="34" charset="0"/>
                        </a:rPr>
                        <m:t>×</m:t>
                      </m:r>
                      <m:f>
                        <m:fPr>
                          <m:ctrlPr>
                            <a:rPr lang="en-GB" i="1">
                              <a:solidFill>
                                <a:schemeClr val="tx1"/>
                              </a:solidFill>
                              <a:latin typeface="Cambria Math" panose="02040503050406030204" pitchFamily="18" charset="0"/>
                              <a:ea typeface="Cambria Math"/>
                              <a:cs typeface="Arial" panose="020B0604020202020204" pitchFamily="34" charset="0"/>
                            </a:rPr>
                          </m:ctrlPr>
                        </m:fPr>
                        <m:num>
                          <m:r>
                            <m:rPr>
                              <m:nor/>
                            </m:rPr>
                            <a:rPr lang="en-GB">
                              <a:solidFill>
                                <a:schemeClr val="tx1"/>
                              </a:solidFill>
                              <a:latin typeface="Arial" panose="020B0604020202020204" pitchFamily="34" charset="0"/>
                              <a:ea typeface="Cambria Math"/>
                              <a:cs typeface="Arial" panose="020B0604020202020204" pitchFamily="34" charset="0"/>
                            </a:rPr>
                            <m:t>1</m:t>
                          </m:r>
                        </m:num>
                        <m:den>
                          <m:r>
                            <m:rPr>
                              <m:nor/>
                            </m:rPr>
                            <a:rPr lang="en-GB">
                              <a:solidFill>
                                <a:schemeClr val="tx1"/>
                              </a:solidFill>
                              <a:latin typeface="Arial" panose="020B0604020202020204" pitchFamily="34" charset="0"/>
                              <a:ea typeface="Cambria Math"/>
                              <a:cs typeface="Arial" panose="020B0604020202020204" pitchFamily="34" charset="0"/>
                            </a:rPr>
                            <m:t>2</m:t>
                          </m:r>
                        </m:den>
                      </m:f>
                      <m:r>
                        <m:rPr>
                          <m:nor/>
                        </m:rPr>
                        <a:rPr lang="en-GB">
                          <a:solidFill>
                            <a:schemeClr val="tx1"/>
                          </a:solidFill>
                          <a:latin typeface="Arial" panose="020B0604020202020204" pitchFamily="34" charset="0"/>
                          <a:cs typeface="Arial" panose="020B0604020202020204" pitchFamily="34" charset="0"/>
                        </a:rPr>
                        <m:t>= </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1</m:t>
                          </m:r>
                        </m:num>
                        <m:den>
                          <m:r>
                            <m:rPr>
                              <m:nor/>
                            </m:rPr>
                            <a:rPr lang="en-GB">
                              <a:solidFill>
                                <a:schemeClr val="tx1"/>
                              </a:solidFill>
                              <a:latin typeface="Arial" panose="020B0604020202020204" pitchFamily="34" charset="0"/>
                              <a:cs typeface="Arial" panose="020B0604020202020204" pitchFamily="34" charset="0"/>
                            </a:rPr>
                            <m:t>8</m:t>
                          </m:r>
                        </m:den>
                      </m:f>
                      <m:r>
                        <a:rPr lang="en-GB">
                          <a:solidFill>
                            <a:schemeClr val="tx1"/>
                          </a:solidFill>
                          <a:latin typeface="Cambria Math"/>
                          <a:cs typeface="Arial" panose="020B0604020202020204" pitchFamily="34" charset="0"/>
                        </a:rPr>
                        <m:t> </m:t>
                      </m:r>
                    </m:oMath>
                  </m:oMathPara>
                </a14:m>
                <a:endParaRPr lang="en-GB" dirty="0">
                  <a:solidFill>
                    <a:schemeClr val="tx1"/>
                  </a:solidFill>
                  <a:latin typeface="Arial" panose="020B0604020202020204" pitchFamily="34" charset="0"/>
                  <a:cs typeface="Arial" panose="020B0604020202020204" pitchFamily="34" charset="0"/>
                </a:endParaRPr>
              </a:p>
            </p:txBody>
          </p:sp>
        </mc:Choice>
        <mc:Fallback xmlns="">
          <p:sp>
            <p:nvSpPr>
              <p:cNvPr id="4" name="Rounded Rectangle 3"/>
              <p:cNvSpPr>
                <a:spLocks noRot="1" noChangeAspect="1" noMove="1" noResize="1" noEditPoints="1" noAdjustHandles="1" noChangeArrowheads="1" noChangeShapeType="1" noTextEdit="1"/>
              </p:cNvSpPr>
              <p:nvPr/>
            </p:nvSpPr>
            <p:spPr>
              <a:xfrm>
                <a:off x="4716107" y="3933056"/>
                <a:ext cx="2759786" cy="705713"/>
              </a:xfrm>
              <a:prstGeom prst="roundRect">
                <a:avLst/>
              </a:prstGeom>
              <a:blipFill>
                <a:blip r:embed="rId3"/>
                <a:stretch>
                  <a:fillRect/>
                </a:stretch>
              </a:blipFill>
              <a:ln>
                <a:solidFill>
                  <a:srgbClr val="F9BC9A"/>
                </a:solidFill>
              </a:ln>
            </p:spPr>
            <p:txBody>
              <a:bodyPr/>
              <a:lstStyle/>
              <a:p>
                <a:r>
                  <a:rPr lang="en-GB">
                    <a:noFill/>
                  </a:rPr>
                  <a:t> </a:t>
                </a:r>
              </a:p>
            </p:txBody>
          </p:sp>
        </mc:Fallback>
      </mc:AlternateContent>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0242" name="Text Box 4"/>
              <p:cNvSpPr txBox="1">
                <a:spLocks noChangeArrowheads="1"/>
              </p:cNvSpPr>
              <p:nvPr/>
            </p:nvSpPr>
            <p:spPr bwMode="auto">
              <a:xfrm>
                <a:off x="335360" y="1988841"/>
                <a:ext cx="11521280" cy="1814215"/>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50000"/>
                  </a:spcBef>
                  <a:buFontTx/>
                  <a:buNone/>
                </a:pPr>
                <a:r>
                  <a:rPr lang="en-GB" altLang="en-US" sz="2400" dirty="0">
                    <a:latin typeface="Arial" charset="0"/>
                  </a:rPr>
                  <a:t>On any given day the probability that it rains is </a:t>
                </a:r>
                <a14:m>
                  <m:oMath xmlns:m="http://schemas.openxmlformats.org/officeDocument/2006/math">
                    <m:f>
                      <m:fPr>
                        <m:ctrlPr>
                          <a:rPr lang="en-GB" altLang="en-US" sz="2400" i="1">
                            <a:latin typeface="Cambria Math" panose="02040503050406030204" pitchFamily="18" charset="0"/>
                          </a:rPr>
                        </m:ctrlPr>
                      </m:fPr>
                      <m:num>
                        <m:r>
                          <m:rPr>
                            <m:nor/>
                          </m:rPr>
                          <a:rPr lang="en-GB" altLang="en-US" sz="2400">
                            <a:latin typeface="Arial" panose="020B0604020202020204" pitchFamily="34" charset="0"/>
                            <a:cs typeface="Arial" panose="020B0604020202020204" pitchFamily="34" charset="0"/>
                          </a:rPr>
                          <m:t>2</m:t>
                        </m:r>
                      </m:num>
                      <m:den>
                        <m:r>
                          <m:rPr>
                            <m:nor/>
                          </m:rPr>
                          <a:rPr lang="en-GB" altLang="en-US" sz="2400">
                            <a:latin typeface="Arial" panose="020B0604020202020204" pitchFamily="34" charset="0"/>
                            <a:cs typeface="Arial" panose="020B0604020202020204" pitchFamily="34" charset="0"/>
                          </a:rPr>
                          <m:t>3</m:t>
                        </m:r>
                      </m:den>
                    </m:f>
                  </m:oMath>
                </a14:m>
                <a:r>
                  <a:rPr lang="en-GB" altLang="en-US" sz="2400" dirty="0">
                    <a:latin typeface="Arial" charset="0"/>
                  </a:rPr>
                  <a:t> .</a:t>
                </a:r>
              </a:p>
              <a:p>
                <a:pPr algn="ctr" eaLnBrk="1" hangingPunct="1">
                  <a:spcBef>
                    <a:spcPct val="50000"/>
                  </a:spcBef>
                  <a:buFontTx/>
                  <a:buNone/>
                </a:pPr>
                <a:endParaRPr lang="en-GB" altLang="en-US" sz="2400" dirty="0">
                  <a:latin typeface="Arial" charset="0"/>
                </a:endParaRPr>
              </a:p>
              <a:p>
                <a:pPr algn="ctr" eaLnBrk="1" hangingPunct="1">
                  <a:spcBef>
                    <a:spcPct val="50000"/>
                  </a:spcBef>
                  <a:buFontTx/>
                  <a:buNone/>
                </a:pPr>
                <a:r>
                  <a:rPr lang="en-GB" altLang="en-US" sz="2400" dirty="0">
                    <a:latin typeface="Arial" charset="0"/>
                  </a:rPr>
                  <a:t>What is the probability that it rains three days in a row?</a:t>
                </a:r>
              </a:p>
            </p:txBody>
          </p:sp>
        </mc:Choice>
        <mc:Fallback xmlns="">
          <p:sp>
            <p:nvSpPr>
              <p:cNvPr id="10242" name="Text Box 4"/>
              <p:cNvSpPr txBox="1">
                <a:spLocks noRot="1" noChangeAspect="1" noMove="1" noResize="1" noEditPoints="1" noAdjustHandles="1" noChangeArrowheads="1" noChangeShapeType="1" noTextEdit="1"/>
              </p:cNvSpPr>
              <p:nvPr/>
            </p:nvSpPr>
            <p:spPr bwMode="auto">
              <a:xfrm>
                <a:off x="335360" y="1988841"/>
                <a:ext cx="11521280" cy="1814215"/>
              </a:xfrm>
              <a:prstGeom prst="rect">
                <a:avLst/>
              </a:prstGeom>
              <a:blipFill>
                <a:blip r:embed="rId3"/>
                <a:stretch>
                  <a:fillRect b="-671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noFill/>
                  </a:rPr>
                  <a:t> </a:t>
                </a:r>
              </a:p>
            </p:txBody>
          </p:sp>
        </mc:Fallback>
      </mc:AlternateContent>
      <p:sp>
        <p:nvSpPr>
          <p:cNvPr id="3" name="Rectangle 2"/>
          <p:cNvSpPr/>
          <p:nvPr/>
        </p:nvSpPr>
        <p:spPr>
          <a:xfrm>
            <a:off x="0" y="1"/>
            <a:ext cx="12192000" cy="120967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a:defRPr/>
            </a:pPr>
            <a:r>
              <a:rPr lang="en-GB" sz="2800" b="1" dirty="0">
                <a:latin typeface="Arial" panose="020B0604020202020204" pitchFamily="34" charset="0"/>
                <a:cs typeface="Arial" panose="020B0604020202020204" pitchFamily="34" charset="0"/>
              </a:rPr>
              <a:t>Try this!</a:t>
            </a:r>
          </a:p>
        </p:txBody>
      </p:sp>
      <mc:AlternateContent xmlns:mc="http://schemas.openxmlformats.org/markup-compatibility/2006" xmlns:a14="http://schemas.microsoft.com/office/drawing/2010/main">
        <mc:Choice Requires="a14">
          <p:sp>
            <p:nvSpPr>
              <p:cNvPr id="4" name="Rounded Rectangle 3"/>
              <p:cNvSpPr/>
              <p:nvPr/>
            </p:nvSpPr>
            <p:spPr>
              <a:xfrm>
                <a:off x="4727848" y="4307463"/>
                <a:ext cx="2759786"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2</m:t>
                          </m:r>
                        </m:num>
                        <m:den>
                          <m:r>
                            <m:rPr>
                              <m:nor/>
                            </m:rPr>
                            <a:rPr lang="en-GB">
                              <a:solidFill>
                                <a:schemeClr val="tx1"/>
                              </a:solidFill>
                              <a:latin typeface="Arial" panose="020B0604020202020204" pitchFamily="34" charset="0"/>
                              <a:cs typeface="Arial" panose="020B0604020202020204" pitchFamily="34" charset="0"/>
                            </a:rPr>
                            <m:t>3</m:t>
                          </m:r>
                        </m:den>
                      </m:f>
                      <m:r>
                        <m:rPr>
                          <m:nor/>
                        </m:rPr>
                        <a:rPr lang="en-GB">
                          <a:solidFill>
                            <a:schemeClr val="tx1"/>
                          </a:solidFill>
                          <a:latin typeface="Arial" panose="020B0604020202020204" pitchFamily="34" charset="0"/>
                          <a:ea typeface="Cambria Math"/>
                          <a:cs typeface="Arial" panose="020B0604020202020204" pitchFamily="34" charset="0"/>
                        </a:rPr>
                        <m:t>×</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2</m:t>
                          </m:r>
                        </m:num>
                        <m:den>
                          <m:r>
                            <m:rPr>
                              <m:nor/>
                            </m:rPr>
                            <a:rPr lang="en-GB">
                              <a:solidFill>
                                <a:schemeClr val="tx1"/>
                              </a:solidFill>
                              <a:latin typeface="Arial" panose="020B0604020202020204" pitchFamily="34" charset="0"/>
                              <a:cs typeface="Arial" panose="020B0604020202020204" pitchFamily="34" charset="0"/>
                            </a:rPr>
                            <m:t>3</m:t>
                          </m:r>
                        </m:den>
                      </m:f>
                      <m:r>
                        <m:rPr>
                          <m:nor/>
                        </m:rPr>
                        <a:rPr lang="en-GB">
                          <a:solidFill>
                            <a:schemeClr val="tx1"/>
                          </a:solidFill>
                          <a:latin typeface="Arial" panose="020B0604020202020204" pitchFamily="34" charset="0"/>
                          <a:ea typeface="Cambria Math"/>
                          <a:cs typeface="Arial" panose="020B0604020202020204" pitchFamily="34" charset="0"/>
                        </a:rPr>
                        <m:t>×</m:t>
                      </m:r>
                      <m:f>
                        <m:fPr>
                          <m:ctrlPr>
                            <a:rPr lang="en-GB" i="1">
                              <a:solidFill>
                                <a:schemeClr val="tx1"/>
                              </a:solidFill>
                              <a:latin typeface="Cambria Math" panose="02040503050406030204" pitchFamily="18" charset="0"/>
                              <a:ea typeface="Cambria Math"/>
                              <a:cs typeface="Arial" panose="020B0604020202020204" pitchFamily="34" charset="0"/>
                            </a:rPr>
                          </m:ctrlPr>
                        </m:fPr>
                        <m:num>
                          <m:r>
                            <m:rPr>
                              <m:nor/>
                            </m:rPr>
                            <a:rPr lang="en-GB">
                              <a:solidFill>
                                <a:schemeClr val="tx1"/>
                              </a:solidFill>
                              <a:latin typeface="Arial" panose="020B0604020202020204" pitchFamily="34" charset="0"/>
                              <a:ea typeface="Cambria Math"/>
                              <a:cs typeface="Arial" panose="020B0604020202020204" pitchFamily="34" charset="0"/>
                            </a:rPr>
                            <m:t>2</m:t>
                          </m:r>
                        </m:num>
                        <m:den>
                          <m:r>
                            <m:rPr>
                              <m:nor/>
                            </m:rPr>
                            <a:rPr lang="en-GB">
                              <a:solidFill>
                                <a:schemeClr val="tx1"/>
                              </a:solidFill>
                              <a:latin typeface="Arial" panose="020B0604020202020204" pitchFamily="34" charset="0"/>
                              <a:ea typeface="Cambria Math"/>
                              <a:cs typeface="Arial" panose="020B0604020202020204" pitchFamily="34" charset="0"/>
                            </a:rPr>
                            <m:t>3</m:t>
                          </m:r>
                        </m:den>
                      </m:f>
                      <m:r>
                        <m:rPr>
                          <m:nor/>
                        </m:rPr>
                        <a:rPr lang="en-GB">
                          <a:solidFill>
                            <a:schemeClr val="tx1"/>
                          </a:solidFill>
                          <a:latin typeface="Arial" panose="020B0604020202020204" pitchFamily="34" charset="0"/>
                          <a:cs typeface="Arial" panose="020B0604020202020204" pitchFamily="34" charset="0"/>
                        </a:rPr>
                        <m:t>= </m:t>
                      </m:r>
                      <m:f>
                        <m:fPr>
                          <m:ctrlPr>
                            <a:rPr lang="en-GB" i="1">
                              <a:solidFill>
                                <a:schemeClr val="tx1"/>
                              </a:solidFill>
                              <a:latin typeface="Cambria Math" panose="02040503050406030204" pitchFamily="18" charset="0"/>
                              <a:cs typeface="Arial" panose="020B0604020202020204" pitchFamily="34" charset="0"/>
                            </a:rPr>
                          </m:ctrlPr>
                        </m:fPr>
                        <m:num>
                          <m:r>
                            <m:rPr>
                              <m:nor/>
                            </m:rPr>
                            <a:rPr lang="en-GB">
                              <a:solidFill>
                                <a:schemeClr val="tx1"/>
                              </a:solidFill>
                              <a:latin typeface="Arial" panose="020B0604020202020204" pitchFamily="34" charset="0"/>
                              <a:cs typeface="Arial" panose="020B0604020202020204" pitchFamily="34" charset="0"/>
                            </a:rPr>
                            <m:t>8</m:t>
                          </m:r>
                        </m:num>
                        <m:den>
                          <m:r>
                            <m:rPr>
                              <m:nor/>
                            </m:rPr>
                            <a:rPr lang="en-GB">
                              <a:solidFill>
                                <a:schemeClr val="tx1"/>
                              </a:solidFill>
                              <a:latin typeface="Arial" panose="020B0604020202020204" pitchFamily="34" charset="0"/>
                              <a:cs typeface="Arial" panose="020B0604020202020204" pitchFamily="34" charset="0"/>
                            </a:rPr>
                            <m:t>27</m:t>
                          </m:r>
                        </m:den>
                      </m:f>
                      <m:r>
                        <a:rPr lang="en-GB">
                          <a:solidFill>
                            <a:schemeClr val="tx1"/>
                          </a:solidFill>
                          <a:latin typeface="Cambria Math"/>
                          <a:cs typeface="Arial" panose="020B0604020202020204" pitchFamily="34" charset="0"/>
                        </a:rPr>
                        <m:t> </m:t>
                      </m:r>
                    </m:oMath>
                  </m:oMathPara>
                </a14:m>
                <a:endParaRPr lang="en-GB" dirty="0">
                  <a:solidFill>
                    <a:schemeClr val="tx1"/>
                  </a:solidFill>
                  <a:latin typeface="Arial" panose="020B0604020202020204" pitchFamily="34" charset="0"/>
                  <a:cs typeface="Arial" panose="020B0604020202020204" pitchFamily="34" charset="0"/>
                </a:endParaRPr>
              </a:p>
            </p:txBody>
          </p:sp>
        </mc:Choice>
        <mc:Fallback xmlns="">
          <p:sp>
            <p:nvSpPr>
              <p:cNvPr id="4" name="Rounded Rectangle 3"/>
              <p:cNvSpPr>
                <a:spLocks noRot="1" noChangeAspect="1" noMove="1" noResize="1" noEditPoints="1" noAdjustHandles="1" noChangeArrowheads="1" noChangeShapeType="1" noTextEdit="1"/>
              </p:cNvSpPr>
              <p:nvPr/>
            </p:nvSpPr>
            <p:spPr>
              <a:xfrm>
                <a:off x="4727848" y="4307463"/>
                <a:ext cx="2759786" cy="705713"/>
              </a:xfrm>
              <a:prstGeom prst="roundRect">
                <a:avLst/>
              </a:prstGeom>
              <a:blipFill>
                <a:blip r:embed="rId4"/>
                <a:stretch>
                  <a:fillRect/>
                </a:stretch>
              </a:blipFill>
              <a:ln>
                <a:solidFill>
                  <a:srgbClr val="F9BC9A"/>
                </a:solidFill>
              </a:ln>
            </p:spPr>
            <p:txBody>
              <a:bodyPr/>
              <a:lstStyle/>
              <a:p>
                <a:r>
                  <a:rPr lang="en-GB">
                    <a:noFill/>
                  </a:rPr>
                  <a:t> </a:t>
                </a:r>
              </a:p>
            </p:txBody>
          </p:sp>
        </mc:Fallback>
      </mc:AlternateContent>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1266" name="Text Box 4"/>
              <p:cNvSpPr txBox="1">
                <a:spLocks noChangeArrowheads="1"/>
              </p:cNvSpPr>
              <p:nvPr/>
            </p:nvSpPr>
            <p:spPr bwMode="auto">
              <a:xfrm>
                <a:off x="335360" y="1844824"/>
                <a:ext cx="11521280" cy="2091983"/>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50000"/>
                  </a:spcBef>
                  <a:buFontTx/>
                  <a:buNone/>
                </a:pPr>
                <a:r>
                  <a:rPr lang="en-GB" altLang="en-US" sz="2400" dirty="0">
                    <a:latin typeface="Arial" charset="0"/>
                  </a:rPr>
                  <a:t>The probability that a computer fails to start in the morning is </a:t>
                </a:r>
                <a14:m>
                  <m:oMath xmlns:m="http://schemas.openxmlformats.org/officeDocument/2006/math">
                    <m:f>
                      <m:fPr>
                        <m:ctrlPr>
                          <a:rPr lang="en-GB" altLang="en-US" sz="2400" i="1">
                            <a:latin typeface="Cambria Math" panose="02040503050406030204" pitchFamily="18" charset="0"/>
                          </a:rPr>
                        </m:ctrlPr>
                      </m:fPr>
                      <m:num>
                        <m:r>
                          <a:rPr lang="en-GB" altLang="en-US" sz="2400" i="1">
                            <a:latin typeface="Cambria Math"/>
                          </a:rPr>
                          <m:t>3</m:t>
                        </m:r>
                      </m:num>
                      <m:den>
                        <m:r>
                          <a:rPr lang="en-GB" altLang="en-US" sz="2400" i="1">
                            <a:latin typeface="Cambria Math"/>
                          </a:rPr>
                          <m:t>4</m:t>
                        </m:r>
                      </m:den>
                    </m:f>
                  </m:oMath>
                </a14:m>
                <a:r>
                  <a:rPr lang="en-GB" altLang="en-US" sz="2400" dirty="0">
                    <a:latin typeface="Arial" charset="0"/>
                  </a:rPr>
                  <a:t>.</a:t>
                </a:r>
              </a:p>
              <a:p>
                <a:pPr algn="ctr" eaLnBrk="1" hangingPunct="1">
                  <a:spcBef>
                    <a:spcPct val="50000"/>
                  </a:spcBef>
                  <a:buFontTx/>
                  <a:buNone/>
                </a:pPr>
                <a:endParaRPr lang="en-GB" altLang="en-US" sz="2400" dirty="0">
                  <a:latin typeface="Arial" charset="0"/>
                </a:endParaRPr>
              </a:p>
              <a:p>
                <a:pPr algn="ctr" eaLnBrk="1" hangingPunct="1">
                  <a:spcBef>
                    <a:spcPct val="50000"/>
                  </a:spcBef>
                  <a:buFontTx/>
                  <a:buNone/>
                </a:pPr>
                <a:r>
                  <a:rPr lang="en-GB" altLang="en-US" sz="2400" dirty="0">
                    <a:latin typeface="Arial" charset="0"/>
                  </a:rPr>
                  <a:t>What is the probability that it works on Monday morning, but not on Tuesday or Wednesday morning?</a:t>
                </a:r>
              </a:p>
            </p:txBody>
          </p:sp>
        </mc:Choice>
        <mc:Fallback xmlns="">
          <p:sp>
            <p:nvSpPr>
              <p:cNvPr id="11266" name="Text Box 4"/>
              <p:cNvSpPr txBox="1">
                <a:spLocks noRot="1" noChangeAspect="1" noMove="1" noResize="1" noEditPoints="1" noAdjustHandles="1" noChangeArrowheads="1" noChangeShapeType="1" noTextEdit="1"/>
              </p:cNvSpPr>
              <p:nvPr/>
            </p:nvSpPr>
            <p:spPr bwMode="auto">
              <a:xfrm>
                <a:off x="335360" y="1844824"/>
                <a:ext cx="11521280" cy="2091983"/>
              </a:xfrm>
              <a:prstGeom prst="rect">
                <a:avLst/>
              </a:prstGeom>
              <a:blipFill>
                <a:blip r:embed="rId3"/>
                <a:stretch>
                  <a:fillRect b="-583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noFill/>
                  </a:rPr>
                  <a:t> </a:t>
                </a:r>
              </a:p>
            </p:txBody>
          </p:sp>
        </mc:Fallback>
      </mc:AlternateContent>
      <p:sp>
        <p:nvSpPr>
          <p:cNvPr id="3" name="Rectangle 2"/>
          <p:cNvSpPr/>
          <p:nvPr/>
        </p:nvSpPr>
        <p:spPr>
          <a:xfrm>
            <a:off x="0" y="1"/>
            <a:ext cx="12192000" cy="120967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a:defRPr/>
            </a:pPr>
            <a:r>
              <a:rPr lang="en-GB" sz="2800" b="1" dirty="0">
                <a:latin typeface="Arial" panose="020B0604020202020204" pitchFamily="34" charset="0"/>
                <a:cs typeface="Arial" panose="020B0604020202020204" pitchFamily="34" charset="0"/>
              </a:rPr>
              <a:t>Try this!</a:t>
            </a:r>
          </a:p>
        </p:txBody>
      </p:sp>
      <mc:AlternateContent xmlns:mc="http://schemas.openxmlformats.org/markup-compatibility/2006" xmlns:a14="http://schemas.microsoft.com/office/drawing/2010/main">
        <mc:Choice Requires="a14">
          <p:sp>
            <p:nvSpPr>
              <p:cNvPr id="4" name="Rounded Rectangle 3"/>
              <p:cNvSpPr/>
              <p:nvPr/>
            </p:nvSpPr>
            <p:spPr>
              <a:xfrm>
                <a:off x="4716107" y="4557843"/>
                <a:ext cx="2759786"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i="1">
                              <a:solidFill>
                                <a:schemeClr val="tx1"/>
                              </a:solidFill>
                              <a:latin typeface="Cambria Math" panose="02040503050406030204" pitchFamily="18" charset="0"/>
                              <a:cs typeface="Arial" panose="020B0604020202020204" pitchFamily="34" charset="0"/>
                            </a:rPr>
                          </m:ctrlPr>
                        </m:fPr>
                        <m:num>
                          <m:r>
                            <a:rPr lang="en-GB">
                              <a:solidFill>
                                <a:schemeClr val="tx1"/>
                              </a:solidFill>
                              <a:latin typeface="Cambria Math"/>
                              <a:cs typeface="Arial" panose="020B0604020202020204" pitchFamily="34" charset="0"/>
                            </a:rPr>
                            <m:t>1</m:t>
                          </m:r>
                        </m:num>
                        <m:den>
                          <m:r>
                            <a:rPr lang="en-GB">
                              <a:solidFill>
                                <a:schemeClr val="tx1"/>
                              </a:solidFill>
                              <a:latin typeface="Cambria Math"/>
                              <a:cs typeface="Arial" panose="020B0604020202020204" pitchFamily="34" charset="0"/>
                            </a:rPr>
                            <m:t>4</m:t>
                          </m:r>
                        </m:den>
                      </m:f>
                      <m:r>
                        <a:rPr lang="en-GB">
                          <a:solidFill>
                            <a:schemeClr val="tx1"/>
                          </a:solidFill>
                          <a:latin typeface="Cambria Math"/>
                          <a:ea typeface="Cambria Math"/>
                          <a:cs typeface="Arial" panose="020B0604020202020204" pitchFamily="34" charset="0"/>
                        </a:rPr>
                        <m:t>×</m:t>
                      </m:r>
                      <m:f>
                        <m:fPr>
                          <m:ctrlPr>
                            <a:rPr lang="en-GB" i="1">
                              <a:solidFill>
                                <a:schemeClr val="tx1"/>
                              </a:solidFill>
                              <a:latin typeface="Cambria Math" panose="02040503050406030204" pitchFamily="18" charset="0"/>
                              <a:cs typeface="Arial" panose="020B0604020202020204" pitchFamily="34" charset="0"/>
                            </a:rPr>
                          </m:ctrlPr>
                        </m:fPr>
                        <m:num>
                          <m:r>
                            <a:rPr lang="en-GB" i="1">
                              <a:solidFill>
                                <a:schemeClr val="tx1"/>
                              </a:solidFill>
                              <a:latin typeface="Cambria Math"/>
                              <a:cs typeface="Arial" panose="020B0604020202020204" pitchFamily="34" charset="0"/>
                            </a:rPr>
                            <m:t>3</m:t>
                          </m:r>
                        </m:num>
                        <m:den>
                          <m:r>
                            <a:rPr lang="en-GB" i="1">
                              <a:solidFill>
                                <a:schemeClr val="tx1"/>
                              </a:solidFill>
                              <a:latin typeface="Cambria Math"/>
                              <a:cs typeface="Arial" panose="020B0604020202020204" pitchFamily="34" charset="0"/>
                            </a:rPr>
                            <m:t>4</m:t>
                          </m:r>
                        </m:den>
                      </m:f>
                      <m:r>
                        <a:rPr lang="en-GB" i="1">
                          <a:solidFill>
                            <a:schemeClr val="tx1"/>
                          </a:solidFill>
                          <a:latin typeface="Cambria Math"/>
                          <a:ea typeface="Cambria Math"/>
                          <a:cs typeface="Arial" panose="020B0604020202020204" pitchFamily="34" charset="0"/>
                        </a:rPr>
                        <m:t>×</m:t>
                      </m:r>
                      <m:f>
                        <m:fPr>
                          <m:ctrlPr>
                            <a:rPr lang="en-GB" i="1">
                              <a:solidFill>
                                <a:schemeClr val="tx1"/>
                              </a:solidFill>
                              <a:latin typeface="Cambria Math" panose="02040503050406030204" pitchFamily="18" charset="0"/>
                              <a:ea typeface="Cambria Math"/>
                              <a:cs typeface="Arial" panose="020B0604020202020204" pitchFamily="34" charset="0"/>
                            </a:rPr>
                          </m:ctrlPr>
                        </m:fPr>
                        <m:num>
                          <m:r>
                            <a:rPr lang="en-GB" i="1">
                              <a:solidFill>
                                <a:schemeClr val="tx1"/>
                              </a:solidFill>
                              <a:latin typeface="Cambria Math"/>
                              <a:ea typeface="Cambria Math"/>
                              <a:cs typeface="Arial" panose="020B0604020202020204" pitchFamily="34" charset="0"/>
                            </a:rPr>
                            <m:t>3</m:t>
                          </m:r>
                        </m:num>
                        <m:den>
                          <m:r>
                            <a:rPr lang="en-GB" i="1">
                              <a:solidFill>
                                <a:schemeClr val="tx1"/>
                              </a:solidFill>
                              <a:latin typeface="Cambria Math"/>
                              <a:ea typeface="Cambria Math"/>
                              <a:cs typeface="Arial" panose="020B0604020202020204" pitchFamily="34" charset="0"/>
                            </a:rPr>
                            <m:t>4</m:t>
                          </m:r>
                        </m:den>
                      </m:f>
                      <m:r>
                        <a:rPr lang="en-GB">
                          <a:solidFill>
                            <a:schemeClr val="tx1"/>
                          </a:solidFill>
                          <a:latin typeface="Cambria Math"/>
                          <a:cs typeface="Arial" panose="020B0604020202020204" pitchFamily="34" charset="0"/>
                        </a:rPr>
                        <m:t>= </m:t>
                      </m:r>
                      <m:f>
                        <m:fPr>
                          <m:ctrlPr>
                            <a:rPr lang="en-GB" i="1">
                              <a:solidFill>
                                <a:schemeClr val="tx1"/>
                              </a:solidFill>
                              <a:latin typeface="Cambria Math" panose="02040503050406030204" pitchFamily="18" charset="0"/>
                              <a:cs typeface="Arial" panose="020B0604020202020204" pitchFamily="34" charset="0"/>
                            </a:rPr>
                          </m:ctrlPr>
                        </m:fPr>
                        <m:num>
                          <m:r>
                            <a:rPr lang="en-GB" i="1">
                              <a:solidFill>
                                <a:schemeClr val="tx1"/>
                              </a:solidFill>
                              <a:latin typeface="Cambria Math"/>
                              <a:cs typeface="Arial" panose="020B0604020202020204" pitchFamily="34" charset="0"/>
                            </a:rPr>
                            <m:t>9</m:t>
                          </m:r>
                        </m:num>
                        <m:den>
                          <m:r>
                            <a:rPr lang="en-GB" i="1">
                              <a:solidFill>
                                <a:schemeClr val="tx1"/>
                              </a:solidFill>
                              <a:latin typeface="Cambria Math"/>
                              <a:cs typeface="Arial" panose="020B0604020202020204" pitchFamily="34" charset="0"/>
                            </a:rPr>
                            <m:t>64</m:t>
                          </m:r>
                        </m:den>
                      </m:f>
                      <m:r>
                        <a:rPr lang="en-GB">
                          <a:solidFill>
                            <a:schemeClr val="tx1"/>
                          </a:solidFill>
                          <a:latin typeface="Cambria Math"/>
                          <a:cs typeface="Arial" panose="020B0604020202020204" pitchFamily="34" charset="0"/>
                        </a:rPr>
                        <m:t> </m:t>
                      </m:r>
                    </m:oMath>
                  </m:oMathPara>
                </a14:m>
                <a:endParaRPr lang="en-GB" dirty="0">
                  <a:solidFill>
                    <a:schemeClr val="tx1"/>
                  </a:solidFill>
                  <a:latin typeface="Arial" panose="020B0604020202020204" pitchFamily="34" charset="0"/>
                  <a:cs typeface="Arial" panose="020B0604020202020204" pitchFamily="34" charset="0"/>
                </a:endParaRPr>
              </a:p>
            </p:txBody>
          </p:sp>
        </mc:Choice>
        <mc:Fallback xmlns="">
          <p:sp>
            <p:nvSpPr>
              <p:cNvPr id="4" name="Rounded Rectangle 3"/>
              <p:cNvSpPr>
                <a:spLocks noRot="1" noChangeAspect="1" noMove="1" noResize="1" noEditPoints="1" noAdjustHandles="1" noChangeArrowheads="1" noChangeShapeType="1" noTextEdit="1"/>
              </p:cNvSpPr>
              <p:nvPr/>
            </p:nvSpPr>
            <p:spPr>
              <a:xfrm>
                <a:off x="4716107" y="4557843"/>
                <a:ext cx="2759786" cy="705713"/>
              </a:xfrm>
              <a:prstGeom prst="roundRect">
                <a:avLst/>
              </a:prstGeom>
              <a:blipFill>
                <a:blip r:embed="rId4"/>
                <a:stretch>
                  <a:fillRect/>
                </a:stretch>
              </a:blipFill>
              <a:ln>
                <a:solidFill>
                  <a:srgbClr val="F9BC9A"/>
                </a:solidFill>
              </a:ln>
            </p:spPr>
            <p:txBody>
              <a:bodyPr/>
              <a:lstStyle/>
              <a:p>
                <a:r>
                  <a:rPr lang="en-GB">
                    <a:noFill/>
                  </a:rPr>
                  <a:t> </a:t>
                </a:r>
              </a:p>
            </p:txBody>
          </p:sp>
        </mc:Fallback>
      </mc:AlternateContent>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3639</TotalTime>
  <Words>935</Words>
  <Application>Microsoft Office PowerPoint</Application>
  <PresentationFormat>Widescreen</PresentationFormat>
  <Paragraphs>196</Paragraphs>
  <Slides>13</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Cambria Math</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Woodfine</dc:creator>
  <cp:lastModifiedBy>Liz Duncombe</cp:lastModifiedBy>
  <cp:revision>221</cp:revision>
  <cp:lastPrinted>2015-06-15T07:28:46Z</cp:lastPrinted>
  <dcterms:created xsi:type="dcterms:W3CDTF">2004-10-25T09:39:48Z</dcterms:created>
  <dcterms:modified xsi:type="dcterms:W3CDTF">2019-07-19T10:20:10Z</dcterms:modified>
</cp:coreProperties>
</file>