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546" r:id="rId2"/>
    <p:sldId id="547" r:id="rId3"/>
    <p:sldId id="548" r:id="rId4"/>
    <p:sldId id="392" r:id="rId5"/>
    <p:sldId id="393" r:id="rId6"/>
    <p:sldId id="527" r:id="rId7"/>
    <p:sldId id="532" r:id="rId8"/>
    <p:sldId id="533" r:id="rId9"/>
    <p:sldId id="545" r:id="rId10"/>
    <p:sldId id="534" r:id="rId11"/>
    <p:sldId id="535" r:id="rId12"/>
    <p:sldId id="544" r:id="rId13"/>
    <p:sldId id="529" r:id="rId14"/>
  </p:sldIdLst>
  <p:sldSz cx="12192000" cy="6858000"/>
  <p:notesSz cx="6735763" cy="9866313"/>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394"/>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4" autoAdjust="0"/>
    <p:restoredTop sz="86186" autoAdjust="0"/>
  </p:normalViewPr>
  <p:slideViewPr>
    <p:cSldViewPr>
      <p:cViewPr varScale="1">
        <p:scale>
          <a:sx n="75" d="100"/>
          <a:sy n="75" d="100"/>
        </p:scale>
        <p:origin x="84" y="48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FF1FE8C7-1E34-4B6F-ACF8-527BADB689D2}" type="datetimeFigureOut">
              <a:rPr lang="en-GB"/>
              <a:pPr>
                <a:defRPr/>
              </a:pPr>
              <a:t>19/07/2019</a:t>
            </a:fld>
            <a:endParaRPr lang="en-GB"/>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5C9092A5-0249-4700-9BE2-17B38CA69DE1}" type="slidenum">
              <a:rPr lang="en-GB" altLang="en-US"/>
              <a:pPr>
                <a:defRPr/>
              </a:pPr>
              <a:t>‹#›</a:t>
            </a:fld>
            <a:endParaRPr lang="en-GB" altLang="en-US"/>
          </a:p>
        </p:txBody>
      </p:sp>
    </p:spTree>
    <p:extLst>
      <p:ext uri="{BB962C8B-B14F-4D97-AF65-F5344CB8AC3E}">
        <p14:creationId xmlns:p14="http://schemas.microsoft.com/office/powerpoint/2010/main" val="3459640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16350" y="0"/>
            <a:ext cx="2917825" cy="493713"/>
          </a:xfrm>
          <a:prstGeom prst="rect">
            <a:avLst/>
          </a:prstGeom>
        </p:spPr>
        <p:txBody>
          <a:bodyPr vert="horz" lIns="91440" tIns="45720" rIns="91440" bIns="45720" rtlCol="0"/>
          <a:lstStyle>
            <a:lvl1pPr algn="r" eaLnBrk="1" hangingPunct="1">
              <a:defRPr sz="1200"/>
            </a:lvl1pPr>
          </a:lstStyle>
          <a:p>
            <a:pPr>
              <a:defRPr/>
            </a:pPr>
            <a:fld id="{E5FDF565-0340-4241-9D7D-FB3064D8BAE6}" type="datetimeFigureOut">
              <a:rPr lang="en-GB"/>
              <a:pPr>
                <a:defRPr/>
              </a:pPr>
              <a:t>19/07/2019</a:t>
            </a:fld>
            <a:endParaRPr lang="en-GB"/>
          </a:p>
        </p:txBody>
      </p:sp>
      <p:sp>
        <p:nvSpPr>
          <p:cNvPr id="4" name="Slide Image Placeholder 3"/>
          <p:cNvSpPr>
            <a:spLocks noGrp="1" noRot="1" noChangeAspect="1"/>
          </p:cNvSpPr>
          <p:nvPr>
            <p:ph type="sldImg" idx="2"/>
          </p:nvPr>
        </p:nvSpPr>
        <p:spPr>
          <a:xfrm>
            <a:off x="80963" y="739775"/>
            <a:ext cx="6573837" cy="36988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1013"/>
            <a:ext cx="2917825" cy="493712"/>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16350" y="9371013"/>
            <a:ext cx="2917825"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D619A71-43FD-4790-BC3B-C3CBD1A9DCFA}" type="slidenum">
              <a:rPr lang="en-GB" altLang="en-US"/>
              <a:pPr>
                <a:defRPr/>
              </a:pPr>
              <a:t>‹#›</a:t>
            </a:fld>
            <a:endParaRPr lang="en-GB" altLang="en-US"/>
          </a:p>
        </p:txBody>
      </p:sp>
    </p:spTree>
    <p:extLst>
      <p:ext uri="{BB962C8B-B14F-4D97-AF65-F5344CB8AC3E}">
        <p14:creationId xmlns:p14="http://schemas.microsoft.com/office/powerpoint/2010/main" val="3211705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D619A71-43FD-4790-BC3B-C3CBD1A9DCFA}" type="slidenum">
              <a:rPr lang="en-GB" altLang="en-US" smtClean="0"/>
              <a:pPr>
                <a:defRPr/>
              </a:pPr>
              <a:t>1</a:t>
            </a:fld>
            <a:endParaRPr lang="en-GB" altLang="en-US"/>
          </a:p>
        </p:txBody>
      </p:sp>
    </p:spTree>
    <p:extLst>
      <p:ext uri="{BB962C8B-B14F-4D97-AF65-F5344CB8AC3E}">
        <p14:creationId xmlns:p14="http://schemas.microsoft.com/office/powerpoint/2010/main" val="3197951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Mini white board slides to practise the skill of finding probabilities by multiplying fractions: </a:t>
            </a:r>
            <a:r>
              <a:rPr lang="en-GB" altLang="en-US" baseline="30000" dirty="0"/>
              <a:t>5</a:t>
            </a:r>
            <a:r>
              <a:rPr lang="en-GB" altLang="en-US" dirty="0"/>
              <a:t>/</a:t>
            </a:r>
            <a:r>
              <a:rPr lang="en-GB" altLang="en-US" baseline="-25000" dirty="0"/>
              <a:t>8 </a:t>
            </a:r>
            <a:r>
              <a:rPr lang="en-GB" altLang="en-US" dirty="0"/>
              <a:t> x </a:t>
            </a:r>
            <a:r>
              <a:rPr lang="en-GB" altLang="en-US" baseline="30000" dirty="0"/>
              <a:t>5</a:t>
            </a:r>
            <a:r>
              <a:rPr lang="en-GB" altLang="en-US" dirty="0"/>
              <a:t>/</a:t>
            </a:r>
            <a:r>
              <a:rPr lang="en-GB" altLang="en-US" baseline="-25000" dirty="0"/>
              <a:t>8  </a:t>
            </a:r>
            <a:r>
              <a:rPr lang="en-GB" altLang="en-US" dirty="0"/>
              <a:t>= </a:t>
            </a:r>
            <a:r>
              <a:rPr lang="en-GB" altLang="en-US" baseline="30000" dirty="0"/>
              <a:t>25</a:t>
            </a:r>
            <a:r>
              <a:rPr lang="en-GB" altLang="en-US" dirty="0"/>
              <a:t>/</a:t>
            </a:r>
            <a:r>
              <a:rPr lang="en-GB" altLang="en-US" baseline="-25000" dirty="0"/>
              <a:t>64 </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a:t>Mini white board slides to practise the skill of finding probabilities by multiplying fractions: </a:t>
            </a:r>
            <a:r>
              <a:rPr lang="en-GB" altLang="en-US" baseline="30000" dirty="0"/>
              <a:t>5</a:t>
            </a:r>
            <a:r>
              <a:rPr lang="en-GB" altLang="en-US" dirty="0"/>
              <a:t>/</a:t>
            </a:r>
            <a:r>
              <a:rPr lang="en-GB" altLang="en-US" baseline="-25000" dirty="0"/>
              <a:t>8 </a:t>
            </a:r>
            <a:r>
              <a:rPr lang="en-GB" altLang="en-US" dirty="0"/>
              <a:t> x </a:t>
            </a:r>
            <a:r>
              <a:rPr lang="en-GB" altLang="en-US" baseline="30000" dirty="0"/>
              <a:t>3</a:t>
            </a:r>
            <a:r>
              <a:rPr lang="en-GB" altLang="en-US" dirty="0"/>
              <a:t>/</a:t>
            </a:r>
            <a:r>
              <a:rPr lang="en-GB" altLang="en-US" baseline="-25000" dirty="0"/>
              <a:t>8  </a:t>
            </a:r>
            <a:r>
              <a:rPr lang="en-GB" altLang="en-US" dirty="0"/>
              <a:t>= </a:t>
            </a:r>
            <a:r>
              <a:rPr lang="en-GB" altLang="en-US" baseline="30000" dirty="0"/>
              <a:t>15</a:t>
            </a:r>
            <a:r>
              <a:rPr lang="en-GB" altLang="en-US" dirty="0"/>
              <a:t>/</a:t>
            </a:r>
            <a:r>
              <a:rPr lang="en-GB" altLang="en-US" baseline="-25000" dirty="0"/>
              <a:t>64 </a:t>
            </a:r>
            <a:endParaRPr lang="en-GB" altLang="en-US" baseline="30000" dirty="0"/>
          </a:p>
          <a:p>
            <a:endParaRPr lang="en-GB" altLang="en-US" baseline="30000"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C71F0A7-0DE6-462F-AEC2-9A903D7AEA00}" type="slidenum">
              <a:rPr lang="en-GB" altLang="en-US" sz="1200"/>
              <a:pPr/>
              <a:t>11</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 aim of this plenary question is to get the pupils to understand that there are two ways that the pupil can get  a winning ticket and that we have to calculate them both separately and then add them together. Answers to this slide are on the next slide. The possibility space diagram helps to make this clear. This is an advanced skill.</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3B2BC8-52C6-4CC6-B553-6A5F8E5778DD}" type="slidenum">
              <a:rPr lang="en-GB" altLang="en-US" sz="1200"/>
              <a:pPr/>
              <a:t>12</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370B4BD-4F4B-47A0-9CD1-690CD0D5B23D}" type="slidenum">
              <a:rPr lang="en-GB" altLang="en-US" sz="1200"/>
              <a:pPr/>
              <a:t>13</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Fraction arithmetic (multiplication and addition) is vital in using probability tree diagrams. The starter addresses this. Students should attempt as many of the questions as they can. The teacher can then ask students to give their answers and explain their method, before clicking on the square to reveal the correct answer. Could do this as a competitive game between left and right halves of the room etc. Make certain pupils can multiply fractions and add with a common denominator before attempting the lesson.</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23FF41-345F-4D2A-9E95-265DE01FB925}" type="slidenum">
              <a:rPr lang="en-GB" altLang="en-US" sz="1200"/>
              <a:pPr/>
              <a:t>3</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Pupils should be able to answer this question using a possibility space diagram. </a:t>
            </a:r>
          </a:p>
          <a:p>
            <a:r>
              <a:rPr lang="en-GB" altLang="en-US" dirty="0"/>
              <a:t>Get them to do the question independently. We are then going to show how you can answer the same question using fraction multiplication.</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E679E3B-F724-46B9-AFC2-D7D95460EB65}" type="slidenum">
              <a:rPr lang="en-GB" altLang="en-US" sz="1200"/>
              <a:pPr/>
              <a:t>4</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We can use this answer slide to demonstrate that we could get the answer to the problem really quickly by doing a simple fraction multiplication instead of drawing the possibility space diagram. This is the main point of the lesson.</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08FF87A-2602-4BAD-A283-ADDCA94C5E95}" type="slidenum">
              <a:rPr lang="en-GB" altLang="en-US" sz="1200"/>
              <a:pPr/>
              <a:t>5</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Go through these examples to show how you can simply multiply the events together to get the right answer.</a:t>
            </a:r>
          </a:p>
          <a:p>
            <a:r>
              <a:rPr lang="en-US" altLang="en-US"/>
              <a:t>a)  </a:t>
            </a:r>
            <a:r>
              <a:rPr lang="en-US" altLang="en-US" baseline="30000"/>
              <a:t>1</a:t>
            </a:r>
            <a:r>
              <a:rPr lang="en-US" altLang="en-US"/>
              <a:t>/</a:t>
            </a:r>
            <a:r>
              <a:rPr lang="en-US" altLang="en-US" baseline="-25000"/>
              <a:t>3</a:t>
            </a:r>
            <a:r>
              <a:rPr lang="en-US" altLang="en-US"/>
              <a:t> x </a:t>
            </a:r>
            <a:r>
              <a:rPr lang="en-US" altLang="en-US" baseline="30000"/>
              <a:t>1</a:t>
            </a:r>
            <a:r>
              <a:rPr lang="en-US" altLang="en-US"/>
              <a:t>/</a:t>
            </a:r>
            <a:r>
              <a:rPr lang="en-US" altLang="en-US" baseline="-25000"/>
              <a:t>3</a:t>
            </a:r>
            <a:r>
              <a:rPr lang="en-US" altLang="en-US"/>
              <a:t> = </a:t>
            </a:r>
            <a:r>
              <a:rPr lang="en-US" altLang="en-US" baseline="30000"/>
              <a:t>1</a:t>
            </a:r>
            <a:r>
              <a:rPr lang="en-US" altLang="en-US"/>
              <a:t>/</a:t>
            </a:r>
            <a:r>
              <a:rPr lang="en-US" altLang="en-US" baseline="-25000"/>
              <a:t>9</a:t>
            </a:r>
            <a:r>
              <a:rPr lang="en-US" altLang="en-US"/>
              <a:t>	b)  </a:t>
            </a:r>
            <a:r>
              <a:rPr lang="en-US" altLang="en-US" baseline="30000"/>
              <a:t>1</a:t>
            </a:r>
            <a:r>
              <a:rPr lang="en-US" altLang="en-US"/>
              <a:t>/</a:t>
            </a:r>
            <a:r>
              <a:rPr lang="en-US" altLang="en-US" baseline="-25000"/>
              <a:t>3</a:t>
            </a:r>
            <a:r>
              <a:rPr lang="en-US" altLang="en-US"/>
              <a:t> x </a:t>
            </a:r>
            <a:r>
              <a:rPr lang="en-US" altLang="en-US" baseline="30000"/>
              <a:t>1</a:t>
            </a:r>
            <a:r>
              <a:rPr lang="en-US" altLang="en-US"/>
              <a:t>/</a:t>
            </a:r>
            <a:r>
              <a:rPr lang="en-US" altLang="en-US" baseline="-25000"/>
              <a:t>3 </a:t>
            </a:r>
            <a:r>
              <a:rPr lang="en-US" altLang="en-US"/>
              <a:t>x </a:t>
            </a:r>
            <a:r>
              <a:rPr lang="en-US" altLang="en-US" baseline="30000"/>
              <a:t>1</a:t>
            </a:r>
            <a:r>
              <a:rPr lang="en-US" altLang="en-US"/>
              <a:t>/</a:t>
            </a:r>
            <a:r>
              <a:rPr lang="en-US" altLang="en-US" baseline="-25000"/>
              <a:t>3</a:t>
            </a:r>
            <a:r>
              <a:rPr lang="en-US" altLang="en-US"/>
              <a:t> = </a:t>
            </a:r>
            <a:r>
              <a:rPr lang="en-US" altLang="en-US" baseline="30000"/>
              <a:t>1</a:t>
            </a:r>
            <a:r>
              <a:rPr lang="en-US" altLang="en-US"/>
              <a:t>/</a:t>
            </a:r>
            <a:r>
              <a:rPr lang="en-US" altLang="en-US" baseline="-25000"/>
              <a:t>27</a:t>
            </a:r>
            <a:r>
              <a:rPr lang="en-US" altLang="en-US"/>
              <a:t>	c)   </a:t>
            </a:r>
            <a:r>
              <a:rPr lang="en-US" altLang="en-US" baseline="30000"/>
              <a:t>2</a:t>
            </a:r>
            <a:r>
              <a:rPr lang="en-US" altLang="en-US"/>
              <a:t>/</a:t>
            </a:r>
            <a:r>
              <a:rPr lang="en-US" altLang="en-US" baseline="-25000"/>
              <a:t>3</a:t>
            </a:r>
            <a:r>
              <a:rPr lang="en-US" altLang="en-US"/>
              <a:t> x </a:t>
            </a:r>
            <a:r>
              <a:rPr lang="en-US" altLang="en-US" baseline="30000"/>
              <a:t>2</a:t>
            </a:r>
            <a:r>
              <a:rPr lang="en-US" altLang="en-US"/>
              <a:t>/</a:t>
            </a:r>
            <a:r>
              <a:rPr lang="en-US" altLang="en-US" baseline="-25000"/>
              <a:t>3</a:t>
            </a:r>
            <a:r>
              <a:rPr lang="en-US" altLang="en-US"/>
              <a:t> x </a:t>
            </a:r>
            <a:r>
              <a:rPr lang="en-US" altLang="en-US" baseline="30000"/>
              <a:t>1</a:t>
            </a:r>
            <a:r>
              <a:rPr lang="en-US" altLang="en-US"/>
              <a:t>/</a:t>
            </a:r>
            <a:r>
              <a:rPr lang="en-US" altLang="en-US" baseline="-25000"/>
              <a:t>3</a:t>
            </a:r>
            <a:r>
              <a:rPr lang="en-US" altLang="en-US"/>
              <a:t> x </a:t>
            </a:r>
            <a:r>
              <a:rPr lang="en-US" altLang="en-US" baseline="30000"/>
              <a:t>2</a:t>
            </a:r>
            <a:r>
              <a:rPr lang="en-US" altLang="en-US"/>
              <a:t>/</a:t>
            </a:r>
            <a:r>
              <a:rPr lang="en-US" altLang="en-US" baseline="-25000"/>
              <a:t>3</a:t>
            </a:r>
            <a:r>
              <a:rPr lang="en-US" altLang="en-US"/>
              <a:t> x </a:t>
            </a:r>
            <a:r>
              <a:rPr lang="en-US" altLang="en-US" baseline="30000"/>
              <a:t>2</a:t>
            </a:r>
            <a:r>
              <a:rPr lang="en-US" altLang="en-US"/>
              <a:t>/</a:t>
            </a:r>
            <a:r>
              <a:rPr lang="en-US" altLang="en-US" baseline="-25000"/>
              <a:t>3</a:t>
            </a:r>
            <a:r>
              <a:rPr lang="en-US" altLang="en-US"/>
              <a:t>	= </a:t>
            </a:r>
            <a:r>
              <a:rPr lang="en-US" altLang="en-US" baseline="30000"/>
              <a:t>16</a:t>
            </a:r>
            <a:r>
              <a:rPr lang="en-US" altLang="en-US"/>
              <a:t>/</a:t>
            </a:r>
            <a:r>
              <a:rPr lang="en-US" altLang="en-US" baseline="-25000"/>
              <a:t>243</a:t>
            </a:r>
            <a:r>
              <a:rPr lang="en-US" altLang="en-US"/>
              <a:t>	  d)  </a:t>
            </a:r>
            <a:r>
              <a:rPr lang="en-US" altLang="en-US" baseline="30000"/>
              <a:t>2</a:t>
            </a:r>
            <a:r>
              <a:rPr lang="en-US" altLang="en-US"/>
              <a:t>/</a:t>
            </a:r>
            <a:r>
              <a:rPr lang="en-US" altLang="en-US" baseline="-25000"/>
              <a:t>3</a:t>
            </a:r>
            <a:r>
              <a:rPr lang="en-US" altLang="en-US"/>
              <a:t> x </a:t>
            </a:r>
            <a:r>
              <a:rPr lang="en-US" altLang="en-US" baseline="30000"/>
              <a:t>1</a:t>
            </a:r>
            <a:r>
              <a:rPr lang="en-US" altLang="en-US"/>
              <a:t>/</a:t>
            </a:r>
            <a:r>
              <a:rPr lang="en-US" altLang="en-US" baseline="-25000"/>
              <a:t>3</a:t>
            </a:r>
            <a:r>
              <a:rPr lang="en-US" altLang="en-US"/>
              <a:t> x </a:t>
            </a:r>
            <a:r>
              <a:rPr lang="en-US" altLang="en-US" baseline="30000"/>
              <a:t>1</a:t>
            </a:r>
            <a:r>
              <a:rPr lang="en-US" altLang="en-US"/>
              <a:t>/</a:t>
            </a:r>
            <a:r>
              <a:rPr lang="en-US" altLang="en-US" baseline="-25000"/>
              <a:t>3</a:t>
            </a:r>
            <a:r>
              <a:rPr lang="en-US" altLang="en-US"/>
              <a:t> = </a:t>
            </a:r>
            <a:r>
              <a:rPr lang="en-US" altLang="en-US" baseline="30000"/>
              <a:t>2</a:t>
            </a:r>
            <a:r>
              <a:rPr lang="en-US" altLang="en-US"/>
              <a:t>/</a:t>
            </a:r>
            <a:r>
              <a:rPr lang="en-US" altLang="en-US" baseline="-25000"/>
              <a:t>27</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B65AC1-18D3-4AEE-8BFD-BB4B7723ABC4}" type="slidenum">
              <a:rPr lang="en-GB" altLang="en-US" sz="1200"/>
              <a:pPr/>
              <a:t>6</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Mini white board slides to practise the skill of finding probabilities by multiplying fractions: ½ x ½ x ½ = </a:t>
            </a:r>
            <a:r>
              <a:rPr lang="en-GB" altLang="en-US" baseline="30000"/>
              <a:t>1</a:t>
            </a:r>
            <a:r>
              <a:rPr lang="en-GB" altLang="en-US"/>
              <a:t>/</a:t>
            </a:r>
            <a:r>
              <a:rPr lang="en-GB" altLang="en-US" baseline="-25000"/>
              <a:t>8</a:t>
            </a:r>
            <a:endParaRPr lang="en-GB"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B200A39-5360-4878-86FE-B5E032892647}" type="slidenum">
              <a:rPr lang="en-GB" altLang="en-US" sz="1200"/>
              <a:pPr/>
              <a:t>7</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Mini white board slides to practise the skill of finding probabilities by multiplying fractions: </a:t>
            </a:r>
            <a:r>
              <a:rPr lang="en-GB" altLang="en-US" baseline="30000"/>
              <a:t>2</a:t>
            </a:r>
            <a:r>
              <a:rPr lang="en-GB" altLang="en-US"/>
              <a:t>/</a:t>
            </a:r>
            <a:r>
              <a:rPr lang="en-GB" altLang="en-US" baseline="-25000"/>
              <a:t>3</a:t>
            </a:r>
            <a:r>
              <a:rPr lang="en-GB" altLang="en-US"/>
              <a:t> x </a:t>
            </a:r>
            <a:r>
              <a:rPr lang="en-GB" altLang="en-US" baseline="30000"/>
              <a:t>2</a:t>
            </a:r>
            <a:r>
              <a:rPr lang="en-GB" altLang="en-US"/>
              <a:t>/</a:t>
            </a:r>
            <a:r>
              <a:rPr lang="en-GB" altLang="en-US" baseline="-25000"/>
              <a:t>3</a:t>
            </a:r>
            <a:r>
              <a:rPr lang="en-GB" altLang="en-US"/>
              <a:t> x </a:t>
            </a:r>
            <a:r>
              <a:rPr lang="en-GB" altLang="en-US" baseline="30000"/>
              <a:t>2</a:t>
            </a:r>
            <a:r>
              <a:rPr lang="en-GB" altLang="en-US"/>
              <a:t>/</a:t>
            </a:r>
            <a:r>
              <a:rPr lang="en-GB" altLang="en-US" baseline="-25000"/>
              <a:t>3</a:t>
            </a:r>
            <a:r>
              <a:rPr lang="en-GB" altLang="en-US"/>
              <a:t> = </a:t>
            </a:r>
            <a:r>
              <a:rPr lang="en-GB" altLang="en-US" baseline="30000"/>
              <a:t>8</a:t>
            </a:r>
            <a:r>
              <a:rPr lang="en-GB" altLang="en-US"/>
              <a:t>/</a:t>
            </a:r>
            <a:r>
              <a:rPr lang="en-GB" altLang="en-US" baseline="-25000"/>
              <a:t>27</a:t>
            </a:r>
            <a:endParaRPr lang="en-GB" altLang="en-US" baseline="30000"/>
          </a:p>
          <a:p>
            <a:endParaRPr lang="en-GB" altLang="en-US" baseline="30000"/>
          </a:p>
          <a:p>
            <a:endParaRPr lang="en-GB" altLang="en-US" baseline="30000"/>
          </a:p>
          <a:p>
            <a:endParaRPr lang="en-GB" altLang="en-US" baseline="30000"/>
          </a:p>
          <a:p>
            <a:endParaRPr lang="en-GB" altLang="en-US" baseline="3000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035274-AD50-4416-8D7A-84052CCCD52B}" type="slidenum">
              <a:rPr lang="en-GB" altLang="en-US" sz="1200"/>
              <a:pPr/>
              <a:t>8</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Mini white board slides to practise the skill of finding probabilities by multiplying fractions: </a:t>
            </a:r>
            <a:r>
              <a:rPr lang="en-GB" altLang="en-US" baseline="30000"/>
              <a:t>1</a:t>
            </a:r>
            <a:r>
              <a:rPr lang="en-GB" altLang="en-US"/>
              <a:t>/</a:t>
            </a:r>
            <a:r>
              <a:rPr lang="en-GB" altLang="en-US" baseline="-25000"/>
              <a:t>4</a:t>
            </a:r>
            <a:r>
              <a:rPr lang="en-GB" altLang="en-US"/>
              <a:t> x </a:t>
            </a:r>
            <a:r>
              <a:rPr lang="en-GB" altLang="en-US" baseline="30000"/>
              <a:t>3</a:t>
            </a:r>
            <a:r>
              <a:rPr lang="en-GB" altLang="en-US"/>
              <a:t>/</a:t>
            </a:r>
            <a:r>
              <a:rPr lang="en-GB" altLang="en-US" baseline="-25000"/>
              <a:t>4</a:t>
            </a:r>
            <a:r>
              <a:rPr lang="en-GB" altLang="en-US"/>
              <a:t> x </a:t>
            </a:r>
            <a:r>
              <a:rPr lang="en-GB" altLang="en-US" baseline="30000"/>
              <a:t>3</a:t>
            </a:r>
            <a:r>
              <a:rPr lang="en-GB" altLang="en-US"/>
              <a:t>/</a:t>
            </a:r>
            <a:r>
              <a:rPr lang="en-GB" altLang="en-US" baseline="-25000"/>
              <a:t>4</a:t>
            </a:r>
            <a:r>
              <a:rPr lang="en-GB" altLang="en-US"/>
              <a:t> = </a:t>
            </a:r>
            <a:r>
              <a:rPr lang="en-GB" altLang="en-US" baseline="30000"/>
              <a:t>9</a:t>
            </a:r>
            <a:r>
              <a:rPr lang="en-GB" altLang="en-US"/>
              <a:t>/</a:t>
            </a:r>
            <a:r>
              <a:rPr lang="en-GB" altLang="en-US" baseline="-25000"/>
              <a:t>64</a:t>
            </a:r>
            <a:endParaRPr lang="en-GB" altLang="en-US" baseline="30000"/>
          </a:p>
          <a:p>
            <a:endParaRPr lang="en-GB" altLang="en-US" baseline="30000"/>
          </a:p>
          <a:p>
            <a:endParaRPr lang="en-GB" altLang="en-US" baseline="30000"/>
          </a:p>
          <a:p>
            <a:endParaRPr lang="en-GB" altLang="en-US" baseline="30000"/>
          </a:p>
          <a:p>
            <a:endParaRPr lang="en-GB" altLang="en-US" baseline="3000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3755282-1F7D-432D-A686-CDB3CFEC4DA1}" type="slidenum">
              <a:rPr lang="en-GB" altLang="en-US" sz="1200"/>
              <a:pPr/>
              <a:t>9</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Mini white board slides to practise the skill of finding probabilities by multiplying fractions: </a:t>
            </a:r>
            <a:r>
              <a:rPr lang="en-GB" altLang="en-US" baseline="30000" dirty="0"/>
              <a:t>9</a:t>
            </a:r>
            <a:r>
              <a:rPr lang="en-GB" altLang="en-US" dirty="0"/>
              <a:t>/</a:t>
            </a:r>
            <a:r>
              <a:rPr lang="en-GB" altLang="en-US" baseline="-25000" dirty="0"/>
              <a:t>10</a:t>
            </a:r>
            <a:r>
              <a:rPr lang="en-GB" altLang="en-US" dirty="0"/>
              <a:t> x </a:t>
            </a:r>
            <a:r>
              <a:rPr lang="en-GB" altLang="en-US" baseline="30000" dirty="0"/>
              <a:t>9</a:t>
            </a:r>
            <a:r>
              <a:rPr lang="en-GB" altLang="en-US" dirty="0"/>
              <a:t>/</a:t>
            </a:r>
            <a:r>
              <a:rPr lang="en-GB" altLang="en-US" baseline="-25000" dirty="0"/>
              <a:t>10</a:t>
            </a:r>
            <a:r>
              <a:rPr lang="en-GB" altLang="en-US" dirty="0"/>
              <a:t> x </a:t>
            </a:r>
            <a:r>
              <a:rPr lang="en-GB" altLang="en-US" baseline="30000" dirty="0"/>
              <a:t>1</a:t>
            </a:r>
            <a:r>
              <a:rPr lang="en-GB" altLang="en-US" dirty="0"/>
              <a:t>/</a:t>
            </a:r>
            <a:r>
              <a:rPr lang="en-GB" altLang="en-US" baseline="-25000" dirty="0"/>
              <a:t>10</a:t>
            </a:r>
            <a:r>
              <a:rPr lang="en-GB" altLang="en-US" dirty="0"/>
              <a:t> = </a:t>
            </a:r>
            <a:r>
              <a:rPr lang="en-GB" altLang="en-US" baseline="30000" dirty="0"/>
              <a:t>81</a:t>
            </a:r>
            <a:r>
              <a:rPr lang="en-GB" altLang="en-US" dirty="0"/>
              <a:t>/</a:t>
            </a:r>
            <a:r>
              <a:rPr lang="en-GB" altLang="en-US" baseline="-25000" dirty="0"/>
              <a:t>1000</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a:t>Mini white board slides to practise the skill of finding probabilities by multiplying fractions: </a:t>
            </a:r>
            <a:r>
              <a:rPr lang="en-GB" altLang="en-US" baseline="30000" dirty="0"/>
              <a:t>9</a:t>
            </a:r>
            <a:r>
              <a:rPr lang="en-GB" altLang="en-US" dirty="0"/>
              <a:t>/</a:t>
            </a:r>
            <a:r>
              <a:rPr lang="en-GB" altLang="en-US" baseline="-25000" dirty="0"/>
              <a:t>10</a:t>
            </a:r>
            <a:r>
              <a:rPr lang="en-GB" altLang="en-US" dirty="0"/>
              <a:t> x </a:t>
            </a:r>
            <a:r>
              <a:rPr lang="en-GB" altLang="en-US" baseline="30000" dirty="0"/>
              <a:t>1</a:t>
            </a:r>
            <a:r>
              <a:rPr lang="en-GB" altLang="en-US" dirty="0"/>
              <a:t>/</a:t>
            </a:r>
            <a:r>
              <a:rPr lang="en-GB" altLang="en-US" baseline="-25000" dirty="0"/>
              <a:t>10</a:t>
            </a:r>
            <a:r>
              <a:rPr lang="en-GB" altLang="en-US" dirty="0"/>
              <a:t> x </a:t>
            </a:r>
            <a:r>
              <a:rPr lang="en-GB" altLang="en-US" baseline="30000" dirty="0"/>
              <a:t>9</a:t>
            </a:r>
            <a:r>
              <a:rPr lang="en-GB" altLang="en-US" dirty="0"/>
              <a:t>/</a:t>
            </a:r>
            <a:r>
              <a:rPr lang="en-GB" altLang="en-US" baseline="-25000" dirty="0"/>
              <a:t>10</a:t>
            </a:r>
            <a:r>
              <a:rPr lang="en-GB" altLang="en-US" dirty="0"/>
              <a:t> = </a:t>
            </a:r>
            <a:r>
              <a:rPr lang="en-GB" altLang="en-US" baseline="30000" dirty="0"/>
              <a:t>81</a:t>
            </a:r>
            <a:r>
              <a:rPr lang="en-GB" altLang="en-US" dirty="0"/>
              <a:t>/</a:t>
            </a:r>
            <a:r>
              <a:rPr lang="en-GB" altLang="en-US" baseline="-25000" dirty="0"/>
              <a:t>1000</a:t>
            </a:r>
          </a:p>
          <a:p>
            <a:endParaRPr lang="en-GB" altLang="en-US" baseline="-25000"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30A53C8-22B2-45F1-BB38-6693185AA3F7}" type="slidenum">
              <a:rPr lang="en-GB" altLang="en-US" sz="1200"/>
              <a:pPr/>
              <a:t>10</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6517F4-F5E2-44B1-90F3-495115803ACC}" type="slidenum">
              <a:rPr lang="en-GB" altLang="en-US"/>
              <a:pPr>
                <a:defRPr/>
              </a:pPr>
              <a:t>‹#›</a:t>
            </a:fld>
            <a:endParaRPr lang="en-GB" altLang="en-US"/>
          </a:p>
        </p:txBody>
      </p:sp>
    </p:spTree>
    <p:extLst>
      <p:ext uri="{BB962C8B-B14F-4D97-AF65-F5344CB8AC3E}">
        <p14:creationId xmlns:p14="http://schemas.microsoft.com/office/powerpoint/2010/main" val="2130546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355AD6D-2206-40E8-A932-CE647CA44FCC}" type="slidenum">
              <a:rPr lang="en-GB" altLang="en-US"/>
              <a:pPr>
                <a:defRPr/>
              </a:pPr>
              <a:t>‹#›</a:t>
            </a:fld>
            <a:endParaRPr lang="en-GB" altLang="en-US"/>
          </a:p>
        </p:txBody>
      </p:sp>
    </p:spTree>
    <p:extLst>
      <p:ext uri="{BB962C8B-B14F-4D97-AF65-F5344CB8AC3E}">
        <p14:creationId xmlns:p14="http://schemas.microsoft.com/office/powerpoint/2010/main" val="7008849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013A264-0901-4BD0-8EDB-81AEDB966C64}" type="slidenum">
              <a:rPr lang="en-GB" altLang="en-US"/>
              <a:pPr>
                <a:defRPr/>
              </a:pPr>
              <a:t>‹#›</a:t>
            </a:fld>
            <a:endParaRPr lang="en-GB" altLang="en-US"/>
          </a:p>
        </p:txBody>
      </p:sp>
    </p:spTree>
    <p:extLst>
      <p:ext uri="{BB962C8B-B14F-4D97-AF65-F5344CB8AC3E}">
        <p14:creationId xmlns:p14="http://schemas.microsoft.com/office/powerpoint/2010/main" val="11062077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06174B-FAEA-42F0-8880-BCA663344B9A}" type="slidenum">
              <a:rPr lang="en-GB" altLang="en-US"/>
              <a:pPr>
                <a:defRPr/>
              </a:pPr>
              <a:t>‹#›</a:t>
            </a:fld>
            <a:endParaRPr lang="en-GB" altLang="en-US"/>
          </a:p>
        </p:txBody>
      </p:sp>
    </p:spTree>
    <p:extLst>
      <p:ext uri="{BB962C8B-B14F-4D97-AF65-F5344CB8AC3E}">
        <p14:creationId xmlns:p14="http://schemas.microsoft.com/office/powerpoint/2010/main" val="34170621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CCF27B-8006-4A7D-8A97-5EE408D05681}" type="slidenum">
              <a:rPr lang="en-GB" altLang="en-US"/>
              <a:pPr>
                <a:defRPr/>
              </a:pPr>
              <a:t>‹#›</a:t>
            </a:fld>
            <a:endParaRPr lang="en-GB" altLang="en-US"/>
          </a:p>
        </p:txBody>
      </p:sp>
    </p:spTree>
    <p:extLst>
      <p:ext uri="{BB962C8B-B14F-4D97-AF65-F5344CB8AC3E}">
        <p14:creationId xmlns:p14="http://schemas.microsoft.com/office/powerpoint/2010/main" val="42737924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B71FDA0-1D26-4340-A330-7CBE14B93C6A}" type="slidenum">
              <a:rPr lang="en-GB" altLang="en-US"/>
              <a:pPr>
                <a:defRPr/>
              </a:pPr>
              <a:t>‹#›</a:t>
            </a:fld>
            <a:endParaRPr lang="en-GB" altLang="en-US"/>
          </a:p>
        </p:txBody>
      </p:sp>
    </p:spTree>
    <p:extLst>
      <p:ext uri="{BB962C8B-B14F-4D97-AF65-F5344CB8AC3E}">
        <p14:creationId xmlns:p14="http://schemas.microsoft.com/office/powerpoint/2010/main" val="5490731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3DAA675-7514-4ACE-A529-597EEF363A52}" type="slidenum">
              <a:rPr lang="en-GB" altLang="en-US"/>
              <a:pPr>
                <a:defRPr/>
              </a:pPr>
              <a:t>‹#›</a:t>
            </a:fld>
            <a:endParaRPr lang="en-GB" altLang="en-US"/>
          </a:p>
        </p:txBody>
      </p:sp>
    </p:spTree>
    <p:extLst>
      <p:ext uri="{BB962C8B-B14F-4D97-AF65-F5344CB8AC3E}">
        <p14:creationId xmlns:p14="http://schemas.microsoft.com/office/powerpoint/2010/main" val="3426263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C0E4CCD-991A-4BC4-B7A2-1DA058378374}" type="slidenum">
              <a:rPr lang="en-GB" altLang="en-US"/>
              <a:pPr>
                <a:defRPr/>
              </a:pPr>
              <a:t>‹#›</a:t>
            </a:fld>
            <a:endParaRPr lang="en-GB" altLang="en-US"/>
          </a:p>
        </p:txBody>
      </p:sp>
    </p:spTree>
    <p:extLst>
      <p:ext uri="{BB962C8B-B14F-4D97-AF65-F5344CB8AC3E}">
        <p14:creationId xmlns:p14="http://schemas.microsoft.com/office/powerpoint/2010/main" val="23879067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6913B5A-F940-4BF1-9F6B-21FE29696994}" type="slidenum">
              <a:rPr lang="en-GB" altLang="en-US"/>
              <a:pPr>
                <a:defRPr/>
              </a:pPr>
              <a:t>‹#›</a:t>
            </a:fld>
            <a:endParaRPr lang="en-GB" altLang="en-US"/>
          </a:p>
        </p:txBody>
      </p:sp>
    </p:spTree>
    <p:extLst>
      <p:ext uri="{BB962C8B-B14F-4D97-AF65-F5344CB8AC3E}">
        <p14:creationId xmlns:p14="http://schemas.microsoft.com/office/powerpoint/2010/main" val="22627947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11817FE-4776-46A1-ACBA-F2254E52E2F1}" type="slidenum">
              <a:rPr lang="en-GB" altLang="en-US"/>
              <a:pPr>
                <a:defRPr/>
              </a:pPr>
              <a:t>‹#›</a:t>
            </a:fld>
            <a:endParaRPr lang="en-GB" altLang="en-US"/>
          </a:p>
        </p:txBody>
      </p:sp>
    </p:spTree>
    <p:extLst>
      <p:ext uri="{BB962C8B-B14F-4D97-AF65-F5344CB8AC3E}">
        <p14:creationId xmlns:p14="http://schemas.microsoft.com/office/powerpoint/2010/main" val="134140887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CB4C8C-2FB7-4AAF-A1EF-E1E9DE7FD017}" type="slidenum">
              <a:rPr lang="en-GB" altLang="en-US"/>
              <a:pPr>
                <a:defRPr/>
              </a:pPr>
              <a:t>‹#›</a:t>
            </a:fld>
            <a:endParaRPr lang="en-GB" altLang="en-US"/>
          </a:p>
        </p:txBody>
      </p:sp>
    </p:spTree>
    <p:extLst>
      <p:ext uri="{BB962C8B-B14F-4D97-AF65-F5344CB8AC3E}">
        <p14:creationId xmlns:p14="http://schemas.microsoft.com/office/powerpoint/2010/main" val="237361118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A934A41-7FA3-46DA-9C69-213B8B8F6B1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1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6.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658800" y="1916832"/>
            <a:ext cx="1119784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en-US" sz="2600" b="1" dirty="0" smtClean="0">
                <a:latin typeface="Arial" charset="0"/>
                <a:cs typeface="Arial" charset="0"/>
              </a:rPr>
              <a:t>Teaching Pack </a:t>
            </a:r>
            <a:r>
              <a:rPr lang="en-GB" altLang="en-US" sz="2600" b="1" dirty="0">
                <a:latin typeface="Arial" charset="0"/>
                <a:cs typeface="Arial" charset="0"/>
              </a:rPr>
              <a:t>– </a:t>
            </a:r>
            <a:r>
              <a:rPr lang="en-GB" altLang="en-US" sz="2600" b="1" dirty="0" smtClean="0">
                <a:latin typeface="Arial" charset="0"/>
                <a:cs typeface="Arial" charset="0"/>
              </a:rPr>
              <a:t>Probability of combined events</a:t>
            </a:r>
            <a:endParaRPr lang="en-GB" altLang="en-US" sz="2600" b="1" dirty="0">
              <a:latin typeface="Arial" charset="0"/>
              <a:cs typeface="Arial" charset="0"/>
            </a:endParaRPr>
          </a:p>
          <a:p>
            <a:endParaRPr lang="en-GB" altLang="en-US" sz="1600" dirty="0" smtClean="0">
              <a:latin typeface="Arial" charset="0"/>
              <a:cs typeface="Arial" charset="0"/>
            </a:endParaRPr>
          </a:p>
          <a:p>
            <a:r>
              <a:rPr lang="en-GB" altLang="en-US" sz="2600" dirty="0" smtClean="0">
                <a:latin typeface="Arial" charset="0"/>
                <a:cs typeface="Arial" charset="0"/>
              </a:rPr>
              <a:t>Lesson 2 – </a:t>
            </a:r>
            <a:r>
              <a:rPr lang="en-US" altLang="en-US" sz="2600" dirty="0">
                <a:latin typeface="Arial" charset="0"/>
                <a:cs typeface="Arial" charset="0"/>
              </a:rPr>
              <a:t>Finding probabilities using fraction multiplication</a:t>
            </a:r>
          </a:p>
          <a:p>
            <a:endParaRPr lang="en-GB" altLang="en-US" sz="2600" dirty="0">
              <a:latin typeface="Arial" charset="0"/>
              <a:cs typeface="Arial" charset="0"/>
            </a:endParaRPr>
          </a:p>
          <a:p>
            <a:endParaRPr lang="en-GB" altLang="en-US" dirty="0">
              <a:latin typeface="Arial" charset="0"/>
              <a:cs typeface="Arial" charset="0"/>
            </a:endParaRPr>
          </a:p>
          <a:p>
            <a:r>
              <a:rPr lang="en-GB" altLang="en-US" sz="2600" b="1">
                <a:solidFill>
                  <a:srgbClr val="EA5B0C"/>
                </a:solidFill>
                <a:latin typeface="Arial" charset="0"/>
                <a:cs typeface="Arial" charset="0"/>
              </a:rPr>
              <a:t>Cambridge </a:t>
            </a:r>
            <a:r>
              <a:rPr lang="en-GB" altLang="en-US" sz="2600" b="1" smtClean="0">
                <a:solidFill>
                  <a:srgbClr val="EA5B0C"/>
                </a:solidFill>
                <a:latin typeface="Arial" charset="0"/>
                <a:cs typeface="Arial" charset="0"/>
              </a:rPr>
              <a:t>IGCSE</a:t>
            </a:r>
            <a:r>
              <a:rPr lang="en-GB" sz="2600" b="1" baseline="30000">
                <a:solidFill>
                  <a:srgbClr val="EA5B0C"/>
                </a:solidFill>
                <a:latin typeface="Arial" panose="020B0604020202020204" pitchFamily="34" charset="0"/>
                <a:cs typeface="Arial" panose="020B0604020202020204" pitchFamily="34" charset="0"/>
              </a:rPr>
              <a:t>™</a:t>
            </a:r>
            <a:endParaRPr lang="en-GB" altLang="en-US" sz="2600" b="1" baseline="30000" dirty="0">
              <a:solidFill>
                <a:srgbClr val="EA5B0C"/>
              </a:solidFill>
              <a:latin typeface="Arial" charset="0"/>
              <a:cs typeface="Arial" charset="0"/>
            </a:endParaRPr>
          </a:p>
          <a:p>
            <a:r>
              <a:rPr lang="en-GB" altLang="en-US" sz="2600" dirty="0">
                <a:solidFill>
                  <a:srgbClr val="EA5B0C"/>
                </a:solidFill>
                <a:latin typeface="Arial" charset="0"/>
                <a:cs typeface="Arial" charset="0"/>
              </a:rPr>
              <a:t>Mathematics 0580</a:t>
            </a:r>
          </a:p>
        </p:txBody>
      </p:sp>
      <p:sp>
        <p:nvSpPr>
          <p:cNvPr id="7" name="TextBox 6"/>
          <p:cNvSpPr txBox="1"/>
          <p:nvPr/>
        </p:nvSpPr>
        <p:spPr>
          <a:xfrm>
            <a:off x="658800" y="6239437"/>
            <a:ext cx="3096185"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1.0</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290" name="Text Box 4"/>
              <p:cNvSpPr txBox="1">
                <a:spLocks noChangeArrowheads="1"/>
              </p:cNvSpPr>
              <p:nvPr/>
            </p:nvSpPr>
            <p:spPr bwMode="auto">
              <a:xfrm>
                <a:off x="335360" y="1340769"/>
                <a:ext cx="11521280" cy="45840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GB" altLang="en-US" sz="2400" dirty="0">
                    <a:latin typeface="Arial" charset="0"/>
                  </a:rPr>
                  <a:t>On any given day the probability that it rains is </a:t>
                </a:r>
                <a14:m>
                  <m:oMath xmlns:m="http://schemas.openxmlformats.org/officeDocument/2006/math">
                    <m:f>
                      <m:fPr>
                        <m:ctrlPr>
                          <a:rPr lang="en-GB" altLang="en-US" sz="2400" i="1">
                            <a:latin typeface="Cambria Math" panose="02040503050406030204" pitchFamily="18" charset="0"/>
                          </a:rPr>
                        </m:ctrlPr>
                      </m:fPr>
                      <m:num>
                        <m:r>
                          <m:rPr>
                            <m:nor/>
                          </m:rPr>
                          <a:rPr lang="en-GB" altLang="en-US" sz="2400">
                            <a:latin typeface="Arial" panose="020B0604020202020204" pitchFamily="34" charset="0"/>
                            <a:cs typeface="Arial" panose="020B0604020202020204" pitchFamily="34" charset="0"/>
                          </a:rPr>
                          <m:t>1</m:t>
                        </m:r>
                      </m:num>
                      <m:den>
                        <m:r>
                          <m:rPr>
                            <m:nor/>
                          </m:rPr>
                          <a:rPr lang="en-GB" altLang="en-US" sz="2400">
                            <a:latin typeface="Arial" panose="020B0604020202020204" pitchFamily="34" charset="0"/>
                            <a:cs typeface="Arial" panose="020B0604020202020204" pitchFamily="34" charset="0"/>
                          </a:rPr>
                          <m:t>10</m:t>
                        </m:r>
                      </m:den>
                    </m:f>
                  </m:oMath>
                </a14:m>
                <a:r>
                  <a:rPr lang="en-GB" altLang="en-US" sz="2400" dirty="0">
                    <a:latin typeface="Arial" charset="0"/>
                  </a:rPr>
                  <a:t> .</a:t>
                </a:r>
              </a:p>
              <a:p>
                <a:pPr algn="ctr" eaLnBrk="1" hangingPunct="1">
                  <a:spcBef>
                    <a:spcPct val="50000"/>
                  </a:spcBef>
                  <a:buFontTx/>
                  <a:buNone/>
                </a:pPr>
                <a:endParaRPr lang="en-GB" altLang="en-US" sz="2400" dirty="0">
                  <a:latin typeface="Arial" charset="0"/>
                </a:endParaRPr>
              </a:p>
              <a:p>
                <a:pPr eaLnBrk="1" hangingPunct="1">
                  <a:spcBef>
                    <a:spcPct val="50000"/>
                  </a:spcBef>
                  <a:buFontTx/>
                  <a:buNone/>
                </a:pPr>
                <a:r>
                  <a:rPr lang="en-GB" altLang="en-US" sz="2400" dirty="0">
                    <a:latin typeface="Arial" charset="0"/>
                  </a:rPr>
                  <a:t>What is the probability that it rains on only the last day of a three day period?</a:t>
                </a:r>
              </a:p>
              <a:p>
                <a:pPr eaLnBrk="1" hangingPunct="1">
                  <a:spcBef>
                    <a:spcPct val="50000"/>
                  </a:spcBef>
                  <a:buFontTx/>
                  <a:buNone/>
                </a:pPr>
                <a:endParaRPr lang="en-GB" altLang="en-US" sz="2400" dirty="0">
                  <a:latin typeface="Arial" charset="0"/>
                </a:endParaRPr>
              </a:p>
              <a:p>
                <a:pPr eaLnBrk="1" hangingPunct="1">
                  <a:spcBef>
                    <a:spcPct val="50000"/>
                  </a:spcBef>
                  <a:buNone/>
                </a:pPr>
                <a:endParaRPr lang="en-GB" altLang="en-US" sz="2400" dirty="0">
                  <a:latin typeface="Arial" charset="0"/>
                </a:endParaRPr>
              </a:p>
              <a:p>
                <a:pPr eaLnBrk="1" hangingPunct="1">
                  <a:spcBef>
                    <a:spcPct val="50000"/>
                  </a:spcBef>
                  <a:buNone/>
                </a:pPr>
                <a:endParaRPr lang="en-GB" altLang="en-US" sz="2400" dirty="0">
                  <a:latin typeface="Arial" charset="0"/>
                </a:endParaRPr>
              </a:p>
              <a:p>
                <a:pPr eaLnBrk="1" hangingPunct="1">
                  <a:spcBef>
                    <a:spcPct val="50000"/>
                  </a:spcBef>
                  <a:buNone/>
                </a:pPr>
                <a:r>
                  <a:rPr lang="en-GB" altLang="en-US" sz="2400" dirty="0">
                    <a:latin typeface="Arial" charset="0"/>
                  </a:rPr>
                  <a:t>What is the probability that it rains on only the middle day of a three day period?</a:t>
                </a:r>
              </a:p>
              <a:p>
                <a:pPr eaLnBrk="1" hangingPunct="1">
                  <a:spcBef>
                    <a:spcPct val="50000"/>
                  </a:spcBef>
                  <a:buFontTx/>
                  <a:buNone/>
                </a:pPr>
                <a:endParaRPr lang="en-GB" altLang="en-US" sz="2400" dirty="0">
                  <a:latin typeface="Arial" charset="0"/>
                </a:endParaRPr>
              </a:p>
            </p:txBody>
          </p:sp>
        </mc:Choice>
        <mc:Fallback xmlns="">
          <p:sp>
            <p:nvSpPr>
              <p:cNvPr id="12290" name="Text Box 4"/>
              <p:cNvSpPr txBox="1">
                <a:spLocks noRot="1" noChangeAspect="1" noMove="1" noResize="1" noEditPoints="1" noAdjustHandles="1" noChangeArrowheads="1" noChangeShapeType="1" noTextEdit="1"/>
              </p:cNvSpPr>
              <p:nvPr/>
            </p:nvSpPr>
            <p:spPr bwMode="auto">
              <a:xfrm>
                <a:off x="335360" y="1340769"/>
                <a:ext cx="11521280" cy="4584075"/>
              </a:xfrm>
              <a:prstGeom prst="rect">
                <a:avLst/>
              </a:prstGeom>
              <a:blipFill>
                <a:blip r:embed="rId3"/>
                <a:stretch>
                  <a:fillRect l="-7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3" name="Rectangle 2"/>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4" name="Rounded Rectangle 3"/>
              <p:cNvSpPr/>
              <p:nvPr/>
            </p:nvSpPr>
            <p:spPr>
              <a:xfrm>
                <a:off x="4364349" y="3573016"/>
                <a:ext cx="346330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9</m:t>
                          </m:r>
                        </m:num>
                        <m:den>
                          <m:r>
                            <m:rPr>
                              <m:nor/>
                            </m:rPr>
                            <a:rPr lang="en-GB">
                              <a:solidFill>
                                <a:schemeClr val="tx1"/>
                              </a:solidFill>
                              <a:latin typeface="Arial" panose="020B0604020202020204" pitchFamily="34" charset="0"/>
                              <a:cs typeface="Arial" panose="020B0604020202020204" pitchFamily="34" charset="0"/>
                            </a:rPr>
                            <m:t>10</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9</m:t>
                          </m:r>
                        </m:num>
                        <m:den>
                          <m:r>
                            <m:rPr>
                              <m:nor/>
                            </m:rPr>
                            <a:rPr lang="en-GB">
                              <a:solidFill>
                                <a:schemeClr val="tx1"/>
                              </a:solidFill>
                              <a:latin typeface="Arial" panose="020B0604020202020204" pitchFamily="34" charset="0"/>
                              <a:cs typeface="Arial" panose="020B0604020202020204" pitchFamily="34" charset="0"/>
                            </a:rPr>
                            <m:t>10</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1</m:t>
                          </m:r>
                        </m:num>
                        <m:den>
                          <m:r>
                            <m:rPr>
                              <m:nor/>
                            </m:rPr>
                            <a:rPr lang="en-GB">
                              <a:solidFill>
                                <a:schemeClr val="tx1"/>
                              </a:solidFill>
                              <a:latin typeface="Arial" panose="020B0604020202020204" pitchFamily="34" charset="0"/>
                              <a:ea typeface="Cambria Math"/>
                              <a:cs typeface="Arial" panose="020B0604020202020204" pitchFamily="34" charset="0"/>
                            </a:rPr>
                            <m:t>10</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81</m:t>
                          </m:r>
                        </m:num>
                        <m:den>
                          <m:r>
                            <m:rPr>
                              <m:nor/>
                            </m:rPr>
                            <a:rPr lang="en-GB">
                              <a:solidFill>
                                <a:schemeClr val="tx1"/>
                              </a:solidFill>
                              <a:latin typeface="Arial" panose="020B0604020202020204" pitchFamily="34" charset="0"/>
                              <a:cs typeface="Arial" panose="020B0604020202020204" pitchFamily="34" charset="0"/>
                            </a:rPr>
                            <m:t>10</m:t>
                          </m:r>
                          <m:r>
                            <m:rPr>
                              <m:nor/>
                            </m:rPr>
                            <a:rPr lang="en-GB" b="0" i="0" smtClean="0">
                              <a:solidFill>
                                <a:schemeClr val="tx1"/>
                              </a:solidFill>
                              <a:latin typeface="Arial" panose="020B0604020202020204" pitchFamily="34" charset="0"/>
                              <a:cs typeface="Arial" panose="020B0604020202020204" pitchFamily="34" charset="0"/>
                            </a:rPr>
                            <m:t>0</m:t>
                          </m:r>
                          <m:r>
                            <m:rPr>
                              <m:nor/>
                            </m:rPr>
                            <a:rPr lang="en-GB">
                              <a:solidFill>
                                <a:schemeClr val="tx1"/>
                              </a:solidFill>
                              <a:latin typeface="Arial" panose="020B0604020202020204" pitchFamily="34" charset="0"/>
                              <a:cs typeface="Arial" panose="020B0604020202020204" pitchFamily="34" charset="0"/>
                            </a:rPr>
                            <m:t>0</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4364349" y="3573016"/>
                <a:ext cx="3463302"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4364349" y="5684732"/>
                <a:ext cx="346330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9</m:t>
                          </m:r>
                        </m:num>
                        <m:den>
                          <m:r>
                            <m:rPr>
                              <m:nor/>
                            </m:rPr>
                            <a:rPr lang="en-GB">
                              <a:solidFill>
                                <a:schemeClr val="tx1"/>
                              </a:solidFill>
                              <a:latin typeface="Arial" panose="020B0604020202020204" pitchFamily="34" charset="0"/>
                              <a:cs typeface="Arial" panose="020B0604020202020204" pitchFamily="34" charset="0"/>
                            </a:rPr>
                            <m:t>10</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10</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9</m:t>
                          </m:r>
                        </m:num>
                        <m:den>
                          <m:r>
                            <m:rPr>
                              <m:nor/>
                            </m:rPr>
                            <a:rPr lang="en-GB">
                              <a:solidFill>
                                <a:schemeClr val="tx1"/>
                              </a:solidFill>
                              <a:latin typeface="Arial" panose="020B0604020202020204" pitchFamily="34" charset="0"/>
                              <a:ea typeface="Cambria Math"/>
                              <a:cs typeface="Arial" panose="020B0604020202020204" pitchFamily="34" charset="0"/>
                            </a:rPr>
                            <m:t>10</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81</m:t>
                          </m:r>
                        </m:num>
                        <m:den>
                          <m:r>
                            <m:rPr>
                              <m:nor/>
                            </m:rPr>
                            <a:rPr lang="en-GB">
                              <a:solidFill>
                                <a:schemeClr val="tx1"/>
                              </a:solidFill>
                              <a:latin typeface="Arial" panose="020B0604020202020204" pitchFamily="34" charset="0"/>
                              <a:cs typeface="Arial" panose="020B0604020202020204" pitchFamily="34" charset="0"/>
                            </a:rPr>
                            <m:t>10</m:t>
                          </m:r>
                          <m:r>
                            <m:rPr>
                              <m:nor/>
                            </m:rPr>
                            <a:rPr lang="en-GB" b="0" i="0" smtClean="0">
                              <a:solidFill>
                                <a:schemeClr val="tx1"/>
                              </a:solidFill>
                              <a:latin typeface="Arial" panose="020B0604020202020204" pitchFamily="34" charset="0"/>
                              <a:cs typeface="Arial" panose="020B0604020202020204" pitchFamily="34" charset="0"/>
                            </a:rPr>
                            <m:t>0</m:t>
                          </m:r>
                          <m:r>
                            <m:rPr>
                              <m:nor/>
                            </m:rPr>
                            <a:rPr lang="en-GB">
                              <a:solidFill>
                                <a:schemeClr val="tx1"/>
                              </a:solidFill>
                              <a:latin typeface="Arial" panose="020B0604020202020204" pitchFamily="34" charset="0"/>
                              <a:cs typeface="Arial" panose="020B0604020202020204" pitchFamily="34" charset="0"/>
                            </a:rPr>
                            <m:t>0</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4364349" y="5684732"/>
                <a:ext cx="3463302" cy="705713"/>
              </a:xfrm>
              <a:prstGeom prst="roundRect">
                <a:avLst/>
              </a:prstGeom>
              <a:blipFill>
                <a:blip r:embed="rId5"/>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335360" y="1628800"/>
            <a:ext cx="1152128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GB" altLang="en-US" sz="2400" dirty="0">
                <a:latin typeface="Arial" charset="0"/>
              </a:rPr>
              <a:t>A bag contains 5 red balls and 3 green balls. I take a ball out of the bag record its colour and then return it to the bag before drawing a second ball.  </a:t>
            </a:r>
          </a:p>
          <a:p>
            <a:pPr algn="ctr" eaLnBrk="1" hangingPunct="1">
              <a:spcBef>
                <a:spcPct val="50000"/>
              </a:spcBef>
              <a:buFontTx/>
              <a:buNone/>
            </a:pPr>
            <a:endParaRPr lang="en-GB" altLang="en-US" sz="2400" dirty="0">
              <a:latin typeface="Arial" charset="0"/>
            </a:endParaRPr>
          </a:p>
          <a:p>
            <a:pPr eaLnBrk="1" hangingPunct="1">
              <a:spcBef>
                <a:spcPct val="50000"/>
              </a:spcBef>
              <a:buFontTx/>
              <a:buNone/>
            </a:pPr>
            <a:r>
              <a:rPr lang="en-GB" altLang="en-US" sz="2400" dirty="0">
                <a:latin typeface="Arial" charset="0"/>
              </a:rPr>
              <a:t>What is the probability that both balls are red?</a:t>
            </a:r>
          </a:p>
        </p:txBody>
      </p:sp>
      <p:sp>
        <p:nvSpPr>
          <p:cNvPr id="3" name="Rectangle 2"/>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4" name="Rounded Rectangle 3"/>
              <p:cNvSpPr/>
              <p:nvPr/>
            </p:nvSpPr>
            <p:spPr>
              <a:xfrm>
                <a:off x="4364349" y="3860660"/>
                <a:ext cx="346330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5</m:t>
                          </m:r>
                        </m:num>
                        <m:den>
                          <m:r>
                            <m:rPr>
                              <m:nor/>
                            </m:rPr>
                            <a:rPr lang="en-GB">
                              <a:solidFill>
                                <a:schemeClr val="tx1"/>
                              </a:solidFill>
                              <a:latin typeface="Arial" panose="020B0604020202020204" pitchFamily="34" charset="0"/>
                              <a:cs typeface="Arial" panose="020B0604020202020204" pitchFamily="34" charset="0"/>
                            </a:rPr>
                            <m:t>8</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5</m:t>
                          </m:r>
                        </m:num>
                        <m:den>
                          <m:r>
                            <m:rPr>
                              <m:nor/>
                            </m:rPr>
                            <a:rPr lang="en-GB">
                              <a:solidFill>
                                <a:schemeClr val="tx1"/>
                              </a:solidFill>
                              <a:latin typeface="Arial" panose="020B0604020202020204" pitchFamily="34" charset="0"/>
                              <a:cs typeface="Arial" panose="020B0604020202020204" pitchFamily="34" charset="0"/>
                            </a:rPr>
                            <m:t>8</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25</m:t>
                          </m:r>
                        </m:num>
                        <m:den>
                          <m:r>
                            <m:rPr>
                              <m:nor/>
                            </m:rPr>
                            <a:rPr lang="en-GB">
                              <a:solidFill>
                                <a:schemeClr val="tx1"/>
                              </a:solidFill>
                              <a:latin typeface="Arial" panose="020B0604020202020204" pitchFamily="34" charset="0"/>
                              <a:cs typeface="Arial" panose="020B0604020202020204" pitchFamily="34" charset="0"/>
                            </a:rPr>
                            <m:t>64</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4364349" y="3860660"/>
                <a:ext cx="3463302" cy="705713"/>
              </a:xfrm>
              <a:prstGeom prst="roundRect">
                <a:avLst/>
              </a:prstGeom>
              <a:blipFill>
                <a:blip r:embed="rId3"/>
                <a:stretch>
                  <a:fillRect/>
                </a:stretch>
              </a:blipFill>
              <a:ln>
                <a:solidFill>
                  <a:srgbClr val="F9BC9A"/>
                </a:solidFill>
              </a:ln>
            </p:spPr>
            <p:txBody>
              <a:bodyPr/>
              <a:lstStyle/>
              <a:p>
                <a:r>
                  <a:rPr lang="en-GB">
                    <a:noFill/>
                  </a:rPr>
                  <a:t> </a:t>
                </a:r>
              </a:p>
            </p:txBody>
          </p:sp>
        </mc:Fallback>
      </mc:AlternateContent>
      <p:sp>
        <p:nvSpPr>
          <p:cNvPr id="2" name="Rectangle 1"/>
          <p:cNvSpPr/>
          <p:nvPr/>
        </p:nvSpPr>
        <p:spPr>
          <a:xfrm>
            <a:off x="335360" y="4869161"/>
            <a:ext cx="11521280" cy="461665"/>
          </a:xfrm>
          <a:prstGeom prst="rect">
            <a:avLst/>
          </a:prstGeom>
        </p:spPr>
        <p:txBody>
          <a:bodyPr wrap="square">
            <a:spAutoFit/>
          </a:bodyPr>
          <a:lstStyle/>
          <a:p>
            <a:pPr eaLnBrk="1" hangingPunct="1">
              <a:spcBef>
                <a:spcPct val="50000"/>
              </a:spcBef>
              <a:buFontTx/>
              <a:buNone/>
            </a:pPr>
            <a:r>
              <a:rPr lang="en-GB" altLang="en-US" dirty="0">
                <a:latin typeface="Arial" charset="0"/>
              </a:rPr>
              <a:t>What is the probability that I get a red ball followed by a green ball?</a:t>
            </a:r>
          </a:p>
        </p:txBody>
      </p:sp>
      <mc:AlternateContent xmlns:mc="http://schemas.openxmlformats.org/markup-compatibility/2006" xmlns:a14="http://schemas.microsoft.com/office/drawing/2010/main">
        <mc:Choice Requires="a14">
          <p:sp>
            <p:nvSpPr>
              <p:cNvPr id="6" name="Rounded Rectangle 5"/>
              <p:cNvSpPr/>
              <p:nvPr/>
            </p:nvSpPr>
            <p:spPr>
              <a:xfrm>
                <a:off x="4364349" y="5700157"/>
                <a:ext cx="346330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5</m:t>
                          </m:r>
                        </m:num>
                        <m:den>
                          <m:r>
                            <m:rPr>
                              <m:nor/>
                            </m:rPr>
                            <a:rPr lang="en-GB">
                              <a:solidFill>
                                <a:schemeClr val="tx1"/>
                              </a:solidFill>
                              <a:latin typeface="Arial" panose="020B0604020202020204" pitchFamily="34" charset="0"/>
                              <a:cs typeface="Arial" panose="020B0604020202020204" pitchFamily="34" charset="0"/>
                            </a:rPr>
                            <m:t>8</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3</m:t>
                          </m:r>
                        </m:num>
                        <m:den>
                          <m:r>
                            <m:rPr>
                              <m:nor/>
                            </m:rPr>
                            <a:rPr lang="en-GB">
                              <a:solidFill>
                                <a:schemeClr val="tx1"/>
                              </a:solidFill>
                              <a:latin typeface="Arial" panose="020B0604020202020204" pitchFamily="34" charset="0"/>
                              <a:cs typeface="Arial" panose="020B0604020202020204" pitchFamily="34" charset="0"/>
                            </a:rPr>
                            <m:t>8</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15</m:t>
                          </m:r>
                        </m:num>
                        <m:den>
                          <m:r>
                            <m:rPr>
                              <m:nor/>
                            </m:rPr>
                            <a:rPr lang="en-GB">
                              <a:solidFill>
                                <a:schemeClr val="tx1"/>
                              </a:solidFill>
                              <a:latin typeface="Arial" panose="020B0604020202020204" pitchFamily="34" charset="0"/>
                              <a:cs typeface="Arial" panose="020B0604020202020204" pitchFamily="34" charset="0"/>
                            </a:rPr>
                            <m:t>64</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4364349" y="5700157"/>
                <a:ext cx="3463302"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335360" y="1429332"/>
            <a:ext cx="5544616"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A bag contains 5 tickets.</a:t>
            </a:r>
          </a:p>
          <a:p>
            <a:pPr>
              <a:spcBef>
                <a:spcPct val="0"/>
              </a:spcBef>
              <a:buFontTx/>
              <a:buNone/>
            </a:pPr>
            <a:r>
              <a:rPr lang="en-GB" altLang="en-US" sz="2400" dirty="0">
                <a:latin typeface="Arial" panose="020B0604020202020204" pitchFamily="34" charset="0"/>
                <a:cs typeface="Arial" panose="020B0604020202020204" pitchFamily="34" charset="0"/>
              </a:rPr>
              <a:t>3 of them winning tickets.</a:t>
            </a:r>
          </a:p>
          <a:p>
            <a:pPr>
              <a:spcBef>
                <a:spcPct val="0"/>
              </a:spcBef>
              <a:buFontTx/>
              <a:buNone/>
            </a:pPr>
            <a:r>
              <a:rPr lang="en-GB" altLang="en-US" sz="2400" dirty="0">
                <a:latin typeface="Arial" panose="020B0604020202020204" pitchFamily="34" charset="0"/>
                <a:cs typeface="Arial" panose="020B0604020202020204" pitchFamily="34" charset="0"/>
              </a:rPr>
              <a:t>2 are not winning tickets.</a:t>
            </a:r>
          </a:p>
        </p:txBody>
      </p:sp>
      <p:sp>
        <p:nvSpPr>
          <p:cNvPr id="17411" name="TextBox 4"/>
          <p:cNvSpPr txBox="1">
            <a:spLocks noChangeArrowheads="1"/>
          </p:cNvSpPr>
          <p:nvPr/>
        </p:nvSpPr>
        <p:spPr bwMode="auto">
          <a:xfrm>
            <a:off x="335360" y="3140968"/>
            <a:ext cx="1152127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A student takes two tickets from the bag.</a:t>
            </a:r>
          </a:p>
          <a:p>
            <a:pPr>
              <a:spcBef>
                <a:spcPct val="0"/>
              </a:spcBef>
              <a:buFontTx/>
              <a:buNone/>
            </a:pPr>
            <a:r>
              <a:rPr lang="en-GB" altLang="en-US" sz="2400" b="1" dirty="0">
                <a:latin typeface="Arial" panose="020B0604020202020204" pitchFamily="34" charset="0"/>
                <a:cs typeface="Arial" panose="020B0604020202020204" pitchFamily="34" charset="0"/>
              </a:rPr>
              <a:t>Before drawing the second ticket the first ticket must be returned to the bag.</a:t>
            </a:r>
          </a:p>
          <a:p>
            <a:pPr>
              <a:spcBef>
                <a:spcPct val="0"/>
              </a:spcBef>
              <a:buFontTx/>
              <a:buNone/>
            </a:pPr>
            <a:endParaRPr lang="en-GB" altLang="en-US" sz="2400" dirty="0">
              <a:latin typeface="Arial" panose="020B0604020202020204" pitchFamily="34" charset="0"/>
              <a:cs typeface="Arial" panose="020B0604020202020204" pitchFamily="34" charset="0"/>
            </a:endParaRPr>
          </a:p>
          <a:p>
            <a:pPr>
              <a:spcBef>
                <a:spcPct val="0"/>
              </a:spcBef>
              <a:buFontTx/>
              <a:buNone/>
            </a:pPr>
            <a:r>
              <a:rPr lang="en-GB" altLang="en-US" sz="2400" dirty="0">
                <a:latin typeface="Arial" panose="020B0604020202020204" pitchFamily="34" charset="0"/>
                <a:cs typeface="Arial" panose="020B0604020202020204" pitchFamily="34" charset="0"/>
              </a:rPr>
              <a:t>Lets revisit our ticket problem again:</a:t>
            </a:r>
          </a:p>
          <a:p>
            <a:pPr>
              <a:spcBef>
                <a:spcPct val="0"/>
              </a:spcBef>
              <a:buFontTx/>
              <a:buNone/>
            </a:pPr>
            <a:endParaRPr lang="en-GB" altLang="en-US" sz="2400" dirty="0">
              <a:latin typeface="Arial" panose="020B0604020202020204" pitchFamily="34" charset="0"/>
              <a:cs typeface="Arial" panose="020B0604020202020204" pitchFamily="34" charset="0"/>
            </a:endParaRPr>
          </a:p>
          <a:p>
            <a:pPr>
              <a:spcBef>
                <a:spcPct val="0"/>
              </a:spcBef>
              <a:buFontTx/>
              <a:buNone/>
            </a:pPr>
            <a:r>
              <a:rPr lang="en-GB" altLang="en-US" sz="2400" dirty="0">
                <a:latin typeface="Arial" panose="020B0604020202020204" pitchFamily="34" charset="0"/>
                <a:cs typeface="Arial" panose="020B0604020202020204" pitchFamily="34" charset="0"/>
              </a:rPr>
              <a:t>Suppose the student wins if they get just one winning ticket.</a:t>
            </a:r>
          </a:p>
          <a:p>
            <a:pPr>
              <a:spcBef>
                <a:spcPct val="0"/>
              </a:spcBef>
              <a:buFontTx/>
              <a:buNone/>
            </a:pPr>
            <a:r>
              <a:rPr lang="en-GB" altLang="en-US" sz="2400" dirty="0">
                <a:latin typeface="Arial" panose="020B0604020202020204" pitchFamily="34" charset="0"/>
                <a:cs typeface="Arial" panose="020B0604020202020204" pitchFamily="34" charset="0"/>
              </a:rPr>
              <a:t>How can we calculate the probability of them winning?</a:t>
            </a:r>
          </a:p>
        </p:txBody>
      </p:sp>
      <p:pic>
        <p:nvPicPr>
          <p:cNvPr id="1741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922109">
            <a:off x="6769863" y="1514199"/>
            <a:ext cx="28575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2277584" y="1694243"/>
            <a:ext cx="2522272" cy="2166805"/>
            <a:chOff x="340" y="1026"/>
            <a:chExt cx="2016" cy="1722"/>
          </a:xfrm>
        </p:grpSpPr>
        <p:sp>
          <p:nvSpPr>
            <p:cNvPr id="18447" name="Rectangle 4"/>
            <p:cNvSpPr>
              <a:spLocks noChangeArrowheads="1"/>
            </p:cNvSpPr>
            <p:nvPr/>
          </p:nvSpPr>
          <p:spPr bwMode="auto">
            <a:xfrm>
              <a:off x="2020"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48" name="Rectangle 5"/>
            <p:cNvSpPr>
              <a:spLocks noChangeArrowheads="1"/>
            </p:cNvSpPr>
            <p:nvPr/>
          </p:nvSpPr>
          <p:spPr bwMode="auto">
            <a:xfrm>
              <a:off x="2020"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49" name="Rectangle 6"/>
            <p:cNvSpPr>
              <a:spLocks noChangeArrowheads="1"/>
            </p:cNvSpPr>
            <p:nvPr/>
          </p:nvSpPr>
          <p:spPr bwMode="auto">
            <a:xfrm>
              <a:off x="2020" y="1887"/>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0" name="Rectangle 7"/>
            <p:cNvSpPr>
              <a:spLocks noChangeArrowheads="1"/>
            </p:cNvSpPr>
            <p:nvPr/>
          </p:nvSpPr>
          <p:spPr bwMode="auto">
            <a:xfrm>
              <a:off x="2020" y="1600"/>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1" name="Rectangle 8"/>
            <p:cNvSpPr>
              <a:spLocks noChangeArrowheads="1"/>
            </p:cNvSpPr>
            <p:nvPr/>
          </p:nvSpPr>
          <p:spPr bwMode="auto">
            <a:xfrm>
              <a:off x="2020" y="1313"/>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2" name="Rectangle 9"/>
            <p:cNvSpPr>
              <a:spLocks noChangeArrowheads="1"/>
            </p:cNvSpPr>
            <p:nvPr/>
          </p:nvSpPr>
          <p:spPr bwMode="auto">
            <a:xfrm>
              <a:off x="2020"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18453" name="Rectangle 11"/>
            <p:cNvSpPr>
              <a:spLocks noChangeArrowheads="1"/>
            </p:cNvSpPr>
            <p:nvPr/>
          </p:nvSpPr>
          <p:spPr bwMode="auto">
            <a:xfrm>
              <a:off x="1683" y="2461"/>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4" name="Rectangle 12"/>
            <p:cNvSpPr>
              <a:spLocks noChangeArrowheads="1"/>
            </p:cNvSpPr>
            <p:nvPr/>
          </p:nvSpPr>
          <p:spPr bwMode="auto">
            <a:xfrm>
              <a:off x="1683" y="2174"/>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5" name="Rectangle 13"/>
            <p:cNvSpPr>
              <a:spLocks noChangeArrowheads="1"/>
            </p:cNvSpPr>
            <p:nvPr/>
          </p:nvSpPr>
          <p:spPr bwMode="auto">
            <a:xfrm>
              <a:off x="1683" y="1887"/>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6" name="Rectangle 14"/>
            <p:cNvSpPr>
              <a:spLocks noChangeArrowheads="1"/>
            </p:cNvSpPr>
            <p:nvPr/>
          </p:nvSpPr>
          <p:spPr bwMode="auto">
            <a:xfrm>
              <a:off x="1683" y="1600"/>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7" name="Rectangle 15"/>
            <p:cNvSpPr>
              <a:spLocks noChangeArrowheads="1"/>
            </p:cNvSpPr>
            <p:nvPr/>
          </p:nvSpPr>
          <p:spPr bwMode="auto">
            <a:xfrm>
              <a:off x="1683" y="1313"/>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58" name="Rectangle 16"/>
            <p:cNvSpPr>
              <a:spLocks noChangeArrowheads="1"/>
            </p:cNvSpPr>
            <p:nvPr/>
          </p:nvSpPr>
          <p:spPr bwMode="auto">
            <a:xfrm>
              <a:off x="1683" y="1026"/>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18459" name="Rectangle 18"/>
            <p:cNvSpPr>
              <a:spLocks noChangeArrowheads="1"/>
            </p:cNvSpPr>
            <p:nvPr/>
          </p:nvSpPr>
          <p:spPr bwMode="auto">
            <a:xfrm>
              <a:off x="1348" y="1026"/>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60" name="Rectangle 19"/>
            <p:cNvSpPr>
              <a:spLocks noChangeArrowheads="1"/>
            </p:cNvSpPr>
            <p:nvPr/>
          </p:nvSpPr>
          <p:spPr bwMode="auto">
            <a:xfrm>
              <a:off x="1012"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61" name="Rectangle 20"/>
            <p:cNvSpPr>
              <a:spLocks noChangeArrowheads="1"/>
            </p:cNvSpPr>
            <p:nvPr/>
          </p:nvSpPr>
          <p:spPr bwMode="auto">
            <a:xfrm>
              <a:off x="676"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62" name="Rectangle 21"/>
            <p:cNvSpPr>
              <a:spLocks noChangeArrowheads="1"/>
            </p:cNvSpPr>
            <p:nvPr/>
          </p:nvSpPr>
          <p:spPr bwMode="auto">
            <a:xfrm>
              <a:off x="340"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a:t>
              </a:r>
              <a:endParaRPr lang="en-US" altLang="en-US" sz="2400">
                <a:solidFill>
                  <a:srgbClr val="010066"/>
                </a:solidFill>
                <a:latin typeface="Arial" panose="020B0604020202020204" pitchFamily="34" charset="0"/>
                <a:cs typeface="Arial" panose="020B0604020202020204" pitchFamily="34" charset="0"/>
              </a:endParaRPr>
            </a:p>
          </p:txBody>
        </p:sp>
        <p:sp>
          <p:nvSpPr>
            <p:cNvPr id="18465" name="Rectangle 26"/>
            <p:cNvSpPr>
              <a:spLocks noChangeArrowheads="1"/>
            </p:cNvSpPr>
            <p:nvPr/>
          </p:nvSpPr>
          <p:spPr bwMode="auto">
            <a:xfrm>
              <a:off x="340" y="1313"/>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66" name="Rectangle 33"/>
            <p:cNvSpPr>
              <a:spLocks noChangeArrowheads="1"/>
            </p:cNvSpPr>
            <p:nvPr/>
          </p:nvSpPr>
          <p:spPr bwMode="auto">
            <a:xfrm>
              <a:off x="1348" y="2461"/>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67" name="Rectangle 34"/>
            <p:cNvSpPr>
              <a:spLocks noChangeArrowheads="1"/>
            </p:cNvSpPr>
            <p:nvPr/>
          </p:nvSpPr>
          <p:spPr bwMode="auto">
            <a:xfrm>
              <a:off x="1012"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68" name="Rectangle 35"/>
            <p:cNvSpPr>
              <a:spLocks noChangeArrowheads="1"/>
            </p:cNvSpPr>
            <p:nvPr/>
          </p:nvSpPr>
          <p:spPr bwMode="auto">
            <a:xfrm>
              <a:off x="676"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69" name="Rectangle 36"/>
            <p:cNvSpPr>
              <a:spLocks noChangeArrowheads="1"/>
            </p:cNvSpPr>
            <p:nvPr/>
          </p:nvSpPr>
          <p:spPr bwMode="auto">
            <a:xfrm>
              <a:off x="340"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18470" name="Rectangle 38"/>
            <p:cNvSpPr>
              <a:spLocks noChangeArrowheads="1"/>
            </p:cNvSpPr>
            <p:nvPr/>
          </p:nvSpPr>
          <p:spPr bwMode="auto">
            <a:xfrm>
              <a:off x="1348" y="2174"/>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71" name="Rectangle 39"/>
            <p:cNvSpPr>
              <a:spLocks noChangeArrowheads="1"/>
            </p:cNvSpPr>
            <p:nvPr/>
          </p:nvSpPr>
          <p:spPr bwMode="auto">
            <a:xfrm>
              <a:off x="1012"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72" name="Rectangle 40"/>
            <p:cNvSpPr>
              <a:spLocks noChangeArrowheads="1"/>
            </p:cNvSpPr>
            <p:nvPr/>
          </p:nvSpPr>
          <p:spPr bwMode="auto">
            <a:xfrm>
              <a:off x="676"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18473" name="Rectangle 41"/>
            <p:cNvSpPr>
              <a:spLocks noChangeArrowheads="1"/>
            </p:cNvSpPr>
            <p:nvPr/>
          </p:nvSpPr>
          <p:spPr bwMode="auto">
            <a:xfrm>
              <a:off x="340"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18474" name="Rectangle 43"/>
            <p:cNvSpPr>
              <a:spLocks noChangeArrowheads="1"/>
            </p:cNvSpPr>
            <p:nvPr/>
          </p:nvSpPr>
          <p:spPr bwMode="auto">
            <a:xfrm>
              <a:off x="1368" y="2455"/>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18475" name="Rectangle 44"/>
            <p:cNvSpPr>
              <a:spLocks noChangeArrowheads="1"/>
            </p:cNvSpPr>
            <p:nvPr/>
          </p:nvSpPr>
          <p:spPr bwMode="auto">
            <a:xfrm>
              <a:off x="1023" y="2455"/>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18476" name="Rectangle 45"/>
            <p:cNvSpPr>
              <a:spLocks noChangeArrowheads="1"/>
            </p:cNvSpPr>
            <p:nvPr/>
          </p:nvSpPr>
          <p:spPr bwMode="auto">
            <a:xfrm>
              <a:off x="678" y="2455"/>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18477" name="Rectangle 46"/>
            <p:cNvSpPr>
              <a:spLocks noChangeArrowheads="1"/>
            </p:cNvSpPr>
            <p:nvPr/>
          </p:nvSpPr>
          <p:spPr bwMode="auto">
            <a:xfrm>
              <a:off x="340" y="1887"/>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78" name="Rectangle 48"/>
            <p:cNvSpPr>
              <a:spLocks noChangeArrowheads="1"/>
            </p:cNvSpPr>
            <p:nvPr/>
          </p:nvSpPr>
          <p:spPr bwMode="auto">
            <a:xfrm>
              <a:off x="1368" y="2169"/>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18479" name="Rectangle 49"/>
            <p:cNvSpPr>
              <a:spLocks noChangeArrowheads="1"/>
            </p:cNvSpPr>
            <p:nvPr/>
          </p:nvSpPr>
          <p:spPr bwMode="auto">
            <a:xfrm>
              <a:off x="1023" y="2169"/>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18480" name="Rectangle 50"/>
            <p:cNvSpPr>
              <a:spLocks noChangeArrowheads="1"/>
            </p:cNvSpPr>
            <p:nvPr/>
          </p:nvSpPr>
          <p:spPr bwMode="auto">
            <a:xfrm>
              <a:off x="678" y="2169"/>
              <a:ext cx="288"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18481" name="Rectangle 51"/>
            <p:cNvSpPr>
              <a:spLocks noChangeArrowheads="1"/>
            </p:cNvSpPr>
            <p:nvPr/>
          </p:nvSpPr>
          <p:spPr bwMode="auto">
            <a:xfrm>
              <a:off x="340" y="1600"/>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18482" name="Line 52"/>
            <p:cNvSpPr>
              <a:spLocks noChangeShapeType="1"/>
            </p:cNvSpPr>
            <p:nvPr/>
          </p:nvSpPr>
          <p:spPr bwMode="auto">
            <a:xfrm>
              <a:off x="340" y="2174"/>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3" name="Line 53"/>
            <p:cNvSpPr>
              <a:spLocks noChangeShapeType="1"/>
            </p:cNvSpPr>
            <p:nvPr/>
          </p:nvSpPr>
          <p:spPr bwMode="auto">
            <a:xfrm>
              <a:off x="340" y="2461"/>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4" name="Line 54"/>
            <p:cNvSpPr>
              <a:spLocks noChangeShapeType="1"/>
            </p:cNvSpPr>
            <p:nvPr/>
          </p:nvSpPr>
          <p:spPr bwMode="auto">
            <a:xfrm>
              <a:off x="340" y="2748"/>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5" name="Line 55"/>
            <p:cNvSpPr>
              <a:spLocks noChangeShapeType="1"/>
            </p:cNvSpPr>
            <p:nvPr/>
          </p:nvSpPr>
          <p:spPr bwMode="auto">
            <a:xfrm>
              <a:off x="676"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6" name="Line 56"/>
            <p:cNvSpPr>
              <a:spLocks noChangeShapeType="1"/>
            </p:cNvSpPr>
            <p:nvPr/>
          </p:nvSpPr>
          <p:spPr bwMode="auto">
            <a:xfrm>
              <a:off x="1012"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7" name="Line 57"/>
            <p:cNvSpPr>
              <a:spLocks noChangeShapeType="1"/>
            </p:cNvSpPr>
            <p:nvPr/>
          </p:nvSpPr>
          <p:spPr bwMode="auto">
            <a:xfrm>
              <a:off x="1348"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8" name="Line 58"/>
            <p:cNvSpPr>
              <a:spLocks noChangeShapeType="1"/>
            </p:cNvSpPr>
            <p:nvPr/>
          </p:nvSpPr>
          <p:spPr bwMode="auto">
            <a:xfrm>
              <a:off x="1683"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89" name="Line 59"/>
            <p:cNvSpPr>
              <a:spLocks noChangeShapeType="1"/>
            </p:cNvSpPr>
            <p:nvPr/>
          </p:nvSpPr>
          <p:spPr bwMode="auto">
            <a:xfrm>
              <a:off x="340" y="1887"/>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0" name="Line 60"/>
            <p:cNvSpPr>
              <a:spLocks noChangeShapeType="1"/>
            </p:cNvSpPr>
            <p:nvPr/>
          </p:nvSpPr>
          <p:spPr bwMode="auto">
            <a:xfrm>
              <a:off x="340" y="1600"/>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1" name="Line 61"/>
            <p:cNvSpPr>
              <a:spLocks noChangeShapeType="1"/>
            </p:cNvSpPr>
            <p:nvPr/>
          </p:nvSpPr>
          <p:spPr bwMode="auto">
            <a:xfrm>
              <a:off x="340" y="1313"/>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2" name="Line 62"/>
            <p:cNvSpPr>
              <a:spLocks noChangeShapeType="1"/>
            </p:cNvSpPr>
            <p:nvPr/>
          </p:nvSpPr>
          <p:spPr bwMode="auto">
            <a:xfrm>
              <a:off x="2020"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3" name="Line 63"/>
            <p:cNvSpPr>
              <a:spLocks noChangeShapeType="1"/>
            </p:cNvSpPr>
            <p:nvPr/>
          </p:nvSpPr>
          <p:spPr bwMode="auto">
            <a:xfrm>
              <a:off x="2356"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4" name="Line 64"/>
            <p:cNvSpPr>
              <a:spLocks noChangeShapeType="1"/>
            </p:cNvSpPr>
            <p:nvPr/>
          </p:nvSpPr>
          <p:spPr bwMode="auto">
            <a:xfrm>
              <a:off x="340" y="1026"/>
              <a:ext cx="201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18495" name="Line 65"/>
            <p:cNvSpPr>
              <a:spLocks noChangeShapeType="1"/>
            </p:cNvSpPr>
            <p:nvPr/>
          </p:nvSpPr>
          <p:spPr bwMode="auto">
            <a:xfrm>
              <a:off x="340" y="1026"/>
              <a:ext cx="0" cy="172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grpSp>
      <p:sp>
        <p:nvSpPr>
          <p:cNvPr id="18435" name="TextBox 320"/>
          <p:cNvSpPr txBox="1">
            <a:spLocks noChangeArrowheads="1"/>
          </p:cNvSpPr>
          <p:nvPr/>
        </p:nvSpPr>
        <p:spPr bwMode="auto">
          <a:xfrm rot="16200000">
            <a:off x="1125859" y="2406403"/>
            <a:ext cx="1682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2</a:t>
            </a:r>
            <a:r>
              <a:rPr lang="en-GB" altLang="en-US" sz="2400" baseline="30000" dirty="0">
                <a:latin typeface="Arial" panose="020B0604020202020204" pitchFamily="34" charset="0"/>
                <a:cs typeface="Arial" panose="020B0604020202020204" pitchFamily="34" charset="0"/>
              </a:rPr>
              <a:t>nd</a:t>
            </a:r>
            <a:r>
              <a:rPr lang="en-GB" altLang="en-US" sz="2400" dirty="0">
                <a:latin typeface="Arial" panose="020B0604020202020204" pitchFamily="34" charset="0"/>
                <a:cs typeface="Arial" panose="020B0604020202020204" pitchFamily="34" charset="0"/>
              </a:rPr>
              <a:t> ticket</a:t>
            </a:r>
          </a:p>
        </p:txBody>
      </p:sp>
      <p:sp>
        <p:nvSpPr>
          <p:cNvPr id="18441" name="TextBox 1"/>
          <p:cNvSpPr txBox="1">
            <a:spLocks noChangeArrowheads="1"/>
          </p:cNvSpPr>
          <p:nvPr/>
        </p:nvSpPr>
        <p:spPr bwMode="auto">
          <a:xfrm>
            <a:off x="335360" y="5962075"/>
            <a:ext cx="83529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To get the answer we need to add these together =</a:t>
            </a:r>
          </a:p>
        </p:txBody>
      </p:sp>
      <p:sp>
        <p:nvSpPr>
          <p:cNvPr id="18442" name="TextBox 61"/>
          <p:cNvSpPr txBox="1">
            <a:spLocks noChangeArrowheads="1"/>
          </p:cNvSpPr>
          <p:nvPr/>
        </p:nvSpPr>
        <p:spPr bwMode="auto">
          <a:xfrm>
            <a:off x="5209584" y="1746817"/>
            <a:ext cx="45749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There are</a:t>
            </a:r>
            <a:r>
              <a:rPr lang="en-GB" altLang="en-US" sz="2400" b="1" dirty="0">
                <a:latin typeface="Arial" panose="020B0604020202020204" pitchFamily="34" charset="0"/>
                <a:cs typeface="Arial" panose="020B0604020202020204" pitchFamily="34" charset="0"/>
              </a:rPr>
              <a:t> two</a:t>
            </a:r>
            <a:r>
              <a:rPr lang="en-GB" altLang="en-US" sz="2400" dirty="0">
                <a:latin typeface="Arial" panose="020B0604020202020204" pitchFamily="34" charset="0"/>
                <a:cs typeface="Arial" panose="020B0604020202020204" pitchFamily="34" charset="0"/>
              </a:rPr>
              <a:t> ways we can win with exactly one ticket:</a:t>
            </a:r>
          </a:p>
        </p:txBody>
      </p:sp>
      <p:sp>
        <p:nvSpPr>
          <p:cNvPr id="18443" name="TextBox 62"/>
          <p:cNvSpPr txBox="1">
            <a:spLocks noChangeArrowheads="1"/>
          </p:cNvSpPr>
          <p:nvPr/>
        </p:nvSpPr>
        <p:spPr bwMode="auto">
          <a:xfrm>
            <a:off x="337271" y="3959455"/>
            <a:ext cx="8175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Win the first ticket and lose the second ticket = </a:t>
            </a:r>
          </a:p>
        </p:txBody>
      </p:sp>
      <p:sp>
        <p:nvSpPr>
          <p:cNvPr id="18444" name="TextBox 63"/>
          <p:cNvSpPr txBox="1">
            <a:spLocks noChangeArrowheads="1"/>
          </p:cNvSpPr>
          <p:nvPr/>
        </p:nvSpPr>
        <p:spPr bwMode="auto">
          <a:xfrm>
            <a:off x="338571" y="4921372"/>
            <a:ext cx="80355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Lose with first ticket and win with second ticket = </a:t>
            </a:r>
          </a:p>
        </p:txBody>
      </p:sp>
      <p:sp>
        <p:nvSpPr>
          <p:cNvPr id="64" name="Rectangle 63"/>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
        <p:nvSpPr>
          <p:cNvPr id="65" name="TextBox 320"/>
          <p:cNvSpPr txBox="1">
            <a:spLocks noChangeArrowheads="1"/>
          </p:cNvSpPr>
          <p:nvPr/>
        </p:nvSpPr>
        <p:spPr bwMode="auto">
          <a:xfrm>
            <a:off x="3047736" y="1209676"/>
            <a:ext cx="14663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1</a:t>
            </a:r>
            <a:r>
              <a:rPr lang="en-GB" altLang="en-US" sz="2400" baseline="30000" dirty="0">
                <a:latin typeface="Arial" panose="020B0604020202020204" pitchFamily="34" charset="0"/>
                <a:cs typeface="Arial" panose="020B0604020202020204" pitchFamily="34" charset="0"/>
              </a:rPr>
              <a:t>st</a:t>
            </a:r>
            <a:r>
              <a:rPr lang="en-GB" altLang="en-US" sz="2400" dirty="0">
                <a:latin typeface="Arial" panose="020B0604020202020204" pitchFamily="34" charset="0"/>
                <a:cs typeface="Arial" panose="020B0604020202020204" pitchFamily="34" charset="0"/>
              </a:rPr>
              <a:t> ticket</a:t>
            </a:r>
          </a:p>
        </p:txBody>
      </p:sp>
      <mc:AlternateContent xmlns:mc="http://schemas.openxmlformats.org/markup-compatibility/2006" xmlns:a14="http://schemas.microsoft.com/office/drawing/2010/main">
        <mc:Choice Requires="a14">
          <p:sp>
            <p:nvSpPr>
              <p:cNvPr id="66" name="Rounded Rectangle 65"/>
              <p:cNvSpPr/>
              <p:nvPr/>
            </p:nvSpPr>
            <p:spPr>
              <a:xfrm>
                <a:off x="8472264" y="3798253"/>
                <a:ext cx="201516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left"/>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3</m:t>
                          </m:r>
                        </m:num>
                        <m:den>
                          <m:r>
                            <m:rPr>
                              <m:nor/>
                            </m:rPr>
                            <a:rPr lang="en-GB">
                              <a:solidFill>
                                <a:schemeClr val="tx1"/>
                              </a:solidFill>
                              <a:latin typeface="Arial" panose="020B0604020202020204" pitchFamily="34" charset="0"/>
                              <a:cs typeface="Arial" panose="020B0604020202020204" pitchFamily="34" charset="0"/>
                            </a:rPr>
                            <m:t>5</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5</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6</m:t>
                          </m:r>
                        </m:num>
                        <m:den>
                          <m:r>
                            <m:rPr>
                              <m:nor/>
                            </m:rPr>
                            <a:rPr lang="en-GB">
                              <a:solidFill>
                                <a:schemeClr val="tx1"/>
                              </a:solidFill>
                              <a:latin typeface="Arial" panose="020B0604020202020204" pitchFamily="34" charset="0"/>
                              <a:cs typeface="Arial" panose="020B0604020202020204" pitchFamily="34" charset="0"/>
                            </a:rPr>
                            <m:t>25</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66" name="Rounded Rectangle 65"/>
              <p:cNvSpPr>
                <a:spLocks noRot="1" noChangeAspect="1" noMove="1" noResize="1" noEditPoints="1" noAdjustHandles="1" noChangeArrowheads="1" noChangeShapeType="1" noTextEdit="1"/>
              </p:cNvSpPr>
              <p:nvPr/>
            </p:nvSpPr>
            <p:spPr>
              <a:xfrm>
                <a:off x="8472264" y="3798253"/>
                <a:ext cx="2015162" cy="705713"/>
              </a:xfrm>
              <a:prstGeom prst="roundRect">
                <a:avLst/>
              </a:prstGeom>
              <a:blipFill>
                <a:blip r:embed="rId3"/>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Rounded Rectangle 66"/>
              <p:cNvSpPr/>
              <p:nvPr/>
            </p:nvSpPr>
            <p:spPr>
              <a:xfrm>
                <a:off x="8472264" y="4799347"/>
                <a:ext cx="201516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left"/>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5</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3</m:t>
                          </m:r>
                        </m:num>
                        <m:den>
                          <m:r>
                            <m:rPr>
                              <m:nor/>
                            </m:rPr>
                            <a:rPr lang="en-GB">
                              <a:solidFill>
                                <a:schemeClr val="tx1"/>
                              </a:solidFill>
                              <a:latin typeface="Arial" panose="020B0604020202020204" pitchFamily="34" charset="0"/>
                              <a:cs typeface="Arial" panose="020B0604020202020204" pitchFamily="34" charset="0"/>
                            </a:rPr>
                            <m:t>5</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6</m:t>
                          </m:r>
                        </m:num>
                        <m:den>
                          <m:r>
                            <m:rPr>
                              <m:nor/>
                            </m:rPr>
                            <a:rPr lang="en-GB">
                              <a:solidFill>
                                <a:schemeClr val="tx1"/>
                              </a:solidFill>
                              <a:latin typeface="Arial" panose="020B0604020202020204" pitchFamily="34" charset="0"/>
                              <a:cs typeface="Arial" panose="020B0604020202020204" pitchFamily="34" charset="0"/>
                            </a:rPr>
                            <m:t>25</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67" name="Rounded Rectangle 66"/>
              <p:cNvSpPr>
                <a:spLocks noRot="1" noChangeAspect="1" noMove="1" noResize="1" noEditPoints="1" noAdjustHandles="1" noChangeArrowheads="1" noChangeShapeType="1" noTextEdit="1"/>
              </p:cNvSpPr>
              <p:nvPr/>
            </p:nvSpPr>
            <p:spPr>
              <a:xfrm>
                <a:off x="8472264" y="4799347"/>
                <a:ext cx="2015162"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Rounded Rectangle 67"/>
              <p:cNvSpPr/>
              <p:nvPr/>
            </p:nvSpPr>
            <p:spPr>
              <a:xfrm>
                <a:off x="8472264" y="5840050"/>
                <a:ext cx="251553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left"/>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6</m:t>
                          </m:r>
                        </m:num>
                        <m:den>
                          <m:r>
                            <m:rPr>
                              <m:nor/>
                            </m:rPr>
                            <a:rPr lang="en-GB">
                              <a:solidFill>
                                <a:schemeClr val="tx1"/>
                              </a:solidFill>
                              <a:latin typeface="Arial" panose="020B0604020202020204" pitchFamily="34" charset="0"/>
                              <a:cs typeface="Arial" panose="020B0604020202020204" pitchFamily="34" charset="0"/>
                            </a:rPr>
                            <m:t>25</m:t>
                          </m:r>
                        </m:den>
                      </m:f>
                      <m:r>
                        <m:rPr>
                          <m:nor/>
                        </m:rPr>
                        <a:rPr lang="en-GB">
                          <a:solidFill>
                            <a:schemeClr val="tx1"/>
                          </a:solidFill>
                          <a:latin typeface="Arial" panose="020B0604020202020204" pitchFamily="34" charset="0"/>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6</m:t>
                          </m:r>
                        </m:num>
                        <m:den>
                          <m:r>
                            <m:rPr>
                              <m:nor/>
                            </m:rPr>
                            <a:rPr lang="en-GB">
                              <a:solidFill>
                                <a:schemeClr val="tx1"/>
                              </a:solidFill>
                              <a:latin typeface="Arial" panose="020B0604020202020204" pitchFamily="34" charset="0"/>
                              <a:cs typeface="Arial" panose="020B0604020202020204" pitchFamily="34" charset="0"/>
                            </a:rPr>
                            <m:t>25</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12</m:t>
                          </m:r>
                        </m:num>
                        <m:den>
                          <m:r>
                            <m:rPr>
                              <m:nor/>
                            </m:rPr>
                            <a:rPr lang="en-GB">
                              <a:solidFill>
                                <a:schemeClr val="tx1"/>
                              </a:solidFill>
                              <a:latin typeface="Arial" panose="020B0604020202020204" pitchFamily="34" charset="0"/>
                              <a:cs typeface="Arial" panose="020B0604020202020204" pitchFamily="34" charset="0"/>
                            </a:rPr>
                            <m:t>25</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68" name="Rounded Rectangle 67"/>
              <p:cNvSpPr>
                <a:spLocks noRot="1" noChangeAspect="1" noMove="1" noResize="1" noEditPoints="1" noAdjustHandles="1" noChangeArrowheads="1" noChangeShapeType="1" noTextEdit="1"/>
              </p:cNvSpPr>
              <p:nvPr/>
            </p:nvSpPr>
            <p:spPr>
              <a:xfrm>
                <a:off x="8472264" y="5840050"/>
                <a:ext cx="2515532" cy="705713"/>
              </a:xfrm>
              <a:prstGeom prst="roundRect">
                <a:avLst/>
              </a:prstGeom>
              <a:blipFill>
                <a:blip r:embed="rId5"/>
                <a:stretch>
                  <a:fillRect/>
                </a:stretch>
              </a:blipFill>
              <a:ln>
                <a:solidFill>
                  <a:srgbClr val="F9BC9A"/>
                </a:solidFill>
              </a:ln>
            </p:spPr>
            <p:txBody>
              <a:bodyPr/>
              <a:lstStyle/>
              <a:p>
                <a:r>
                  <a:rPr lang="en-GB">
                    <a:noFill/>
                  </a:rPr>
                  <a:t> </a:t>
                </a:r>
              </a:p>
            </p:txBody>
          </p:sp>
        </mc:Fallback>
      </mc:AlternateContent>
      <p:sp>
        <p:nvSpPr>
          <p:cNvPr id="69" name="Rectangle 48"/>
          <p:cNvSpPr>
            <a:spLocks noChangeArrowheads="1"/>
          </p:cNvSpPr>
          <p:nvPr/>
        </p:nvSpPr>
        <p:spPr bwMode="auto">
          <a:xfrm>
            <a:off x="3996000" y="2088000"/>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0" name="Rectangle 48"/>
          <p:cNvSpPr>
            <a:spLocks noChangeArrowheads="1"/>
          </p:cNvSpPr>
          <p:nvPr/>
        </p:nvSpPr>
        <p:spPr bwMode="auto">
          <a:xfrm>
            <a:off x="3983031" y="2436381"/>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1" name="Rectangle 48"/>
          <p:cNvSpPr>
            <a:spLocks noChangeArrowheads="1"/>
          </p:cNvSpPr>
          <p:nvPr/>
        </p:nvSpPr>
        <p:spPr bwMode="auto">
          <a:xfrm>
            <a:off x="4395448" y="2088000"/>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2" name="Rectangle 48"/>
          <p:cNvSpPr>
            <a:spLocks noChangeArrowheads="1"/>
          </p:cNvSpPr>
          <p:nvPr/>
        </p:nvSpPr>
        <p:spPr bwMode="auto">
          <a:xfrm>
            <a:off x="4410390" y="2434271"/>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3" name="Rectangle 48"/>
          <p:cNvSpPr>
            <a:spLocks noChangeArrowheads="1"/>
          </p:cNvSpPr>
          <p:nvPr/>
        </p:nvSpPr>
        <p:spPr bwMode="auto">
          <a:xfrm>
            <a:off x="3983030" y="2782431"/>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4" name="Rectangle 48"/>
          <p:cNvSpPr>
            <a:spLocks noChangeArrowheads="1"/>
          </p:cNvSpPr>
          <p:nvPr/>
        </p:nvSpPr>
        <p:spPr bwMode="auto">
          <a:xfrm>
            <a:off x="4424960" y="2782800"/>
            <a:ext cx="360325" cy="28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Lesson objectives</a:t>
            </a:r>
          </a:p>
        </p:txBody>
      </p:sp>
      <p:sp>
        <p:nvSpPr>
          <p:cNvPr id="3075" name="Text Box 5"/>
          <p:cNvSpPr txBox="1">
            <a:spLocks noChangeArrowheads="1"/>
          </p:cNvSpPr>
          <p:nvPr/>
        </p:nvSpPr>
        <p:spPr bwMode="auto">
          <a:xfrm>
            <a:off x="335360" y="1341438"/>
            <a:ext cx="115212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800" dirty="0">
                <a:latin typeface="Arial" charset="0"/>
                <a:cs typeface="Arial" charset="0"/>
              </a:rPr>
              <a:t>To be able to calculate probabilities of combined events using fraction arithmetic instead of a possibility space diagram.</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Fraction arithmetic  - recap</a:t>
            </a:r>
          </a:p>
        </p:txBody>
      </p:sp>
      <mc:AlternateContent xmlns:mc="http://schemas.openxmlformats.org/markup-compatibility/2006" xmlns:a14="http://schemas.microsoft.com/office/drawing/2010/main">
        <mc:Choice Requires="a14">
          <p:sp>
            <p:nvSpPr>
              <p:cNvPr id="2" name="TextBox 1"/>
              <p:cNvSpPr txBox="1"/>
              <p:nvPr/>
            </p:nvSpPr>
            <p:spPr>
              <a:xfrm>
                <a:off x="1534439" y="1412776"/>
                <a:ext cx="1424877" cy="7838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4</m:t>
                          </m:r>
                        </m:den>
                      </m:f>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2</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34439" y="1412776"/>
                <a:ext cx="1424877" cy="783804"/>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ounded Rectangle 18"/>
              <p:cNvSpPr/>
              <p:nvPr/>
            </p:nvSpPr>
            <p:spPr>
              <a:xfrm>
                <a:off x="2999657" y="1490867"/>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3</m:t>
                          </m:r>
                        </m:num>
                        <m:den>
                          <m:r>
                            <m:rPr>
                              <m:nor/>
                            </m:rPr>
                            <a:rPr lang="en-GB">
                              <a:solidFill>
                                <a:schemeClr val="tx1"/>
                              </a:solidFill>
                              <a:latin typeface="Arial" panose="020B0604020202020204" pitchFamily="34" charset="0"/>
                              <a:cs typeface="Arial" panose="020B0604020202020204" pitchFamily="34" charset="0"/>
                            </a:rPr>
                            <m:t>4</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19" name="Rounded Rectangle 18"/>
              <p:cNvSpPr>
                <a:spLocks noRot="1" noChangeAspect="1" noMove="1" noResize="1" noEditPoints="1" noAdjustHandles="1" noChangeArrowheads="1" noChangeShapeType="1" noTextEdit="1"/>
              </p:cNvSpPr>
              <p:nvPr/>
            </p:nvSpPr>
            <p:spPr>
              <a:xfrm>
                <a:off x="2999657" y="1490867"/>
                <a:ext cx="871261"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482831" y="2254602"/>
                <a:ext cx="1415259"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2</m:t>
                          </m:r>
                        </m:num>
                        <m:den>
                          <m:r>
                            <a:rPr lang="en-GB" i="1">
                              <a:latin typeface="Cambria Math"/>
                              <a:cs typeface="Arial" panose="020B0604020202020204" pitchFamily="34" charset="0"/>
                            </a:rPr>
                            <m:t>3</m:t>
                          </m:r>
                        </m:den>
                      </m:f>
                      <m:r>
                        <a:rPr lang="en-GB" i="1">
                          <a:latin typeface="Cambria Math"/>
                          <a:ea typeface="Cambria Math"/>
                          <a:cs typeface="Arial" panose="020B0604020202020204" pitchFamily="34" charset="0"/>
                        </a:rPr>
                        <m:t>×</m:t>
                      </m:r>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4</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1482831" y="2254602"/>
                <a:ext cx="1415259" cy="78617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ounded Rectangle 20"/>
              <p:cNvSpPr/>
              <p:nvPr/>
            </p:nvSpPr>
            <p:spPr>
              <a:xfrm>
                <a:off x="2996048" y="2335066"/>
                <a:ext cx="1515777"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12</m:t>
                          </m:r>
                        </m:den>
                      </m:f>
                      <m:r>
                        <m:rPr>
                          <m:nor/>
                        </m:rPr>
                        <a:rPr lang="en-GB">
                          <a:solidFill>
                            <a:schemeClr val="tx1"/>
                          </a:solidFill>
                          <a:latin typeface="Arial" panose="020B0604020202020204" pitchFamily="34" charset="0"/>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6</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21" name="Rounded Rectangle 20"/>
              <p:cNvSpPr>
                <a:spLocks noRot="1" noChangeAspect="1" noMove="1" noResize="1" noEditPoints="1" noAdjustHandles="1" noChangeArrowheads="1" noChangeShapeType="1" noTextEdit="1"/>
              </p:cNvSpPr>
              <p:nvPr/>
            </p:nvSpPr>
            <p:spPr>
              <a:xfrm>
                <a:off x="2996048" y="2335066"/>
                <a:ext cx="1515777" cy="705713"/>
              </a:xfrm>
              <a:prstGeom prst="roundRect">
                <a:avLst/>
              </a:prstGeom>
              <a:blipFill>
                <a:blip r:embed="rId6"/>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1524001" y="3167085"/>
                <a:ext cx="1415259"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4</m:t>
                          </m:r>
                        </m:num>
                        <m:den>
                          <m:r>
                            <a:rPr lang="en-GB" i="1">
                              <a:latin typeface="Cambria Math"/>
                              <a:cs typeface="Arial" panose="020B0604020202020204" pitchFamily="34" charset="0"/>
                            </a:rPr>
                            <m:t>5</m:t>
                          </m:r>
                        </m:den>
                      </m:f>
                      <m:r>
                        <a:rPr lang="en-GB" i="1">
                          <a:latin typeface="Cambria Math"/>
                          <a:ea typeface="Cambria Math"/>
                          <a:cs typeface="Arial" panose="020B0604020202020204" pitchFamily="34" charset="0"/>
                        </a:rPr>
                        <m:t>×</m:t>
                      </m:r>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2</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1524001" y="3167085"/>
                <a:ext cx="1415259" cy="78617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ounded Rectangle 22"/>
              <p:cNvSpPr/>
              <p:nvPr/>
            </p:nvSpPr>
            <p:spPr>
              <a:xfrm>
                <a:off x="2996048" y="3167085"/>
                <a:ext cx="1515777"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4</m:t>
                          </m:r>
                        </m:num>
                        <m:den>
                          <m:r>
                            <m:rPr>
                              <m:nor/>
                            </m:rPr>
                            <a:rPr lang="en-GB">
                              <a:solidFill>
                                <a:schemeClr val="tx1"/>
                              </a:solidFill>
                              <a:latin typeface="Arial" panose="020B0604020202020204" pitchFamily="34" charset="0"/>
                              <a:cs typeface="Arial" panose="020B0604020202020204" pitchFamily="34" charset="0"/>
                            </a:rPr>
                            <m:t>10</m:t>
                          </m:r>
                        </m:den>
                      </m:f>
                      <m:r>
                        <m:rPr>
                          <m:nor/>
                        </m:rPr>
                        <a:rPr lang="en-GB">
                          <a:solidFill>
                            <a:schemeClr val="tx1"/>
                          </a:solidFill>
                          <a:latin typeface="Arial" panose="020B0604020202020204" pitchFamily="34" charset="0"/>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5</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23" name="Rounded Rectangle 22"/>
              <p:cNvSpPr>
                <a:spLocks noRot="1" noChangeAspect="1" noMove="1" noResize="1" noEditPoints="1" noAdjustHandles="1" noChangeArrowheads="1" noChangeShapeType="1" noTextEdit="1"/>
              </p:cNvSpPr>
              <p:nvPr/>
            </p:nvSpPr>
            <p:spPr>
              <a:xfrm>
                <a:off x="2996048" y="3167085"/>
                <a:ext cx="1515777" cy="705713"/>
              </a:xfrm>
              <a:prstGeom prst="roundRect">
                <a:avLst/>
              </a:prstGeom>
              <a:blipFill>
                <a:blip r:embed="rId8"/>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1524001" y="4010976"/>
                <a:ext cx="1424877"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4</m:t>
                          </m:r>
                        </m:num>
                        <m:den>
                          <m:r>
                            <a:rPr lang="en-GB" i="1">
                              <a:latin typeface="Cambria Math"/>
                              <a:cs typeface="Arial" panose="020B0604020202020204" pitchFamily="34" charset="0"/>
                            </a:rPr>
                            <m:t>9</m:t>
                          </m:r>
                        </m:den>
                      </m:f>
                      <m:r>
                        <a:rPr lang="en-GB" i="1">
                          <a:latin typeface="Cambria Math"/>
                          <a:ea typeface="Cambria Math"/>
                          <a:cs typeface="Arial" panose="020B0604020202020204" pitchFamily="34" charset="0"/>
                        </a:rPr>
                        <m:t>÷</m:t>
                      </m:r>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9</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1524001" y="4010976"/>
                <a:ext cx="1424877" cy="786177"/>
              </a:xfrm>
              <a:prstGeom prst="rect">
                <a:avLst/>
              </a:prstGeom>
              <a:blipFill>
                <a:blip r:embed="rId9"/>
                <a:stretch>
                  <a:fillRect/>
                </a:stretch>
              </a:blipFill>
            </p:spPr>
            <p:txBody>
              <a:bodyPr/>
              <a:lstStyle/>
              <a:p>
                <a:r>
                  <a:rPr lang="en-GB">
                    <a:noFill/>
                  </a:rPr>
                  <a:t> </a:t>
                </a:r>
              </a:p>
            </p:txBody>
          </p:sp>
        </mc:Fallback>
      </mc:AlternateContent>
      <p:sp>
        <p:nvSpPr>
          <p:cNvPr id="26" name="Rounded Rectangle 25"/>
          <p:cNvSpPr/>
          <p:nvPr/>
        </p:nvSpPr>
        <p:spPr>
          <a:xfrm>
            <a:off x="2992492" y="4091440"/>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ea typeface="Cambria Math" panose="02040503050406030204" pitchFamily="18" charset="0"/>
                <a:cs typeface="Arial" panose="020B0604020202020204" pitchFamily="34" charset="0"/>
              </a:rPr>
              <a:t>4</a:t>
            </a:r>
          </a:p>
        </p:txBody>
      </p:sp>
      <mc:AlternateContent xmlns:mc="http://schemas.openxmlformats.org/markup-compatibility/2006" xmlns:a14="http://schemas.microsoft.com/office/drawing/2010/main">
        <mc:Choice Requires="a14">
          <p:sp>
            <p:nvSpPr>
              <p:cNvPr id="27" name="TextBox 26"/>
              <p:cNvSpPr txBox="1"/>
              <p:nvPr/>
            </p:nvSpPr>
            <p:spPr>
              <a:xfrm>
                <a:off x="1546844" y="4824994"/>
                <a:ext cx="1424877"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3</m:t>
                          </m:r>
                        </m:den>
                      </m:f>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2</m:t>
                          </m:r>
                        </m:num>
                        <m:den>
                          <m:r>
                            <a:rPr lang="en-GB" i="1">
                              <a:latin typeface="Cambria Math"/>
                              <a:cs typeface="Arial" panose="020B0604020202020204" pitchFamily="34" charset="0"/>
                            </a:rPr>
                            <m:t>9</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546844" y="4824994"/>
                <a:ext cx="1424877" cy="7861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Rounded Rectangle 27"/>
              <p:cNvSpPr/>
              <p:nvPr/>
            </p:nvSpPr>
            <p:spPr>
              <a:xfrm>
                <a:off x="2992492" y="4915311"/>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5</m:t>
                          </m:r>
                        </m:num>
                        <m:den>
                          <m:r>
                            <m:rPr>
                              <m:nor/>
                            </m:rPr>
                            <a:rPr lang="en-GB">
                              <a:solidFill>
                                <a:schemeClr val="tx1"/>
                              </a:solidFill>
                              <a:latin typeface="Arial" panose="020B0604020202020204" pitchFamily="34" charset="0"/>
                              <a:cs typeface="Arial" panose="020B0604020202020204" pitchFamily="34" charset="0"/>
                            </a:rPr>
                            <m:t>9</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28" name="Rounded Rectangle 27"/>
              <p:cNvSpPr>
                <a:spLocks noRot="1" noChangeAspect="1" noMove="1" noResize="1" noEditPoints="1" noAdjustHandles="1" noChangeArrowheads="1" noChangeShapeType="1" noTextEdit="1"/>
              </p:cNvSpPr>
              <p:nvPr/>
            </p:nvSpPr>
            <p:spPr>
              <a:xfrm>
                <a:off x="2992492" y="4915311"/>
                <a:ext cx="871261" cy="705713"/>
              </a:xfrm>
              <a:prstGeom prst="roundRect">
                <a:avLst/>
              </a:prstGeom>
              <a:blipFill>
                <a:blip r:embed="rId11"/>
                <a:stretch>
                  <a:fillRect/>
                </a:stretch>
              </a:blipFill>
              <a:ln>
                <a:solidFill>
                  <a:srgbClr val="F9BC9A"/>
                </a:solidFill>
              </a:ln>
            </p:spPr>
            <p:txBody>
              <a:bodyPr/>
              <a:lstStyle/>
              <a:p>
                <a:r>
                  <a:rPr lang="en-GB">
                    <a:noFill/>
                  </a:rPr>
                  <a:t> </a:t>
                </a:r>
              </a:p>
            </p:txBody>
          </p:sp>
        </mc:Fallback>
      </mc:AlternateContent>
      <p:sp>
        <p:nvSpPr>
          <p:cNvPr id="37" name="Rounded Rectangle 36"/>
          <p:cNvSpPr/>
          <p:nvPr/>
        </p:nvSpPr>
        <p:spPr>
          <a:xfrm>
            <a:off x="2971721" y="5733257"/>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ea typeface="Cambria Math" panose="02040503050406030204" pitchFamily="18" charset="0"/>
                <a:cs typeface="Arial" panose="020B0604020202020204" pitchFamily="34" charset="0"/>
              </a:rPr>
              <a:t>3</a:t>
            </a:r>
          </a:p>
        </p:txBody>
      </p:sp>
      <mc:AlternateContent xmlns:mc="http://schemas.openxmlformats.org/markup-compatibility/2006" xmlns:a14="http://schemas.microsoft.com/office/drawing/2010/main">
        <mc:Choice Requires="a14">
          <p:sp>
            <p:nvSpPr>
              <p:cNvPr id="9" name="TextBox 8"/>
              <p:cNvSpPr txBox="1"/>
              <p:nvPr/>
            </p:nvSpPr>
            <p:spPr>
              <a:xfrm>
                <a:off x="1546843" y="5805264"/>
                <a:ext cx="1741929" cy="613886"/>
              </a:xfrm>
              <a:prstGeom prst="rect">
                <a:avLst/>
              </a:prstGeom>
              <a:noFill/>
            </p:spPr>
            <p:txBody>
              <a:bodyPr wrap="square" rtlCol="0">
                <a:spAutoFit/>
              </a:bodyPr>
              <a:lstStyle/>
              <a:p>
                <a:r>
                  <a:rPr lang="en-GB" dirty="0">
                    <a:latin typeface="Cambria Math" panose="02040503050406030204" pitchFamily="18" charset="0"/>
                    <a:ea typeface="Cambria Math" panose="02040503050406030204" pitchFamily="18" charset="0"/>
                    <a:cs typeface="Arial" panose="020B0604020202020204" pitchFamily="34" charset="0"/>
                  </a:rPr>
                  <a:t>1</a:t>
                </a:r>
                <a:r>
                  <a:rPr lang="en-GB" dirty="0"/>
                  <a:t> </a:t>
                </a:r>
                <a14:m>
                  <m:oMath xmlns:m="http://schemas.openxmlformats.org/officeDocument/2006/math">
                    <m:f>
                      <m:fPr>
                        <m:ctrlPr>
                          <a:rPr lang="en-GB" i="1">
                            <a:latin typeface="Cambria Math" panose="02040503050406030204" pitchFamily="18" charset="0"/>
                          </a:rPr>
                        </m:ctrlPr>
                      </m:fPr>
                      <m:num>
                        <m:r>
                          <a:rPr lang="en-GB">
                            <a:latin typeface="Cambria Math"/>
                          </a:rPr>
                          <m:t>1</m:t>
                        </m:r>
                      </m:num>
                      <m:den>
                        <m:r>
                          <a:rPr lang="en-GB">
                            <a:latin typeface="Cambria Math"/>
                          </a:rPr>
                          <m:t>2</m:t>
                        </m:r>
                      </m:den>
                    </m:f>
                    <m:r>
                      <a:rPr lang="en-GB">
                        <a:latin typeface="Cambria Math"/>
                        <a:ea typeface="Cambria Math"/>
                      </a:rPr>
                      <m:t>×2=</m:t>
                    </m:r>
                    <m:r>
                      <a:rPr lang="en-GB">
                        <a:latin typeface="Cambria Math"/>
                      </a:rPr>
                      <m:t> </m:t>
                    </m:r>
                  </m:oMath>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1546843" y="5805264"/>
                <a:ext cx="1741929" cy="613886"/>
              </a:xfrm>
              <a:prstGeom prst="rect">
                <a:avLst/>
              </a:prstGeom>
              <a:blipFill>
                <a:blip r:embed="rId12"/>
                <a:stretch>
                  <a:fillRect l="-5614" b="-79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Rounded Rectangle 65"/>
              <p:cNvSpPr/>
              <p:nvPr/>
            </p:nvSpPr>
            <p:spPr>
              <a:xfrm>
                <a:off x="8256241" y="1320950"/>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ea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ea typeface="Cambria Math" panose="02040503050406030204" pitchFamily="18" charset="0"/>
                              <a:cs typeface="Arial" panose="020B0604020202020204" pitchFamily="34" charset="0"/>
                            </a:rPr>
                            <m:t>27</m:t>
                          </m:r>
                        </m:num>
                        <m:den>
                          <m:r>
                            <m:rPr>
                              <m:nor/>
                            </m:rPr>
                            <a:rPr lang="en-GB">
                              <a:solidFill>
                                <a:schemeClr val="tx1"/>
                              </a:solidFill>
                              <a:latin typeface="Arial" panose="020B0604020202020204" pitchFamily="34" charset="0"/>
                              <a:ea typeface="Cambria Math" panose="02040503050406030204" pitchFamily="18" charset="0"/>
                              <a:cs typeface="Arial" panose="020B0604020202020204" pitchFamily="34" charset="0"/>
                            </a:rPr>
                            <m:t>8</m:t>
                          </m:r>
                        </m:den>
                      </m:f>
                    </m:oMath>
                  </m:oMathPara>
                </a14:m>
                <a:endParaRPr lang="en-GB" dirty="0">
                  <a:solidFill>
                    <a:schemeClr val="tx1"/>
                  </a:solidFill>
                  <a:latin typeface="Arial" panose="020B0604020202020204" pitchFamily="34" charset="0"/>
                  <a:ea typeface="Cambria Math" panose="02040503050406030204" pitchFamily="18" charset="0"/>
                  <a:cs typeface="Arial" panose="020B0604020202020204" pitchFamily="34" charset="0"/>
                </a:endParaRPr>
              </a:p>
            </p:txBody>
          </p:sp>
        </mc:Choice>
        <mc:Fallback xmlns="">
          <p:sp>
            <p:nvSpPr>
              <p:cNvPr id="66" name="Rounded Rectangle 65"/>
              <p:cNvSpPr>
                <a:spLocks noRot="1" noChangeAspect="1" noMove="1" noResize="1" noEditPoints="1" noAdjustHandles="1" noChangeArrowheads="1" noChangeShapeType="1" noTextEdit="1"/>
              </p:cNvSpPr>
              <p:nvPr/>
            </p:nvSpPr>
            <p:spPr>
              <a:xfrm>
                <a:off x="8256241" y="1320950"/>
                <a:ext cx="871261" cy="705713"/>
              </a:xfrm>
              <a:prstGeom prst="roundRect">
                <a:avLst/>
              </a:prstGeom>
              <a:blipFill>
                <a:blip r:embed="rId13"/>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6672064" y="1412776"/>
                <a:ext cx="1741929" cy="613886"/>
              </a:xfrm>
              <a:prstGeom prst="rect">
                <a:avLst/>
              </a:prstGeom>
              <a:noFill/>
            </p:spPr>
            <p:txBody>
              <a:bodyPr wrap="square" rtlCol="0">
                <a:spAutoFit/>
              </a:bodyPr>
              <a:lstStyle/>
              <a:p>
                <a:r>
                  <a:rPr lang="en-GB" dirty="0">
                    <a:latin typeface="Cambria Math" panose="02040503050406030204" pitchFamily="18" charset="0"/>
                    <a:ea typeface="Cambria Math" panose="02040503050406030204" pitchFamily="18" charset="0"/>
                    <a:cs typeface="Arial" panose="020B0604020202020204" pitchFamily="34" charset="0"/>
                  </a:rPr>
                  <a:t>1</a:t>
                </a:r>
                <a:r>
                  <a:rPr lang="en-GB" dirty="0"/>
                  <a:t> </a:t>
                </a:r>
                <a14:m>
                  <m:oMath xmlns:m="http://schemas.openxmlformats.org/officeDocument/2006/math">
                    <m:f>
                      <m:fPr>
                        <m:ctrlPr>
                          <a:rPr lang="en-GB" i="1">
                            <a:latin typeface="Cambria Math" panose="02040503050406030204" pitchFamily="18" charset="0"/>
                          </a:rPr>
                        </m:ctrlPr>
                      </m:fPr>
                      <m:num>
                        <m:r>
                          <a:rPr lang="en-GB">
                            <a:latin typeface="Cambria Math"/>
                          </a:rPr>
                          <m:t>1</m:t>
                        </m:r>
                      </m:num>
                      <m:den>
                        <m:r>
                          <a:rPr lang="en-GB">
                            <a:latin typeface="Cambria Math"/>
                          </a:rPr>
                          <m:t>2</m:t>
                        </m:r>
                      </m:den>
                    </m:f>
                    <m:r>
                      <a:rPr lang="en-GB">
                        <a:latin typeface="Cambria Math"/>
                        <a:ea typeface="Cambria Math"/>
                      </a:rPr>
                      <m:t>×2</m:t>
                    </m:r>
                    <m:f>
                      <m:fPr>
                        <m:ctrlPr>
                          <a:rPr lang="en-GB" i="1">
                            <a:latin typeface="Cambria Math" panose="02040503050406030204" pitchFamily="18" charset="0"/>
                            <a:ea typeface="Cambria Math"/>
                          </a:rPr>
                        </m:ctrlPr>
                      </m:fPr>
                      <m:num>
                        <m:r>
                          <a:rPr lang="en-GB" i="1">
                            <a:latin typeface="Cambria Math"/>
                            <a:ea typeface="Cambria Math"/>
                          </a:rPr>
                          <m:t>1</m:t>
                        </m:r>
                      </m:num>
                      <m:den>
                        <m:r>
                          <a:rPr lang="en-GB" i="1">
                            <a:latin typeface="Cambria Math"/>
                            <a:ea typeface="Cambria Math"/>
                          </a:rPr>
                          <m:t>4</m:t>
                        </m:r>
                      </m:den>
                    </m:f>
                    <m:r>
                      <a:rPr lang="en-GB">
                        <a:latin typeface="Cambria Math"/>
                        <a:ea typeface="Cambria Math"/>
                      </a:rPr>
                      <m:t>=</m:t>
                    </m:r>
                    <m:r>
                      <a:rPr lang="en-GB">
                        <a:latin typeface="Cambria Math"/>
                      </a:rPr>
                      <m:t> </m:t>
                    </m:r>
                  </m:oMath>
                </a14:m>
                <a:endParaRPr lang="en-GB" dirty="0"/>
              </a:p>
            </p:txBody>
          </p:sp>
        </mc:Choice>
        <mc:Fallback xmlns="">
          <p:sp>
            <p:nvSpPr>
              <p:cNvPr id="67" name="TextBox 66"/>
              <p:cNvSpPr txBox="1">
                <a:spLocks noRot="1" noChangeAspect="1" noMove="1" noResize="1" noEditPoints="1" noAdjustHandles="1" noChangeArrowheads="1" noChangeShapeType="1" noTextEdit="1"/>
              </p:cNvSpPr>
              <p:nvPr/>
            </p:nvSpPr>
            <p:spPr>
              <a:xfrm>
                <a:off x="6672064" y="1412776"/>
                <a:ext cx="1741929" cy="613886"/>
              </a:xfrm>
              <a:prstGeom prst="rect">
                <a:avLst/>
              </a:prstGeom>
              <a:blipFill>
                <a:blip r:embed="rId14"/>
                <a:stretch>
                  <a:fillRect l="-5245" b="-9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762329" y="2158135"/>
                <a:ext cx="1095621" cy="613886"/>
              </a:xfrm>
              <a:prstGeom prst="rect">
                <a:avLst/>
              </a:prstGeom>
              <a:noFill/>
            </p:spPr>
            <p:txBody>
              <a:bodyPr wrap="none" rtlCol="0">
                <a:spAutoFit/>
              </a:bodyPr>
              <a:lstStyle/>
              <a:p>
                <a:r>
                  <a:rPr lang="en-GB" dirty="0">
                    <a:latin typeface="Cambria Math" panose="02040503050406030204" pitchFamily="18" charset="0"/>
                    <a:ea typeface="Cambria Math" panose="02040503050406030204" pitchFamily="18" charset="0"/>
                    <a:cs typeface="Arial" panose="020B0604020202020204" pitchFamily="34" charset="0"/>
                  </a:rPr>
                  <a:t>(</a:t>
                </a:r>
                <a14:m>
                  <m:oMath xmlns:m="http://schemas.openxmlformats.org/officeDocument/2006/math">
                    <m:sSup>
                      <m:sSupPr>
                        <m:ctrlPr>
                          <a:rPr lang="en-GB" i="1">
                            <a:latin typeface="Cambria Math" panose="02040503050406030204" pitchFamily="18" charset="0"/>
                            <a:ea typeface="Cambria Math" panose="02040503050406030204" pitchFamily="18" charset="0"/>
                            <a:cs typeface="Arial" panose="020B0604020202020204" pitchFamily="34" charset="0"/>
                          </a:rPr>
                        </m:ctrlPr>
                      </m:sSupPr>
                      <m:e>
                        <m:f>
                          <m:fPr>
                            <m:ctrlPr>
                              <a:rPr lang="en-GB" i="1">
                                <a:latin typeface="Cambria Math" panose="02040503050406030204" pitchFamily="18" charset="0"/>
                                <a:ea typeface="Cambria Math" panose="02040503050406030204" pitchFamily="18" charset="0"/>
                                <a:cs typeface="Arial" panose="020B0604020202020204" pitchFamily="34" charset="0"/>
                              </a:rPr>
                            </m:ctrlPr>
                          </m:fPr>
                          <m:num>
                            <m:r>
                              <a:rPr lang="en-GB" i="1">
                                <a:latin typeface="Cambria Math" panose="02040503050406030204" pitchFamily="18" charset="0"/>
                                <a:ea typeface="Cambria Math" panose="02040503050406030204" pitchFamily="18" charset="0"/>
                                <a:cs typeface="Arial" panose="020B0604020202020204" pitchFamily="34" charset="0"/>
                              </a:rPr>
                              <m:t>1</m:t>
                            </m:r>
                          </m:num>
                          <m:den>
                            <m:r>
                              <a:rPr lang="en-GB" i="1">
                                <a:latin typeface="Cambria Math" panose="02040503050406030204" pitchFamily="18" charset="0"/>
                                <a:ea typeface="Cambria Math" panose="02040503050406030204" pitchFamily="18" charset="0"/>
                                <a:cs typeface="Arial" panose="020B0604020202020204" pitchFamily="34" charset="0"/>
                              </a:rPr>
                              <m:t>2</m:t>
                            </m:r>
                          </m:den>
                        </m:f>
                        <m:r>
                          <a:rPr lang="en-GB" i="1">
                            <a:latin typeface="Cambria Math" panose="02040503050406030204" pitchFamily="18" charset="0"/>
                            <a:ea typeface="Cambria Math" panose="02040503050406030204" pitchFamily="18" charset="0"/>
                            <a:cs typeface="Arial" panose="020B0604020202020204" pitchFamily="34" charset="0"/>
                          </a:rPr>
                          <m:t>)</m:t>
                        </m:r>
                      </m:e>
                      <m:sup>
                        <m:r>
                          <a:rPr lang="en-GB" i="1">
                            <a:latin typeface="Cambria Math" panose="02040503050406030204" pitchFamily="18" charset="0"/>
                            <a:ea typeface="Cambria Math" panose="02040503050406030204" pitchFamily="18" charset="0"/>
                            <a:cs typeface="Arial" panose="020B0604020202020204" pitchFamily="34" charset="0"/>
                          </a:rPr>
                          <m:t>2</m:t>
                        </m:r>
                      </m:sup>
                    </m:sSup>
                    <m:r>
                      <a:rPr lang="en-GB">
                        <a:latin typeface="Cambria Math" panose="02040503050406030204" pitchFamily="18" charset="0"/>
                        <a:ea typeface="Cambria Math" panose="02040503050406030204" pitchFamily="18" charset="0"/>
                        <a:cs typeface="Arial" panose="020B0604020202020204" pitchFamily="34" charset="0"/>
                      </a:rPr>
                      <m:t>= </m:t>
                    </m:r>
                  </m:oMath>
                </a14:m>
                <a:endParaRPr lang="en-GB" dirty="0">
                  <a:latin typeface="Cambria Math" panose="02040503050406030204" pitchFamily="18" charset="0"/>
                  <a:ea typeface="Cambria Math" panose="02040503050406030204" pitchFamily="18" charset="0"/>
                  <a:cs typeface="Arial" panose="020B0604020202020204" pitchFamily="34" charset="0"/>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6762329" y="2158135"/>
                <a:ext cx="1095621" cy="613886"/>
              </a:xfrm>
              <a:prstGeom prst="rect">
                <a:avLst/>
              </a:prstGeom>
              <a:blipFill>
                <a:blip r:embed="rId15"/>
                <a:stretch>
                  <a:fillRect l="-8333" b="-792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Rounded Rectangle 69"/>
              <p:cNvSpPr/>
              <p:nvPr/>
            </p:nvSpPr>
            <p:spPr>
              <a:xfrm>
                <a:off x="8256240" y="2189518"/>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4</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70" name="Rounded Rectangle 69"/>
              <p:cNvSpPr>
                <a:spLocks noRot="1" noChangeAspect="1" noMove="1" noResize="1" noEditPoints="1" noAdjustHandles="1" noChangeArrowheads="1" noChangeShapeType="1" noTextEdit="1"/>
              </p:cNvSpPr>
              <p:nvPr/>
            </p:nvSpPr>
            <p:spPr>
              <a:xfrm>
                <a:off x="8256240" y="2189518"/>
                <a:ext cx="871261" cy="705713"/>
              </a:xfrm>
              <a:prstGeom prst="roundRect">
                <a:avLst/>
              </a:prstGeom>
              <a:blipFill>
                <a:blip r:embed="rId16"/>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6672064" y="3060809"/>
                <a:ext cx="1594796" cy="7936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5</m:t>
                          </m:r>
                        </m:num>
                        <m:den>
                          <m:r>
                            <a:rPr lang="en-GB" i="1">
                              <a:latin typeface="Cambria Math"/>
                              <a:cs typeface="Arial" panose="020B0604020202020204" pitchFamily="34" charset="0"/>
                            </a:rPr>
                            <m:t>6</m:t>
                          </m:r>
                        </m:den>
                      </m:f>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3</m:t>
                          </m:r>
                        </m:num>
                        <m:den>
                          <m:r>
                            <a:rPr lang="en-GB" i="1">
                              <a:latin typeface="Cambria Math"/>
                              <a:cs typeface="Arial" panose="020B0604020202020204" pitchFamily="34" charset="0"/>
                            </a:rPr>
                            <m:t>12</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6672064" y="3060809"/>
                <a:ext cx="1594796" cy="793679"/>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3" name="Rounded Rectangle 72"/>
              <p:cNvSpPr/>
              <p:nvPr/>
            </p:nvSpPr>
            <p:spPr>
              <a:xfrm>
                <a:off x="8266861" y="3067370"/>
                <a:ext cx="871261" cy="793678"/>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7</m:t>
                          </m:r>
                        </m:num>
                        <m:den>
                          <m:r>
                            <m:rPr>
                              <m:nor/>
                            </m:rPr>
                            <a:rPr lang="en-GB">
                              <a:solidFill>
                                <a:schemeClr val="tx1"/>
                              </a:solidFill>
                              <a:latin typeface="Arial" panose="020B0604020202020204" pitchFamily="34" charset="0"/>
                              <a:cs typeface="Arial" panose="020B0604020202020204" pitchFamily="34" charset="0"/>
                            </a:rPr>
                            <m:t>12</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73" name="Rounded Rectangle 72"/>
              <p:cNvSpPr>
                <a:spLocks noRot="1" noChangeAspect="1" noMove="1" noResize="1" noEditPoints="1" noAdjustHandles="1" noChangeArrowheads="1" noChangeShapeType="1" noTextEdit="1"/>
              </p:cNvSpPr>
              <p:nvPr/>
            </p:nvSpPr>
            <p:spPr>
              <a:xfrm>
                <a:off x="8266861" y="3067370"/>
                <a:ext cx="871261" cy="793678"/>
              </a:xfrm>
              <a:prstGeom prst="roundRect">
                <a:avLst/>
              </a:prstGeom>
              <a:blipFill>
                <a:blip r:embed="rId18"/>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6687348" y="4010975"/>
                <a:ext cx="1424877" cy="7848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3</m:t>
                          </m:r>
                        </m:num>
                        <m:den>
                          <m:r>
                            <a:rPr lang="en-GB" i="1">
                              <a:latin typeface="Cambria Math"/>
                              <a:cs typeface="Arial" panose="020B0604020202020204" pitchFamily="34" charset="0"/>
                            </a:rPr>
                            <m:t>7</m:t>
                          </m:r>
                        </m:den>
                      </m:f>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7</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6687348" y="4010975"/>
                <a:ext cx="1424877" cy="784895"/>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6" name="Rounded Rectangle 75"/>
              <p:cNvSpPr/>
              <p:nvPr/>
            </p:nvSpPr>
            <p:spPr>
              <a:xfrm>
                <a:off x="8249076" y="4091439"/>
                <a:ext cx="87126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ea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ea typeface="Cambria Math" panose="02040503050406030204" pitchFamily="18" charset="0"/>
                              <a:cs typeface="Arial" panose="020B0604020202020204" pitchFamily="34" charset="0"/>
                            </a:rPr>
                            <m:t>4</m:t>
                          </m:r>
                        </m:num>
                        <m:den>
                          <m:r>
                            <m:rPr>
                              <m:nor/>
                            </m:rPr>
                            <a:rPr lang="en-GB">
                              <a:solidFill>
                                <a:schemeClr val="tx1"/>
                              </a:solidFill>
                              <a:latin typeface="Arial" panose="020B0604020202020204" pitchFamily="34" charset="0"/>
                              <a:ea typeface="Cambria Math" panose="02040503050406030204" pitchFamily="18" charset="0"/>
                              <a:cs typeface="Arial" panose="020B0604020202020204" pitchFamily="34" charset="0"/>
                            </a:rPr>
                            <m:t>7</m:t>
                          </m:r>
                        </m:den>
                      </m:f>
                    </m:oMath>
                  </m:oMathPara>
                </a14:m>
                <a:endParaRPr lang="en-GB" dirty="0">
                  <a:solidFill>
                    <a:schemeClr val="tx1"/>
                  </a:solidFill>
                  <a:latin typeface="Arial" panose="020B0604020202020204" pitchFamily="34" charset="0"/>
                  <a:ea typeface="Cambria Math" panose="02040503050406030204" pitchFamily="18" charset="0"/>
                  <a:cs typeface="Arial" panose="020B0604020202020204" pitchFamily="34" charset="0"/>
                </a:endParaRPr>
              </a:p>
            </p:txBody>
          </p:sp>
        </mc:Choice>
        <mc:Fallback xmlns="">
          <p:sp>
            <p:nvSpPr>
              <p:cNvPr id="76" name="Rounded Rectangle 75"/>
              <p:cNvSpPr>
                <a:spLocks noRot="1" noChangeAspect="1" noMove="1" noResize="1" noEditPoints="1" noAdjustHandles="1" noChangeArrowheads="1" noChangeShapeType="1" noTextEdit="1"/>
              </p:cNvSpPr>
              <p:nvPr/>
            </p:nvSpPr>
            <p:spPr>
              <a:xfrm>
                <a:off x="8249076" y="4091439"/>
                <a:ext cx="871261" cy="705713"/>
              </a:xfrm>
              <a:prstGeom prst="roundRect">
                <a:avLst/>
              </a:prstGeom>
              <a:blipFill>
                <a:blip r:embed="rId20"/>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6636783" y="4946653"/>
                <a:ext cx="1424877" cy="7936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5</m:t>
                          </m:r>
                        </m:num>
                        <m:den>
                          <m:r>
                            <a:rPr lang="en-GB" i="1">
                              <a:latin typeface="Cambria Math"/>
                              <a:cs typeface="Arial" panose="020B0604020202020204" pitchFamily="34" charset="0"/>
                            </a:rPr>
                            <m:t>8</m:t>
                          </m:r>
                        </m:den>
                      </m:f>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8</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6636783" y="4946653"/>
                <a:ext cx="1424877" cy="793679"/>
              </a:xfrm>
              <a:prstGeom prst="rect">
                <a:avLst/>
              </a:prstGeom>
              <a:blipFill>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Rounded Rectangle 78"/>
              <p:cNvSpPr/>
              <p:nvPr/>
            </p:nvSpPr>
            <p:spPr>
              <a:xfrm>
                <a:off x="8256240" y="4941169"/>
                <a:ext cx="136815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4</m:t>
                          </m:r>
                        </m:num>
                        <m:den>
                          <m:r>
                            <m:rPr>
                              <m:nor/>
                            </m:rPr>
                            <a:rPr lang="en-GB">
                              <a:solidFill>
                                <a:schemeClr val="tx1"/>
                              </a:solidFill>
                              <a:latin typeface="Arial" panose="020B0604020202020204" pitchFamily="34" charset="0"/>
                              <a:cs typeface="Arial" panose="020B0604020202020204" pitchFamily="34" charset="0"/>
                            </a:rPr>
                            <m:t>8</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2</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79" name="Rounded Rectangle 78"/>
              <p:cNvSpPr>
                <a:spLocks noRot="1" noChangeAspect="1" noMove="1" noResize="1" noEditPoints="1" noAdjustHandles="1" noChangeArrowheads="1" noChangeShapeType="1" noTextEdit="1"/>
              </p:cNvSpPr>
              <p:nvPr/>
            </p:nvSpPr>
            <p:spPr>
              <a:xfrm>
                <a:off x="8256240" y="4941169"/>
                <a:ext cx="1368152" cy="705713"/>
              </a:xfrm>
              <a:prstGeom prst="roundRect">
                <a:avLst/>
              </a:prstGeom>
              <a:blipFill>
                <a:blip r:embed="rId22"/>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6600057" y="5738741"/>
                <a:ext cx="1415259"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3</m:t>
                          </m:r>
                        </m:num>
                        <m:den>
                          <m:r>
                            <a:rPr lang="en-GB" i="1">
                              <a:latin typeface="Cambria Math"/>
                              <a:cs typeface="Arial" panose="020B0604020202020204" pitchFamily="34" charset="0"/>
                            </a:rPr>
                            <m:t>8</m:t>
                          </m:r>
                        </m:den>
                      </m:f>
                      <m:r>
                        <a:rPr lang="en-GB" i="1">
                          <a:latin typeface="Cambria Math"/>
                          <a:ea typeface="Cambria Math"/>
                          <a:cs typeface="Arial" panose="020B0604020202020204" pitchFamily="34" charset="0"/>
                        </a:rPr>
                        <m:t>×</m:t>
                      </m:r>
                      <m:r>
                        <a:rPr lang="en-GB" i="1">
                          <a:latin typeface="Cambria Math"/>
                          <a:cs typeface="Arial" panose="020B0604020202020204" pitchFamily="34" charset="0"/>
                        </a:rPr>
                        <m:t> </m:t>
                      </m:r>
                      <m:f>
                        <m:fPr>
                          <m:ctrlPr>
                            <a:rPr lang="en-GB" i="1">
                              <a:latin typeface="Cambria Math" panose="02040503050406030204" pitchFamily="18" charset="0"/>
                              <a:cs typeface="Arial" panose="020B0604020202020204" pitchFamily="34" charset="0"/>
                            </a:rPr>
                          </m:ctrlPr>
                        </m:fPr>
                        <m:num>
                          <m:r>
                            <a:rPr lang="en-GB" i="1">
                              <a:latin typeface="Cambria Math"/>
                              <a:cs typeface="Arial" panose="020B0604020202020204" pitchFamily="34" charset="0"/>
                            </a:rPr>
                            <m:t>1</m:t>
                          </m:r>
                        </m:num>
                        <m:den>
                          <m:r>
                            <a:rPr lang="en-GB" i="1">
                              <a:latin typeface="Cambria Math"/>
                              <a:cs typeface="Arial" panose="020B0604020202020204" pitchFamily="34" charset="0"/>
                            </a:rPr>
                            <m:t>8</m:t>
                          </m:r>
                        </m:den>
                      </m:f>
                      <m:r>
                        <a:rPr lang="en-GB">
                          <a:latin typeface="Cambria Math"/>
                          <a:cs typeface="Arial" panose="020B0604020202020204" pitchFamily="34" charset="0"/>
                        </a:rPr>
                        <m:t>= </m:t>
                      </m:r>
                    </m:oMath>
                  </m:oMathPara>
                </a14:m>
                <a:endParaRPr lang="en-GB" dirty="0">
                  <a:latin typeface="Arial" panose="020B0604020202020204" pitchFamily="34" charset="0"/>
                  <a:cs typeface="Arial" panose="020B0604020202020204" pitchFamily="34" charset="0"/>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6600057" y="5738741"/>
                <a:ext cx="1415259" cy="786177"/>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Rounded Rectangle 81"/>
              <p:cNvSpPr/>
              <p:nvPr/>
            </p:nvSpPr>
            <p:spPr>
              <a:xfrm>
                <a:off x="8219514" y="5819632"/>
                <a:ext cx="828814"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3</m:t>
                          </m:r>
                        </m:num>
                        <m:den>
                          <m:r>
                            <m:rPr>
                              <m:nor/>
                            </m:rPr>
                            <a:rPr lang="en-GB">
                              <a:solidFill>
                                <a:schemeClr val="tx1"/>
                              </a:solidFill>
                              <a:latin typeface="Arial" panose="020B0604020202020204" pitchFamily="34" charset="0"/>
                              <a:cs typeface="Arial" panose="020B0604020202020204" pitchFamily="34" charset="0"/>
                            </a:rPr>
                            <m:t>64</m:t>
                          </m:r>
                        </m:den>
                      </m:f>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82" name="Rounded Rectangle 81"/>
              <p:cNvSpPr>
                <a:spLocks noRot="1" noChangeAspect="1" noMove="1" noResize="1" noEditPoints="1" noAdjustHandles="1" noChangeArrowheads="1" noChangeShapeType="1" noTextEdit="1"/>
              </p:cNvSpPr>
              <p:nvPr/>
            </p:nvSpPr>
            <p:spPr>
              <a:xfrm>
                <a:off x="8219514" y="5819632"/>
                <a:ext cx="828814" cy="705713"/>
              </a:xfrm>
              <a:prstGeom prst="roundRect">
                <a:avLst/>
              </a:prstGeom>
              <a:blipFill>
                <a:blip r:embed="rId24"/>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6" grpId="0" animBg="1"/>
      <p:bldP spid="28" grpId="0" animBg="1"/>
      <p:bldP spid="37" grpId="0" animBg="1"/>
      <p:bldP spid="66" grpId="0" animBg="1"/>
      <p:bldP spid="70" grpId="0" animBg="1"/>
      <p:bldP spid="73" grpId="0" animBg="1"/>
      <p:bldP spid="76" grpId="0" animBg="1"/>
      <p:bldP spid="79" grpId="0" animBg="1"/>
      <p:bldP spid="8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343792" y="1522569"/>
            <a:ext cx="482828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A bag contains 5 tickets.</a:t>
            </a:r>
          </a:p>
          <a:p>
            <a:pPr>
              <a:spcBef>
                <a:spcPct val="0"/>
              </a:spcBef>
              <a:buFontTx/>
              <a:buNone/>
            </a:pPr>
            <a:r>
              <a:rPr lang="en-GB" altLang="en-US" sz="2400" dirty="0">
                <a:latin typeface="Arial" panose="020B0604020202020204" pitchFamily="34" charset="0"/>
                <a:cs typeface="Arial" panose="020B0604020202020204" pitchFamily="34" charset="0"/>
              </a:rPr>
              <a:t>3 of them winning tickets.</a:t>
            </a:r>
          </a:p>
          <a:p>
            <a:pPr>
              <a:spcBef>
                <a:spcPct val="0"/>
              </a:spcBef>
              <a:buFontTx/>
              <a:buNone/>
            </a:pPr>
            <a:r>
              <a:rPr lang="en-GB" altLang="en-US" sz="2400" dirty="0">
                <a:latin typeface="Arial" panose="020B0604020202020204" pitchFamily="34" charset="0"/>
                <a:cs typeface="Arial" panose="020B0604020202020204" pitchFamily="34" charset="0"/>
              </a:rPr>
              <a:t>2 are not winning tickets.</a:t>
            </a:r>
          </a:p>
        </p:txBody>
      </p:sp>
      <p:sp>
        <p:nvSpPr>
          <p:cNvPr id="6147" name="TextBox 4"/>
          <p:cNvSpPr txBox="1">
            <a:spLocks noChangeArrowheads="1"/>
          </p:cNvSpPr>
          <p:nvPr/>
        </p:nvSpPr>
        <p:spPr bwMode="auto">
          <a:xfrm>
            <a:off x="335360" y="3060700"/>
            <a:ext cx="1152128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A student takes two tickets from the bag.</a:t>
            </a:r>
          </a:p>
          <a:p>
            <a:pPr>
              <a:spcBef>
                <a:spcPct val="0"/>
              </a:spcBef>
              <a:buFontTx/>
              <a:buNone/>
            </a:pPr>
            <a:r>
              <a:rPr lang="en-GB" altLang="en-US" sz="2400" b="1" dirty="0">
                <a:latin typeface="Arial" panose="020B0604020202020204" pitchFamily="34" charset="0"/>
                <a:cs typeface="Arial" panose="020B0604020202020204" pitchFamily="34" charset="0"/>
              </a:rPr>
              <a:t>Before drawing the second ticket the first ticket must be returned to the bag.</a:t>
            </a:r>
          </a:p>
          <a:p>
            <a:pPr>
              <a:spcBef>
                <a:spcPct val="0"/>
              </a:spcBef>
              <a:buFontTx/>
              <a:buNone/>
            </a:pPr>
            <a:endParaRPr lang="en-GB" altLang="en-US" sz="2400" dirty="0">
              <a:latin typeface="Arial" panose="020B0604020202020204" pitchFamily="34" charset="0"/>
              <a:cs typeface="Arial" panose="020B0604020202020204" pitchFamily="34" charset="0"/>
            </a:endParaRPr>
          </a:p>
          <a:p>
            <a:pPr>
              <a:spcBef>
                <a:spcPct val="0"/>
              </a:spcBef>
              <a:buFontTx/>
              <a:buNone/>
            </a:pPr>
            <a:r>
              <a:rPr lang="en-GB" altLang="en-US" sz="2400" dirty="0">
                <a:latin typeface="Arial" panose="020B0604020202020204" pitchFamily="34" charset="0"/>
                <a:cs typeface="Arial" panose="020B0604020202020204" pitchFamily="34" charset="0"/>
              </a:rPr>
              <a:t>Draw a possibility space diagram to show the number of different ways that two tickets can be drawn from the bag.</a:t>
            </a:r>
          </a:p>
          <a:p>
            <a:pPr>
              <a:spcBef>
                <a:spcPct val="0"/>
              </a:spcBef>
              <a:buFontTx/>
              <a:buNone/>
            </a:pPr>
            <a:endParaRPr lang="en-GB" altLang="en-US" sz="2400" dirty="0">
              <a:latin typeface="Arial" panose="020B0604020202020204" pitchFamily="34" charset="0"/>
              <a:cs typeface="Arial" panose="020B0604020202020204" pitchFamily="34" charset="0"/>
            </a:endParaRPr>
          </a:p>
          <a:p>
            <a:pPr>
              <a:spcBef>
                <a:spcPct val="0"/>
              </a:spcBef>
              <a:buFontTx/>
              <a:buNone/>
            </a:pPr>
            <a:r>
              <a:rPr lang="en-GB" altLang="en-US" sz="2400" dirty="0">
                <a:latin typeface="Arial" panose="020B0604020202020204" pitchFamily="34" charset="0"/>
                <a:cs typeface="Arial" panose="020B0604020202020204" pitchFamily="34" charset="0"/>
              </a:rPr>
              <a:t>Use this to calculate the probability that the student draws two winning tickets.</a:t>
            </a:r>
          </a:p>
        </p:txBody>
      </p:sp>
      <p:pic>
        <p:nvPicPr>
          <p:cNvPr id="61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922109">
            <a:off x="6973888" y="1547813"/>
            <a:ext cx="28575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170" name="TextBox 1"/>
              <p:cNvSpPr txBox="1">
                <a:spLocks noChangeArrowheads="1"/>
              </p:cNvSpPr>
              <p:nvPr/>
            </p:nvSpPr>
            <p:spPr bwMode="auto">
              <a:xfrm>
                <a:off x="3867892" y="1923482"/>
                <a:ext cx="7988747" cy="7060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So Probability of getting exactly one winning ticket is </a:t>
                </a:r>
                <a14:m>
                  <m:oMath xmlns:m="http://schemas.openxmlformats.org/officeDocument/2006/math">
                    <m:f>
                      <m:fPr>
                        <m:ctrlPr>
                          <a:rPr lang="en-GB" altLang="en-US" sz="2400" i="1">
                            <a:latin typeface="Cambria Math" panose="02040503050406030204" pitchFamily="18" charset="0"/>
                          </a:rPr>
                        </m:ctrlPr>
                      </m:fPr>
                      <m:num>
                        <m:r>
                          <m:rPr>
                            <m:nor/>
                          </m:rPr>
                          <a:rPr lang="en-GB" altLang="en-US" sz="2400">
                            <a:latin typeface="Arial" panose="020B0604020202020204" pitchFamily="34" charset="0"/>
                            <a:cs typeface="Arial" panose="020B0604020202020204" pitchFamily="34" charset="0"/>
                          </a:rPr>
                          <m:t>9</m:t>
                        </m:r>
                      </m:num>
                      <m:den>
                        <m:r>
                          <m:rPr>
                            <m:nor/>
                          </m:rPr>
                          <a:rPr lang="en-GB" altLang="en-US" sz="2400">
                            <a:latin typeface="Arial" panose="020B0604020202020204" pitchFamily="34" charset="0"/>
                            <a:cs typeface="Arial" panose="020B0604020202020204" pitchFamily="34" charset="0"/>
                          </a:rPr>
                          <m:t>25</m:t>
                        </m:r>
                      </m:den>
                    </m:f>
                  </m:oMath>
                </a14:m>
                <a:r>
                  <a:rPr lang="en-GB" altLang="en-US" sz="2400" dirty="0">
                    <a:latin typeface="Arial" panose="020B0604020202020204" pitchFamily="34" charset="0"/>
                    <a:cs typeface="Arial" panose="020B0604020202020204" pitchFamily="34" charset="0"/>
                  </a:rPr>
                  <a:t>.</a:t>
                </a:r>
              </a:p>
            </p:txBody>
          </p:sp>
        </mc:Choice>
        <mc:Fallback xmlns="">
          <p:sp>
            <p:nvSpPr>
              <p:cNvPr id="7170" name="TextBox 1"/>
              <p:cNvSpPr txBox="1">
                <a:spLocks noRot="1" noChangeAspect="1" noMove="1" noResize="1" noEditPoints="1" noAdjustHandles="1" noChangeArrowheads="1" noChangeShapeType="1" noTextEdit="1"/>
              </p:cNvSpPr>
              <p:nvPr/>
            </p:nvSpPr>
            <p:spPr bwMode="auto">
              <a:xfrm>
                <a:off x="3867892" y="1923482"/>
                <a:ext cx="7988747" cy="706091"/>
              </a:xfrm>
              <a:prstGeom prst="rect">
                <a:avLst/>
              </a:prstGeom>
              <a:blipFill>
                <a:blip r:embed="rId3"/>
                <a:stretch>
                  <a:fillRect l="-1144" b="-695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grpSp>
        <p:nvGrpSpPr>
          <p:cNvPr id="4" name="Group 3"/>
          <p:cNvGrpSpPr/>
          <p:nvPr/>
        </p:nvGrpSpPr>
        <p:grpSpPr>
          <a:xfrm>
            <a:off x="335360" y="1438276"/>
            <a:ext cx="3357861" cy="2848993"/>
            <a:chOff x="335360" y="1438276"/>
            <a:chExt cx="3357861" cy="2848993"/>
          </a:xfrm>
        </p:grpSpPr>
        <p:grpSp>
          <p:nvGrpSpPr>
            <p:cNvPr id="3" name="Group 2"/>
            <p:cNvGrpSpPr/>
            <p:nvPr/>
          </p:nvGrpSpPr>
          <p:grpSpPr>
            <a:xfrm>
              <a:off x="335360" y="1438276"/>
              <a:ext cx="3357861" cy="2848993"/>
              <a:chOff x="335360" y="1438276"/>
              <a:chExt cx="3357861" cy="2848993"/>
            </a:xfrm>
          </p:grpSpPr>
          <p:grpSp>
            <p:nvGrpSpPr>
              <p:cNvPr id="7171" name="Group 2"/>
              <p:cNvGrpSpPr>
                <a:grpSpLocks/>
              </p:cNvGrpSpPr>
              <p:nvPr/>
            </p:nvGrpSpPr>
            <p:grpSpPr bwMode="auto">
              <a:xfrm>
                <a:off x="897336" y="1923481"/>
                <a:ext cx="2767012" cy="2363788"/>
                <a:chOff x="340" y="1026"/>
                <a:chExt cx="2016" cy="1722"/>
              </a:xfrm>
            </p:grpSpPr>
            <p:sp>
              <p:nvSpPr>
                <p:cNvPr id="7180" name="Rectangle 4"/>
                <p:cNvSpPr>
                  <a:spLocks noChangeArrowheads="1"/>
                </p:cNvSpPr>
                <p:nvPr/>
              </p:nvSpPr>
              <p:spPr bwMode="auto">
                <a:xfrm>
                  <a:off x="2020"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1" name="Rectangle 5"/>
                <p:cNvSpPr>
                  <a:spLocks noChangeArrowheads="1"/>
                </p:cNvSpPr>
                <p:nvPr/>
              </p:nvSpPr>
              <p:spPr bwMode="auto">
                <a:xfrm>
                  <a:off x="2020"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2" name="Rectangle 6"/>
                <p:cNvSpPr>
                  <a:spLocks noChangeArrowheads="1"/>
                </p:cNvSpPr>
                <p:nvPr/>
              </p:nvSpPr>
              <p:spPr bwMode="auto">
                <a:xfrm>
                  <a:off x="2020" y="1887"/>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3" name="Rectangle 7"/>
                <p:cNvSpPr>
                  <a:spLocks noChangeArrowheads="1"/>
                </p:cNvSpPr>
                <p:nvPr/>
              </p:nvSpPr>
              <p:spPr bwMode="auto">
                <a:xfrm>
                  <a:off x="2020" y="1600"/>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4" name="Rectangle 8"/>
                <p:cNvSpPr>
                  <a:spLocks noChangeArrowheads="1"/>
                </p:cNvSpPr>
                <p:nvPr/>
              </p:nvSpPr>
              <p:spPr bwMode="auto">
                <a:xfrm>
                  <a:off x="2020" y="1313"/>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5" name="Rectangle 9"/>
                <p:cNvSpPr>
                  <a:spLocks noChangeArrowheads="1"/>
                </p:cNvSpPr>
                <p:nvPr/>
              </p:nvSpPr>
              <p:spPr bwMode="auto">
                <a:xfrm>
                  <a:off x="2020"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7186" name="Rectangle 11"/>
                <p:cNvSpPr>
                  <a:spLocks noChangeArrowheads="1"/>
                </p:cNvSpPr>
                <p:nvPr/>
              </p:nvSpPr>
              <p:spPr bwMode="auto">
                <a:xfrm>
                  <a:off x="1683" y="2461"/>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7" name="Rectangle 12"/>
                <p:cNvSpPr>
                  <a:spLocks noChangeArrowheads="1"/>
                </p:cNvSpPr>
                <p:nvPr/>
              </p:nvSpPr>
              <p:spPr bwMode="auto">
                <a:xfrm>
                  <a:off x="1683" y="2174"/>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8" name="Rectangle 13"/>
                <p:cNvSpPr>
                  <a:spLocks noChangeArrowheads="1"/>
                </p:cNvSpPr>
                <p:nvPr/>
              </p:nvSpPr>
              <p:spPr bwMode="auto">
                <a:xfrm>
                  <a:off x="1683" y="1887"/>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89" name="Rectangle 14"/>
                <p:cNvSpPr>
                  <a:spLocks noChangeArrowheads="1"/>
                </p:cNvSpPr>
                <p:nvPr/>
              </p:nvSpPr>
              <p:spPr bwMode="auto">
                <a:xfrm>
                  <a:off x="1683" y="1600"/>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90" name="Rectangle 15"/>
                <p:cNvSpPr>
                  <a:spLocks noChangeArrowheads="1"/>
                </p:cNvSpPr>
                <p:nvPr/>
              </p:nvSpPr>
              <p:spPr bwMode="auto">
                <a:xfrm>
                  <a:off x="1683" y="1313"/>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91" name="Rectangle 16"/>
                <p:cNvSpPr>
                  <a:spLocks noChangeArrowheads="1"/>
                </p:cNvSpPr>
                <p:nvPr/>
              </p:nvSpPr>
              <p:spPr bwMode="auto">
                <a:xfrm>
                  <a:off x="1683" y="1026"/>
                  <a:ext cx="337"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7192" name="Rectangle 18"/>
                <p:cNvSpPr>
                  <a:spLocks noChangeArrowheads="1"/>
                </p:cNvSpPr>
                <p:nvPr/>
              </p:nvSpPr>
              <p:spPr bwMode="auto">
                <a:xfrm>
                  <a:off x="1348" y="1026"/>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193" name="Rectangle 19"/>
                <p:cNvSpPr>
                  <a:spLocks noChangeArrowheads="1"/>
                </p:cNvSpPr>
                <p:nvPr/>
              </p:nvSpPr>
              <p:spPr bwMode="auto">
                <a:xfrm>
                  <a:off x="1012"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194" name="Rectangle 20"/>
                <p:cNvSpPr>
                  <a:spLocks noChangeArrowheads="1"/>
                </p:cNvSpPr>
                <p:nvPr/>
              </p:nvSpPr>
              <p:spPr bwMode="auto">
                <a:xfrm>
                  <a:off x="676"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195" name="Rectangle 21"/>
                <p:cNvSpPr>
                  <a:spLocks noChangeArrowheads="1"/>
                </p:cNvSpPr>
                <p:nvPr/>
              </p:nvSpPr>
              <p:spPr bwMode="auto">
                <a:xfrm>
                  <a:off x="340" y="1026"/>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dirty="0">
                      <a:solidFill>
                        <a:srgbClr val="010066"/>
                      </a:solidFill>
                      <a:latin typeface="Arial" panose="020B0604020202020204" pitchFamily="34" charset="0"/>
                      <a:cs typeface="Arial" panose="020B0604020202020204" pitchFamily="34" charset="0"/>
                    </a:rPr>
                    <a:t>+</a:t>
                  </a:r>
                  <a:endParaRPr lang="en-US" altLang="en-US" sz="2400" dirty="0">
                    <a:solidFill>
                      <a:srgbClr val="010066"/>
                    </a:solidFill>
                    <a:latin typeface="Arial" panose="020B0604020202020204" pitchFamily="34" charset="0"/>
                    <a:cs typeface="Arial" panose="020B0604020202020204" pitchFamily="34" charset="0"/>
                  </a:endParaRPr>
                </a:p>
              </p:txBody>
            </p:sp>
            <p:sp>
              <p:nvSpPr>
                <p:cNvPr id="7196" name="Rectangle 26"/>
                <p:cNvSpPr>
                  <a:spLocks noChangeArrowheads="1"/>
                </p:cNvSpPr>
                <p:nvPr/>
              </p:nvSpPr>
              <p:spPr bwMode="auto">
                <a:xfrm>
                  <a:off x="340" y="1313"/>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197" name="Rectangle 33"/>
                <p:cNvSpPr>
                  <a:spLocks noChangeArrowheads="1"/>
                </p:cNvSpPr>
                <p:nvPr/>
              </p:nvSpPr>
              <p:spPr bwMode="auto">
                <a:xfrm>
                  <a:off x="1348" y="2461"/>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98" name="Rectangle 34"/>
                <p:cNvSpPr>
                  <a:spLocks noChangeArrowheads="1"/>
                </p:cNvSpPr>
                <p:nvPr/>
              </p:nvSpPr>
              <p:spPr bwMode="auto">
                <a:xfrm>
                  <a:off x="1012"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199" name="Rectangle 35"/>
                <p:cNvSpPr>
                  <a:spLocks noChangeArrowheads="1"/>
                </p:cNvSpPr>
                <p:nvPr/>
              </p:nvSpPr>
              <p:spPr bwMode="auto">
                <a:xfrm>
                  <a:off x="676"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200" name="Rectangle 36"/>
                <p:cNvSpPr>
                  <a:spLocks noChangeArrowheads="1"/>
                </p:cNvSpPr>
                <p:nvPr/>
              </p:nvSpPr>
              <p:spPr bwMode="auto">
                <a:xfrm>
                  <a:off x="340" y="2461"/>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7201" name="Rectangle 38"/>
                <p:cNvSpPr>
                  <a:spLocks noChangeArrowheads="1"/>
                </p:cNvSpPr>
                <p:nvPr/>
              </p:nvSpPr>
              <p:spPr bwMode="auto">
                <a:xfrm>
                  <a:off x="1348" y="2174"/>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202" name="Rectangle 39"/>
                <p:cNvSpPr>
                  <a:spLocks noChangeArrowheads="1"/>
                </p:cNvSpPr>
                <p:nvPr/>
              </p:nvSpPr>
              <p:spPr bwMode="auto">
                <a:xfrm>
                  <a:off x="1012"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203" name="Rectangle 40"/>
                <p:cNvSpPr>
                  <a:spLocks noChangeArrowheads="1"/>
                </p:cNvSpPr>
                <p:nvPr/>
              </p:nvSpPr>
              <p:spPr bwMode="auto">
                <a:xfrm>
                  <a:off x="676"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endParaRPr lang="en-US" altLang="en-US" sz="2400">
                    <a:solidFill>
                      <a:srgbClr val="FF6600"/>
                    </a:solidFill>
                    <a:latin typeface="Arial" panose="020B0604020202020204" pitchFamily="34" charset="0"/>
                    <a:cs typeface="Arial" panose="020B0604020202020204" pitchFamily="34" charset="0"/>
                  </a:endParaRPr>
                </a:p>
              </p:txBody>
            </p:sp>
            <p:sp>
              <p:nvSpPr>
                <p:cNvPr id="7204" name="Rectangle 41"/>
                <p:cNvSpPr>
                  <a:spLocks noChangeArrowheads="1"/>
                </p:cNvSpPr>
                <p:nvPr/>
              </p:nvSpPr>
              <p:spPr bwMode="auto">
                <a:xfrm>
                  <a:off x="340" y="2174"/>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L</a:t>
                  </a:r>
                  <a:endParaRPr lang="en-US" altLang="en-US" sz="2400">
                    <a:solidFill>
                      <a:srgbClr val="010066"/>
                    </a:solidFill>
                    <a:latin typeface="Arial" panose="020B0604020202020204" pitchFamily="34" charset="0"/>
                    <a:cs typeface="Arial" panose="020B0604020202020204" pitchFamily="34" charset="0"/>
                  </a:endParaRPr>
                </a:p>
              </p:txBody>
            </p:sp>
            <p:sp>
              <p:nvSpPr>
                <p:cNvPr id="7205" name="Rectangle 43"/>
                <p:cNvSpPr>
                  <a:spLocks noChangeArrowheads="1"/>
                </p:cNvSpPr>
                <p:nvPr/>
              </p:nvSpPr>
              <p:spPr bwMode="auto">
                <a:xfrm>
                  <a:off x="1349" y="1588"/>
                  <a:ext cx="335"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a:solidFill>
                        <a:srgbClr val="FF6600"/>
                      </a:solidFill>
                      <a:latin typeface="Arial" panose="020B0604020202020204" pitchFamily="34" charset="0"/>
                      <a:cs typeface="Arial" panose="020B0604020202020204" pitchFamily="34" charset="0"/>
                    </a:rPr>
                    <a:t>x</a:t>
                  </a:r>
                </a:p>
              </p:txBody>
            </p:sp>
            <p:sp>
              <p:nvSpPr>
                <p:cNvPr id="7206" name="Rectangle 44"/>
                <p:cNvSpPr>
                  <a:spLocks noChangeArrowheads="1"/>
                </p:cNvSpPr>
                <p:nvPr/>
              </p:nvSpPr>
              <p:spPr bwMode="auto">
                <a:xfrm>
                  <a:off x="994" y="1588"/>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a:solidFill>
                        <a:srgbClr val="FF6600"/>
                      </a:solidFill>
                      <a:latin typeface="Arial" panose="020B0604020202020204" pitchFamily="34" charset="0"/>
                      <a:cs typeface="Arial" panose="020B0604020202020204" pitchFamily="34" charset="0"/>
                    </a:rPr>
                    <a:t>x</a:t>
                  </a:r>
                </a:p>
              </p:txBody>
            </p:sp>
            <p:sp>
              <p:nvSpPr>
                <p:cNvPr id="7207" name="Rectangle 45"/>
                <p:cNvSpPr>
                  <a:spLocks noChangeArrowheads="1"/>
                </p:cNvSpPr>
                <p:nvPr/>
              </p:nvSpPr>
              <p:spPr bwMode="auto">
                <a:xfrm>
                  <a:off x="666" y="1588"/>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7208" name="Rectangle 46"/>
                <p:cNvSpPr>
                  <a:spLocks noChangeArrowheads="1"/>
                </p:cNvSpPr>
                <p:nvPr/>
              </p:nvSpPr>
              <p:spPr bwMode="auto">
                <a:xfrm>
                  <a:off x="340" y="1887"/>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209" name="Rectangle 48"/>
                <p:cNvSpPr>
                  <a:spLocks noChangeArrowheads="1"/>
                </p:cNvSpPr>
                <p:nvPr/>
              </p:nvSpPr>
              <p:spPr bwMode="auto">
                <a:xfrm>
                  <a:off x="1354" y="1329"/>
                  <a:ext cx="294" cy="22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FF6600"/>
                      </a:solidFill>
                      <a:latin typeface="Arial" panose="020B0604020202020204" pitchFamily="34" charset="0"/>
                      <a:cs typeface="Arial" panose="020B0604020202020204" pitchFamily="34" charset="0"/>
                    </a:rPr>
                    <a:t>x</a:t>
                  </a:r>
                  <a:endParaRPr lang="en-US" altLang="en-US" sz="2400">
                    <a:solidFill>
                      <a:srgbClr val="FF6600"/>
                    </a:solidFill>
                    <a:latin typeface="Arial" panose="020B0604020202020204" pitchFamily="34" charset="0"/>
                    <a:cs typeface="Arial" panose="020B0604020202020204" pitchFamily="34" charset="0"/>
                  </a:endParaRPr>
                </a:p>
              </p:txBody>
            </p:sp>
            <p:sp>
              <p:nvSpPr>
                <p:cNvPr id="7210" name="Rectangle 49"/>
                <p:cNvSpPr>
                  <a:spLocks noChangeArrowheads="1"/>
                </p:cNvSpPr>
                <p:nvPr/>
              </p:nvSpPr>
              <p:spPr bwMode="auto">
                <a:xfrm>
                  <a:off x="1017" y="1329"/>
                  <a:ext cx="295" cy="22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7211" name="Rectangle 50"/>
                <p:cNvSpPr>
                  <a:spLocks noChangeArrowheads="1"/>
                </p:cNvSpPr>
                <p:nvPr/>
              </p:nvSpPr>
              <p:spPr bwMode="auto">
                <a:xfrm>
                  <a:off x="682" y="1340"/>
                  <a:ext cx="295" cy="22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7212" name="Rectangle 51"/>
                <p:cNvSpPr>
                  <a:spLocks noChangeArrowheads="1"/>
                </p:cNvSpPr>
                <p:nvPr/>
              </p:nvSpPr>
              <p:spPr bwMode="auto">
                <a:xfrm>
                  <a:off x="340" y="1600"/>
                  <a:ext cx="336" cy="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GB" altLang="en-US" sz="2400">
                      <a:solidFill>
                        <a:srgbClr val="010066"/>
                      </a:solidFill>
                      <a:latin typeface="Arial" panose="020B0604020202020204" pitchFamily="34" charset="0"/>
                      <a:cs typeface="Arial" panose="020B0604020202020204" pitchFamily="34" charset="0"/>
                    </a:rPr>
                    <a:t>W</a:t>
                  </a:r>
                  <a:endParaRPr lang="en-US" altLang="en-US" sz="2400">
                    <a:solidFill>
                      <a:srgbClr val="010066"/>
                    </a:solidFill>
                    <a:latin typeface="Arial" panose="020B0604020202020204" pitchFamily="34" charset="0"/>
                    <a:cs typeface="Arial" panose="020B0604020202020204" pitchFamily="34" charset="0"/>
                  </a:endParaRPr>
                </a:p>
              </p:txBody>
            </p:sp>
            <p:sp>
              <p:nvSpPr>
                <p:cNvPr id="7213" name="Line 52"/>
                <p:cNvSpPr>
                  <a:spLocks noChangeShapeType="1"/>
                </p:cNvSpPr>
                <p:nvPr/>
              </p:nvSpPr>
              <p:spPr bwMode="auto">
                <a:xfrm>
                  <a:off x="340" y="2174"/>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4" name="Line 53"/>
                <p:cNvSpPr>
                  <a:spLocks noChangeShapeType="1"/>
                </p:cNvSpPr>
                <p:nvPr/>
              </p:nvSpPr>
              <p:spPr bwMode="auto">
                <a:xfrm>
                  <a:off x="340" y="2461"/>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5" name="Line 54"/>
                <p:cNvSpPr>
                  <a:spLocks noChangeShapeType="1"/>
                </p:cNvSpPr>
                <p:nvPr/>
              </p:nvSpPr>
              <p:spPr bwMode="auto">
                <a:xfrm>
                  <a:off x="340" y="2748"/>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6" name="Line 55"/>
                <p:cNvSpPr>
                  <a:spLocks noChangeShapeType="1"/>
                </p:cNvSpPr>
                <p:nvPr/>
              </p:nvSpPr>
              <p:spPr bwMode="auto">
                <a:xfrm>
                  <a:off x="676"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7" name="Line 56"/>
                <p:cNvSpPr>
                  <a:spLocks noChangeShapeType="1"/>
                </p:cNvSpPr>
                <p:nvPr/>
              </p:nvSpPr>
              <p:spPr bwMode="auto">
                <a:xfrm>
                  <a:off x="1012"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8" name="Line 57"/>
                <p:cNvSpPr>
                  <a:spLocks noChangeShapeType="1"/>
                </p:cNvSpPr>
                <p:nvPr/>
              </p:nvSpPr>
              <p:spPr bwMode="auto">
                <a:xfrm>
                  <a:off x="1348"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19" name="Line 58"/>
                <p:cNvSpPr>
                  <a:spLocks noChangeShapeType="1"/>
                </p:cNvSpPr>
                <p:nvPr/>
              </p:nvSpPr>
              <p:spPr bwMode="auto">
                <a:xfrm>
                  <a:off x="1683"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0" name="Line 59"/>
                <p:cNvSpPr>
                  <a:spLocks noChangeShapeType="1"/>
                </p:cNvSpPr>
                <p:nvPr/>
              </p:nvSpPr>
              <p:spPr bwMode="auto">
                <a:xfrm>
                  <a:off x="340" y="1887"/>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1" name="Line 60"/>
                <p:cNvSpPr>
                  <a:spLocks noChangeShapeType="1"/>
                </p:cNvSpPr>
                <p:nvPr/>
              </p:nvSpPr>
              <p:spPr bwMode="auto">
                <a:xfrm>
                  <a:off x="340" y="1600"/>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2" name="Line 61"/>
                <p:cNvSpPr>
                  <a:spLocks noChangeShapeType="1"/>
                </p:cNvSpPr>
                <p:nvPr/>
              </p:nvSpPr>
              <p:spPr bwMode="auto">
                <a:xfrm>
                  <a:off x="340" y="1313"/>
                  <a:ext cx="20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3" name="Line 62"/>
                <p:cNvSpPr>
                  <a:spLocks noChangeShapeType="1"/>
                </p:cNvSpPr>
                <p:nvPr/>
              </p:nvSpPr>
              <p:spPr bwMode="auto">
                <a:xfrm>
                  <a:off x="2020"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4" name="Line 63"/>
                <p:cNvSpPr>
                  <a:spLocks noChangeShapeType="1"/>
                </p:cNvSpPr>
                <p:nvPr/>
              </p:nvSpPr>
              <p:spPr bwMode="auto">
                <a:xfrm>
                  <a:off x="2356" y="1026"/>
                  <a:ext cx="0" cy="17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5" name="Line 64"/>
                <p:cNvSpPr>
                  <a:spLocks noChangeShapeType="1"/>
                </p:cNvSpPr>
                <p:nvPr/>
              </p:nvSpPr>
              <p:spPr bwMode="auto">
                <a:xfrm>
                  <a:off x="340" y="1026"/>
                  <a:ext cx="2016"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sp>
              <p:nvSpPr>
                <p:cNvPr id="7226" name="Line 65"/>
                <p:cNvSpPr>
                  <a:spLocks noChangeShapeType="1"/>
                </p:cNvSpPr>
                <p:nvPr/>
              </p:nvSpPr>
              <p:spPr bwMode="auto">
                <a:xfrm>
                  <a:off x="340" y="1026"/>
                  <a:ext cx="0" cy="1722"/>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GB">
                    <a:latin typeface="Arial" panose="020B0604020202020204" pitchFamily="34" charset="0"/>
                    <a:cs typeface="Arial" panose="020B0604020202020204" pitchFamily="34" charset="0"/>
                  </a:endParaRPr>
                </a:p>
              </p:txBody>
            </p:sp>
          </p:grpSp>
          <p:sp>
            <p:nvSpPr>
              <p:cNvPr id="7172" name="TextBox 107"/>
              <p:cNvSpPr txBox="1">
                <a:spLocks noChangeArrowheads="1"/>
              </p:cNvSpPr>
              <p:nvPr/>
            </p:nvSpPr>
            <p:spPr bwMode="auto">
              <a:xfrm>
                <a:off x="884934" y="1438276"/>
                <a:ext cx="28082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1</a:t>
                </a:r>
                <a:r>
                  <a:rPr lang="en-GB" altLang="en-US" sz="2400" baseline="30000" dirty="0">
                    <a:latin typeface="Arial" panose="020B0604020202020204" pitchFamily="34" charset="0"/>
                    <a:cs typeface="Arial" panose="020B0604020202020204" pitchFamily="34" charset="0"/>
                  </a:rPr>
                  <a:t>st</a:t>
                </a:r>
                <a:r>
                  <a:rPr lang="en-GB" altLang="en-US" sz="2400" dirty="0">
                    <a:latin typeface="Arial" panose="020B0604020202020204" pitchFamily="34" charset="0"/>
                    <a:cs typeface="Arial" panose="020B0604020202020204" pitchFamily="34" charset="0"/>
                  </a:rPr>
                  <a:t> ticket</a:t>
                </a:r>
              </a:p>
            </p:txBody>
          </p:sp>
          <p:sp>
            <p:nvSpPr>
              <p:cNvPr id="7173" name="TextBox 108"/>
              <p:cNvSpPr txBox="1">
                <a:spLocks noChangeArrowheads="1"/>
              </p:cNvSpPr>
              <p:nvPr/>
            </p:nvSpPr>
            <p:spPr bwMode="auto">
              <a:xfrm rot="16200000">
                <a:off x="-275827" y="2511427"/>
                <a:ext cx="1682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2nd ticket</a:t>
                </a:r>
              </a:p>
            </p:txBody>
          </p:sp>
        </p:grpSp>
        <p:sp>
          <p:nvSpPr>
            <p:cNvPr id="7174" name="Rectangle 23"/>
            <p:cNvSpPr>
              <a:spLocks noChangeArrowheads="1"/>
            </p:cNvSpPr>
            <p:nvPr/>
          </p:nvSpPr>
          <p:spPr bwMode="auto">
            <a:xfrm>
              <a:off x="2315073" y="3121848"/>
              <a:ext cx="417512" cy="3071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None/>
              </a:pPr>
              <a:r>
                <a:rPr lang="en-GB" altLang="en-US" sz="2400" dirty="0">
                  <a:solidFill>
                    <a:srgbClr val="FF6600"/>
                  </a:solidFill>
                  <a:latin typeface="Arial" panose="020B0604020202020204" pitchFamily="34" charset="0"/>
                  <a:cs typeface="Arial" panose="020B0604020202020204" pitchFamily="34" charset="0"/>
                </a:rPr>
                <a:t>x</a:t>
              </a:r>
              <a:endParaRPr lang="en-US" altLang="en-US" sz="2400" dirty="0">
                <a:solidFill>
                  <a:srgbClr val="FF6600"/>
                </a:solidFill>
                <a:latin typeface="Arial" panose="020B0604020202020204" pitchFamily="34" charset="0"/>
                <a:cs typeface="Arial" panose="020B0604020202020204" pitchFamily="34" charset="0"/>
              </a:endParaRPr>
            </a:p>
          </p:txBody>
        </p:sp>
        <p:sp>
          <p:nvSpPr>
            <p:cNvPr id="7175" name="Rectangle 25"/>
            <p:cNvSpPr>
              <a:spLocks noChangeArrowheads="1"/>
            </p:cNvSpPr>
            <p:nvPr/>
          </p:nvSpPr>
          <p:spPr bwMode="auto">
            <a:xfrm>
              <a:off x="1398589" y="3140968"/>
              <a:ext cx="381000" cy="30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None/>
              </a:pPr>
              <a:r>
                <a:rPr lang="en-US" altLang="en-US" sz="2400" dirty="0">
                  <a:solidFill>
                    <a:srgbClr val="FF6600"/>
                  </a:solidFill>
                  <a:latin typeface="Arial" panose="020B0604020202020204" pitchFamily="34" charset="0"/>
                  <a:cs typeface="Arial" panose="020B0604020202020204" pitchFamily="34" charset="0"/>
                </a:rPr>
                <a:t>x</a:t>
              </a:r>
            </a:p>
          </p:txBody>
        </p:sp>
        <p:sp>
          <p:nvSpPr>
            <p:cNvPr id="7176" name="Rectangle 25"/>
            <p:cNvSpPr>
              <a:spLocks noChangeArrowheads="1"/>
            </p:cNvSpPr>
            <p:nvPr/>
          </p:nvSpPr>
          <p:spPr bwMode="auto">
            <a:xfrm>
              <a:off x="1847528" y="3161007"/>
              <a:ext cx="383307" cy="253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None/>
              </a:pPr>
              <a:r>
                <a:rPr lang="en-US" altLang="en-US" sz="2400" dirty="0">
                  <a:solidFill>
                    <a:srgbClr val="FF6600"/>
                  </a:solidFill>
                  <a:latin typeface="Arial" panose="020B0604020202020204" pitchFamily="34" charset="0"/>
                  <a:cs typeface="Arial" panose="020B0604020202020204" pitchFamily="34" charset="0"/>
                </a:rPr>
                <a:t>x</a:t>
              </a:r>
            </a:p>
          </p:txBody>
        </p:sp>
      </p:grpSp>
      <p:sp>
        <p:nvSpPr>
          <p:cNvPr id="7177" name="TextBox 1"/>
          <p:cNvSpPr txBox="1">
            <a:spLocks noChangeArrowheads="1"/>
          </p:cNvSpPr>
          <p:nvPr/>
        </p:nvSpPr>
        <p:spPr bwMode="auto">
          <a:xfrm>
            <a:off x="3899249" y="2708920"/>
            <a:ext cx="2078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800" dirty="0">
                <a:latin typeface="Arial" panose="020B0604020202020204" pitchFamily="34" charset="0"/>
                <a:cs typeface="Arial" panose="020B0604020202020204" pitchFamily="34" charset="0"/>
              </a:rPr>
              <a:t>Notice that: </a:t>
            </a:r>
          </a:p>
        </p:txBody>
      </p:sp>
      <p:sp>
        <p:nvSpPr>
          <p:cNvPr id="7179" name="TextBox 3"/>
          <p:cNvSpPr txBox="1">
            <a:spLocks noChangeArrowheads="1"/>
          </p:cNvSpPr>
          <p:nvPr/>
        </p:nvSpPr>
        <p:spPr bwMode="auto">
          <a:xfrm>
            <a:off x="335360" y="4644951"/>
            <a:ext cx="828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P(getting 2 wins) =  P(1</a:t>
            </a:r>
            <a:r>
              <a:rPr lang="en-GB" altLang="en-US" sz="2400" baseline="30000" dirty="0">
                <a:latin typeface="Arial" panose="020B0604020202020204" pitchFamily="34" charset="0"/>
                <a:cs typeface="Arial" panose="020B0604020202020204" pitchFamily="34" charset="0"/>
              </a:rPr>
              <a:t>st</a:t>
            </a:r>
            <a:r>
              <a:rPr lang="en-GB" altLang="en-US" sz="2400" dirty="0">
                <a:latin typeface="Arial" panose="020B0604020202020204" pitchFamily="34" charset="0"/>
                <a:cs typeface="Arial" panose="020B0604020202020204" pitchFamily="34" charset="0"/>
              </a:rPr>
              <a:t> ticket wins) × P(2</a:t>
            </a:r>
            <a:r>
              <a:rPr lang="en-GB" altLang="en-US" sz="2400" baseline="30000" dirty="0">
                <a:latin typeface="Arial" panose="020B0604020202020204" pitchFamily="34" charset="0"/>
                <a:cs typeface="Arial" panose="020B0604020202020204" pitchFamily="34" charset="0"/>
              </a:rPr>
              <a:t>nd</a:t>
            </a:r>
            <a:r>
              <a:rPr lang="en-GB" altLang="en-US" sz="2400" dirty="0">
                <a:latin typeface="Arial" panose="020B0604020202020204" pitchFamily="34" charset="0"/>
                <a:cs typeface="Arial" panose="020B0604020202020204" pitchFamily="34" charset="0"/>
              </a:rPr>
              <a:t> ticket wins) </a:t>
            </a:r>
          </a:p>
        </p:txBody>
      </p:sp>
      <p:sp>
        <p:nvSpPr>
          <p:cNvPr id="59" name="Rectangle 58"/>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2" name="TextBox 1"/>
              <p:cNvSpPr txBox="1"/>
              <p:nvPr/>
            </p:nvSpPr>
            <p:spPr>
              <a:xfrm>
                <a:off x="3918820" y="3343742"/>
                <a:ext cx="2587517" cy="80124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f>
                        <m:fPr>
                          <m:ctrlPr>
                            <a:rPr lang="en-GB" i="1">
                              <a:latin typeface="Cambria Math" panose="02040503050406030204" pitchFamily="18" charset="0"/>
                            </a:rPr>
                          </m:ctrlPr>
                        </m:fPr>
                        <m:num>
                          <m:r>
                            <m:rPr>
                              <m:nor/>
                            </m:rPr>
                            <a:rPr lang="en-GB">
                              <a:latin typeface="Arial" panose="020B0604020202020204" pitchFamily="34" charset="0"/>
                              <a:cs typeface="Arial" panose="020B0604020202020204" pitchFamily="34" charset="0"/>
                            </a:rPr>
                            <m:t>9</m:t>
                          </m:r>
                        </m:num>
                        <m:den>
                          <m:r>
                            <m:rPr>
                              <m:nor/>
                            </m:rPr>
                            <a:rPr lang="en-GB">
                              <a:latin typeface="Arial" panose="020B0604020202020204" pitchFamily="34" charset="0"/>
                              <a:cs typeface="Arial" panose="020B0604020202020204" pitchFamily="34" charset="0"/>
                            </a:rPr>
                            <m:t>25</m:t>
                          </m:r>
                        </m:den>
                      </m:f>
                      <m:r>
                        <m:rPr>
                          <m:nor/>
                        </m:rPr>
                        <a:rPr lang="en-GB" dirty="0">
                          <a:latin typeface="Arial" panose="020B0604020202020204" pitchFamily="34" charset="0"/>
                          <a:ea typeface="Cambria Math"/>
                          <a:cs typeface="Arial" panose="020B0604020202020204" pitchFamily="34" charset="0"/>
                        </a:rPr>
                        <m:t>= </m:t>
                      </m:r>
                      <m:f>
                        <m:fPr>
                          <m:ctrlPr>
                            <a:rPr lang="en-GB" i="1" dirty="0">
                              <a:latin typeface="Cambria Math" panose="02040503050406030204" pitchFamily="18" charset="0"/>
                              <a:ea typeface="Cambria Math"/>
                            </a:rPr>
                          </m:ctrlPr>
                        </m:fPr>
                        <m:num>
                          <m:r>
                            <m:rPr>
                              <m:nor/>
                            </m:rPr>
                            <a:rPr lang="en-GB" dirty="0">
                              <a:latin typeface="Arial" panose="020B0604020202020204" pitchFamily="34" charset="0"/>
                              <a:ea typeface="Cambria Math"/>
                              <a:cs typeface="Arial" panose="020B0604020202020204" pitchFamily="34" charset="0"/>
                            </a:rPr>
                            <m:t>3</m:t>
                          </m:r>
                        </m:num>
                        <m:den>
                          <m:r>
                            <m:rPr>
                              <m:nor/>
                            </m:rPr>
                            <a:rPr lang="en-GB" dirty="0">
                              <a:latin typeface="Arial" panose="020B0604020202020204" pitchFamily="34" charset="0"/>
                              <a:ea typeface="Cambria Math"/>
                              <a:cs typeface="Arial" panose="020B0604020202020204" pitchFamily="34" charset="0"/>
                            </a:rPr>
                            <m:t>5</m:t>
                          </m:r>
                        </m:den>
                      </m:f>
                      <m:r>
                        <m:rPr>
                          <m:nor/>
                        </m:rPr>
                        <a:rPr lang="en-GB" dirty="0">
                          <a:latin typeface="Arial" panose="020B0604020202020204" pitchFamily="34" charset="0"/>
                          <a:ea typeface="Cambria Math"/>
                          <a:cs typeface="Arial" panose="020B0604020202020204" pitchFamily="34" charset="0"/>
                        </a:rPr>
                        <m:t> </m:t>
                      </m:r>
                      <m:r>
                        <m:rPr>
                          <m:nor/>
                        </m:rPr>
                        <a:rPr lang="en-GB" dirty="0">
                          <a:latin typeface="Arial" panose="020B0604020202020204" pitchFamily="34" charset="0"/>
                          <a:ea typeface="Cambria Math"/>
                          <a:cs typeface="Arial" panose="020B0604020202020204" pitchFamily="34" charset="0"/>
                        </a:rPr>
                        <m:t>×</m:t>
                      </m:r>
                      <m:r>
                        <m:rPr>
                          <m:nor/>
                        </m:rPr>
                        <a:rPr lang="en-GB" dirty="0">
                          <a:latin typeface="Arial" panose="020B0604020202020204" pitchFamily="34" charset="0"/>
                          <a:ea typeface="Cambria Math"/>
                          <a:cs typeface="Arial" panose="020B0604020202020204" pitchFamily="34" charset="0"/>
                        </a:rPr>
                        <m:t> </m:t>
                      </m:r>
                      <m:f>
                        <m:fPr>
                          <m:ctrlPr>
                            <a:rPr lang="en-GB" i="1" dirty="0">
                              <a:latin typeface="Cambria Math" panose="02040503050406030204" pitchFamily="18" charset="0"/>
                              <a:ea typeface="Cambria Math"/>
                            </a:rPr>
                          </m:ctrlPr>
                        </m:fPr>
                        <m:num>
                          <m:r>
                            <m:rPr>
                              <m:nor/>
                            </m:rPr>
                            <a:rPr lang="en-GB" dirty="0">
                              <a:latin typeface="Arial" panose="020B0604020202020204" pitchFamily="34" charset="0"/>
                              <a:ea typeface="Cambria Math"/>
                              <a:cs typeface="Arial" panose="020B0604020202020204" pitchFamily="34" charset="0"/>
                            </a:rPr>
                            <m:t>3</m:t>
                          </m:r>
                        </m:num>
                        <m:den>
                          <m:r>
                            <m:rPr>
                              <m:nor/>
                            </m:rPr>
                            <a:rPr lang="en-GB" dirty="0">
                              <a:latin typeface="Arial" panose="020B0604020202020204" pitchFamily="34" charset="0"/>
                              <a:ea typeface="Cambria Math"/>
                              <a:cs typeface="Arial" panose="020B0604020202020204" pitchFamily="34" charset="0"/>
                            </a:rPr>
                            <m:t>5</m:t>
                          </m:r>
                        </m:den>
                      </m:f>
                    </m:oMath>
                  </m:oMathPara>
                </a14:m>
                <a:endParaRPr lang="en-GB" dirty="0">
                  <a:latin typeface="Arial" panose="020B0604020202020204" pitchFamily="34" charset="0"/>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918820" y="3343742"/>
                <a:ext cx="2587517" cy="801245"/>
              </a:xfrm>
              <a:prstGeom prst="rect">
                <a:avLst/>
              </a:prstGeom>
              <a:blipFill>
                <a:blip r:embed="rId4"/>
                <a:stretch>
                  <a:fillRect/>
                </a:stretch>
              </a:blipFill>
            </p:spPr>
            <p:txBody>
              <a:bodyPr/>
              <a:lstStyle/>
              <a:p>
                <a:r>
                  <a:rPr lang="en-GB">
                    <a:noFill/>
                  </a:rPr>
                  <a:t> </a:t>
                </a:r>
              </a:p>
            </p:txBody>
          </p:sp>
        </mc:Fallback>
      </mc:AlternateContent>
      <p:sp>
        <p:nvSpPr>
          <p:cNvPr id="61" name="Text Box 2"/>
          <p:cNvSpPr txBox="1">
            <a:spLocks noChangeArrowheads="1"/>
          </p:cNvSpPr>
          <p:nvPr/>
        </p:nvSpPr>
        <p:spPr bwMode="auto">
          <a:xfrm>
            <a:off x="335360" y="5114802"/>
            <a:ext cx="1152128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latin typeface="Arial" panose="020B0604020202020204" pitchFamily="34" charset="0"/>
                <a:ea typeface="Cambria Math" panose="02040503050406030204" pitchFamily="18" charset="0"/>
                <a:cs typeface="Arial" panose="020B0604020202020204" pitchFamily="34" charset="0"/>
              </a:rPr>
              <a:t>In general it is true that:</a:t>
            </a:r>
          </a:p>
          <a:p>
            <a:pPr eaLnBrk="1" hangingPunct="1">
              <a:spcBef>
                <a:spcPct val="50000"/>
              </a:spcBef>
              <a:buFontTx/>
              <a:buNone/>
            </a:pPr>
            <a:r>
              <a:rPr lang="en-GB" altLang="en-US" sz="2400" dirty="0">
                <a:latin typeface="Arial" panose="020B0604020202020204" pitchFamily="34" charset="0"/>
                <a:ea typeface="Cambria Math" panose="02040503050406030204" pitchFamily="18" charset="0"/>
                <a:cs typeface="Arial" panose="020B0604020202020204" pitchFamily="34" charset="0"/>
              </a:rPr>
              <a:t>P(A followed by B followed by C …..)</a:t>
            </a:r>
          </a:p>
          <a:p>
            <a:pPr eaLnBrk="1" hangingPunct="1">
              <a:spcBef>
                <a:spcPct val="50000"/>
              </a:spcBef>
              <a:buFontTx/>
              <a:buNone/>
            </a:pPr>
            <a:r>
              <a:rPr lang="en-GB" altLang="en-US" sz="2400" dirty="0">
                <a:latin typeface="Arial" panose="020B0604020202020204" pitchFamily="34" charset="0"/>
                <a:ea typeface="Cambria Math" panose="02040503050406030204" pitchFamily="18" charset="0"/>
                <a:cs typeface="Arial" panose="020B0604020202020204" pitchFamily="34" charset="0"/>
              </a:rPr>
              <a:t>                       = P(A) × P(B) × P(C)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7" grpId="0"/>
      <p:bldP spid="7179" grpId="0"/>
      <p:bldP spid="2"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195" name="Text Box 4"/>
              <p:cNvSpPr txBox="1">
                <a:spLocks noChangeArrowheads="1"/>
              </p:cNvSpPr>
              <p:nvPr/>
            </p:nvSpPr>
            <p:spPr bwMode="auto">
              <a:xfrm>
                <a:off x="335360" y="1209676"/>
                <a:ext cx="11593288" cy="52228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latin typeface="Arial" panose="020B0604020202020204" pitchFamily="34" charset="0"/>
                    <a:cs typeface="Arial" panose="020B0604020202020204" pitchFamily="34" charset="0"/>
                  </a:rPr>
                  <a:t>On any given day the probability that a bus is late is </a:t>
                </a:r>
                <a14:m>
                  <m:oMath xmlns:m="http://schemas.openxmlformats.org/officeDocument/2006/math">
                    <m:f>
                      <m:fPr>
                        <m:ctrlPr>
                          <a:rPr lang="en-GB" altLang="en-US" sz="2400" i="1">
                            <a:latin typeface="Cambria Math" panose="02040503050406030204" pitchFamily="18" charset="0"/>
                            <a:cs typeface="Arial" panose="020B0604020202020204" pitchFamily="34" charset="0"/>
                          </a:rPr>
                        </m:ctrlPr>
                      </m:fPr>
                      <m:num>
                        <m:r>
                          <m:rPr>
                            <m:nor/>
                          </m:rPr>
                          <a:rPr lang="en-GB" altLang="en-US" sz="2400">
                            <a:latin typeface="Arial" panose="020B0604020202020204" pitchFamily="34" charset="0"/>
                            <a:cs typeface="Arial" panose="020B0604020202020204" pitchFamily="34" charset="0"/>
                          </a:rPr>
                          <m:t>1</m:t>
                        </m:r>
                      </m:num>
                      <m:den>
                        <m:r>
                          <m:rPr>
                            <m:nor/>
                          </m:rPr>
                          <a:rPr lang="en-GB" altLang="en-US" sz="2400">
                            <a:latin typeface="Arial" panose="020B0604020202020204" pitchFamily="34" charset="0"/>
                            <a:cs typeface="Arial" panose="020B0604020202020204" pitchFamily="34" charset="0"/>
                          </a:rPr>
                          <m:t>3</m:t>
                        </m:r>
                      </m:den>
                    </m:f>
                  </m:oMath>
                </a14:m>
                <a:endParaRPr lang="en-GB" altLang="en-US" sz="2400" dirty="0">
                  <a:latin typeface="Arial" panose="020B0604020202020204" pitchFamily="34" charset="0"/>
                  <a:cs typeface="Arial" panose="020B0604020202020204" pitchFamily="34" charset="0"/>
                </a:endParaRPr>
              </a:p>
              <a:p>
                <a:pPr eaLnBrk="1" hangingPunct="1">
                  <a:spcBef>
                    <a:spcPct val="50000"/>
                  </a:spcBef>
                  <a:spcAft>
                    <a:spcPts val="300"/>
                  </a:spcAft>
                  <a:buFontTx/>
                  <a:buNone/>
                </a:pPr>
                <a:r>
                  <a:rPr lang="en-GB" altLang="en-US" sz="2400" dirty="0">
                    <a:latin typeface="Arial" panose="020B0604020202020204" pitchFamily="34" charset="0"/>
                    <a:cs typeface="Arial" panose="020B0604020202020204" pitchFamily="34" charset="0"/>
                  </a:rPr>
                  <a:t>a) Find the probability that the bus is late two days running.</a:t>
                </a:r>
              </a:p>
              <a:p>
                <a:pPr eaLnBrk="1" hangingPunct="1">
                  <a:spcBef>
                    <a:spcPct val="50000"/>
                  </a:spcBef>
                  <a:spcAft>
                    <a:spcPts val="300"/>
                  </a:spcAft>
                  <a:buFontTx/>
                  <a:buNone/>
                </a:pPr>
                <a:endParaRPr lang="en-GB" altLang="en-US" sz="2400" dirty="0">
                  <a:latin typeface="Arial" panose="020B0604020202020204" pitchFamily="34" charset="0"/>
                  <a:cs typeface="Arial" panose="020B0604020202020204" pitchFamily="34" charset="0"/>
                </a:endParaRPr>
              </a:p>
              <a:p>
                <a:pPr eaLnBrk="1" hangingPunct="1">
                  <a:spcBef>
                    <a:spcPct val="50000"/>
                  </a:spcBef>
                  <a:spcAft>
                    <a:spcPts val="300"/>
                  </a:spcAft>
                  <a:buFontTx/>
                  <a:buNone/>
                </a:pPr>
                <a:r>
                  <a:rPr lang="en-GB" altLang="en-US" sz="2400" dirty="0">
                    <a:latin typeface="Arial" panose="020B0604020202020204" pitchFamily="34" charset="0"/>
                    <a:cs typeface="Arial" panose="020B0604020202020204" pitchFamily="34" charset="0"/>
                  </a:rPr>
                  <a:t>b) Find the probability that the bus is late for three consecutive days.</a:t>
                </a:r>
              </a:p>
              <a:p>
                <a:pPr eaLnBrk="1" hangingPunct="1">
                  <a:spcBef>
                    <a:spcPct val="50000"/>
                  </a:spcBef>
                  <a:spcAft>
                    <a:spcPts val="300"/>
                  </a:spcAft>
                  <a:buFontTx/>
                  <a:buNone/>
                </a:pPr>
                <a:endParaRPr lang="en-GB" altLang="en-US" sz="2400" dirty="0">
                  <a:latin typeface="Arial" panose="020B0604020202020204" pitchFamily="34" charset="0"/>
                  <a:cs typeface="Arial" panose="020B0604020202020204" pitchFamily="34" charset="0"/>
                </a:endParaRPr>
              </a:p>
              <a:p>
                <a:pPr eaLnBrk="1" hangingPunct="1">
                  <a:spcBef>
                    <a:spcPct val="50000"/>
                  </a:spcBef>
                  <a:spcAft>
                    <a:spcPts val="300"/>
                  </a:spcAft>
                  <a:buFontTx/>
                  <a:buNone/>
                </a:pPr>
                <a:r>
                  <a:rPr lang="en-GB" altLang="en-US" sz="2400" dirty="0">
                    <a:latin typeface="Arial" panose="020B0604020202020204" pitchFamily="34" charset="0"/>
                    <a:cs typeface="Arial" panose="020B0604020202020204" pitchFamily="34" charset="0"/>
                  </a:rPr>
                  <a:t>c) Find the probability that from Monday to Friday the bus is late on just Wednesday.</a:t>
                </a:r>
              </a:p>
              <a:p>
                <a:pPr eaLnBrk="1" hangingPunct="1">
                  <a:spcBef>
                    <a:spcPct val="50000"/>
                  </a:spcBef>
                  <a:spcAft>
                    <a:spcPts val="300"/>
                  </a:spcAft>
                  <a:buFontTx/>
                  <a:buNone/>
                </a:pPr>
                <a:endParaRPr lang="en-GB" altLang="en-US" sz="2400" dirty="0">
                  <a:latin typeface="Arial" panose="020B0604020202020204" pitchFamily="34" charset="0"/>
                  <a:cs typeface="Arial" panose="020B0604020202020204" pitchFamily="34" charset="0"/>
                </a:endParaRPr>
              </a:p>
              <a:p>
                <a:pPr eaLnBrk="1" hangingPunct="1">
                  <a:spcBef>
                    <a:spcPct val="50000"/>
                  </a:spcBef>
                  <a:spcAft>
                    <a:spcPts val="300"/>
                  </a:spcAft>
                  <a:buFontTx/>
                  <a:buNone/>
                </a:pPr>
                <a:r>
                  <a:rPr lang="en-GB" altLang="en-US" sz="2400" dirty="0">
                    <a:latin typeface="Arial" panose="020B0604020202020204" pitchFamily="34" charset="0"/>
                    <a:cs typeface="Arial" panose="020B0604020202020204" pitchFamily="34" charset="0"/>
                  </a:rPr>
                  <a:t>d) Find the probability that the bus is not late on the first of three </a:t>
                </a:r>
              </a:p>
              <a:p>
                <a:pPr eaLnBrk="1" hangingPunct="1">
                  <a:spcBef>
                    <a:spcPct val="0"/>
                  </a:spcBef>
                  <a:spcAft>
                    <a:spcPts val="300"/>
                  </a:spcAft>
                  <a:buFontTx/>
                  <a:buNone/>
                </a:pPr>
                <a:r>
                  <a:rPr lang="en-GB" altLang="en-US" sz="2400" dirty="0">
                    <a:latin typeface="Arial" panose="020B0604020202020204" pitchFamily="34" charset="0"/>
                    <a:cs typeface="Arial" panose="020B0604020202020204" pitchFamily="34" charset="0"/>
                  </a:rPr>
                  <a:t>consecutive days, but is late on the other two. </a:t>
                </a:r>
              </a:p>
            </p:txBody>
          </p:sp>
        </mc:Choice>
        <mc:Fallback xmlns="">
          <p:sp>
            <p:nvSpPr>
              <p:cNvPr id="8195" name="Text Box 4"/>
              <p:cNvSpPr txBox="1">
                <a:spLocks noRot="1" noChangeAspect="1" noMove="1" noResize="1" noEditPoints="1" noAdjustHandles="1" noChangeArrowheads="1" noChangeShapeType="1" noTextEdit="1"/>
              </p:cNvSpPr>
              <p:nvPr/>
            </p:nvSpPr>
            <p:spPr bwMode="auto">
              <a:xfrm>
                <a:off x="335360" y="1209676"/>
                <a:ext cx="11593288" cy="5222840"/>
              </a:xfrm>
              <a:prstGeom prst="rect">
                <a:avLst/>
              </a:prstGeom>
              <a:blipFill>
                <a:blip r:embed="rId3"/>
                <a:stretch>
                  <a:fillRect l="-789" r="-368" b="-175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4" name="Rectangle 3"/>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6" name="Rounded Rectangle 5"/>
              <p:cNvSpPr/>
              <p:nvPr/>
            </p:nvSpPr>
            <p:spPr>
              <a:xfrm>
                <a:off x="1991544" y="2420889"/>
                <a:ext cx="208823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9</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1991544" y="2420889"/>
                <a:ext cx="2088232"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1991544" y="3639074"/>
                <a:ext cx="2736304"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1</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b="0" i="0" smtClean="0">
                              <a:solidFill>
                                <a:schemeClr val="tx1"/>
                              </a:solidFill>
                              <a:latin typeface="Cambria Math" panose="02040503050406030204" pitchFamily="18" charset="0"/>
                              <a:cs typeface="Arial" panose="020B0604020202020204" pitchFamily="34" charset="0"/>
                            </a:rPr>
                            <m:t>27</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1991544" y="3639074"/>
                <a:ext cx="2736304" cy="705713"/>
              </a:xfrm>
              <a:prstGeom prst="roundRect">
                <a:avLst/>
              </a:prstGeom>
              <a:blipFill>
                <a:blip r:embed="rId5"/>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ounded Rectangle 7"/>
              <p:cNvSpPr/>
              <p:nvPr/>
            </p:nvSpPr>
            <p:spPr>
              <a:xfrm>
                <a:off x="1993112" y="4848749"/>
                <a:ext cx="3888432"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1</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2</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2</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16</m:t>
                          </m:r>
                        </m:num>
                        <m:den>
                          <m:r>
                            <m:rPr>
                              <m:nor/>
                            </m:rPr>
                            <a:rPr lang="en-GB">
                              <a:solidFill>
                                <a:schemeClr val="tx1"/>
                              </a:solidFill>
                              <a:latin typeface="Arial" panose="020B0604020202020204" pitchFamily="34" charset="0"/>
                              <a:cs typeface="Arial" panose="020B0604020202020204" pitchFamily="34" charset="0"/>
                            </a:rPr>
                            <m:t>243</m:t>
                          </m:r>
                        </m:den>
                      </m:f>
                      <m:r>
                        <m:rPr>
                          <m:nor/>
                        </m:rPr>
                        <a:rPr lang="en-GB">
                          <a:solidFill>
                            <a:schemeClr val="tx1"/>
                          </a:solidFill>
                          <a:latin typeface="Arial" panose="020B0604020202020204" pitchFamily="34" charset="0"/>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8" name="Rounded Rectangle 7"/>
              <p:cNvSpPr>
                <a:spLocks noRot="1" noChangeAspect="1" noMove="1" noResize="1" noEditPoints="1" noAdjustHandles="1" noChangeArrowheads="1" noChangeShapeType="1" noTextEdit="1"/>
              </p:cNvSpPr>
              <p:nvPr/>
            </p:nvSpPr>
            <p:spPr>
              <a:xfrm>
                <a:off x="1993112" y="4848749"/>
                <a:ext cx="3888432" cy="705713"/>
              </a:xfrm>
              <a:prstGeom prst="roundRect">
                <a:avLst/>
              </a:prstGeom>
              <a:blipFill>
                <a:blip r:embed="rId6"/>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ounded Rectangle 8"/>
              <p:cNvSpPr/>
              <p:nvPr/>
            </p:nvSpPr>
            <p:spPr>
              <a:xfrm>
                <a:off x="6816080" y="6021288"/>
                <a:ext cx="3240360"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1</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27</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9" name="Rounded Rectangle 8"/>
              <p:cNvSpPr>
                <a:spLocks noRot="1" noChangeAspect="1" noMove="1" noResize="1" noEditPoints="1" noAdjustHandles="1" noChangeArrowheads="1" noChangeShapeType="1" noTextEdit="1"/>
              </p:cNvSpPr>
              <p:nvPr/>
            </p:nvSpPr>
            <p:spPr>
              <a:xfrm>
                <a:off x="6816080" y="6021288"/>
                <a:ext cx="3240360" cy="705713"/>
              </a:xfrm>
              <a:prstGeom prst="roundRect">
                <a:avLst/>
              </a:prstGeom>
              <a:blipFill>
                <a:blip r:embed="rId7"/>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35360" y="1340768"/>
            <a:ext cx="1152128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endParaRPr lang="en-GB" altLang="en-US" sz="2400" dirty="0">
              <a:latin typeface="Arial" charset="0"/>
            </a:endParaRPr>
          </a:p>
          <a:p>
            <a:pPr algn="ctr" eaLnBrk="1" hangingPunct="1">
              <a:spcBef>
                <a:spcPct val="50000"/>
              </a:spcBef>
              <a:buFontTx/>
              <a:buNone/>
            </a:pPr>
            <a:r>
              <a:rPr lang="en-GB" altLang="en-US" sz="2400" dirty="0">
                <a:latin typeface="Arial" charset="0"/>
              </a:rPr>
              <a:t>I spin a coin three times.</a:t>
            </a:r>
          </a:p>
          <a:p>
            <a:pPr algn="ctr" eaLnBrk="1" hangingPunct="1">
              <a:spcBef>
                <a:spcPct val="50000"/>
              </a:spcBef>
              <a:buFontTx/>
              <a:buNone/>
            </a:pPr>
            <a:endParaRPr lang="en-GB" altLang="en-US" sz="2400" dirty="0">
              <a:latin typeface="Arial" charset="0"/>
            </a:endParaRPr>
          </a:p>
          <a:p>
            <a:pPr algn="ctr" eaLnBrk="1" hangingPunct="1">
              <a:spcBef>
                <a:spcPct val="50000"/>
              </a:spcBef>
              <a:buFontTx/>
              <a:buNone/>
            </a:pPr>
            <a:r>
              <a:rPr lang="en-GB" altLang="en-US" sz="2400" dirty="0">
                <a:latin typeface="Arial" charset="0"/>
              </a:rPr>
              <a:t>What is the probability that it will show heads, then tails, then heads?</a:t>
            </a:r>
          </a:p>
        </p:txBody>
      </p:sp>
      <p:sp>
        <p:nvSpPr>
          <p:cNvPr id="3" name="Rectangle 2"/>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4" name="Rounded Rectangle 3"/>
              <p:cNvSpPr/>
              <p:nvPr/>
            </p:nvSpPr>
            <p:spPr>
              <a:xfrm>
                <a:off x="4716107" y="3933056"/>
                <a:ext cx="2759786"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2</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2</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1</m:t>
                          </m:r>
                        </m:num>
                        <m:den>
                          <m:r>
                            <m:rPr>
                              <m:nor/>
                            </m:rPr>
                            <a:rPr lang="en-GB">
                              <a:solidFill>
                                <a:schemeClr val="tx1"/>
                              </a:solidFill>
                              <a:latin typeface="Arial" panose="020B0604020202020204" pitchFamily="34" charset="0"/>
                              <a:ea typeface="Cambria Math"/>
                              <a:cs typeface="Arial" panose="020B0604020202020204" pitchFamily="34" charset="0"/>
                            </a:rPr>
                            <m:t>2</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1</m:t>
                          </m:r>
                        </m:num>
                        <m:den>
                          <m:r>
                            <m:rPr>
                              <m:nor/>
                            </m:rPr>
                            <a:rPr lang="en-GB">
                              <a:solidFill>
                                <a:schemeClr val="tx1"/>
                              </a:solidFill>
                              <a:latin typeface="Arial" panose="020B0604020202020204" pitchFamily="34" charset="0"/>
                              <a:cs typeface="Arial" panose="020B0604020202020204" pitchFamily="34" charset="0"/>
                            </a:rPr>
                            <m:t>8</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4716107" y="3933056"/>
                <a:ext cx="2759786" cy="705713"/>
              </a:xfrm>
              <a:prstGeom prst="roundRect">
                <a:avLst/>
              </a:prstGeom>
              <a:blipFill>
                <a:blip r:embed="rId3"/>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242" name="Text Box 4"/>
              <p:cNvSpPr txBox="1">
                <a:spLocks noChangeArrowheads="1"/>
              </p:cNvSpPr>
              <p:nvPr/>
            </p:nvSpPr>
            <p:spPr bwMode="auto">
              <a:xfrm>
                <a:off x="335360" y="1988841"/>
                <a:ext cx="11521280" cy="181421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GB" altLang="en-US" sz="2400" dirty="0">
                    <a:latin typeface="Arial" charset="0"/>
                  </a:rPr>
                  <a:t>On any given day the probability that it rains is </a:t>
                </a:r>
                <a14:m>
                  <m:oMath xmlns:m="http://schemas.openxmlformats.org/officeDocument/2006/math">
                    <m:f>
                      <m:fPr>
                        <m:ctrlPr>
                          <a:rPr lang="en-GB" altLang="en-US" sz="2400" i="1">
                            <a:latin typeface="Cambria Math" panose="02040503050406030204" pitchFamily="18" charset="0"/>
                          </a:rPr>
                        </m:ctrlPr>
                      </m:fPr>
                      <m:num>
                        <m:r>
                          <m:rPr>
                            <m:nor/>
                          </m:rPr>
                          <a:rPr lang="en-GB" altLang="en-US" sz="2400">
                            <a:latin typeface="Arial" panose="020B0604020202020204" pitchFamily="34" charset="0"/>
                            <a:cs typeface="Arial" panose="020B0604020202020204" pitchFamily="34" charset="0"/>
                          </a:rPr>
                          <m:t>2</m:t>
                        </m:r>
                      </m:num>
                      <m:den>
                        <m:r>
                          <m:rPr>
                            <m:nor/>
                          </m:rPr>
                          <a:rPr lang="en-GB" altLang="en-US" sz="2400">
                            <a:latin typeface="Arial" panose="020B0604020202020204" pitchFamily="34" charset="0"/>
                            <a:cs typeface="Arial" panose="020B0604020202020204" pitchFamily="34" charset="0"/>
                          </a:rPr>
                          <m:t>3</m:t>
                        </m:r>
                      </m:den>
                    </m:f>
                  </m:oMath>
                </a14:m>
                <a:r>
                  <a:rPr lang="en-GB" altLang="en-US" sz="2400" dirty="0">
                    <a:latin typeface="Arial" charset="0"/>
                  </a:rPr>
                  <a:t> .</a:t>
                </a:r>
              </a:p>
              <a:p>
                <a:pPr algn="ctr" eaLnBrk="1" hangingPunct="1">
                  <a:spcBef>
                    <a:spcPct val="50000"/>
                  </a:spcBef>
                  <a:buFontTx/>
                  <a:buNone/>
                </a:pPr>
                <a:endParaRPr lang="en-GB" altLang="en-US" sz="2400" dirty="0">
                  <a:latin typeface="Arial" charset="0"/>
                </a:endParaRPr>
              </a:p>
              <a:p>
                <a:pPr algn="ctr" eaLnBrk="1" hangingPunct="1">
                  <a:spcBef>
                    <a:spcPct val="50000"/>
                  </a:spcBef>
                  <a:buFontTx/>
                  <a:buNone/>
                </a:pPr>
                <a:r>
                  <a:rPr lang="en-GB" altLang="en-US" sz="2400" dirty="0">
                    <a:latin typeface="Arial" charset="0"/>
                  </a:rPr>
                  <a:t>What is the probability that it rains three days in a row?</a:t>
                </a:r>
              </a:p>
            </p:txBody>
          </p:sp>
        </mc:Choice>
        <mc:Fallback xmlns="">
          <p:sp>
            <p:nvSpPr>
              <p:cNvPr id="10242" name="Text Box 4"/>
              <p:cNvSpPr txBox="1">
                <a:spLocks noRot="1" noChangeAspect="1" noMove="1" noResize="1" noEditPoints="1" noAdjustHandles="1" noChangeArrowheads="1" noChangeShapeType="1" noTextEdit="1"/>
              </p:cNvSpPr>
              <p:nvPr/>
            </p:nvSpPr>
            <p:spPr bwMode="auto">
              <a:xfrm>
                <a:off x="335360" y="1988841"/>
                <a:ext cx="11521280" cy="1814215"/>
              </a:xfrm>
              <a:prstGeom prst="rect">
                <a:avLst/>
              </a:prstGeom>
              <a:blipFill>
                <a:blip r:embed="rId3"/>
                <a:stretch>
                  <a:fillRect b="-67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3" name="Rectangle 2"/>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4" name="Rounded Rectangle 3"/>
              <p:cNvSpPr/>
              <p:nvPr/>
            </p:nvSpPr>
            <p:spPr>
              <a:xfrm>
                <a:off x="4727848" y="4307463"/>
                <a:ext cx="2759786"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2</m:t>
                          </m:r>
                        </m:num>
                        <m:den>
                          <m:r>
                            <m:rPr>
                              <m:nor/>
                            </m:rPr>
                            <a:rPr lang="en-GB">
                              <a:solidFill>
                                <a:schemeClr val="tx1"/>
                              </a:solidFill>
                              <a:latin typeface="Arial" panose="020B0604020202020204" pitchFamily="34" charset="0"/>
                              <a:cs typeface="Arial" panose="020B0604020202020204" pitchFamily="34" charset="0"/>
                            </a:rPr>
                            <m:t>3</m:t>
                          </m:r>
                        </m:den>
                      </m:f>
                      <m:r>
                        <m:rPr>
                          <m:nor/>
                        </m:rPr>
                        <a:rPr lang="en-GB">
                          <a:solidFill>
                            <a:schemeClr val="tx1"/>
                          </a:solidFill>
                          <a:latin typeface="Arial" panose="020B0604020202020204" pitchFamily="34" charset="0"/>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m:rPr>
                              <m:nor/>
                            </m:rPr>
                            <a:rPr lang="en-GB">
                              <a:solidFill>
                                <a:schemeClr val="tx1"/>
                              </a:solidFill>
                              <a:latin typeface="Arial" panose="020B0604020202020204" pitchFamily="34" charset="0"/>
                              <a:ea typeface="Cambria Math"/>
                              <a:cs typeface="Arial" panose="020B0604020202020204" pitchFamily="34" charset="0"/>
                            </a:rPr>
                            <m:t>2</m:t>
                          </m:r>
                        </m:num>
                        <m:den>
                          <m:r>
                            <m:rPr>
                              <m:nor/>
                            </m:rPr>
                            <a:rPr lang="en-GB">
                              <a:solidFill>
                                <a:schemeClr val="tx1"/>
                              </a:solidFill>
                              <a:latin typeface="Arial" panose="020B0604020202020204" pitchFamily="34" charset="0"/>
                              <a:ea typeface="Cambria Math"/>
                              <a:cs typeface="Arial" panose="020B0604020202020204" pitchFamily="34" charset="0"/>
                            </a:rPr>
                            <m:t>3</m:t>
                          </m:r>
                        </m:den>
                      </m:f>
                      <m:r>
                        <m:rPr>
                          <m:nor/>
                        </m:rPr>
                        <a:rPr lang="en-GB">
                          <a:solidFill>
                            <a:schemeClr val="tx1"/>
                          </a:solidFill>
                          <a:latin typeface="Arial" panose="020B0604020202020204" pitchFamily="34" charset="0"/>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m:rPr>
                              <m:nor/>
                            </m:rPr>
                            <a:rPr lang="en-GB">
                              <a:solidFill>
                                <a:schemeClr val="tx1"/>
                              </a:solidFill>
                              <a:latin typeface="Arial" panose="020B0604020202020204" pitchFamily="34" charset="0"/>
                              <a:cs typeface="Arial" panose="020B0604020202020204" pitchFamily="34" charset="0"/>
                            </a:rPr>
                            <m:t>8</m:t>
                          </m:r>
                        </m:num>
                        <m:den>
                          <m:r>
                            <m:rPr>
                              <m:nor/>
                            </m:rPr>
                            <a:rPr lang="en-GB">
                              <a:solidFill>
                                <a:schemeClr val="tx1"/>
                              </a:solidFill>
                              <a:latin typeface="Arial" panose="020B0604020202020204" pitchFamily="34" charset="0"/>
                              <a:cs typeface="Arial" panose="020B0604020202020204" pitchFamily="34" charset="0"/>
                            </a:rPr>
                            <m:t>27</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4727848" y="4307463"/>
                <a:ext cx="2759786"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266" name="Text Box 4"/>
              <p:cNvSpPr txBox="1">
                <a:spLocks noChangeArrowheads="1"/>
              </p:cNvSpPr>
              <p:nvPr/>
            </p:nvSpPr>
            <p:spPr bwMode="auto">
              <a:xfrm>
                <a:off x="335360" y="1844824"/>
                <a:ext cx="11521280" cy="209198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GB" altLang="en-US" sz="2400" dirty="0">
                    <a:latin typeface="Arial" charset="0"/>
                  </a:rPr>
                  <a:t>The probability that a computer fails to start in the morning is </a:t>
                </a:r>
                <a14:m>
                  <m:oMath xmlns:m="http://schemas.openxmlformats.org/officeDocument/2006/math">
                    <m:f>
                      <m:fPr>
                        <m:ctrlPr>
                          <a:rPr lang="en-GB" altLang="en-US" sz="2400" i="1">
                            <a:latin typeface="Cambria Math" panose="02040503050406030204" pitchFamily="18" charset="0"/>
                          </a:rPr>
                        </m:ctrlPr>
                      </m:fPr>
                      <m:num>
                        <m:r>
                          <a:rPr lang="en-GB" altLang="en-US" sz="2400" i="1">
                            <a:latin typeface="Cambria Math"/>
                          </a:rPr>
                          <m:t>3</m:t>
                        </m:r>
                      </m:num>
                      <m:den>
                        <m:r>
                          <a:rPr lang="en-GB" altLang="en-US" sz="2400" i="1">
                            <a:latin typeface="Cambria Math"/>
                          </a:rPr>
                          <m:t>4</m:t>
                        </m:r>
                      </m:den>
                    </m:f>
                  </m:oMath>
                </a14:m>
                <a:r>
                  <a:rPr lang="en-GB" altLang="en-US" sz="2400" dirty="0">
                    <a:latin typeface="Arial" charset="0"/>
                  </a:rPr>
                  <a:t>.</a:t>
                </a:r>
              </a:p>
              <a:p>
                <a:pPr algn="ctr" eaLnBrk="1" hangingPunct="1">
                  <a:spcBef>
                    <a:spcPct val="50000"/>
                  </a:spcBef>
                  <a:buFontTx/>
                  <a:buNone/>
                </a:pPr>
                <a:endParaRPr lang="en-GB" altLang="en-US" sz="2400" dirty="0">
                  <a:latin typeface="Arial" charset="0"/>
                </a:endParaRPr>
              </a:p>
              <a:p>
                <a:pPr algn="ctr" eaLnBrk="1" hangingPunct="1">
                  <a:spcBef>
                    <a:spcPct val="50000"/>
                  </a:spcBef>
                  <a:buFontTx/>
                  <a:buNone/>
                </a:pPr>
                <a:r>
                  <a:rPr lang="en-GB" altLang="en-US" sz="2400" dirty="0">
                    <a:latin typeface="Arial" charset="0"/>
                  </a:rPr>
                  <a:t>What is the probability that it works on Monday morning, but not on Tuesday or Wednesday morning?</a:t>
                </a:r>
              </a:p>
            </p:txBody>
          </p:sp>
        </mc:Choice>
        <mc:Fallback xmlns="">
          <p:sp>
            <p:nvSpPr>
              <p:cNvPr id="11266" name="Text Box 4"/>
              <p:cNvSpPr txBox="1">
                <a:spLocks noRot="1" noChangeAspect="1" noMove="1" noResize="1" noEditPoints="1" noAdjustHandles="1" noChangeArrowheads="1" noChangeShapeType="1" noTextEdit="1"/>
              </p:cNvSpPr>
              <p:nvPr/>
            </p:nvSpPr>
            <p:spPr bwMode="auto">
              <a:xfrm>
                <a:off x="335360" y="1844824"/>
                <a:ext cx="11521280" cy="2091983"/>
              </a:xfrm>
              <a:prstGeom prst="rect">
                <a:avLst/>
              </a:prstGeom>
              <a:blipFill>
                <a:blip r:embed="rId3"/>
                <a:stretch>
                  <a:fillRect b="-583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3" name="Rectangle 2"/>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4" name="Rounded Rectangle 3"/>
              <p:cNvSpPr/>
              <p:nvPr/>
            </p:nvSpPr>
            <p:spPr>
              <a:xfrm>
                <a:off x="4716107" y="4557843"/>
                <a:ext cx="2759786"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i="1">
                              <a:solidFill>
                                <a:schemeClr val="tx1"/>
                              </a:solidFill>
                              <a:latin typeface="Cambria Math" panose="02040503050406030204" pitchFamily="18" charset="0"/>
                              <a:cs typeface="Arial" panose="020B0604020202020204" pitchFamily="34" charset="0"/>
                            </a:rPr>
                          </m:ctrlPr>
                        </m:fPr>
                        <m:num>
                          <m:r>
                            <a:rPr lang="en-GB">
                              <a:solidFill>
                                <a:schemeClr val="tx1"/>
                              </a:solidFill>
                              <a:latin typeface="Cambria Math"/>
                              <a:cs typeface="Arial" panose="020B0604020202020204" pitchFamily="34" charset="0"/>
                            </a:rPr>
                            <m:t>1</m:t>
                          </m:r>
                        </m:num>
                        <m:den>
                          <m:r>
                            <a:rPr lang="en-GB">
                              <a:solidFill>
                                <a:schemeClr val="tx1"/>
                              </a:solidFill>
                              <a:latin typeface="Cambria Math"/>
                              <a:cs typeface="Arial" panose="020B0604020202020204" pitchFamily="34" charset="0"/>
                            </a:rPr>
                            <m:t>4</m:t>
                          </m:r>
                        </m:den>
                      </m:f>
                      <m:r>
                        <a:rPr lang="en-GB">
                          <a:solidFill>
                            <a:schemeClr val="tx1"/>
                          </a:solidFill>
                          <a:latin typeface="Cambria Math"/>
                          <a:ea typeface="Cambria Math"/>
                          <a:cs typeface="Arial" panose="020B0604020202020204" pitchFamily="34" charset="0"/>
                        </a:rPr>
                        <m:t>×</m:t>
                      </m:r>
                      <m:f>
                        <m:fPr>
                          <m:ctrlPr>
                            <a:rPr lang="en-GB" i="1">
                              <a:solidFill>
                                <a:schemeClr val="tx1"/>
                              </a:solidFill>
                              <a:latin typeface="Cambria Math" panose="02040503050406030204" pitchFamily="18" charset="0"/>
                              <a:cs typeface="Arial" panose="020B0604020202020204" pitchFamily="34" charset="0"/>
                            </a:rPr>
                          </m:ctrlPr>
                        </m:fPr>
                        <m:num>
                          <m:r>
                            <a:rPr lang="en-GB" i="1">
                              <a:solidFill>
                                <a:schemeClr val="tx1"/>
                              </a:solidFill>
                              <a:latin typeface="Cambria Math"/>
                              <a:cs typeface="Arial" panose="020B0604020202020204" pitchFamily="34" charset="0"/>
                            </a:rPr>
                            <m:t>3</m:t>
                          </m:r>
                        </m:num>
                        <m:den>
                          <m:r>
                            <a:rPr lang="en-GB" i="1">
                              <a:solidFill>
                                <a:schemeClr val="tx1"/>
                              </a:solidFill>
                              <a:latin typeface="Cambria Math"/>
                              <a:cs typeface="Arial" panose="020B0604020202020204" pitchFamily="34" charset="0"/>
                            </a:rPr>
                            <m:t>4</m:t>
                          </m:r>
                        </m:den>
                      </m:f>
                      <m:r>
                        <a:rPr lang="en-GB" i="1">
                          <a:solidFill>
                            <a:schemeClr val="tx1"/>
                          </a:solidFill>
                          <a:latin typeface="Cambria Math"/>
                          <a:ea typeface="Cambria Math"/>
                          <a:cs typeface="Arial" panose="020B0604020202020204" pitchFamily="34" charset="0"/>
                        </a:rPr>
                        <m:t>×</m:t>
                      </m:r>
                      <m:f>
                        <m:fPr>
                          <m:ctrlPr>
                            <a:rPr lang="en-GB" i="1">
                              <a:solidFill>
                                <a:schemeClr val="tx1"/>
                              </a:solidFill>
                              <a:latin typeface="Cambria Math" panose="02040503050406030204" pitchFamily="18" charset="0"/>
                              <a:ea typeface="Cambria Math"/>
                              <a:cs typeface="Arial" panose="020B0604020202020204" pitchFamily="34" charset="0"/>
                            </a:rPr>
                          </m:ctrlPr>
                        </m:fPr>
                        <m:num>
                          <m:r>
                            <a:rPr lang="en-GB" i="1">
                              <a:solidFill>
                                <a:schemeClr val="tx1"/>
                              </a:solidFill>
                              <a:latin typeface="Cambria Math"/>
                              <a:ea typeface="Cambria Math"/>
                              <a:cs typeface="Arial" panose="020B0604020202020204" pitchFamily="34" charset="0"/>
                            </a:rPr>
                            <m:t>3</m:t>
                          </m:r>
                        </m:num>
                        <m:den>
                          <m:r>
                            <a:rPr lang="en-GB" i="1">
                              <a:solidFill>
                                <a:schemeClr val="tx1"/>
                              </a:solidFill>
                              <a:latin typeface="Cambria Math"/>
                              <a:ea typeface="Cambria Math"/>
                              <a:cs typeface="Arial" panose="020B0604020202020204" pitchFamily="34" charset="0"/>
                            </a:rPr>
                            <m:t>4</m:t>
                          </m:r>
                        </m:den>
                      </m:f>
                      <m:r>
                        <a:rPr lang="en-GB">
                          <a:solidFill>
                            <a:schemeClr val="tx1"/>
                          </a:solidFill>
                          <a:latin typeface="Cambria Math"/>
                          <a:cs typeface="Arial" panose="020B0604020202020204" pitchFamily="34" charset="0"/>
                        </a:rPr>
                        <m:t>= </m:t>
                      </m:r>
                      <m:f>
                        <m:fPr>
                          <m:ctrlPr>
                            <a:rPr lang="en-GB" i="1">
                              <a:solidFill>
                                <a:schemeClr val="tx1"/>
                              </a:solidFill>
                              <a:latin typeface="Cambria Math" panose="02040503050406030204" pitchFamily="18" charset="0"/>
                              <a:cs typeface="Arial" panose="020B0604020202020204" pitchFamily="34" charset="0"/>
                            </a:rPr>
                          </m:ctrlPr>
                        </m:fPr>
                        <m:num>
                          <m:r>
                            <a:rPr lang="en-GB" i="1">
                              <a:solidFill>
                                <a:schemeClr val="tx1"/>
                              </a:solidFill>
                              <a:latin typeface="Cambria Math"/>
                              <a:cs typeface="Arial" panose="020B0604020202020204" pitchFamily="34" charset="0"/>
                            </a:rPr>
                            <m:t>9</m:t>
                          </m:r>
                        </m:num>
                        <m:den>
                          <m:r>
                            <a:rPr lang="en-GB" i="1">
                              <a:solidFill>
                                <a:schemeClr val="tx1"/>
                              </a:solidFill>
                              <a:latin typeface="Cambria Math"/>
                              <a:cs typeface="Arial" panose="020B0604020202020204" pitchFamily="34" charset="0"/>
                            </a:rPr>
                            <m:t>64</m:t>
                          </m:r>
                        </m:den>
                      </m:f>
                      <m:r>
                        <a:rPr lang="en-GB">
                          <a:solidFill>
                            <a:schemeClr val="tx1"/>
                          </a:solidFill>
                          <a:latin typeface="Cambria Math"/>
                          <a:cs typeface="Arial" panose="020B0604020202020204" pitchFamily="34" charset="0"/>
                        </a:rPr>
                        <m:t> </m:t>
                      </m:r>
                    </m:oMath>
                  </m:oMathPara>
                </a14:m>
                <a:endParaRPr lang="en-GB" dirty="0">
                  <a:solidFill>
                    <a:schemeClr val="tx1"/>
                  </a:solidFill>
                  <a:latin typeface="Arial" panose="020B0604020202020204" pitchFamily="34" charset="0"/>
                  <a:cs typeface="Arial" panose="020B0604020202020204" pitchFamily="34" charset="0"/>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4716107" y="4557843"/>
                <a:ext cx="2759786"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3639</TotalTime>
  <Words>935</Words>
  <Application>Microsoft Office PowerPoint</Application>
  <PresentationFormat>Widescreen</PresentationFormat>
  <Paragraphs>196</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Woodfine</dc:creator>
  <cp:lastModifiedBy>Liz Duncombe</cp:lastModifiedBy>
  <cp:revision>221</cp:revision>
  <cp:lastPrinted>2015-06-15T07:28:46Z</cp:lastPrinted>
  <dcterms:created xsi:type="dcterms:W3CDTF">2004-10-25T09:39:48Z</dcterms:created>
  <dcterms:modified xsi:type="dcterms:W3CDTF">2019-07-19T10:20:10Z</dcterms:modified>
</cp:coreProperties>
</file>