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9" r:id="rId2"/>
    <p:sldId id="333" r:id="rId3"/>
    <p:sldId id="308" r:id="rId4"/>
    <p:sldId id="335" r:id="rId5"/>
    <p:sldId id="318" r:id="rId6"/>
    <p:sldId id="319" r:id="rId7"/>
    <p:sldId id="316" r:id="rId8"/>
    <p:sldId id="323" r:id="rId9"/>
    <p:sldId id="324" r:id="rId10"/>
    <p:sldId id="325" r:id="rId11"/>
    <p:sldId id="326" r:id="rId12"/>
    <p:sldId id="312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/>
  <p:cmAuthor id="2" name="Sepideh Modgham" initials="S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62" autoAdjust="0"/>
    <p:restoredTop sz="82562" autoAdjust="0"/>
  </p:normalViewPr>
  <p:slideViewPr>
    <p:cSldViewPr snapToGrid="0">
      <p:cViewPr varScale="1">
        <p:scale>
          <a:sx n="90" d="100"/>
          <a:sy n="90" d="100"/>
        </p:scale>
        <p:origin x="84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A3426785-30D8-4580-83D8-F53D122ECB06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2B742873-E6FF-47EB-9BDB-6E0300868C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9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133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133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85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47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670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8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5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742873-E6FF-47EB-9BDB-6E0300868C3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76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The circle 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2: 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of a circle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751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455" y="1507842"/>
            <a:ext cx="11304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circumference of a circle is 20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What is its area? Give your answer to 2 decimal places.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7009" y="2798588"/>
                <a:ext cx="1678524" cy="607474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𝑪</m:t>
                            </m:r>
                          </m:e>
                          <m:sup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𝝅</m:t>
                        </m:r>
                      </m:den>
                    </m:f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09" y="2798588"/>
                <a:ext cx="1678524" cy="60747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7009" y="3592829"/>
                <a:ext cx="1678524" cy="592791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𝟐𝟎</m:t>
                            </m:r>
                          </m:e>
                          <m:sup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𝝅</m:t>
                        </m:r>
                      </m:den>
                    </m:f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09" y="3592829"/>
                <a:ext cx="1678524" cy="5927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7008" y="4346821"/>
                <a:ext cx="2709157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𝟑𝟏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𝟖𝟑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08" y="4346821"/>
                <a:ext cx="2709157" cy="394467"/>
              </a:xfrm>
              <a:prstGeom prst="rect">
                <a:avLst/>
              </a:prstGeom>
              <a:blipFill rotWithShape="1">
                <a:blip r:embed="rId5"/>
                <a:stretch>
                  <a:fillRect t="-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65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757762-9ABA-454C-881B-DECD0A54613F}"/>
                  </a:ext>
                </a:extLst>
              </p:cNvPr>
              <p:cNvSpPr txBox="1"/>
              <p:nvPr/>
            </p:nvSpPr>
            <p:spPr>
              <a:xfrm>
                <a:off x="553843" y="1604786"/>
                <a:ext cx="10697737" cy="1067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area of a circle is 616 </a:t>
                </a:r>
                <a:r>
                  <a:rPr lang="en-GB" sz="2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cm</a:t>
                </a:r>
                <a:r>
                  <a:rPr lang="en-GB" sz="2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what is its radius? 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as an approximation for </a:t>
                </a:r>
                <a:r>
                  <a:rPr lang="en-GB" sz="2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π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1757762-9ABA-454C-881B-DECD0A546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43" y="1604786"/>
                <a:ext cx="10697737" cy="1067856"/>
              </a:xfrm>
              <a:prstGeom prst="rect">
                <a:avLst/>
              </a:prstGeom>
              <a:blipFill rotWithShape="1">
                <a:blip r:embed="rId3"/>
                <a:stretch>
                  <a:fillRect l="-912" r="-1197" b="-12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5653" y="2888642"/>
                <a:ext cx="1678524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400" b="1" i="1" smtClean="0">
                        <a:latin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3" y="2888642"/>
                <a:ext cx="1678524" cy="394467"/>
              </a:xfrm>
              <a:prstGeom prst="rect">
                <a:avLst/>
              </a:prstGeom>
              <a:blipFill rotWithShape="1">
                <a:blip r:embed="rId4"/>
                <a:stretch>
                  <a:fillRect t="-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5653" y="3465337"/>
                <a:ext cx="1678524" cy="731162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𝒓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𝑨</m:t>
                            </m:r>
                          </m:num>
                          <m:den>
                            <m:r>
                              <a:rPr lang="en-GB" sz="2400" b="1" i="1" smtClean="0"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𝝅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2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3" y="3465337"/>
                <a:ext cx="1678524" cy="731162"/>
              </a:xfrm>
              <a:prstGeom prst="rect">
                <a:avLst/>
              </a:prstGeom>
              <a:blipFill rotWithShape="1">
                <a:blip r:embed="rId5"/>
                <a:stretch>
                  <a:fillRect t="-8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5653" y="4324802"/>
                <a:ext cx="4187424" cy="1019831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𝒓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2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𝟔𝟏𝟔</m:t>
                            </m:r>
                          </m:num>
                          <m:den>
                            <m:f>
                              <m:fPr>
                                <m:ctrlPr>
                                  <a:rPr lang="en-GB" sz="2400" b="1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GB" sz="2400" b="1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𝟐𝟐</m:t>
                                </m:r>
                              </m:num>
                              <m:den>
                                <m:r>
                                  <a:rPr lang="en-GB" sz="2400" b="1" i="1" smtClean="0">
                                    <a:latin typeface="Cambria Math"/>
                                    <a:cs typeface="Arial" panose="020B0604020202020204" pitchFamily="34" charset="0"/>
                                  </a:rPr>
                                  <m:t>𝟕</m:t>
                                </m:r>
                              </m:den>
                            </m:f>
                          </m:den>
                        </m:f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GB" sz="2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sz="24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1" i="1" dirty="0" smtClean="0">
                            <a:latin typeface="Cambria Math"/>
                            <a:cs typeface="Arial" panose="020B0604020202020204" pitchFamily="34" charset="0"/>
                          </a:rPr>
                          <m:t>𝟔𝟏𝟔</m:t>
                        </m:r>
                        <m:r>
                          <a:rPr lang="en-GB" sz="2400" b="1" i="1" dirty="0" smtClean="0">
                            <a:latin typeface="Cambria Math"/>
                            <a:cs typeface="Arial" panose="020B0604020202020204" pitchFamily="34" charset="0"/>
                          </a:rPr>
                          <m:t> × </m:t>
                        </m:r>
                        <m:f>
                          <m:fPr>
                            <m:ctrlPr>
                              <a:rPr lang="en-GB" sz="2400" b="1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2400" b="1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GB" sz="2400" b="1" i="1" dirty="0" smtClean="0">
                                <a:latin typeface="Cambria Math"/>
                                <a:cs typeface="Arial" panose="020B0604020202020204" pitchFamily="34" charset="0"/>
                              </a:rPr>
                              <m:t>𝟐𝟐</m:t>
                            </m:r>
                          </m:den>
                        </m:f>
                      </m:e>
                    </m:rad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3" y="4324802"/>
                <a:ext cx="4187424" cy="1019831"/>
              </a:xfrm>
              <a:prstGeom prst="rect">
                <a:avLst/>
              </a:prstGeom>
              <a:blipFill rotWithShape="1">
                <a:blip r:embed="rId6"/>
                <a:stretch>
                  <a:fillRect t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5653" y="5484697"/>
                <a:ext cx="1678524" cy="41562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𝟏𝟗𝟔</m:t>
                        </m:r>
                      </m:e>
                    </m:rad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3" y="5484697"/>
                <a:ext cx="1678524" cy="415627"/>
              </a:xfrm>
              <a:prstGeom prst="rect">
                <a:avLst/>
              </a:prstGeom>
              <a:blipFill rotWithShape="1">
                <a:blip r:embed="rId7"/>
                <a:stretch>
                  <a:fillRect l="-5435" t="-22059" b="-33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15653" y="6077297"/>
                <a:ext cx="1678524" cy="387798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GB" sz="2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14 </a:t>
                </a:r>
                <a:r>
                  <a:rPr lang="en-GB" sz="2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cm</a:t>
                </a:r>
                <a:endParaRPr lang="en-GB" sz="2400" b="1" baseline="300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653" y="6077297"/>
                <a:ext cx="1678524" cy="387798"/>
              </a:xfrm>
              <a:prstGeom prst="rect">
                <a:avLst/>
              </a:prstGeom>
              <a:blipFill rotWithShape="1">
                <a:blip r:embed="rId8"/>
                <a:stretch>
                  <a:fillRect l="-5435" t="-31250" b="-359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96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Plenary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B6F8B0-6676-4535-82FA-B2E67C3A0D55}"/>
              </a:ext>
            </a:extLst>
          </p:cNvPr>
          <p:cNvSpPr/>
          <p:nvPr/>
        </p:nvSpPr>
        <p:spPr>
          <a:xfrm>
            <a:off x="273224" y="1436037"/>
            <a:ext cx="11017897" cy="2413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775" marR="282575" algn="just">
              <a:spcAft>
                <a:spcPts val="0"/>
              </a:spcAft>
            </a:pP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W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s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minimu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m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inf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or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m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y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u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ee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d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3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 </a:t>
            </a:r>
            <a:r>
              <a:rPr lang="en-US" sz="2800" spc="-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b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bl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3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d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circum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fe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r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en</a:t>
            </a:r>
            <a:r>
              <a:rPr lang="en-US" sz="2800" spc="-3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d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are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circ</a:t>
            </a: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l</a:t>
            </a:r>
            <a:r>
              <a:rPr lang="en-US" sz="2800" spc="-5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?</a:t>
            </a:r>
          </a:p>
          <a:p>
            <a:pPr marL="104775" marR="282575" algn="just">
              <a:spcAft>
                <a:spcPts val="0"/>
              </a:spcAft>
            </a:pPr>
            <a:endParaRPr lang="en-US" sz="2800" dirty="0">
              <a:latin typeface="Arial" panose="020B0604020202020204" pitchFamily="34" charset="0"/>
              <a:ea typeface="Myriad Pro" panose="020B0503030403090204" pitchFamily="34" charset="0"/>
              <a:cs typeface="Arial" panose="020B0604020202020204" pitchFamily="34" charset="0"/>
            </a:endParaRPr>
          </a:p>
          <a:p>
            <a:pPr marL="104775" marR="282575" algn="just"/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w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w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u</a:t>
            </a: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l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d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y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u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g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b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u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di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g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are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a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circ</a:t>
            </a:r>
            <a:r>
              <a:rPr lang="en-US" sz="2800" spc="-1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l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y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u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k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n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o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w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t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h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spc="-2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circum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fe</a:t>
            </a:r>
            <a:r>
              <a:rPr lang="en-US" sz="2800" spc="-2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r</a:t>
            </a:r>
            <a:r>
              <a:rPr lang="en-US" sz="2800" spc="-1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en</a:t>
            </a:r>
            <a:r>
              <a:rPr lang="en-US" sz="2800" spc="-3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c</a:t>
            </a:r>
            <a:r>
              <a:rPr lang="en-US" sz="2800" spc="-55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e</a:t>
            </a:r>
            <a:r>
              <a:rPr lang="en-US" sz="2800" dirty="0">
                <a:latin typeface="Arial" panose="020B0604020202020204" pitchFamily="34" charset="0"/>
                <a:ea typeface="Myriad Pro" panose="020B0503030403090204" pitchFamily="34" charset="0"/>
                <a:cs typeface="Arial" panose="020B0604020202020204" pitchFamily="34" charset="0"/>
              </a:rPr>
              <a:t>?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4775" marR="282575" algn="just">
              <a:lnSpc>
                <a:spcPts val="1320"/>
              </a:lnSpc>
              <a:spcAft>
                <a:spcPts val="0"/>
              </a:spcAft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9C97FE-A5AB-444A-9AB6-1ED2160171F4}"/>
              </a:ext>
            </a:extLst>
          </p:cNvPr>
          <p:cNvSpPr/>
          <p:nvPr/>
        </p:nvSpPr>
        <p:spPr>
          <a:xfrm>
            <a:off x="273224" y="3870138"/>
            <a:ext cx="116289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775" marR="139700">
              <a:spcBef>
                <a:spcPts val="565"/>
              </a:spcBef>
              <a:spcAft>
                <a:spcPts val="0"/>
              </a:spcAft>
            </a:pP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easy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distinguish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n-US" sz="2800" spc="14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formulae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circumference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2800" spc="13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circle?</a:t>
            </a:r>
            <a:endParaRPr lang="en-GB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CD2F28-7AED-4FD0-9DAB-EFC21F2479C0}"/>
              </a:ext>
            </a:extLst>
          </p:cNvPr>
          <p:cNvSpPr/>
          <p:nvPr/>
        </p:nvSpPr>
        <p:spPr>
          <a:xfrm>
            <a:off x="363676" y="5005203"/>
            <a:ext cx="114479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pc="-1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en-US" sz="2800" spc="-2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2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circles</a:t>
            </a:r>
            <a:r>
              <a:rPr lang="en-US" sz="2800" spc="-2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1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en-US" sz="2800" spc="-2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similar.  Use what you know about  the ratio of the circumference to the diameter of a circle to help you explain this. </a:t>
            </a:r>
            <a:r>
              <a:rPr lang="en-US" sz="2800" spc="125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48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Formula for the area of a circle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540667" y="1513452"/>
            <a:ext cx="10718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circle with radius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 </a:t>
            </a:r>
            <a:r>
              <a:rPr lang="en-GB" sz="2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has been divided into 12 equal sectors. Then one sector has been divided into two separate sectors to give a total of 13 sectors.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Picture 6" descr="A close up of a clock&#10;&#10;Description automatically generat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7211" y="2621224"/>
            <a:ext cx="3712192" cy="3755693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695205" y="2833545"/>
            <a:ext cx="3312000" cy="3312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9314155" y="4481070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endCxn id="8" idx="6"/>
          </p:cNvCxnSpPr>
          <p:nvPr/>
        </p:nvCxnSpPr>
        <p:spPr>
          <a:xfrm flipV="1">
            <a:off x="9363933" y="4489545"/>
            <a:ext cx="1643272" cy="2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873681" y="4191293"/>
            <a:ext cx="17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540667" y="2606126"/>
            <a:ext cx="6752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Cut the circle into 13 sectors and then rearrange them side by side in the way shown below.</a:t>
            </a:r>
          </a:p>
        </p:txBody>
      </p:sp>
      <p:pic>
        <p:nvPicPr>
          <p:cNvPr id="21" name="Picture 20" descr="A picture containing object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758" y="3532341"/>
            <a:ext cx="2714579" cy="266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6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Formula for the area of a circle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F9B4CC53-0536-4C8B-A187-6C8C6C5C599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97" y="1485900"/>
            <a:ext cx="3505200" cy="19431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4326673" y="2195840"/>
            <a:ext cx="6746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rearrangement should look like this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795452" y="3856407"/>
            <a:ext cx="7885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shape does the new arrangement now resemble?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795453" y="4470472"/>
            <a:ext cx="6746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height of this new shape?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C371C1-2308-4A25-9297-6D96C0F0053C}"/>
              </a:ext>
            </a:extLst>
          </p:cNvPr>
          <p:cNvSpPr txBox="1"/>
          <p:nvPr/>
        </p:nvSpPr>
        <p:spPr>
          <a:xfrm>
            <a:off x="795453" y="5076032"/>
            <a:ext cx="6746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its length equal to?</a:t>
            </a:r>
          </a:p>
        </p:txBody>
      </p:sp>
    </p:spTree>
    <p:extLst>
      <p:ext uri="{BB962C8B-B14F-4D97-AF65-F5344CB8AC3E}">
        <p14:creationId xmlns:p14="http://schemas.microsoft.com/office/powerpoint/2010/main" val="84028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Formula for the area of a circle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799" y="1467316"/>
            <a:ext cx="116139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We know that the rectangle and the "bumpy edged shape" made by the sectors are not an exact match.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But we could get a better result if we divided the circle into 37 sectors (35 with an angle of 10° and 2 with an angle of 5°).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And the more we divided the circle up, the closer we get to being exactly right.</a:t>
            </a:r>
          </a:p>
        </p:txBody>
      </p:sp>
    </p:spTree>
    <p:extLst>
      <p:ext uri="{BB962C8B-B14F-4D97-AF65-F5344CB8AC3E}">
        <p14:creationId xmlns:p14="http://schemas.microsoft.com/office/powerpoint/2010/main" val="110990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boat&#10;&#10;Description automatically generated">
            <a:extLst>
              <a:ext uri="{FF2B5EF4-FFF2-40B4-BE49-F238E27FC236}">
                <a16:creationId xmlns:a16="http://schemas.microsoft.com/office/drawing/2014/main" id="{9FC9F7A0-7978-475E-9384-7CB4B7226E1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0234"/>
            <a:ext cx="5387747" cy="29227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Formula for the area of a circle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F923B-E107-413B-897B-7FB2E9AFFDE4}"/>
              </a:ext>
            </a:extLst>
          </p:cNvPr>
          <p:cNvSpPr/>
          <p:nvPr/>
        </p:nvSpPr>
        <p:spPr>
          <a:xfrm>
            <a:off x="300721" y="4132964"/>
            <a:ext cx="7126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height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 of the rectangle is the circle's 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radius.</a:t>
            </a:r>
            <a:endParaRPr lang="en-GB" b="0" i="0" dirty="0">
              <a:solidFill>
                <a:srgbClr val="333333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F3C2D4-7B99-4F96-AC02-631184AB8F3D}"/>
              </a:ext>
            </a:extLst>
          </p:cNvPr>
          <p:cNvSpPr txBox="1"/>
          <p:nvPr/>
        </p:nvSpPr>
        <p:spPr>
          <a:xfrm>
            <a:off x="5077302" y="2328831"/>
            <a:ext cx="1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F923B-E107-413B-897B-7FB2E9AFFDE4}"/>
              </a:ext>
            </a:extLst>
          </p:cNvPr>
          <p:cNvSpPr/>
          <p:nvPr/>
        </p:nvSpPr>
        <p:spPr>
          <a:xfrm>
            <a:off x="300721" y="4736907"/>
            <a:ext cx="114918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width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 (in reality a bumpy line) is half of the curved parts around the circle 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9F923B-E107-413B-897B-7FB2E9AFFDE4}"/>
              </a:ext>
            </a:extLst>
          </p:cNvPr>
          <p:cNvSpPr/>
          <p:nvPr/>
        </p:nvSpPr>
        <p:spPr>
          <a:xfrm>
            <a:off x="350057" y="5361482"/>
            <a:ext cx="114918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other words it is approximately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half the circumference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 of the circle.</a:t>
            </a:r>
          </a:p>
        </p:txBody>
      </p:sp>
    </p:spTree>
    <p:extLst>
      <p:ext uri="{BB962C8B-B14F-4D97-AF65-F5344CB8AC3E}">
        <p14:creationId xmlns:p14="http://schemas.microsoft.com/office/powerpoint/2010/main" val="403886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Formula for the area of a circle</a:t>
            </a:r>
          </a:p>
        </p:txBody>
      </p:sp>
      <p:pic>
        <p:nvPicPr>
          <p:cNvPr id="5" name="Picture 4" descr="A picture containing sky, boat&#10;&#10;Description automatically generated">
            <a:extLst>
              <a:ext uri="{FF2B5EF4-FFF2-40B4-BE49-F238E27FC236}">
                <a16:creationId xmlns:a16="http://schemas.microsoft.com/office/drawing/2014/main" id="{9FC9F7A0-7978-475E-9384-7CB4B7226E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612"/>
            <a:ext cx="3928946" cy="25408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2F3C2D4-7B99-4F96-AC02-631184AB8F3D}"/>
              </a:ext>
            </a:extLst>
          </p:cNvPr>
          <p:cNvSpPr txBox="1"/>
          <p:nvPr/>
        </p:nvSpPr>
        <p:spPr>
          <a:xfrm>
            <a:off x="3746809" y="2425372"/>
            <a:ext cx="1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45421" y="1639615"/>
            <a:ext cx="3373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know that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Circumference = 2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9882" y="2610038"/>
            <a:ext cx="6737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 the width of the rectangle is approximately: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9882" y="3049467"/>
            <a:ext cx="611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Half the circumference = 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1813" y="4289688"/>
            <a:ext cx="611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area of a rectangle = width x height </a:t>
            </a:r>
            <a:endParaRPr lang="en-GB" sz="2400" b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813" y="4912621"/>
            <a:ext cx="611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Area = 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b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813" y="5526686"/>
            <a:ext cx="6111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Area of a circle = </a:t>
            </a:r>
            <a:r>
              <a:rPr lang="el-GR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π</a:t>
            </a:r>
            <a:r>
              <a:rPr lang="en-GB" sz="2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r</a:t>
            </a:r>
            <a:r>
              <a:rPr lang="en-GB" sz="2400" b="1" baseline="300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4621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Calculating the area of a circle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9160" y="1697028"/>
            <a:ext cx="11304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Can you calculate the area of a circle when you know the circumference.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869" y="2992820"/>
                <a:ext cx="2866890" cy="761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GB" sz="280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800" i="1" smtClean="0">
                        <a:latin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8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latin typeface="Cambria Math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69" y="2992820"/>
                <a:ext cx="2866890" cy="7618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869" y="3825639"/>
                <a:ext cx="4427676" cy="761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  <a:cs typeface="Arial" panose="020B0604020202020204" pitchFamily="34" charset="0"/>
                      </a:rPr>
                      <m:t>𝐴</m:t>
                    </m:r>
                    <m:r>
                      <a:rPr lang="en-GB" sz="2800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800" i="1" smtClean="0">
                        <a:latin typeface="Cambria Math"/>
                        <a:cs typeface="Arial" panose="020B0604020202020204" pitchFamily="34" charset="0"/>
                      </a:rPr>
                      <m:t>𝜋</m:t>
                    </m:r>
                    <m:r>
                      <a:rPr lang="en-GB" sz="2800" b="0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×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latin typeface="Cambria Math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GB" sz="2800" b="0" i="0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𝜋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latin typeface="Cambria Math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GB" sz="2800" b="0" i="0" smtClean="0">
                        <a:latin typeface="Cambria Math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smtClean="0">
                            <a:latin typeface="Cambria Math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GB" sz="28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en-GB" sz="2800" b="0" i="0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69" y="3825639"/>
                <a:ext cx="4427676" cy="7618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3869" y="4660582"/>
                <a:ext cx="3329346" cy="9678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/>
                          <a:cs typeface="Arial" panose="020B0604020202020204" pitchFamily="34" charset="0"/>
                        </a:rPr>
                        <m:t>𝑨</m:t>
                      </m:r>
                      <m:r>
                        <a:rPr lang="en-GB" sz="2800" b="1" i="1" smtClean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𝑪</m:t>
                              </m:r>
                            </m:e>
                            <m:sup>
                              <m:r>
                                <a:rPr lang="en-GB" sz="2800" b="1" i="1" smtClean="0">
                                  <a:latin typeface="Cambria Math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2800" b="1" i="1" smtClean="0">
                              <a:latin typeface="Cambria Math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GB" sz="2800" b="1" i="1" smtClean="0"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𝝅</m:t>
                          </m:r>
                        </m:den>
                      </m:f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69" y="4660582"/>
                <a:ext cx="3329346" cy="96789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69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455" y="1697028"/>
            <a:ext cx="11304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radius of a circle is 3 cm. What is its area? Give your answer correct to 2 decimal places.</a:t>
            </a:r>
          </a:p>
        </p:txBody>
      </p:sp>
      <p:sp>
        <p:nvSpPr>
          <p:cNvPr id="7" name="Oval 6"/>
          <p:cNvSpPr/>
          <p:nvPr/>
        </p:nvSpPr>
        <p:spPr>
          <a:xfrm>
            <a:off x="7695205" y="2934361"/>
            <a:ext cx="3312000" cy="3312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endCxn id="7" idx="6"/>
          </p:cNvCxnSpPr>
          <p:nvPr/>
        </p:nvCxnSpPr>
        <p:spPr>
          <a:xfrm flipV="1">
            <a:off x="9363933" y="4590361"/>
            <a:ext cx="1643272" cy="21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873681" y="4292109"/>
            <a:ext cx="689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10" name="Oval 9"/>
          <p:cNvSpPr/>
          <p:nvPr/>
        </p:nvSpPr>
        <p:spPr>
          <a:xfrm>
            <a:off x="9329921" y="4550375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41320" y="3283109"/>
                <a:ext cx="1678524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400" b="1" i="1" smtClean="0">
                        <a:latin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320" y="3283109"/>
                <a:ext cx="1678524" cy="394467"/>
              </a:xfrm>
              <a:prstGeom prst="rect">
                <a:avLst/>
              </a:prstGeom>
              <a:blipFill rotWithShape="1">
                <a:blip r:embed="rId3"/>
                <a:stretch>
                  <a:fillRect t="-6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41320" y="3809904"/>
                <a:ext cx="2437452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400" b="1" i="1" smtClean="0">
                        <a:latin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×</m:t>
                        </m:r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𝟑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320" y="3809904"/>
                <a:ext cx="2437452" cy="394467"/>
              </a:xfrm>
              <a:prstGeom prst="rect">
                <a:avLst/>
              </a:prstGeom>
              <a:blipFill rotWithShape="1">
                <a:blip r:embed="rId4"/>
                <a:stretch>
                  <a:fillRect t="-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40804" y="4335531"/>
                <a:ext cx="2784825" cy="387798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𝟐𝟖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.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𝟐𝟕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𝒄𝒎</m:t>
                    </m:r>
                    <m:r>
                      <a:rPr lang="en-GB" sz="2400" b="1" i="1" baseline="30000" smtClean="0">
                        <a:latin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804" y="4335531"/>
                <a:ext cx="2784825" cy="3877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93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5455" y="1507842"/>
                <a:ext cx="11304262" cy="1067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diameter of a circle is 14 cm. What is its area? 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as an approximation of </a:t>
                </a:r>
                <a:r>
                  <a:rPr lang="el-GR" sz="2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π</a:t>
                </a:r>
                <a:r>
                  <a:rPr lang="en-GB" sz="24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455" y="1507842"/>
                <a:ext cx="11304262" cy="1067856"/>
              </a:xfrm>
              <a:prstGeom prst="rect">
                <a:avLst/>
              </a:prstGeom>
              <a:blipFill rotWithShape="1">
                <a:blip r:embed="rId3"/>
                <a:stretch>
                  <a:fillRect l="-809" b="-119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2058" y="2860992"/>
                <a:ext cx="1678524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/>
                        <a:cs typeface="Arial" panose="020B0604020202020204" pitchFamily="34" charset="0"/>
                      </a:rPr>
                      <m:t>𝐫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𝟕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𝒄𝒎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58" y="2860992"/>
                <a:ext cx="1678524" cy="3944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2058" y="3480342"/>
                <a:ext cx="1678524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l-GR" sz="2400" b="1" i="1" smtClean="0">
                        <a:latin typeface="Cambria Math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58" y="3480342"/>
                <a:ext cx="1678524" cy="394467"/>
              </a:xfrm>
              <a:prstGeom prst="rect">
                <a:avLst/>
              </a:prstGeom>
              <a:blipFill rotWithShape="1">
                <a:blip r:embed="rId5"/>
                <a:stretch>
                  <a:fillRect t="-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2057" y="4065413"/>
                <a:ext cx="2535735" cy="51802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𝟐𝟐</m:t>
                        </m:r>
                      </m:num>
                      <m:den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𝟕</m:t>
                        </m:r>
                      </m:den>
                    </m:f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× </m:t>
                        </m:r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𝟕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57" y="4065413"/>
                <a:ext cx="2535735" cy="51802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2057" y="4767859"/>
                <a:ext cx="3907335" cy="394467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𝟐𝟐</m:t>
                    </m:r>
                    <m:r>
                      <a:rPr lang="en-GB" sz="2400" b="1" i="1" smtClean="0">
                        <a:latin typeface="Cambria Math"/>
                        <a:cs typeface="Arial" panose="020B0604020202020204" pitchFamily="34" charset="0"/>
                      </a:rPr>
                      <m:t> ×</m:t>
                    </m:r>
                    <m:r>
                      <a:rPr lang="en-GB" sz="2400" b="1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𝟕</m:t>
                    </m:r>
                    <m:r>
                      <a:rPr lang="en-GB" sz="2400" b="1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𝟏𝟓𝟒</m:t>
                    </m:r>
                    <m:r>
                      <a:rPr lang="en-GB" sz="2400" b="1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GB" sz="2400" b="1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2400" b="1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57" y="4767859"/>
                <a:ext cx="3907335" cy="394467"/>
              </a:xfrm>
              <a:prstGeom prst="rect">
                <a:avLst/>
              </a:prstGeom>
              <a:blipFill rotWithShape="1">
                <a:blip r:embed="rId7"/>
                <a:stretch>
                  <a:fillRect t="-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12"/>
          <p:cNvSpPr/>
          <p:nvPr/>
        </p:nvSpPr>
        <p:spPr>
          <a:xfrm>
            <a:off x="7695205" y="2575698"/>
            <a:ext cx="3312000" cy="3312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stCxn id="13" idx="2"/>
            <a:endCxn id="13" idx="6"/>
          </p:cNvCxnSpPr>
          <p:nvPr/>
        </p:nvCxnSpPr>
        <p:spPr>
          <a:xfrm>
            <a:off x="7695205" y="4231698"/>
            <a:ext cx="331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70579" y="3835782"/>
            <a:ext cx="93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14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cm</a:t>
            </a:r>
          </a:p>
        </p:txBody>
      </p:sp>
      <p:sp>
        <p:nvSpPr>
          <p:cNvPr id="16" name="Oval 15"/>
          <p:cNvSpPr/>
          <p:nvPr/>
        </p:nvSpPr>
        <p:spPr>
          <a:xfrm>
            <a:off x="9329921" y="4175946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63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</TotalTime>
  <Words>606</Words>
  <Application>Microsoft Office PowerPoint</Application>
  <PresentationFormat>Widescreen</PresentationFormat>
  <Paragraphs>79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146</cp:revision>
  <cp:lastPrinted>2019-05-25T09:53:36Z</cp:lastPrinted>
  <dcterms:created xsi:type="dcterms:W3CDTF">2018-01-14T21:11:47Z</dcterms:created>
  <dcterms:modified xsi:type="dcterms:W3CDTF">2020-08-13T14:45:34Z</dcterms:modified>
</cp:coreProperties>
</file>