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2"/>
  </p:notesMasterIdLst>
  <p:handoutMasterIdLst>
    <p:handoutMasterId r:id="rId23"/>
  </p:handoutMasterIdLst>
  <p:sldIdLst>
    <p:sldId id="298" r:id="rId6"/>
    <p:sldId id="373" r:id="rId7"/>
    <p:sldId id="308" r:id="rId8"/>
    <p:sldId id="360" r:id="rId9"/>
    <p:sldId id="336" r:id="rId10"/>
    <p:sldId id="361" r:id="rId11"/>
    <p:sldId id="363" r:id="rId12"/>
    <p:sldId id="364" r:id="rId13"/>
    <p:sldId id="365" r:id="rId14"/>
    <p:sldId id="338" r:id="rId15"/>
    <p:sldId id="370" r:id="rId16"/>
    <p:sldId id="371" r:id="rId17"/>
    <p:sldId id="372" r:id="rId18"/>
    <p:sldId id="367" r:id="rId19"/>
    <p:sldId id="369" r:id="rId20"/>
    <p:sldId id="3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9DCD0B-3B59-E30F-25BE-077FB788FC5F}" name="Rebecca" initials="R" userId="S::beccy.rushton@cambridgeinternational.org::5da41865-7dbb-4b23-af4d-ef034ccc78b8" providerId="AD"/>
  <p188:author id="{5C4A6CEA-96A4-BBC8-4A4E-787900810344}" name="Beccy Rushton" initials="BR" userId="S::beccy.rushton@cambridgeinternational.org::238d138b-7b3e-44e9-851b-f70e0983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FAE3DE"/>
    <a:srgbClr val="C9C9C9"/>
    <a:srgbClr val="D7FDF5"/>
    <a:srgbClr val="FACB2E"/>
    <a:srgbClr val="CC59AA"/>
    <a:srgbClr val="00BDB6"/>
    <a:srgbClr val="5E0A4F"/>
    <a:srgbClr val="CC59B0"/>
    <a:srgbClr val="F9D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E4050-90EA-4F0F-886C-5071BBF6D106}" v="6" dt="2025-07-30T09:24:19.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4620" y="10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1943F-366C-BEB2-2C52-8F64B2853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7FBAD5-7266-3D71-B3A2-4040E2DCC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4087D-43F5-4D42-8A0D-096C4E3404F5}" type="datetimeFigureOut">
              <a:rPr lang="en-GB" smtClean="0"/>
              <a:t>30/07/2025</a:t>
            </a:fld>
            <a:endParaRPr lang="en-GB"/>
          </a:p>
        </p:txBody>
      </p:sp>
      <p:sp>
        <p:nvSpPr>
          <p:cNvPr id="4" name="Footer Placeholder 3">
            <a:extLst>
              <a:ext uri="{FF2B5EF4-FFF2-40B4-BE49-F238E27FC236}">
                <a16:creationId xmlns:a16="http://schemas.microsoft.com/office/drawing/2014/main" id="{D0E603EA-DFEE-1FB1-1320-A771EF15F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FF6D0C-CE98-608C-598F-D4C356146E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ED1036-B28D-47C7-9610-4DFDDC3DFE66}" type="slidenum">
              <a:rPr lang="en-GB" smtClean="0"/>
              <a:t>‹#›</a:t>
            </a:fld>
            <a:endParaRPr lang="en-GB"/>
          </a:p>
        </p:txBody>
      </p:sp>
    </p:spTree>
    <p:extLst>
      <p:ext uri="{BB962C8B-B14F-4D97-AF65-F5344CB8AC3E}">
        <p14:creationId xmlns:p14="http://schemas.microsoft.com/office/powerpoint/2010/main" val="2227368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D41B3-343F-4A6E-BAF9-243AAB662254}" type="datetimeFigureOut">
              <a:rPr lang="en-GB" smtClean="0"/>
              <a:t>30/07/2025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34425032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4025557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461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58531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34793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6883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70594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89069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66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046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614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userDrawn="1"/>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41455402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7385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776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07680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638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58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1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196124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755989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14966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userDrawn="1"/>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23409031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907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367228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dirty="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72865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29455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5727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2859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userDrawn="1"/>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600375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719" r:id="rId3"/>
    <p:sldLayoutId id="2147483650" r:id="rId4"/>
    <p:sldLayoutId id="2147483686" r:id="rId5"/>
    <p:sldLayoutId id="2147483708" r:id="rId6"/>
    <p:sldLayoutId id="2147483685" r:id="rId7"/>
    <p:sldLayoutId id="2147483720" r:id="rId8"/>
    <p:sldLayoutId id="2147483709" r:id="rId9"/>
    <p:sldLayoutId id="2147483710" r:id="rId10"/>
    <p:sldLayoutId id="2147483711" r:id="rId11"/>
    <p:sldLayoutId id="2147483691" r:id="rId12"/>
    <p:sldLayoutId id="2147483689" r:id="rId13"/>
    <p:sldLayoutId id="2147483716" r:id="rId14"/>
    <p:sldLayoutId id="2147483690" r:id="rId15"/>
    <p:sldLayoutId id="2147483715" r:id="rId16"/>
    <p:sldLayoutId id="2147483692" r:id="rId17"/>
    <p:sldLayoutId id="2147483675" r:id="rId18"/>
    <p:sldLayoutId id="2147483717" r:id="rId19"/>
    <p:sldLayoutId id="2147483652" r:id="rId20"/>
    <p:sldLayoutId id="2147483697" r:id="rId21"/>
    <p:sldLayoutId id="2147483714" r:id="rId22"/>
    <p:sldLayoutId id="2147483695" r:id="rId23"/>
    <p:sldLayoutId id="2147483698" r:id="rId24"/>
    <p:sldLayoutId id="2147483699" r:id="rId25"/>
    <p:sldLayoutId id="2147483700" r:id="rId26"/>
    <p:sldLayoutId id="2147483713" r:id="rId27"/>
    <p:sldLayoutId id="2147483703" r:id="rId28"/>
    <p:sldLayoutId id="2147483701" r:id="rId29"/>
    <p:sldLayoutId id="2147483707" r:id="rId30"/>
    <p:sldLayoutId id="2147483712" r:id="rId31"/>
    <p:sldLayoutId id="2147483684" r:id="rId3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hyperlink" Target="https://www.facebook.com/1691455784407633/videos/vb.1691455784407633/1841782049375005/?type=2&amp;theater"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group of kids sitting at desks&#10;&#10;Description automatically generated">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srcRect l="485" t="9566" r="597" b="7463"/>
          <a:stretch/>
        </p:blipFill>
        <p:spPr>
          <a:xfrm>
            <a:off x="-33513" y="1"/>
            <a:ext cx="12259026" cy="6857999"/>
          </a:xfrm>
        </p:spPr>
      </p:pic>
      <p:graphicFrame>
        <p:nvGraphicFramePr>
          <p:cNvPr id="2" name="Content Placeholder 1">
            <a:extLst>
              <a:ext uri="{FF2B5EF4-FFF2-40B4-BE49-F238E27FC236}">
                <a16:creationId xmlns:a16="http://schemas.microsoft.com/office/drawing/2014/main" id="{3CF19723-0794-5E94-14CD-E5DDB9A0713D}"/>
              </a:ext>
            </a:extLst>
          </p:cNvPr>
          <p:cNvGraphicFramePr>
            <a:graphicFrameLocks noGrp="1"/>
          </p:cNvGraphicFramePr>
          <p:nvPr>
            <p:ph idx="1"/>
            <p:extLst>
              <p:ext uri="{D42A27DB-BD31-4B8C-83A1-F6EECF244321}">
                <p14:modId xmlns:p14="http://schemas.microsoft.com/office/powerpoint/2010/main" val="2351582481"/>
              </p:ext>
            </p:extLst>
          </p:nvPr>
        </p:nvGraphicFramePr>
        <p:xfrm>
          <a:off x="289711" y="4255129"/>
          <a:ext cx="11510403" cy="2074234"/>
        </p:xfrm>
        <a:graphic>
          <a:graphicData uri="http://schemas.openxmlformats.org/drawingml/2006/table">
            <a:tbl>
              <a:tblPr>
                <a:tableStyleId>{5C22544A-7EE6-4342-B048-85BDC9FD1C3A}</a:tableStyleId>
              </a:tblPr>
              <a:tblGrid>
                <a:gridCol w="11510403">
                  <a:extLst>
                    <a:ext uri="{9D8B030D-6E8A-4147-A177-3AD203B41FA5}">
                      <a16:colId xmlns:a16="http://schemas.microsoft.com/office/drawing/2014/main" val="2832027675"/>
                    </a:ext>
                  </a:extLst>
                </a:gridCol>
              </a:tblGrid>
              <a:tr h="2074234">
                <a:tc>
                  <a:txBody>
                    <a:bodyPr/>
                    <a:lstStyle/>
                    <a:p>
                      <a:pPr algn="ctr"/>
                      <a:endParaRPr lang="en-GB" sz="2400" kern="1200" dirty="0">
                        <a:solidFill>
                          <a:schemeClr val="bg1"/>
                        </a:solidFill>
                        <a:effectLst/>
                        <a:latin typeface="+mn-lt"/>
                        <a:ea typeface="+mn-ea"/>
                        <a:cs typeface="+mn-cs"/>
                      </a:endParaRPr>
                    </a:p>
                    <a:p>
                      <a:pPr algn="ctr"/>
                      <a:endParaRPr lang="en-GB" sz="2400" kern="1200" dirty="0">
                        <a:solidFill>
                          <a:schemeClr val="bg1"/>
                        </a:solidFill>
                        <a:effectLst/>
                        <a:latin typeface="+mn-lt"/>
                        <a:ea typeface="+mn-ea"/>
                        <a:cs typeface="+mn-cs"/>
                      </a:endParaRPr>
                    </a:p>
                    <a:p>
                      <a:pPr algn="ctr"/>
                      <a:r>
                        <a:rPr lang="en-GB" sz="3600" kern="1200" dirty="0">
                          <a:solidFill>
                            <a:schemeClr val="bg1"/>
                          </a:solidFill>
                          <a:effectLst/>
                          <a:latin typeface="+mn-lt"/>
                          <a:ea typeface="+mn-ea"/>
                          <a:cs typeface="+mn-cs"/>
                        </a:rPr>
                        <a:t>Writer’s view and attitude</a:t>
                      </a:r>
                    </a:p>
                  </a:txBody>
                  <a:tcPr marL="114300" marR="1143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4120"/>
                    </a:solidFill>
                  </a:tcPr>
                </a:tc>
                <a:extLst>
                  <a:ext uri="{0D108BD9-81ED-4DB2-BD59-A6C34878D82A}">
                    <a16:rowId xmlns:a16="http://schemas.microsoft.com/office/drawing/2014/main" val="459221649"/>
                  </a:ext>
                </a:extLst>
              </a:tr>
            </a:tbl>
          </a:graphicData>
        </a:graphic>
      </p:graphicFrame>
    </p:spTree>
    <p:extLst>
      <p:ext uri="{BB962C8B-B14F-4D97-AF65-F5344CB8AC3E}">
        <p14:creationId xmlns:p14="http://schemas.microsoft.com/office/powerpoint/2010/main" val="167730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8859-65A6-1D78-B775-BC349B13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25FC8-A414-3124-F97D-A7C241A0B8D8}"/>
              </a:ext>
            </a:extLst>
          </p:cNvPr>
          <p:cNvSpPr>
            <a:spLocks noGrp="1"/>
          </p:cNvSpPr>
          <p:nvPr>
            <p:ph type="title"/>
          </p:nvPr>
        </p:nvSpPr>
        <p:spPr>
          <a:xfrm>
            <a:off x="282000" y="689023"/>
            <a:ext cx="11627999" cy="1182307"/>
          </a:xfrm>
        </p:spPr>
        <p:txBody>
          <a:bodyPr>
            <a:normAutofit fontScale="90000"/>
          </a:bodyPr>
          <a:lstStyle/>
          <a:p>
            <a:r>
              <a:rPr lang="en-GB" dirty="0">
                <a:latin typeface="+mn-lt"/>
              </a:rPr>
              <a:t>Exam style task</a:t>
            </a:r>
            <a:br>
              <a:rPr lang="en-GB" dirty="0"/>
            </a:br>
            <a:endParaRPr lang="en-GB" dirty="0"/>
          </a:p>
        </p:txBody>
      </p:sp>
      <p:graphicFrame>
        <p:nvGraphicFramePr>
          <p:cNvPr id="3" name="Table 2">
            <a:extLst>
              <a:ext uri="{FF2B5EF4-FFF2-40B4-BE49-F238E27FC236}">
                <a16:creationId xmlns:a16="http://schemas.microsoft.com/office/drawing/2014/main" id="{8497F7F6-DCA1-88F6-2BF1-A91CA412E760}"/>
              </a:ext>
            </a:extLst>
          </p:cNvPr>
          <p:cNvGraphicFramePr>
            <a:graphicFrameLocks noGrp="1"/>
          </p:cNvGraphicFramePr>
          <p:nvPr>
            <p:extLst>
              <p:ext uri="{D42A27DB-BD31-4B8C-83A1-F6EECF244321}">
                <p14:modId xmlns:p14="http://schemas.microsoft.com/office/powerpoint/2010/main" val="1680189180"/>
              </p:ext>
            </p:extLst>
          </p:nvPr>
        </p:nvGraphicFramePr>
        <p:xfrm>
          <a:off x="282000" y="2835996"/>
          <a:ext cx="11071800" cy="3858006"/>
        </p:xfrm>
        <a:graphic>
          <a:graphicData uri="http://schemas.openxmlformats.org/drawingml/2006/table">
            <a:tbl>
              <a:tblPr>
                <a:tableStyleId>{5C22544A-7EE6-4342-B048-85BDC9FD1C3A}</a:tableStyleId>
              </a:tblPr>
              <a:tblGrid>
                <a:gridCol w="11071800">
                  <a:extLst>
                    <a:ext uri="{9D8B030D-6E8A-4147-A177-3AD203B41FA5}">
                      <a16:colId xmlns:a16="http://schemas.microsoft.com/office/drawing/2014/main" val="1695976248"/>
                    </a:ext>
                  </a:extLst>
                </a:gridCol>
              </a:tblGrid>
              <a:tr h="3802568">
                <a:tc>
                  <a:txBody>
                    <a:bodyPr/>
                    <a:lstStyle/>
                    <a:p>
                      <a:pPr marL="457200" lvl="1" indent="0" algn="l">
                        <a:lnSpc>
                          <a:spcPct val="110000"/>
                        </a:lnSpc>
                        <a:buFontTx/>
                        <a:buNone/>
                        <a:tabLst>
                          <a:tab pos="914400" algn="l"/>
                        </a:tabLst>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marL="457200" lvl="1" indent="0" algn="l">
                        <a:lnSpc>
                          <a:spcPct val="110000"/>
                        </a:lnSpc>
                        <a:buFontTx/>
                        <a:buNone/>
                        <a:tabLst>
                          <a:tab pos="914400" algn="l"/>
                        </a:tabLst>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marL="457200" lvl="1" indent="0" algn="l">
                        <a:lnSpc>
                          <a:spcPct val="110000"/>
                        </a:lnSpc>
                        <a:buFontTx/>
                        <a:buNone/>
                        <a:tabLst>
                          <a:tab pos="914400" algn="l"/>
                        </a:tabLst>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marL="457200" lvl="1" indent="0" algn="l">
                        <a:lnSpc>
                          <a:spcPct val="110000"/>
                        </a:lnSpc>
                        <a:buFontTx/>
                        <a:buNone/>
                        <a:tabLst>
                          <a:tab pos="914400" algn="l"/>
                        </a:tabLst>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marL="457200" lvl="1" indent="0" algn="l">
                        <a:lnSpc>
                          <a:spcPct val="110000"/>
                        </a:lnSpc>
                        <a:buFontTx/>
                        <a:buNone/>
                        <a:tabLst>
                          <a:tab pos="914400" algn="l"/>
                        </a:tabLst>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marL="457200" lvl="1" indent="0" algn="l">
                        <a:lnSpc>
                          <a:spcPct val="110000"/>
                        </a:lnSpc>
                        <a:buFontTx/>
                        <a:buNone/>
                        <a:tabLst>
                          <a:tab pos="914400" algn="l"/>
                        </a:tabLst>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marL="457200" lvl="1" indent="0" algn="l">
                        <a:lnSpc>
                          <a:spcPct val="110000"/>
                        </a:lnSpc>
                        <a:buFontTx/>
                        <a:buNone/>
                        <a:tabLst>
                          <a:tab pos="914400" algn="l"/>
                        </a:tabLst>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marL="457200" marR="0" lvl="1" indent="0" algn="l" defTabSz="914400" rtl="0" eaLnBrk="1" fontAlgn="auto" latinLnBrk="0" hangingPunct="1">
                        <a:lnSpc>
                          <a:spcPct val="110000"/>
                        </a:lnSpc>
                        <a:spcBef>
                          <a:spcPts val="0"/>
                        </a:spcBef>
                        <a:spcAft>
                          <a:spcPts val="0"/>
                        </a:spcAft>
                        <a:buClrTx/>
                        <a:buSzTx/>
                        <a:buFontTx/>
                        <a:buNone/>
                        <a:tabLst>
                          <a:tab pos="914400" algn="l"/>
                        </a:tabLst>
                        <a:defRPr/>
                      </a:pPr>
                      <a:r>
                        <a:rPr lang="en-GB" sz="2000" i="1" dirty="0">
                          <a:latin typeface="Segoe Print" panose="02000600000000000000" pitchFamily="2" charset="0"/>
                        </a:rPr>
                        <a:t>To start, the writer suggests that bad driving that endangers cyclists is common and that another incident on the streets hasn’t surprised him…</a:t>
                      </a:r>
                    </a:p>
                    <a:p>
                      <a:pPr marL="457200" lvl="1" indent="0" algn="l">
                        <a:lnSpc>
                          <a:spcPct val="110000"/>
                        </a:lnSpc>
                        <a:buFontTx/>
                        <a:buNone/>
                        <a:tabLst>
                          <a:tab pos="914400" algn="l"/>
                        </a:tabLst>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noFill/>
                  </a:tcPr>
                </a:tc>
                <a:extLst>
                  <a:ext uri="{0D108BD9-81ED-4DB2-BD59-A6C34878D82A}">
                    <a16:rowId xmlns:a16="http://schemas.microsoft.com/office/drawing/2014/main" val="246793684"/>
                  </a:ext>
                </a:extLst>
              </a:tr>
            </a:tbl>
          </a:graphicData>
        </a:graphic>
      </p:graphicFrame>
      <p:pic>
        <p:nvPicPr>
          <p:cNvPr id="6" name="Picture 5">
            <a:extLst>
              <a:ext uri="{FF2B5EF4-FFF2-40B4-BE49-F238E27FC236}">
                <a16:creationId xmlns:a16="http://schemas.microsoft.com/office/drawing/2014/main" id="{0C6D3BBC-3CDD-EADC-1C5A-F23C710F84E9}"/>
              </a:ext>
            </a:extLst>
          </p:cNvPr>
          <p:cNvPicPr>
            <a:picLocks noChangeAspect="1"/>
          </p:cNvPicPr>
          <p:nvPr/>
        </p:nvPicPr>
        <p:blipFill>
          <a:blip r:embed="rId2"/>
          <a:stretch>
            <a:fillRect/>
          </a:stretch>
        </p:blipFill>
        <p:spPr>
          <a:xfrm>
            <a:off x="4814974" y="477984"/>
            <a:ext cx="7187971" cy="4508687"/>
          </a:xfrm>
          <a:prstGeom prst="rect">
            <a:avLst/>
          </a:prstGeom>
        </p:spPr>
      </p:pic>
      <p:sp>
        <p:nvSpPr>
          <p:cNvPr id="7" name="TextBox 6">
            <a:extLst>
              <a:ext uri="{FF2B5EF4-FFF2-40B4-BE49-F238E27FC236}">
                <a16:creationId xmlns:a16="http://schemas.microsoft.com/office/drawing/2014/main" id="{A43BBD64-6871-DAA4-424E-90D8A15B9CC7}"/>
              </a:ext>
            </a:extLst>
          </p:cNvPr>
          <p:cNvSpPr txBox="1"/>
          <p:nvPr/>
        </p:nvSpPr>
        <p:spPr>
          <a:xfrm>
            <a:off x="282000" y="1314568"/>
            <a:ext cx="4794770" cy="4524315"/>
          </a:xfrm>
          <a:prstGeom prst="rect">
            <a:avLst/>
          </a:prstGeom>
          <a:noFill/>
        </p:spPr>
        <p:txBody>
          <a:bodyPr wrap="square" rtlCol="0">
            <a:spAutoFit/>
          </a:bodyPr>
          <a:lstStyle/>
          <a:p>
            <a:r>
              <a:rPr lang="en-GB" dirty="0"/>
              <a:t>You need to write very clearly and concisely to give an overview of the main arguments made against drivers.</a:t>
            </a:r>
          </a:p>
          <a:p>
            <a:endParaRPr lang="en-GB" dirty="0"/>
          </a:p>
          <a:p>
            <a:pPr marL="285750" indent="-285750">
              <a:buFont typeface="Arial" panose="020B0604020202020204" pitchFamily="34" charset="0"/>
              <a:buChar char="•"/>
            </a:pPr>
            <a:r>
              <a:rPr lang="en-GB" dirty="0"/>
              <a:t>expression should be clear and fluent</a:t>
            </a:r>
          </a:p>
          <a:p>
            <a:pPr marL="285750" indent="-285750">
              <a:buFont typeface="Arial" panose="020B0604020202020204" pitchFamily="34" charset="0"/>
              <a:buChar char="•"/>
            </a:pPr>
            <a:r>
              <a:rPr lang="en-GB" dirty="0"/>
              <a:t>organisation should be sequential</a:t>
            </a:r>
          </a:p>
          <a:p>
            <a:pPr marL="285750" indent="-285750">
              <a:buFont typeface="Arial" panose="020B0604020202020204" pitchFamily="34" charset="0"/>
              <a:buChar char="•"/>
            </a:pPr>
            <a:r>
              <a:rPr lang="en-GB" dirty="0"/>
              <a:t>use vocabulary consciously to assist you in presenting ideas [5 marks]</a:t>
            </a:r>
          </a:p>
          <a:p>
            <a:endParaRPr lang="en-GB" dirty="0"/>
          </a:p>
          <a:p>
            <a:pPr marL="285750" indent="-285750">
              <a:buFont typeface="Arial" panose="020B0604020202020204" pitchFamily="34" charset="0"/>
              <a:buChar char="•"/>
            </a:pPr>
            <a:r>
              <a:rPr lang="en-GB" dirty="0"/>
              <a:t>show you understand they key arguments made by the writer</a:t>
            </a:r>
          </a:p>
          <a:p>
            <a:pPr marL="285750" indent="-285750">
              <a:buFont typeface="Arial" panose="020B0604020202020204" pitchFamily="34" charset="0"/>
              <a:buChar char="•"/>
            </a:pPr>
            <a:r>
              <a:rPr lang="en-GB" dirty="0"/>
              <a:t>write these down in chronological order</a:t>
            </a:r>
          </a:p>
          <a:p>
            <a:pPr marL="285750" indent="-285750">
              <a:buFont typeface="Arial" panose="020B0604020202020204" pitchFamily="34" charset="0"/>
              <a:buChar char="•"/>
            </a:pPr>
            <a:r>
              <a:rPr lang="en-GB" dirty="0"/>
              <a:t>focus on zooming in on his main ideas [10 marks]</a:t>
            </a:r>
          </a:p>
          <a:p>
            <a:endParaRPr lang="en-GB" dirty="0"/>
          </a:p>
          <a:p>
            <a:endParaRPr lang="en-GB" dirty="0"/>
          </a:p>
        </p:txBody>
      </p:sp>
    </p:spTree>
    <p:extLst>
      <p:ext uri="{BB962C8B-B14F-4D97-AF65-F5344CB8AC3E}">
        <p14:creationId xmlns:p14="http://schemas.microsoft.com/office/powerpoint/2010/main" val="302902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6823-6B7B-53A2-707A-CFEFC33C17FC}"/>
              </a:ext>
            </a:extLst>
          </p:cNvPr>
          <p:cNvSpPr>
            <a:spLocks noGrp="1"/>
          </p:cNvSpPr>
          <p:nvPr>
            <p:ph type="title"/>
          </p:nvPr>
        </p:nvSpPr>
        <p:spPr>
          <a:xfrm>
            <a:off x="180001" y="1008000"/>
            <a:ext cx="5711999" cy="720000"/>
          </a:xfrm>
        </p:spPr>
        <p:txBody>
          <a:bodyPr anchor="ctr">
            <a:normAutofit/>
          </a:bodyPr>
          <a:lstStyle/>
          <a:p>
            <a:r>
              <a:rPr lang="en-GB" sz="3600" dirty="0">
                <a:latin typeface="+mn-lt"/>
              </a:rPr>
              <a:t>Answer Q2(a)</a:t>
            </a:r>
          </a:p>
        </p:txBody>
      </p:sp>
      <p:pic>
        <p:nvPicPr>
          <p:cNvPr id="6" name="Picture 5">
            <a:extLst>
              <a:ext uri="{FF2B5EF4-FFF2-40B4-BE49-F238E27FC236}">
                <a16:creationId xmlns:a16="http://schemas.microsoft.com/office/drawing/2014/main" id="{278DCA27-A5F4-EBC4-2BB2-FD8D02E23B92}"/>
              </a:ext>
            </a:extLst>
          </p:cNvPr>
          <p:cNvPicPr>
            <a:picLocks noChangeAspect="1"/>
          </p:cNvPicPr>
          <p:nvPr/>
        </p:nvPicPr>
        <p:blipFill>
          <a:blip r:embed="rId2"/>
          <a:stretch>
            <a:fillRect/>
          </a:stretch>
        </p:blipFill>
        <p:spPr>
          <a:xfrm>
            <a:off x="6096000" y="106929"/>
            <a:ext cx="6095999" cy="6644141"/>
          </a:xfrm>
          <a:prstGeom prst="rect">
            <a:avLst/>
          </a:prstGeom>
          <a:noFill/>
        </p:spPr>
      </p:pic>
    </p:spTree>
    <p:extLst>
      <p:ext uri="{BB962C8B-B14F-4D97-AF65-F5344CB8AC3E}">
        <p14:creationId xmlns:p14="http://schemas.microsoft.com/office/powerpoint/2010/main" val="146105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F36A-D04F-1B75-9A0F-1A5BAA6512DC}"/>
              </a:ext>
            </a:extLst>
          </p:cNvPr>
          <p:cNvSpPr>
            <a:spLocks noGrp="1"/>
          </p:cNvSpPr>
          <p:nvPr>
            <p:ph type="title"/>
          </p:nvPr>
        </p:nvSpPr>
        <p:spPr/>
        <p:txBody>
          <a:bodyPr>
            <a:normAutofit/>
          </a:bodyPr>
          <a:lstStyle/>
          <a:p>
            <a:r>
              <a:rPr lang="en-GB" sz="3600" dirty="0">
                <a:latin typeface="+mn-lt"/>
              </a:rPr>
              <a:t>Answers:</a:t>
            </a:r>
          </a:p>
        </p:txBody>
      </p:sp>
      <p:sp>
        <p:nvSpPr>
          <p:cNvPr id="3" name="Picture Placeholder 2">
            <a:extLst>
              <a:ext uri="{FF2B5EF4-FFF2-40B4-BE49-F238E27FC236}">
                <a16:creationId xmlns:a16="http://schemas.microsoft.com/office/drawing/2014/main" id="{7A309803-6018-DC9F-B66A-230C7BF49598}"/>
              </a:ext>
            </a:extLst>
          </p:cNvPr>
          <p:cNvSpPr>
            <a:spLocks noGrp="1"/>
          </p:cNvSpPr>
          <p:nvPr>
            <p:ph type="pic" sz="quarter" idx="10"/>
          </p:nvPr>
        </p:nvSpPr>
        <p:spPr/>
        <p:txBody>
          <a:bodyPr>
            <a:normAutofit fontScale="92500" lnSpcReduction="20000"/>
          </a:bodyPr>
          <a:lstStyle/>
          <a:p>
            <a:endParaRPr lang="en-US" b="1" dirty="0"/>
          </a:p>
          <a:p>
            <a:r>
              <a:rPr lang="en-US" dirty="0"/>
              <a:t>Bad driving </a:t>
            </a:r>
            <a:r>
              <a:rPr lang="en-US" dirty="0" err="1"/>
              <a:t>behaviour</a:t>
            </a:r>
            <a:r>
              <a:rPr lang="en-US" dirty="0"/>
              <a:t> towards cyclists is common and widespread.</a:t>
            </a:r>
            <a:br>
              <a:rPr lang="en-US" dirty="0"/>
            </a:br>
            <a:endParaRPr lang="en-US" dirty="0"/>
          </a:p>
          <a:p>
            <a:r>
              <a:rPr lang="en-US" dirty="0"/>
              <a:t>Drivers sometimes act recklessly and selfishly.</a:t>
            </a:r>
            <a:br>
              <a:rPr lang="en-US" dirty="0"/>
            </a:br>
            <a:endParaRPr lang="en-US" dirty="0"/>
          </a:p>
          <a:p>
            <a:r>
              <a:rPr lang="en-US" dirty="0"/>
              <a:t>Cyclists are often blamed unfairly, despite following safety advice.</a:t>
            </a:r>
            <a:br>
              <a:rPr lang="en-US" dirty="0"/>
            </a:br>
            <a:endParaRPr lang="en-US" dirty="0"/>
          </a:p>
          <a:p>
            <a:r>
              <a:rPr lang="en-US" dirty="0"/>
              <a:t>Drivers underestimate the serious physical danger they pose to cyclists.</a:t>
            </a:r>
            <a:br>
              <a:rPr lang="en-US" dirty="0"/>
            </a:br>
            <a:endParaRPr lang="en-US" dirty="0"/>
          </a:p>
          <a:p>
            <a:r>
              <a:rPr lang="en-US" dirty="0"/>
              <a:t>Traffic congestion often makes dangerous overtaking pointless.</a:t>
            </a:r>
            <a:br>
              <a:rPr lang="en-US" dirty="0"/>
            </a:br>
            <a:endParaRPr lang="en-US" dirty="0"/>
          </a:p>
          <a:p>
            <a:r>
              <a:rPr lang="en-US" dirty="0"/>
              <a:t>The legal and driver education systems don’t take this problem seriously enough.</a:t>
            </a:r>
            <a:br>
              <a:rPr lang="en-US" dirty="0"/>
            </a:br>
            <a:endParaRPr lang="en-US" dirty="0"/>
          </a:p>
          <a:p>
            <a:r>
              <a:rPr lang="en-US" dirty="0"/>
              <a:t>Driving is uniquely risky in everyday life.</a:t>
            </a:r>
            <a:br>
              <a:rPr lang="en-US" dirty="0"/>
            </a:br>
            <a:endParaRPr lang="en-US" dirty="0"/>
          </a:p>
          <a:p>
            <a:r>
              <a:rPr lang="en-US" dirty="0"/>
              <a:t>Drivers forget that cyclists are people too.</a:t>
            </a:r>
            <a:br>
              <a:rPr lang="en-US" dirty="0"/>
            </a:br>
            <a:endParaRPr lang="en-GB" dirty="0"/>
          </a:p>
        </p:txBody>
      </p:sp>
      <p:sp>
        <p:nvSpPr>
          <p:cNvPr id="4" name="Content Placeholder 3">
            <a:extLst>
              <a:ext uri="{FF2B5EF4-FFF2-40B4-BE49-F238E27FC236}">
                <a16:creationId xmlns:a16="http://schemas.microsoft.com/office/drawing/2014/main" id="{1EF55E0F-79F4-CBCD-07D4-DA9EDEE639FD}"/>
              </a:ext>
            </a:extLst>
          </p:cNvPr>
          <p:cNvSpPr>
            <a:spLocks noGrp="1"/>
          </p:cNvSpPr>
          <p:nvPr>
            <p:ph idx="1"/>
          </p:nvPr>
        </p:nvSpPr>
        <p:spPr/>
        <p:txBody>
          <a:bodyPr/>
          <a:lstStyle/>
          <a:p>
            <a:pPr marL="0" indent="0">
              <a:buNone/>
            </a:pPr>
            <a:r>
              <a:rPr lang="en-GB" dirty="0"/>
              <a:t>Your answer should have included these key argument points if it was going to show a full understanding of the writer’s view.</a:t>
            </a:r>
          </a:p>
          <a:p>
            <a:pPr marL="0" indent="0">
              <a:buNone/>
            </a:pPr>
            <a:endParaRPr lang="en-GB" dirty="0"/>
          </a:p>
          <a:p>
            <a:pPr marL="0" indent="0">
              <a:buNone/>
            </a:pPr>
            <a:r>
              <a:rPr lang="en-GB" dirty="0"/>
              <a:t>Look through your answer and use a highlighter to find them.</a:t>
            </a:r>
          </a:p>
          <a:p>
            <a:pPr marL="0" indent="0">
              <a:buNone/>
            </a:pPr>
            <a:endParaRPr lang="en-GB" dirty="0"/>
          </a:p>
          <a:p>
            <a:pPr marL="0" indent="0">
              <a:buNone/>
            </a:pPr>
            <a:r>
              <a:rPr lang="en-GB" dirty="0"/>
              <a:t>Have you got them all?</a:t>
            </a:r>
          </a:p>
          <a:p>
            <a:pPr marL="0" indent="0">
              <a:buNone/>
            </a:pPr>
            <a:endParaRPr lang="en-GB" dirty="0"/>
          </a:p>
          <a:p>
            <a:pPr marL="0" indent="0">
              <a:buNone/>
            </a:pPr>
            <a:r>
              <a:rPr lang="en-GB" dirty="0"/>
              <a:t>Have you missed any?</a:t>
            </a:r>
          </a:p>
        </p:txBody>
      </p:sp>
    </p:spTree>
    <p:extLst>
      <p:ext uri="{BB962C8B-B14F-4D97-AF65-F5344CB8AC3E}">
        <p14:creationId xmlns:p14="http://schemas.microsoft.com/office/powerpoint/2010/main" val="424017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61F1D-034F-E8E2-5D57-75FEF7258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43850-3F26-B57C-36B4-786D8DCFEFB8}"/>
              </a:ext>
            </a:extLst>
          </p:cNvPr>
          <p:cNvSpPr>
            <a:spLocks noGrp="1"/>
          </p:cNvSpPr>
          <p:nvPr>
            <p:ph type="title"/>
          </p:nvPr>
        </p:nvSpPr>
        <p:spPr>
          <a:xfrm>
            <a:off x="282000" y="689023"/>
            <a:ext cx="11627999" cy="1182307"/>
          </a:xfrm>
        </p:spPr>
        <p:txBody>
          <a:bodyPr>
            <a:normAutofit fontScale="90000"/>
          </a:bodyPr>
          <a:lstStyle/>
          <a:p>
            <a:r>
              <a:rPr lang="en-GB" dirty="0">
                <a:latin typeface="+mn-lt"/>
              </a:rPr>
              <a:t>Exam style task</a:t>
            </a:r>
            <a:br>
              <a:rPr lang="en-GB" dirty="0"/>
            </a:br>
            <a:endParaRPr lang="en-GB" dirty="0"/>
          </a:p>
        </p:txBody>
      </p:sp>
      <p:sp>
        <p:nvSpPr>
          <p:cNvPr id="7" name="TextBox 6">
            <a:extLst>
              <a:ext uri="{FF2B5EF4-FFF2-40B4-BE49-F238E27FC236}">
                <a16:creationId xmlns:a16="http://schemas.microsoft.com/office/drawing/2014/main" id="{2F1A5ED1-A2CA-9976-554E-419085480CC9}"/>
              </a:ext>
            </a:extLst>
          </p:cNvPr>
          <p:cNvSpPr txBox="1"/>
          <p:nvPr/>
        </p:nvSpPr>
        <p:spPr>
          <a:xfrm>
            <a:off x="282000" y="1712920"/>
            <a:ext cx="4874791" cy="5355312"/>
          </a:xfrm>
          <a:prstGeom prst="rect">
            <a:avLst/>
          </a:prstGeom>
          <a:noFill/>
        </p:spPr>
        <p:txBody>
          <a:bodyPr wrap="square" rtlCol="0">
            <a:spAutoFit/>
          </a:bodyPr>
          <a:lstStyle/>
          <a:p>
            <a:r>
              <a:rPr lang="en-GB" sz="2400" dirty="0"/>
              <a:t>For Question 2(b) you will need to focus on the writer’s ATTITUDE towards car drivers, considering how it is conveyed through the language choices. You will need approximately three ideas with quotations from Text B to support you.</a:t>
            </a:r>
          </a:p>
          <a:p>
            <a:endParaRPr lang="en-GB" sz="2400" dirty="0"/>
          </a:p>
          <a:p>
            <a:r>
              <a:rPr lang="en-GB" sz="2400" dirty="0"/>
              <a:t>What will you use?</a:t>
            </a:r>
          </a:p>
          <a:p>
            <a:endParaRPr lang="en-GB" sz="2400" dirty="0"/>
          </a:p>
          <a:p>
            <a:r>
              <a:rPr lang="en-GB" sz="2400" dirty="0"/>
              <a:t>Underline your three quotations.</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A863BA55-9EEB-BBF0-95C3-0030C287A48E}"/>
              </a:ext>
            </a:extLst>
          </p:cNvPr>
          <p:cNvPicPr>
            <a:picLocks noChangeAspect="1"/>
          </p:cNvPicPr>
          <p:nvPr/>
        </p:nvPicPr>
        <p:blipFill>
          <a:blip r:embed="rId2"/>
          <a:stretch>
            <a:fillRect/>
          </a:stretch>
        </p:blipFill>
        <p:spPr>
          <a:xfrm>
            <a:off x="5076770" y="370621"/>
            <a:ext cx="6963712" cy="5798356"/>
          </a:xfrm>
          <a:prstGeom prst="rect">
            <a:avLst/>
          </a:prstGeom>
        </p:spPr>
      </p:pic>
    </p:spTree>
    <p:extLst>
      <p:ext uri="{BB962C8B-B14F-4D97-AF65-F5344CB8AC3E}">
        <p14:creationId xmlns:p14="http://schemas.microsoft.com/office/powerpoint/2010/main" val="23934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7DABB8-8390-FFA8-8FE9-F9460CF1C0D0}"/>
              </a:ext>
            </a:extLst>
          </p:cNvPr>
          <p:cNvSpPr txBox="1"/>
          <p:nvPr/>
        </p:nvSpPr>
        <p:spPr>
          <a:xfrm>
            <a:off x="289737" y="743232"/>
            <a:ext cx="5461562" cy="5693866"/>
          </a:xfrm>
          <a:prstGeom prst="rect">
            <a:avLst/>
          </a:prstGeom>
          <a:noFill/>
        </p:spPr>
        <p:txBody>
          <a:bodyPr wrap="square">
            <a:spAutoFit/>
          </a:bodyPr>
          <a:lstStyle/>
          <a:p>
            <a:r>
              <a:rPr lang="en-US" sz="3600" dirty="0"/>
              <a:t>Answer Q2(a)</a:t>
            </a:r>
          </a:p>
          <a:p>
            <a:r>
              <a:rPr lang="en-US" sz="2400" dirty="0"/>
              <a:t>Make your key point and then use a quotation to support you, as below:</a:t>
            </a:r>
          </a:p>
          <a:p>
            <a:endParaRPr lang="en-US" sz="2000" b="1" dirty="0"/>
          </a:p>
          <a:p>
            <a:br>
              <a:rPr lang="en-US" sz="2000" dirty="0"/>
            </a:br>
            <a:r>
              <a:rPr lang="en-US" sz="2400" i="1" dirty="0"/>
              <a:t>The writer </a:t>
            </a:r>
            <a:r>
              <a:rPr lang="en-US" sz="2400" i="1" dirty="0" err="1"/>
              <a:t>criticises</a:t>
            </a:r>
            <a:r>
              <a:rPr lang="en-US" sz="2400" i="1" dirty="0"/>
              <a:t> drivers for overtaking cyclists recklessly, describing it as a “</a:t>
            </a:r>
            <a:r>
              <a:rPr lang="en-US" sz="2400" b="1" i="1" dirty="0"/>
              <a:t>relatively minor but nonetheless very real roll of the dice</a:t>
            </a:r>
            <a:r>
              <a:rPr lang="en-US" sz="2400" i="1" dirty="0"/>
              <a:t>.” This metaphor suggests that drivers treat cyclists’ safety as a deadly gamble, revealing the writer’s view that many drivers act without thought and without considering the consequences of their actions.</a:t>
            </a:r>
            <a:endParaRPr lang="en-GB" sz="2400" i="1" dirty="0"/>
          </a:p>
        </p:txBody>
      </p:sp>
      <p:pic>
        <p:nvPicPr>
          <p:cNvPr id="5" name="Picture 4">
            <a:extLst>
              <a:ext uri="{FF2B5EF4-FFF2-40B4-BE49-F238E27FC236}">
                <a16:creationId xmlns:a16="http://schemas.microsoft.com/office/drawing/2014/main" id="{1B4304F1-DA68-E6DB-6D88-C534D029D3E8}"/>
              </a:ext>
            </a:extLst>
          </p:cNvPr>
          <p:cNvPicPr>
            <a:picLocks noChangeAspect="1"/>
          </p:cNvPicPr>
          <p:nvPr/>
        </p:nvPicPr>
        <p:blipFill>
          <a:blip r:embed="rId2"/>
          <a:stretch>
            <a:fillRect/>
          </a:stretch>
        </p:blipFill>
        <p:spPr>
          <a:xfrm>
            <a:off x="5751299" y="179707"/>
            <a:ext cx="6055254" cy="5041926"/>
          </a:xfrm>
          <a:prstGeom prst="rect">
            <a:avLst/>
          </a:prstGeom>
        </p:spPr>
      </p:pic>
      <p:sp>
        <p:nvSpPr>
          <p:cNvPr id="7" name="Speech Bubble: Rectangle with Corners Rounded 6">
            <a:extLst>
              <a:ext uri="{FF2B5EF4-FFF2-40B4-BE49-F238E27FC236}">
                <a16:creationId xmlns:a16="http://schemas.microsoft.com/office/drawing/2014/main" id="{4D47EA71-1395-31AD-5C35-978A776A68DF}"/>
              </a:ext>
            </a:extLst>
          </p:cNvPr>
          <p:cNvSpPr/>
          <p:nvPr/>
        </p:nvSpPr>
        <p:spPr>
          <a:xfrm>
            <a:off x="6266121" y="5571460"/>
            <a:ext cx="5461562" cy="865638"/>
          </a:xfrm>
          <a:prstGeom prst="wedgeRoundRectCallout">
            <a:avLst/>
          </a:prstGeom>
          <a:solidFill>
            <a:srgbClr val="D74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Your teacher will look at your answer when it’s finished.</a:t>
            </a:r>
          </a:p>
        </p:txBody>
      </p:sp>
    </p:spTree>
    <p:extLst>
      <p:ext uri="{BB962C8B-B14F-4D97-AF65-F5344CB8AC3E}">
        <p14:creationId xmlns:p14="http://schemas.microsoft.com/office/powerpoint/2010/main" val="176252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CF8C3-85FD-6F8C-D793-6F0BACF70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EFC7-9E10-BF4B-4AB8-ADA9B71875E1}"/>
              </a:ext>
            </a:extLst>
          </p:cNvPr>
          <p:cNvSpPr>
            <a:spLocks noGrp="1"/>
          </p:cNvSpPr>
          <p:nvPr>
            <p:ph type="title"/>
          </p:nvPr>
        </p:nvSpPr>
        <p:spPr>
          <a:xfrm>
            <a:off x="594671" y="737043"/>
            <a:ext cx="9910297" cy="720000"/>
          </a:xfrm>
        </p:spPr>
        <p:txBody>
          <a:bodyPr>
            <a:normAutofit/>
          </a:bodyPr>
          <a:lstStyle/>
          <a:p>
            <a:r>
              <a:rPr lang="en-GB" sz="3600" dirty="0">
                <a:latin typeface="+mn-lt"/>
              </a:rPr>
              <a:t>Plenary:</a:t>
            </a:r>
          </a:p>
        </p:txBody>
      </p:sp>
      <p:graphicFrame>
        <p:nvGraphicFramePr>
          <p:cNvPr id="6" name="Content Placeholder 5">
            <a:extLst>
              <a:ext uri="{FF2B5EF4-FFF2-40B4-BE49-F238E27FC236}">
                <a16:creationId xmlns:a16="http://schemas.microsoft.com/office/drawing/2014/main" id="{0B1615F2-5696-9A6E-CA1A-89134D8BDB09}"/>
              </a:ext>
            </a:extLst>
          </p:cNvPr>
          <p:cNvGraphicFramePr>
            <a:graphicFrameLocks noGrp="1"/>
          </p:cNvGraphicFramePr>
          <p:nvPr>
            <p:ph sz="half" idx="1"/>
            <p:extLst>
              <p:ext uri="{D42A27DB-BD31-4B8C-83A1-F6EECF244321}">
                <p14:modId xmlns:p14="http://schemas.microsoft.com/office/powerpoint/2010/main" val="3414309164"/>
              </p:ext>
            </p:extLst>
          </p:nvPr>
        </p:nvGraphicFramePr>
        <p:xfrm>
          <a:off x="771525" y="1881963"/>
          <a:ext cx="10515600" cy="3061229"/>
        </p:xfrm>
        <a:graphic>
          <a:graphicData uri="http://schemas.openxmlformats.org/drawingml/2006/table">
            <a:tbl>
              <a:tblPr/>
              <a:tblGrid>
                <a:gridCol w="10515600">
                  <a:extLst>
                    <a:ext uri="{9D8B030D-6E8A-4147-A177-3AD203B41FA5}">
                      <a16:colId xmlns:a16="http://schemas.microsoft.com/office/drawing/2014/main" val="4097859287"/>
                    </a:ext>
                  </a:extLst>
                </a:gridCol>
              </a:tblGrid>
              <a:tr h="3061229">
                <a:tc>
                  <a:txBody>
                    <a:bodyPr/>
                    <a:lstStyle/>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Your task is to write a one sentence text message to a friend outlining the Text B argument as clearly and as concisely as you can!</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You only have one sentence.</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Be ready to share!</a:t>
                      </a:r>
                    </a:p>
                  </a:txBody>
                  <a:tcPr marL="114300" marR="114300" marT="0" marB="0">
                    <a:lnL>
                      <a:noFill/>
                    </a:lnL>
                    <a:lnR>
                      <a:noFill/>
                    </a:lnR>
                    <a:lnT>
                      <a:noFill/>
                    </a:lnT>
                    <a:lnB>
                      <a:noFill/>
                    </a:lnB>
                    <a:noFill/>
                  </a:tcPr>
                </a:tc>
                <a:extLst>
                  <a:ext uri="{0D108BD9-81ED-4DB2-BD59-A6C34878D82A}">
                    <a16:rowId xmlns:a16="http://schemas.microsoft.com/office/drawing/2014/main" val="2599589960"/>
                  </a:ext>
                </a:extLst>
              </a:tr>
            </a:tbl>
          </a:graphicData>
        </a:graphic>
      </p:graphicFrame>
    </p:spTree>
    <p:extLst>
      <p:ext uri="{BB962C8B-B14F-4D97-AF65-F5344CB8AC3E}">
        <p14:creationId xmlns:p14="http://schemas.microsoft.com/office/powerpoint/2010/main" val="39727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2357-D70D-7917-14CD-B9B54FA16548}"/>
              </a:ext>
            </a:extLst>
          </p:cNvPr>
          <p:cNvSpPr>
            <a:spLocks noGrp="1"/>
          </p:cNvSpPr>
          <p:nvPr>
            <p:ph type="title"/>
          </p:nvPr>
        </p:nvSpPr>
        <p:spPr/>
        <p:txBody>
          <a:bodyPr>
            <a:normAutofit/>
          </a:bodyPr>
          <a:lstStyle/>
          <a:p>
            <a:r>
              <a:rPr lang="en-GB" sz="3600" dirty="0">
                <a:latin typeface="+mn-lt"/>
              </a:rPr>
              <a:t>Review time:</a:t>
            </a:r>
          </a:p>
        </p:txBody>
      </p:sp>
      <p:sp>
        <p:nvSpPr>
          <p:cNvPr id="5" name="Speech Bubble: Rectangle with Corners Rounded 4">
            <a:extLst>
              <a:ext uri="{FF2B5EF4-FFF2-40B4-BE49-F238E27FC236}">
                <a16:creationId xmlns:a16="http://schemas.microsoft.com/office/drawing/2014/main" id="{586DD5C1-678B-B102-09F4-49EA3E1B4978}"/>
              </a:ext>
            </a:extLst>
          </p:cNvPr>
          <p:cNvSpPr/>
          <p:nvPr/>
        </p:nvSpPr>
        <p:spPr>
          <a:xfrm>
            <a:off x="674914" y="2111829"/>
            <a:ext cx="4767943" cy="3738171"/>
          </a:xfrm>
          <a:prstGeom prst="wedgeRoundRectCallout">
            <a:avLst/>
          </a:prstGeom>
          <a:solidFill>
            <a:srgbClr val="D74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What is a SUMMARY?</a:t>
            </a:r>
            <a:endParaRPr lang="en-GB" sz="3200" dirty="0"/>
          </a:p>
        </p:txBody>
      </p:sp>
      <p:sp>
        <p:nvSpPr>
          <p:cNvPr id="6" name="Speech Bubble: Rectangle with Corners Rounded 5">
            <a:extLst>
              <a:ext uri="{FF2B5EF4-FFF2-40B4-BE49-F238E27FC236}">
                <a16:creationId xmlns:a16="http://schemas.microsoft.com/office/drawing/2014/main" id="{3551D823-C93B-5FAA-1A4F-04793F218B97}"/>
              </a:ext>
            </a:extLst>
          </p:cNvPr>
          <p:cNvSpPr/>
          <p:nvPr/>
        </p:nvSpPr>
        <p:spPr>
          <a:xfrm>
            <a:off x="6411686" y="2111828"/>
            <a:ext cx="4767943" cy="3738171"/>
          </a:xfrm>
          <a:prstGeom prst="wedgeRoundRectCallout">
            <a:avLst/>
          </a:prstGeom>
          <a:solidFill>
            <a:srgbClr val="D74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What is </a:t>
            </a:r>
          </a:p>
          <a:p>
            <a:pPr algn="ctr"/>
            <a:r>
              <a:rPr lang="en-GB" sz="3200" b="1" dirty="0"/>
              <a:t>VIEW and how does it differ from ATTITUDE?</a:t>
            </a:r>
            <a:endParaRPr lang="en-GB" sz="3200" dirty="0"/>
          </a:p>
        </p:txBody>
      </p:sp>
    </p:spTree>
    <p:extLst>
      <p:ext uri="{BB962C8B-B14F-4D97-AF65-F5344CB8AC3E}">
        <p14:creationId xmlns:p14="http://schemas.microsoft.com/office/powerpoint/2010/main" val="297272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7CB9-29D7-0F11-0619-2A9C94769DBC}"/>
            </a:ext>
          </a:extLst>
        </p:cNvPr>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EF5FC882-D51F-8F51-1CDD-B536C092990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0" y="0"/>
            <a:ext cx="12259026" cy="6857999"/>
          </a:xfrm>
        </p:spPr>
      </p:pic>
      <p:sp>
        <p:nvSpPr>
          <p:cNvPr id="4" name="Content Placeholder 3">
            <a:extLst>
              <a:ext uri="{FF2B5EF4-FFF2-40B4-BE49-F238E27FC236}">
                <a16:creationId xmlns:a16="http://schemas.microsoft.com/office/drawing/2014/main" id="{21275980-DC48-AD47-BBB4-93ECF7813627}"/>
              </a:ext>
            </a:extLst>
          </p:cNvPr>
          <p:cNvSpPr>
            <a:spLocks noGrp="1"/>
          </p:cNvSpPr>
          <p:nvPr>
            <p:ph idx="1"/>
          </p:nvPr>
        </p:nvSpPr>
        <p:spPr>
          <a:xfrm>
            <a:off x="364278" y="529390"/>
            <a:ext cx="11463443" cy="5889518"/>
          </a:xfrm>
          <a:solidFill>
            <a:srgbClr val="D74120">
              <a:alpha val="89804"/>
            </a:srgbClr>
          </a:solidFill>
          <a:ln>
            <a:solidFill>
              <a:schemeClr val="accent2"/>
            </a:solidFill>
          </a:ln>
        </p:spPr>
        <p:txBody>
          <a:bodyPr vert="horz" lIns="91440" tIns="45720" rIns="91440" bIns="45720" rtlCol="0" anchor="ctr">
            <a:normAutofit/>
          </a:bodyPr>
          <a:lstStyle/>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Learning objectives: </a:t>
            </a:r>
          </a:p>
          <a:p>
            <a:pPr marL="0" indent="0" algn="ctr">
              <a:buNone/>
            </a:pPr>
            <a:r>
              <a:rPr lang="en-GB" dirty="0">
                <a:solidFill>
                  <a:schemeClr val="bg1"/>
                </a:solidFill>
              </a:rPr>
              <a:t>To identify a writer’s view and attitude in a non-fiction extract.</a:t>
            </a:r>
          </a:p>
          <a:p>
            <a:pPr marL="0" indent="0" algn="ctr">
              <a:buNone/>
            </a:pPr>
            <a:r>
              <a:rPr lang="en-GB" dirty="0">
                <a:solidFill>
                  <a:schemeClr val="bg1"/>
                </a:solidFill>
              </a:rPr>
              <a:t>To use appropriate evidence to support ideas about view and attitude.</a:t>
            </a:r>
          </a:p>
          <a:p>
            <a:pPr marL="0" indent="0" algn="ctr">
              <a:lnSpc>
                <a:spcPct val="115000"/>
              </a:lnSpc>
              <a:spcAft>
                <a:spcPts val="800"/>
              </a:spcAft>
              <a:buNone/>
            </a:pPr>
            <a:endPar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Lesson objective:</a:t>
            </a:r>
          </a:p>
          <a:p>
            <a:pPr marL="0" indent="0" algn="ctr">
              <a:buNone/>
            </a:pPr>
            <a:r>
              <a:rPr lang="en-GB" dirty="0">
                <a:solidFill>
                  <a:schemeClr val="bg1"/>
                </a:solidFill>
              </a:rPr>
              <a:t>Write answers to Paper 1 Question 2 (a) and (b).</a:t>
            </a:r>
          </a:p>
          <a:p>
            <a:pPr marL="0" indent="0" algn="ctr">
              <a:lnSpc>
                <a:spcPct val="115000"/>
              </a:lnSpc>
              <a:spcAft>
                <a:spcPts val="800"/>
              </a:spcAft>
              <a:buNone/>
            </a:pPr>
            <a:endParaRPr lang="en-GB" b="1"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993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7999"/>
            <a:ext cx="11627999" cy="1299771"/>
          </a:xfrm>
        </p:spPr>
        <p:txBody>
          <a:bodyPr anchor="ctr">
            <a:normAutofit fontScale="90000"/>
          </a:bodyPr>
          <a:lstStyle/>
          <a:p>
            <a:r>
              <a:rPr lang="en-GB" dirty="0">
                <a:latin typeface="+mn-lt"/>
              </a:rPr>
              <a:t>Starter task:</a:t>
            </a:r>
            <a:br>
              <a:rPr lang="en-GB" dirty="0">
                <a:latin typeface="+mn-lt"/>
              </a:rPr>
            </a:br>
            <a:r>
              <a:rPr lang="en-GB" sz="3600" dirty="0">
                <a:latin typeface="+mn-lt"/>
              </a:rPr>
              <a:t>What do you think the attitude is behind each of these sentences?</a:t>
            </a:r>
            <a:br>
              <a:rPr lang="en-GB" sz="3600" dirty="0">
                <a:latin typeface="+mn-lt"/>
              </a:rPr>
            </a:br>
            <a:endParaRPr lang="en-GB" sz="3600" dirty="0">
              <a:latin typeface="+mn-lt"/>
            </a:endParaRPr>
          </a:p>
        </p:txBody>
      </p:sp>
      <p:sp>
        <p:nvSpPr>
          <p:cNvPr id="8" name="TextBox 7">
            <a:extLst>
              <a:ext uri="{FF2B5EF4-FFF2-40B4-BE49-F238E27FC236}">
                <a16:creationId xmlns:a16="http://schemas.microsoft.com/office/drawing/2014/main" id="{0C48555B-B88C-ABF1-ED77-EBE2868274BE}"/>
              </a:ext>
            </a:extLst>
          </p:cNvPr>
          <p:cNvSpPr txBox="1"/>
          <p:nvPr/>
        </p:nvSpPr>
        <p:spPr>
          <a:xfrm>
            <a:off x="2943279" y="2015382"/>
            <a:ext cx="6101442" cy="584775"/>
          </a:xfrm>
          <a:prstGeom prst="rect">
            <a:avLst/>
          </a:prstGeom>
          <a:noFill/>
        </p:spPr>
        <p:txBody>
          <a:bodyPr wrap="square">
            <a:spAutoFit/>
          </a:bodyPr>
          <a:lstStyle/>
          <a:p>
            <a:pPr algn="ctr"/>
            <a:r>
              <a:rPr lang="en-GB" sz="3200" dirty="0"/>
              <a:t>Think – Pair - Share</a:t>
            </a:r>
          </a:p>
        </p:txBody>
      </p:sp>
      <p:sp>
        <p:nvSpPr>
          <p:cNvPr id="4" name="Rectangle 2">
            <a:extLst>
              <a:ext uri="{FF2B5EF4-FFF2-40B4-BE49-F238E27FC236}">
                <a16:creationId xmlns:a16="http://schemas.microsoft.com/office/drawing/2014/main" id="{BE945574-5109-2CF3-A394-1A522175FD49}"/>
              </a:ext>
            </a:extLst>
          </p:cNvPr>
          <p:cNvSpPr>
            <a:spLocks noChangeArrowheads="1"/>
          </p:cNvSpPr>
          <p:nvPr/>
        </p:nvSpPr>
        <p:spPr bwMode="auto">
          <a:xfrm>
            <a:off x="1049466" y="2857459"/>
            <a:ext cx="9889067"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I just love being stuck in traffic on a Monday morning — it’s exactly how I wanted to start my week.</a:t>
            </a:r>
            <a:endParaRPr lang="en-US" altLang="en-US"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The view from the top of the tower took my breath away; I never imagined something so beautiful.</a:t>
            </a:r>
            <a:br>
              <a:rPr kumimoji="0" lang="en-US" altLang="en-US" sz="2800" i="0" u="none" strike="noStrike" cap="none" normalizeH="0" baseline="0" dirty="0">
                <a:ln>
                  <a:noFill/>
                </a:ln>
                <a:solidFill>
                  <a:schemeClr val="tx1"/>
                </a:solidFill>
                <a:effectLst/>
                <a:latin typeface="Arial" panose="020B0604020202020204" pitchFamily="34" charset="0"/>
              </a:rPr>
            </a:br>
            <a:endParaRPr kumimoji="0" lang="en-US" altLang="en-US" sz="2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Why do I need to </a:t>
            </a:r>
            <a:r>
              <a:rPr kumimoji="0" lang="en-US" altLang="en-US" sz="2800" i="0" u="none" strike="noStrike" cap="none" normalizeH="0" baseline="0" dirty="0" err="1">
                <a:ln>
                  <a:noFill/>
                </a:ln>
                <a:solidFill>
                  <a:schemeClr val="tx1"/>
                </a:solidFill>
                <a:effectLst/>
                <a:latin typeface="Arial" panose="020B0604020202020204" pitchFamily="34" charset="0"/>
              </a:rPr>
              <a:t>apologise</a:t>
            </a:r>
            <a:r>
              <a:rPr kumimoji="0" lang="en-US" altLang="en-US" sz="2800" i="0" u="none" strike="noStrike" cap="none" normalizeH="0" baseline="0" dirty="0">
                <a:ln>
                  <a:noFill/>
                </a:ln>
                <a:solidFill>
                  <a:schemeClr val="tx1"/>
                </a:solidFill>
                <a:effectLst/>
                <a:latin typeface="Arial" panose="020B0604020202020204" pitchFamily="34" charset="0"/>
              </a:rPr>
              <a:t> when I didn’t do anything wrong?</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62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8AC53-B4F5-CD7C-1052-070753A58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F80CA-9762-301F-2557-30669E257756}"/>
              </a:ext>
            </a:extLst>
          </p:cNvPr>
          <p:cNvSpPr>
            <a:spLocks noGrp="1"/>
          </p:cNvSpPr>
          <p:nvPr>
            <p:ph type="title"/>
          </p:nvPr>
        </p:nvSpPr>
        <p:spPr>
          <a:xfrm>
            <a:off x="180001" y="1007999"/>
            <a:ext cx="11627999" cy="1299771"/>
          </a:xfrm>
        </p:spPr>
        <p:txBody>
          <a:bodyPr anchor="ctr">
            <a:normAutofit fontScale="90000"/>
          </a:bodyPr>
          <a:lstStyle/>
          <a:p>
            <a:r>
              <a:rPr lang="en-GB" dirty="0">
                <a:latin typeface="+mn-lt"/>
              </a:rPr>
              <a:t>Starter task:</a:t>
            </a:r>
            <a:br>
              <a:rPr lang="en-GB" dirty="0">
                <a:latin typeface="+mn-lt"/>
              </a:rPr>
            </a:br>
            <a:br>
              <a:rPr lang="en-GB" dirty="0">
                <a:latin typeface="+mn-lt"/>
              </a:rPr>
            </a:br>
            <a:endParaRPr lang="en-GB" dirty="0">
              <a:latin typeface="+mn-lt"/>
            </a:endParaRPr>
          </a:p>
        </p:txBody>
      </p:sp>
      <p:sp>
        <p:nvSpPr>
          <p:cNvPr id="3" name="Rectangle 1">
            <a:extLst>
              <a:ext uri="{FF2B5EF4-FFF2-40B4-BE49-F238E27FC236}">
                <a16:creationId xmlns:a16="http://schemas.microsoft.com/office/drawing/2014/main" id="{FB707CDA-F081-114A-DD0D-351BE1BF7DA9}"/>
              </a:ext>
            </a:extLst>
          </p:cNvPr>
          <p:cNvSpPr>
            <a:spLocks noChangeArrowheads="1"/>
          </p:cNvSpPr>
          <p:nvPr/>
        </p:nvSpPr>
        <p:spPr bwMode="auto">
          <a:xfrm>
            <a:off x="635000" y="2657405"/>
            <a:ext cx="1092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chemeClr val="tx1"/>
                </a:solidFill>
                <a:effectLst/>
                <a:latin typeface="Arial" panose="020B0604020202020204" pitchFamily="34" charset="0"/>
              </a:rPr>
              <a:t>I just love being stuck in traffic on a Monday morning — it’s exactly how I wanted to start my week.</a:t>
            </a:r>
            <a:br>
              <a:rPr kumimoji="0" lang="en-US" altLang="en-US" sz="2400" i="0" u="none" strike="noStrike" cap="none" normalizeH="0" baseline="0" dirty="0">
                <a:ln>
                  <a:noFill/>
                </a:ln>
                <a:solidFill>
                  <a:schemeClr val="tx1"/>
                </a:solidFill>
                <a:effectLst/>
                <a:latin typeface="Arial" panose="020B0604020202020204" pitchFamily="34" charset="0"/>
              </a:rPr>
            </a:br>
            <a:r>
              <a:rPr kumimoji="0" lang="en-US" altLang="en-US" sz="2400" i="1" u="none" strike="noStrike" cap="none" normalizeH="0" baseline="0" dirty="0">
                <a:ln>
                  <a:noFill/>
                </a:ln>
                <a:solidFill>
                  <a:srgbClr val="FF0000"/>
                </a:solidFill>
                <a:effectLst/>
                <a:latin typeface="Arial" panose="020B0604020202020204" pitchFamily="34" charset="0"/>
              </a:rPr>
              <a:t>Sarcastic / Frustrated</a:t>
            </a:r>
            <a:endParaRPr kumimoji="0" lang="en-US" altLang="en-US" sz="240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chemeClr val="tx1"/>
                </a:solidFill>
                <a:effectLst/>
                <a:latin typeface="Arial" panose="020B0604020202020204" pitchFamily="34" charset="0"/>
              </a:rPr>
              <a:t>The view from the top of the tower took my breath away; I never imagined something so beautiful.</a:t>
            </a: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i="1" u="none" strike="noStrike" cap="none" normalizeH="0" baseline="0" dirty="0">
                <a:ln>
                  <a:noFill/>
                </a:ln>
                <a:solidFill>
                  <a:srgbClr val="FF0000"/>
                </a:solidFill>
                <a:effectLst/>
                <a:latin typeface="Arial" panose="020B0604020202020204" pitchFamily="34" charset="0"/>
              </a:rPr>
              <a:t>Awe / Wonder / Admiration</a:t>
            </a:r>
            <a:endParaRPr kumimoji="0" lang="en-US" altLang="en-US" sz="240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chemeClr val="tx1"/>
                </a:solidFill>
                <a:effectLst/>
                <a:latin typeface="Arial" panose="020B0604020202020204" pitchFamily="34" charset="0"/>
              </a:rPr>
              <a:t>Why do I need to </a:t>
            </a:r>
            <a:r>
              <a:rPr kumimoji="0" lang="en-US" altLang="en-US" sz="2400" i="0" u="none" strike="noStrike" cap="none" normalizeH="0" baseline="0" dirty="0" err="1">
                <a:ln>
                  <a:noFill/>
                </a:ln>
                <a:solidFill>
                  <a:schemeClr val="tx1"/>
                </a:solidFill>
                <a:effectLst/>
                <a:latin typeface="Arial" panose="020B0604020202020204" pitchFamily="34" charset="0"/>
              </a:rPr>
              <a:t>apologise</a:t>
            </a:r>
            <a:r>
              <a:rPr kumimoji="0" lang="en-US" altLang="en-US" sz="2400" i="0" u="none" strike="noStrike" cap="none" normalizeH="0" baseline="0" dirty="0">
                <a:ln>
                  <a:noFill/>
                </a:ln>
                <a:solidFill>
                  <a:schemeClr val="tx1"/>
                </a:solidFill>
                <a:effectLst/>
                <a:latin typeface="Arial" panose="020B0604020202020204" pitchFamily="34" charset="0"/>
              </a:rPr>
              <a:t> when I didn’t do anything wrong?</a:t>
            </a:r>
            <a:br>
              <a:rPr kumimoji="0" lang="en-US" altLang="en-US" sz="2400" i="0" u="none" strike="noStrike" cap="none" normalizeH="0" baseline="0" dirty="0">
                <a:ln>
                  <a:noFill/>
                </a:ln>
                <a:solidFill>
                  <a:schemeClr val="tx1"/>
                </a:solidFill>
                <a:effectLst/>
                <a:latin typeface="Arial" panose="020B0604020202020204" pitchFamily="34" charset="0"/>
              </a:rPr>
            </a:br>
            <a:r>
              <a:rPr kumimoji="0" lang="en-US" altLang="en-US" sz="2400" i="1" u="none" strike="noStrike" cap="none" normalizeH="0" baseline="0" dirty="0">
                <a:ln>
                  <a:noFill/>
                </a:ln>
                <a:solidFill>
                  <a:srgbClr val="FF0000"/>
                </a:solidFill>
                <a:effectLst/>
                <a:latin typeface="Arial" panose="020B0604020202020204" pitchFamily="34" charset="0"/>
              </a:rPr>
              <a:t>Defensive / Angry / Resentful</a:t>
            </a:r>
            <a:endParaRPr kumimoji="0" lang="en-US" altLang="en-US" sz="2400" i="0" u="none" strike="noStrike" cap="none" normalizeH="0" baseline="0" dirty="0">
              <a:ln>
                <a:noFill/>
              </a:ln>
              <a:solidFill>
                <a:srgbClr val="FF0000"/>
              </a:solidFill>
              <a:effectLst/>
              <a:latin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589447D1-4428-94B3-DEA2-EEAE232B5814}"/>
              </a:ext>
            </a:extLst>
          </p:cNvPr>
          <p:cNvSpPr/>
          <p:nvPr/>
        </p:nvSpPr>
        <p:spPr>
          <a:xfrm>
            <a:off x="4209860" y="1115108"/>
            <a:ext cx="5797907" cy="1085552"/>
          </a:xfrm>
          <a:prstGeom prst="wedgeRoundRectCallout">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How did you work it out? </a:t>
            </a:r>
          </a:p>
        </p:txBody>
      </p:sp>
    </p:spTree>
    <p:extLst>
      <p:ext uri="{BB962C8B-B14F-4D97-AF65-F5344CB8AC3E}">
        <p14:creationId xmlns:p14="http://schemas.microsoft.com/office/powerpoint/2010/main" val="200125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364278" y="301901"/>
            <a:ext cx="11463443" cy="6270349"/>
          </a:xfrm>
          <a:solidFill>
            <a:srgbClr val="D74120">
              <a:alpha val="89804"/>
            </a:srgbClr>
          </a:solidFill>
          <a:ln>
            <a:solidFill>
              <a:schemeClr val="accent2"/>
            </a:solidFill>
          </a:ln>
        </p:spPr>
        <p:txBody>
          <a:bodyPr vert="horz" lIns="91440" tIns="45720" rIns="91440" bIns="45720" rtlCol="0" anchor="ctr">
            <a:normAutofit/>
          </a:bodyPr>
          <a:lstStyle/>
          <a:p>
            <a:pPr marL="0" indent="0" algn="ctr">
              <a:buNone/>
            </a:pPr>
            <a:r>
              <a:rPr lang="en-GB" sz="3600" b="1" dirty="0">
                <a:solidFill>
                  <a:schemeClr val="bg1"/>
                </a:solidFill>
                <a:latin typeface="Arial"/>
                <a:cs typeface="Arial"/>
              </a:rPr>
              <a:t>View and Attitude</a:t>
            </a:r>
          </a:p>
          <a:p>
            <a:pPr marL="0" indent="0" algn="ctr">
              <a:buNone/>
            </a:pPr>
            <a:r>
              <a:rPr lang="en-GB" sz="3600" dirty="0">
                <a:solidFill>
                  <a:schemeClr val="bg1"/>
                </a:solidFill>
                <a:latin typeface="Arial"/>
                <a:cs typeface="Arial"/>
              </a:rPr>
              <a:t>What is it? </a:t>
            </a:r>
          </a:p>
          <a:p>
            <a:pPr marL="0" indent="0" algn="ctr">
              <a:buNone/>
            </a:pPr>
            <a:endParaRPr lang="en-GB" sz="3200" dirty="0">
              <a:latin typeface="Arial"/>
              <a:cs typeface="Arial"/>
            </a:endParaRPr>
          </a:p>
          <a:p>
            <a:pPr marL="0" indent="0" algn="ctr">
              <a:buNone/>
            </a:pPr>
            <a:endParaRPr lang="en-GB" sz="3200" dirty="0">
              <a:latin typeface="Arial"/>
              <a:cs typeface="Arial"/>
            </a:endParaRPr>
          </a:p>
          <a:p>
            <a:pPr marL="0" indent="0" algn="ctr">
              <a:buNone/>
            </a:pPr>
            <a:endParaRPr lang="en-GB" sz="3200" dirty="0">
              <a:latin typeface="Arial"/>
              <a:cs typeface="Arial"/>
            </a:endParaRPr>
          </a:p>
          <a:p>
            <a:pPr marL="0" indent="0" algn="ctr">
              <a:buNone/>
            </a:pPr>
            <a:endParaRPr lang="en-GB" sz="3200" dirty="0"/>
          </a:p>
        </p:txBody>
      </p:sp>
      <p:sp>
        <p:nvSpPr>
          <p:cNvPr id="5" name="Speech Bubble: Rectangle with Corners Rounded 4">
            <a:extLst>
              <a:ext uri="{FF2B5EF4-FFF2-40B4-BE49-F238E27FC236}">
                <a16:creationId xmlns:a16="http://schemas.microsoft.com/office/drawing/2014/main" id="{B83DC445-7144-91B9-FB59-7488BD0E77CA}"/>
              </a:ext>
            </a:extLst>
          </p:cNvPr>
          <p:cNvSpPr/>
          <p:nvPr/>
        </p:nvSpPr>
        <p:spPr>
          <a:xfrm>
            <a:off x="1496786" y="3437075"/>
            <a:ext cx="9472613" cy="1814512"/>
          </a:xfrm>
          <a:prstGeom prst="wedgeRoundRectCallout">
            <a:avLst/>
          </a:prstGeom>
          <a:solidFill>
            <a:srgbClr val="FAE3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 person’s view is what they think or believe about a topic/issue. Their attitude is how they feel about that topic.</a:t>
            </a:r>
          </a:p>
        </p:txBody>
      </p:sp>
    </p:spTree>
    <p:extLst>
      <p:ext uri="{BB962C8B-B14F-4D97-AF65-F5344CB8AC3E}">
        <p14:creationId xmlns:p14="http://schemas.microsoft.com/office/powerpoint/2010/main" val="30619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AA5714-A0FD-2946-ACF2-E792DD9A3EAC}"/>
              </a:ext>
            </a:extLst>
          </p:cNvPr>
          <p:cNvPicPr>
            <a:picLocks noChangeAspect="1"/>
          </p:cNvPicPr>
          <p:nvPr/>
        </p:nvPicPr>
        <p:blipFill>
          <a:blip r:embed="rId2"/>
          <a:stretch>
            <a:fillRect/>
          </a:stretch>
        </p:blipFill>
        <p:spPr>
          <a:xfrm>
            <a:off x="2200156" y="147278"/>
            <a:ext cx="9889068" cy="6563443"/>
          </a:xfrm>
          <a:prstGeom prst="rect">
            <a:avLst/>
          </a:prstGeom>
        </p:spPr>
      </p:pic>
      <p:graphicFrame>
        <p:nvGraphicFramePr>
          <p:cNvPr id="13" name="Table 12">
            <a:extLst>
              <a:ext uri="{FF2B5EF4-FFF2-40B4-BE49-F238E27FC236}">
                <a16:creationId xmlns:a16="http://schemas.microsoft.com/office/drawing/2014/main" id="{44FCC823-1C09-32BD-F345-FFDDF6F751E0}"/>
              </a:ext>
            </a:extLst>
          </p:cNvPr>
          <p:cNvGraphicFramePr>
            <a:graphicFrameLocks noGrp="1"/>
          </p:cNvGraphicFramePr>
          <p:nvPr>
            <p:extLst>
              <p:ext uri="{D42A27DB-BD31-4B8C-83A1-F6EECF244321}">
                <p14:modId xmlns:p14="http://schemas.microsoft.com/office/powerpoint/2010/main" val="3840261227"/>
              </p:ext>
            </p:extLst>
          </p:nvPr>
        </p:nvGraphicFramePr>
        <p:xfrm>
          <a:off x="7550591" y="2480018"/>
          <a:ext cx="4538634" cy="3784980"/>
        </p:xfrm>
        <a:graphic>
          <a:graphicData uri="http://schemas.openxmlformats.org/drawingml/2006/table">
            <a:tbl>
              <a:tblPr>
                <a:tableStyleId>{5C22544A-7EE6-4342-B048-85BDC9FD1C3A}</a:tableStyleId>
              </a:tblPr>
              <a:tblGrid>
                <a:gridCol w="4538634">
                  <a:extLst>
                    <a:ext uri="{9D8B030D-6E8A-4147-A177-3AD203B41FA5}">
                      <a16:colId xmlns:a16="http://schemas.microsoft.com/office/drawing/2014/main" val="1835765887"/>
                    </a:ext>
                  </a:extLst>
                </a:gridCol>
              </a:tblGrid>
              <a:tr h="3784980">
                <a:tc>
                  <a:txBody>
                    <a:bodyPr/>
                    <a:lstStyle/>
                    <a:p>
                      <a:pPr algn="l">
                        <a:lnSpc>
                          <a:spcPct val="110000"/>
                        </a:lnSpc>
                        <a:buNone/>
                      </a:pPr>
                      <a:r>
                        <a:rPr lang="en-GB" sz="2000" dirty="0">
                          <a:effectLst/>
                        </a:rPr>
                        <a:t>Read and think about:</a:t>
                      </a:r>
                    </a:p>
                    <a:p>
                      <a:pPr marL="342900" indent="-342900" algn="l">
                        <a:lnSpc>
                          <a:spcPct val="110000"/>
                        </a:lnSpc>
                        <a:buFont typeface="Arial" panose="020B0604020202020204" pitchFamily="34" charset="0"/>
                        <a:buChar char="•"/>
                      </a:pPr>
                      <a:r>
                        <a:rPr lang="en-GB" sz="2000" b="1" dirty="0">
                          <a:effectLst/>
                        </a:rPr>
                        <a:t>The writer’s feelings </a:t>
                      </a:r>
                    </a:p>
                    <a:p>
                      <a:pPr marL="0" indent="0" algn="l">
                        <a:lnSpc>
                          <a:spcPct val="110000"/>
                        </a:lnSpc>
                        <a:buFont typeface="Arial" panose="020B0604020202020204" pitchFamily="34" charset="0"/>
                        <a:buNone/>
                      </a:pPr>
                      <a:r>
                        <a:rPr lang="en-GB" sz="2000" dirty="0">
                          <a:effectLst/>
                        </a:rPr>
                        <a:t>(How do they feel?)</a:t>
                      </a:r>
                    </a:p>
                    <a:p>
                      <a:pPr marL="0" indent="0" algn="l">
                        <a:lnSpc>
                          <a:spcPct val="110000"/>
                        </a:lnSpc>
                        <a:buFont typeface="Arial" panose="020B0604020202020204" pitchFamily="34" charset="0"/>
                        <a:buNone/>
                      </a:pPr>
                      <a:endParaRPr lang="en-GB" sz="2000" dirty="0">
                        <a:effectLst/>
                      </a:endParaRPr>
                    </a:p>
                    <a:p>
                      <a:pPr marL="342900" indent="-342900" algn="l">
                        <a:lnSpc>
                          <a:spcPct val="110000"/>
                        </a:lnSpc>
                        <a:buFont typeface="Arial" panose="020B0604020202020204" pitchFamily="34" charset="0"/>
                        <a:buChar char="•"/>
                      </a:pPr>
                      <a:r>
                        <a:rPr lang="en-GB" sz="2000" b="1" dirty="0">
                          <a:effectLst/>
                        </a:rPr>
                        <a:t>The writer’s attitude </a:t>
                      </a:r>
                    </a:p>
                    <a:p>
                      <a:pPr marL="0" indent="0" algn="l">
                        <a:lnSpc>
                          <a:spcPct val="110000"/>
                        </a:lnSpc>
                        <a:buFont typeface="Arial" panose="020B0604020202020204" pitchFamily="34" charset="0"/>
                        <a:buNone/>
                      </a:pPr>
                      <a:r>
                        <a:rPr lang="en-GB" sz="2000" dirty="0">
                          <a:effectLst/>
                        </a:rPr>
                        <a:t>(Positive? Negative? Conflicted?)</a:t>
                      </a:r>
                    </a:p>
                    <a:p>
                      <a:pPr marL="0" indent="0" algn="l">
                        <a:lnSpc>
                          <a:spcPct val="110000"/>
                        </a:lnSpc>
                        <a:buFont typeface="Arial" panose="020B0604020202020204" pitchFamily="34" charset="0"/>
                        <a:buNone/>
                      </a:pPr>
                      <a:endParaRPr lang="en-GB" sz="2000" dirty="0">
                        <a:effectLst/>
                      </a:endParaRPr>
                    </a:p>
                    <a:p>
                      <a:pPr marL="342900" indent="-342900" algn="l">
                        <a:lnSpc>
                          <a:spcPct val="110000"/>
                        </a:lnSpc>
                        <a:buFont typeface="Arial" panose="020B0604020202020204" pitchFamily="34" charset="0"/>
                        <a:buChar char="•"/>
                      </a:pPr>
                      <a:r>
                        <a:rPr lang="en-GB" sz="2000" b="1" dirty="0">
                          <a:effectLst/>
                        </a:rPr>
                        <a:t>Clues in the language </a:t>
                      </a:r>
                      <a:r>
                        <a:rPr lang="en-GB" sz="2000" dirty="0">
                          <a:effectLst/>
                        </a:rPr>
                        <a:t>that help you form your ideas</a:t>
                      </a:r>
                    </a:p>
                    <a:p>
                      <a:pPr marL="0" indent="0" algn="l">
                        <a:lnSpc>
                          <a:spcPct val="110000"/>
                        </a:lnSpc>
                        <a:buFont typeface="Arial" panose="020B0604020202020204" pitchFamily="34" charset="0"/>
                        <a:buNone/>
                      </a:pPr>
                      <a:r>
                        <a:rPr lang="en-GB" sz="2000" dirty="0">
                          <a:effectLst/>
                        </a:rPr>
                        <a:t>(emotive words, tone, punctuation, repetition)</a:t>
                      </a:r>
                      <a:endParaRPr lang="en-GB"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tc>
                <a:extLst>
                  <a:ext uri="{0D108BD9-81ED-4DB2-BD59-A6C34878D82A}">
                    <a16:rowId xmlns:a16="http://schemas.microsoft.com/office/drawing/2014/main" val="2186944090"/>
                  </a:ext>
                </a:extLst>
              </a:tr>
            </a:tbl>
          </a:graphicData>
        </a:graphic>
      </p:graphicFrame>
      <p:sp>
        <p:nvSpPr>
          <p:cNvPr id="2" name="TextBox 1">
            <a:extLst>
              <a:ext uri="{FF2B5EF4-FFF2-40B4-BE49-F238E27FC236}">
                <a16:creationId xmlns:a16="http://schemas.microsoft.com/office/drawing/2014/main" id="{CFADA987-B1F1-7571-76CE-B18B60440254}"/>
              </a:ext>
            </a:extLst>
          </p:cNvPr>
          <p:cNvSpPr txBox="1"/>
          <p:nvPr/>
        </p:nvSpPr>
        <p:spPr>
          <a:xfrm>
            <a:off x="633742" y="959668"/>
            <a:ext cx="825932" cy="369332"/>
          </a:xfrm>
          <a:prstGeom prst="rect">
            <a:avLst/>
          </a:prstGeom>
          <a:noFill/>
        </p:spPr>
        <p:txBody>
          <a:bodyPr wrap="none" rtlCol="0">
            <a:spAutoFit/>
          </a:bodyPr>
          <a:lstStyle/>
          <a:p>
            <a:r>
              <a:rPr lang="en-GB" dirty="0"/>
              <a:t>Text B</a:t>
            </a:r>
          </a:p>
        </p:txBody>
      </p:sp>
    </p:spTree>
    <p:extLst>
      <p:ext uri="{BB962C8B-B14F-4D97-AF65-F5344CB8AC3E}">
        <p14:creationId xmlns:p14="http://schemas.microsoft.com/office/powerpoint/2010/main" val="1467320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621966-7916-27F4-9DB0-39B6BB219230}"/>
              </a:ext>
            </a:extLst>
          </p:cNvPr>
          <p:cNvSpPr txBox="1"/>
          <p:nvPr/>
        </p:nvSpPr>
        <p:spPr>
          <a:xfrm>
            <a:off x="3048886" y="1293031"/>
            <a:ext cx="6097772" cy="3481594"/>
          </a:xfrm>
          <a:prstGeom prst="rect">
            <a:avLst/>
          </a:prstGeom>
          <a:noFill/>
        </p:spPr>
        <p:txBody>
          <a:bodyPr wrap="square">
            <a:spAutoFit/>
          </a:bodyPr>
          <a:lstStyle/>
          <a:p>
            <a:pPr>
              <a:lnSpc>
                <a:spcPct val="107000"/>
              </a:lnSpc>
              <a:spcAft>
                <a:spcPts val="800"/>
              </a:spcAft>
              <a:buNone/>
            </a:pPr>
            <a:r>
              <a:rPr lang="en-GB" sz="3200" kern="100" dirty="0">
                <a:solidFill>
                  <a:srgbClr val="000000"/>
                </a:solidFill>
                <a:effectLst/>
                <a:ea typeface="Aptos" panose="020B0004020202020204" pitchFamily="34" charset="0"/>
                <a:cs typeface="Times New Roman" panose="02020603050405020304" pitchFamily="18" charset="0"/>
              </a:rPr>
              <a:t>All Cyclists Fear Bad Drivers</a:t>
            </a:r>
            <a:endParaRPr lang="en-GB" sz="3200" kern="100" dirty="0">
              <a:effectLst/>
              <a:ea typeface="Aptos" panose="020B0004020202020204" pitchFamily="34" charset="0"/>
              <a:cs typeface="Times New Roman" panose="02020603050405020304" pitchFamily="18" charset="0"/>
            </a:endParaRPr>
          </a:p>
          <a:p>
            <a:pPr>
              <a:lnSpc>
                <a:spcPct val="107000"/>
              </a:lnSpc>
              <a:spcAft>
                <a:spcPts val="800"/>
              </a:spcAft>
              <a:buNone/>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My first reaction at watching the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strike="noStrike" kern="100" dirty="0">
                <a:effectLst/>
                <a:highlight>
                  <a:srgbClr val="C9C9C9"/>
                </a:highligh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much-shared</a:t>
            </a:r>
            <a:r>
              <a:rPr lang="en-GB" sz="1800" strike="noStrike" kern="100" dirty="0">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video of Jeremy Vine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being intimidated by a driver for doing nothing more provocative than cycling in a straight line along a London street was </a:t>
            </a:r>
            <a:r>
              <a:rPr lang="en-GB" sz="1800" b="1" kern="100" dirty="0">
                <a:solidFill>
                  <a:srgbClr val="000000"/>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appalled horror</a:t>
            </a: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My second might be more surprising to non-cyclists</a:t>
            </a:r>
            <a:r>
              <a:rPr lang="en-GB" sz="1800" kern="100" dirty="0">
                <a:solidFill>
                  <a:srgbClr val="000000"/>
                </a:solidFill>
                <a:effectLst/>
                <a:highlight>
                  <a:srgbClr val="D7FDF5"/>
                </a:highlight>
                <a:latin typeface="Aptos" panose="020B0004020202020204" pitchFamily="34" charset="0"/>
                <a:ea typeface="Aptos" panose="020B0004020202020204" pitchFamily="34" charset="0"/>
                <a:cs typeface="Times New Roman" panose="02020603050405020304" pitchFamily="18" charset="0"/>
              </a:rPr>
              <a:t>: </a:t>
            </a:r>
            <a:r>
              <a:rPr lang="en-GB" sz="1800" b="1" kern="100" dirty="0">
                <a:solidFill>
                  <a:srgbClr val="000000"/>
                </a:solidFill>
                <a:effectLst/>
                <a:highlight>
                  <a:srgbClr val="D7FDF5"/>
                </a:highlight>
                <a:latin typeface="Aptos" panose="020B0004020202020204" pitchFamily="34" charset="0"/>
                <a:ea typeface="Aptos" panose="020B0004020202020204" pitchFamily="34" charset="0"/>
                <a:cs typeface="Times New Roman" panose="02020603050405020304" pitchFamily="18" charset="0"/>
              </a:rPr>
              <a:t>I’ve seen it all before.</a:t>
            </a:r>
            <a:endParaRPr lang="en-GB" sz="1800" b="1" kern="100" dirty="0">
              <a:effectLst/>
              <a:highlight>
                <a:srgbClr val="D7FDF5"/>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Ask most people who ride a bike regularly in the UK and they’ll happily recount a list of terrifying or alarming incidents caused by the </a:t>
            </a:r>
            <a:r>
              <a:rPr lang="en-GB" sz="1800" kern="100" dirty="0">
                <a:solidFill>
                  <a:srgbClr val="000000"/>
                </a:solidFill>
                <a:effectLst/>
                <a:highlight>
                  <a:srgbClr val="00FF00"/>
                </a:highlight>
                <a:latin typeface="Aptos" panose="020B0004020202020204" pitchFamily="34" charset="0"/>
                <a:ea typeface="Aptos" panose="020B0004020202020204" pitchFamily="34" charset="0"/>
                <a:cs typeface="Times New Roman" panose="02020603050405020304" pitchFamily="18" charset="0"/>
              </a:rPr>
              <a:t>deliberate actions of another road user,</a:t>
            </a: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usually someone in a motor vehicle.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15E77ECA-301E-D0D7-AFAA-13A4EB69C86D}"/>
              </a:ext>
            </a:extLst>
          </p:cNvPr>
          <p:cNvCxnSpPr/>
          <p:nvPr/>
        </p:nvCxnSpPr>
        <p:spPr>
          <a:xfrm>
            <a:off x="1956391" y="2838893"/>
            <a:ext cx="2849525" cy="754912"/>
          </a:xfrm>
          <a:prstGeom prst="straightConnector1">
            <a:avLst/>
          </a:prstGeom>
          <a:ln>
            <a:solidFill>
              <a:srgbClr val="D7412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C903B06-F465-CC23-2BBA-622578017FFD}"/>
              </a:ext>
            </a:extLst>
          </p:cNvPr>
          <p:cNvSpPr txBox="1"/>
          <p:nvPr/>
        </p:nvSpPr>
        <p:spPr>
          <a:xfrm>
            <a:off x="180753" y="2062716"/>
            <a:ext cx="2371061" cy="830997"/>
          </a:xfrm>
          <a:prstGeom prst="rect">
            <a:avLst/>
          </a:prstGeom>
          <a:noFill/>
        </p:spPr>
        <p:txBody>
          <a:bodyPr wrap="square" rtlCol="0">
            <a:spAutoFit/>
          </a:bodyPr>
          <a:lstStyle/>
          <a:p>
            <a:r>
              <a:rPr lang="en-GB" sz="1600" dirty="0"/>
              <a:t>Strong emotional response to create a sense of outrage</a:t>
            </a:r>
          </a:p>
        </p:txBody>
      </p:sp>
      <p:cxnSp>
        <p:nvCxnSpPr>
          <p:cNvPr id="9" name="Straight Arrow Connector 8">
            <a:extLst>
              <a:ext uri="{FF2B5EF4-FFF2-40B4-BE49-F238E27FC236}">
                <a16:creationId xmlns:a16="http://schemas.microsoft.com/office/drawing/2014/main" id="{0AD4A6DB-A416-5CFD-F45F-89911C87A9A7}"/>
              </a:ext>
            </a:extLst>
          </p:cNvPr>
          <p:cNvCxnSpPr/>
          <p:nvPr/>
        </p:nvCxnSpPr>
        <p:spPr>
          <a:xfrm flipH="1">
            <a:off x="8665535" y="3593805"/>
            <a:ext cx="754912" cy="340242"/>
          </a:xfrm>
          <a:prstGeom prst="straightConnector1">
            <a:avLst/>
          </a:prstGeom>
          <a:ln>
            <a:solidFill>
              <a:srgbClr val="D7412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15C1240-D37D-4824-D9EF-F3C1BD75D101}"/>
              </a:ext>
            </a:extLst>
          </p:cNvPr>
          <p:cNvSpPr txBox="1"/>
          <p:nvPr/>
        </p:nvSpPr>
        <p:spPr>
          <a:xfrm>
            <a:off x="9516139" y="2644170"/>
            <a:ext cx="2495107" cy="1323439"/>
          </a:xfrm>
          <a:prstGeom prst="rect">
            <a:avLst/>
          </a:prstGeom>
          <a:noFill/>
        </p:spPr>
        <p:txBody>
          <a:bodyPr wrap="square" rtlCol="0">
            <a:spAutoFit/>
          </a:bodyPr>
          <a:lstStyle/>
          <a:p>
            <a:r>
              <a:rPr lang="en-GB" sz="1600" dirty="0"/>
              <a:t>Short blunt statement creates a sense of resignation and the idea that his bad behaviour has become normalised</a:t>
            </a:r>
          </a:p>
        </p:txBody>
      </p:sp>
      <p:cxnSp>
        <p:nvCxnSpPr>
          <p:cNvPr id="12" name="Straight Arrow Connector 11">
            <a:extLst>
              <a:ext uri="{FF2B5EF4-FFF2-40B4-BE49-F238E27FC236}">
                <a16:creationId xmlns:a16="http://schemas.microsoft.com/office/drawing/2014/main" id="{2A5A175E-60BD-5535-4BE8-BED0042998BF}"/>
              </a:ext>
            </a:extLst>
          </p:cNvPr>
          <p:cNvCxnSpPr/>
          <p:nvPr/>
        </p:nvCxnSpPr>
        <p:spPr>
          <a:xfrm flipH="1">
            <a:off x="7612912" y="1414130"/>
            <a:ext cx="1329069" cy="1230040"/>
          </a:xfrm>
          <a:prstGeom prst="straightConnector1">
            <a:avLst/>
          </a:prstGeom>
          <a:ln>
            <a:solidFill>
              <a:srgbClr val="D7412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E6D882-9F01-196E-6C43-FC3A15D666D8}"/>
              </a:ext>
            </a:extLst>
          </p:cNvPr>
          <p:cNvSpPr txBox="1"/>
          <p:nvPr/>
        </p:nvSpPr>
        <p:spPr>
          <a:xfrm>
            <a:off x="8941981" y="863538"/>
            <a:ext cx="2583712" cy="830997"/>
          </a:xfrm>
          <a:prstGeom prst="rect">
            <a:avLst/>
          </a:prstGeom>
          <a:noFill/>
        </p:spPr>
        <p:txBody>
          <a:bodyPr wrap="square" rtlCol="0">
            <a:spAutoFit/>
          </a:bodyPr>
          <a:lstStyle/>
          <a:p>
            <a:r>
              <a:rPr lang="en-GB" sz="1600" dirty="0"/>
              <a:t>Suggests this is a wide-spread problem and not isolated to his view</a:t>
            </a:r>
          </a:p>
        </p:txBody>
      </p:sp>
      <p:cxnSp>
        <p:nvCxnSpPr>
          <p:cNvPr id="15" name="Straight Arrow Connector 14">
            <a:extLst>
              <a:ext uri="{FF2B5EF4-FFF2-40B4-BE49-F238E27FC236}">
                <a16:creationId xmlns:a16="http://schemas.microsoft.com/office/drawing/2014/main" id="{D64FF248-92A6-B97B-367C-FB3297C2D4DD}"/>
              </a:ext>
            </a:extLst>
          </p:cNvPr>
          <p:cNvCxnSpPr>
            <a:cxnSpLocks/>
          </p:cNvCxnSpPr>
          <p:nvPr/>
        </p:nvCxnSpPr>
        <p:spPr>
          <a:xfrm flipV="1">
            <a:off x="7501849" y="4697485"/>
            <a:ext cx="0" cy="538303"/>
          </a:xfrm>
          <a:prstGeom prst="straightConnector1">
            <a:avLst/>
          </a:prstGeom>
          <a:ln>
            <a:solidFill>
              <a:srgbClr val="D7412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4BEB3E3-3219-BA66-7894-DB552E2D9BB3}"/>
              </a:ext>
            </a:extLst>
          </p:cNvPr>
          <p:cNvSpPr txBox="1"/>
          <p:nvPr/>
        </p:nvSpPr>
        <p:spPr>
          <a:xfrm>
            <a:off x="5199320" y="5272581"/>
            <a:ext cx="3742661" cy="584775"/>
          </a:xfrm>
          <a:prstGeom prst="rect">
            <a:avLst/>
          </a:prstGeom>
          <a:noFill/>
        </p:spPr>
        <p:txBody>
          <a:bodyPr wrap="square" rtlCol="0">
            <a:spAutoFit/>
          </a:bodyPr>
          <a:lstStyle/>
          <a:p>
            <a:r>
              <a:rPr lang="en-GB" sz="1600" dirty="0"/>
              <a:t>Accusatory tone created by the adjective ‘deliberate’</a:t>
            </a:r>
          </a:p>
        </p:txBody>
      </p:sp>
    </p:spTree>
    <p:extLst>
      <p:ext uri="{BB962C8B-B14F-4D97-AF65-F5344CB8AC3E}">
        <p14:creationId xmlns:p14="http://schemas.microsoft.com/office/powerpoint/2010/main" val="29320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286A6-16D0-2D95-2BC9-2A69F999CD9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505C266-2B89-976C-3FE3-12DDDCA5DC15}"/>
              </a:ext>
            </a:extLst>
          </p:cNvPr>
          <p:cNvSpPr>
            <a:spLocks noGrp="1"/>
          </p:cNvSpPr>
          <p:nvPr>
            <p:ph idx="1"/>
          </p:nvPr>
        </p:nvSpPr>
        <p:spPr>
          <a:xfrm>
            <a:off x="180000" y="999460"/>
            <a:ext cx="10781914" cy="5504592"/>
          </a:xfrm>
        </p:spPr>
        <p:txBody>
          <a:bodyPr>
            <a:normAutofit/>
          </a:bodyPr>
          <a:lstStyle/>
          <a:p>
            <a:pPr marL="0" indent="0">
              <a:buNone/>
            </a:pPr>
            <a:r>
              <a:rPr lang="en-GB" sz="3600" dirty="0"/>
              <a:t>Annotate Text B:</a:t>
            </a:r>
          </a:p>
          <a:p>
            <a:pPr marL="0" indent="0">
              <a:buNone/>
            </a:pPr>
            <a:endParaRPr lang="en-GB" sz="3600" dirty="0"/>
          </a:p>
        </p:txBody>
      </p:sp>
      <p:sp>
        <p:nvSpPr>
          <p:cNvPr id="3" name="TextBox 2">
            <a:extLst>
              <a:ext uri="{FF2B5EF4-FFF2-40B4-BE49-F238E27FC236}">
                <a16:creationId xmlns:a16="http://schemas.microsoft.com/office/drawing/2014/main" id="{AB9B0462-A543-DCF3-B71D-E3F63F7B79BD}"/>
              </a:ext>
            </a:extLst>
          </p:cNvPr>
          <p:cNvSpPr txBox="1"/>
          <p:nvPr/>
        </p:nvSpPr>
        <p:spPr>
          <a:xfrm>
            <a:off x="986828" y="1923995"/>
            <a:ext cx="9975086" cy="4123436"/>
          </a:xfrm>
          <a:prstGeom prst="rect">
            <a:avLst/>
          </a:prstGeom>
          <a:noFill/>
        </p:spPr>
        <p:txBody>
          <a:bodyPr wrap="square">
            <a:spAutoFit/>
          </a:bodyPr>
          <a:lstStyle/>
          <a:p>
            <a:pPr algn="l">
              <a:lnSpc>
                <a:spcPct val="110000"/>
              </a:lnSpc>
              <a:buNone/>
            </a:pPr>
            <a:r>
              <a:rPr lang="en-GB" sz="2400" dirty="0">
                <a:effectLst/>
              </a:rPr>
              <a:t>Use highlighters and then write small notes to explore what the writer’s view of drivers is and how it is communicated with you. Look for:</a:t>
            </a:r>
          </a:p>
          <a:p>
            <a:pPr marL="2171700" lvl="4" indent="-342900">
              <a:lnSpc>
                <a:spcPct val="110000"/>
              </a:lnSpc>
              <a:buFont typeface="Arial" panose="020B0604020202020204" pitchFamily="34" charset="0"/>
              <a:buChar char="•"/>
            </a:pPr>
            <a:r>
              <a:rPr lang="en-GB" sz="2400" dirty="0">
                <a:effectLst/>
              </a:rPr>
              <a:t>The writer’s feelings </a:t>
            </a:r>
          </a:p>
          <a:p>
            <a:pPr lvl="4">
              <a:lnSpc>
                <a:spcPct val="110000"/>
              </a:lnSpc>
            </a:pPr>
            <a:r>
              <a:rPr lang="en-GB" sz="2400" dirty="0"/>
              <a:t>	</a:t>
            </a:r>
            <a:r>
              <a:rPr lang="en-GB" sz="2400" dirty="0">
                <a:effectLst/>
              </a:rPr>
              <a:t>(How do they feel?)</a:t>
            </a:r>
          </a:p>
          <a:p>
            <a:pPr lvl="4">
              <a:lnSpc>
                <a:spcPct val="110000"/>
              </a:lnSpc>
            </a:pPr>
            <a:endParaRPr lang="en-GB" sz="2400" dirty="0">
              <a:effectLst/>
            </a:endParaRPr>
          </a:p>
          <a:p>
            <a:pPr marL="2171700" lvl="4" indent="-342900">
              <a:lnSpc>
                <a:spcPct val="110000"/>
              </a:lnSpc>
              <a:buFont typeface="Arial" panose="020B0604020202020204" pitchFamily="34" charset="0"/>
              <a:buChar char="•"/>
            </a:pPr>
            <a:r>
              <a:rPr lang="en-GB" sz="2400" dirty="0">
                <a:effectLst/>
              </a:rPr>
              <a:t>The attitude </a:t>
            </a:r>
          </a:p>
          <a:p>
            <a:pPr lvl="4">
              <a:lnSpc>
                <a:spcPct val="110000"/>
              </a:lnSpc>
            </a:pPr>
            <a:r>
              <a:rPr lang="en-GB" sz="2400" dirty="0">
                <a:effectLst/>
              </a:rPr>
              <a:t>	(Positive? Negative? Conflicted?)</a:t>
            </a:r>
          </a:p>
          <a:p>
            <a:pPr lvl="4">
              <a:lnSpc>
                <a:spcPct val="110000"/>
              </a:lnSpc>
            </a:pPr>
            <a:endParaRPr lang="en-GB" sz="2400" dirty="0">
              <a:effectLst/>
            </a:endParaRPr>
          </a:p>
          <a:p>
            <a:pPr marL="2171700" lvl="4" indent="-342900">
              <a:lnSpc>
                <a:spcPct val="110000"/>
              </a:lnSpc>
              <a:buFont typeface="Arial" panose="020B0604020202020204" pitchFamily="34" charset="0"/>
              <a:buChar char="•"/>
            </a:pPr>
            <a:r>
              <a:rPr lang="en-GB" sz="2400" dirty="0">
                <a:effectLst/>
              </a:rPr>
              <a:t>Clues in the language that help you form your ideas </a:t>
            </a:r>
          </a:p>
          <a:p>
            <a:pPr lvl="4">
              <a:lnSpc>
                <a:spcPct val="110000"/>
              </a:lnSpc>
            </a:pPr>
            <a:r>
              <a:rPr lang="en-GB" sz="2400" dirty="0">
                <a:effectLst/>
              </a:rPr>
              <a:t>	(emotive words, tone, punctuation, repetition)</a:t>
            </a: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8572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C377E-F6D5-6DBA-D211-AE64A7DF70C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799209-D131-E665-0C3E-95DB42F7171C}"/>
              </a:ext>
            </a:extLst>
          </p:cNvPr>
          <p:cNvSpPr>
            <a:spLocks noGrp="1"/>
          </p:cNvSpPr>
          <p:nvPr>
            <p:ph idx="1"/>
          </p:nvPr>
        </p:nvSpPr>
        <p:spPr>
          <a:xfrm>
            <a:off x="350121" y="950710"/>
            <a:ext cx="11026716" cy="5343763"/>
          </a:xfrm>
        </p:spPr>
        <p:txBody>
          <a:bodyPr>
            <a:normAutofit/>
          </a:bodyPr>
          <a:lstStyle/>
          <a:p>
            <a:pPr marL="0" indent="0">
              <a:buNone/>
            </a:pPr>
            <a:r>
              <a:rPr lang="en-GB" sz="3600" dirty="0"/>
              <a:t>Group discussion:</a:t>
            </a:r>
          </a:p>
          <a:p>
            <a:pPr marL="0" indent="0">
              <a:buNone/>
            </a:pPr>
            <a:endParaRPr lang="en-GB" sz="3600" dirty="0"/>
          </a:p>
          <a:p>
            <a:pPr marL="0" indent="0">
              <a:buNone/>
            </a:pPr>
            <a:r>
              <a:rPr lang="en-GB" sz="3200" dirty="0"/>
              <a:t>What is the writer’s view of drivers? </a:t>
            </a:r>
          </a:p>
          <a:p>
            <a:pPr marL="0" indent="0">
              <a:buNone/>
            </a:pPr>
            <a:r>
              <a:rPr lang="en-GB" sz="3200" dirty="0"/>
              <a:t>Can you summarise it?</a:t>
            </a:r>
          </a:p>
          <a:p>
            <a:pPr marL="0" indent="0">
              <a:buNone/>
            </a:pPr>
            <a:endParaRPr lang="en-GB" sz="3200" dirty="0"/>
          </a:p>
          <a:p>
            <a:pPr marL="0" indent="0">
              <a:buNone/>
            </a:pPr>
            <a:r>
              <a:rPr lang="en-GB" sz="3200" dirty="0"/>
              <a:t>Create a list of clear bullet points that present the writer’s view – you can underline quotations from the extract that have helped you to work this out.</a:t>
            </a:r>
          </a:p>
        </p:txBody>
      </p:sp>
      <p:sp>
        <p:nvSpPr>
          <p:cNvPr id="2" name="Speech Bubble: Rectangle with Corners Rounded 1">
            <a:extLst>
              <a:ext uri="{FF2B5EF4-FFF2-40B4-BE49-F238E27FC236}">
                <a16:creationId xmlns:a16="http://schemas.microsoft.com/office/drawing/2014/main" id="{87D38EDC-478B-D23C-1676-C10134EC252E}"/>
              </a:ext>
            </a:extLst>
          </p:cNvPr>
          <p:cNvSpPr/>
          <p:nvPr/>
        </p:nvSpPr>
        <p:spPr>
          <a:xfrm>
            <a:off x="8091377" y="393405"/>
            <a:ext cx="3721395" cy="2955851"/>
          </a:xfrm>
          <a:prstGeom prst="wedgeRoundRectCallout">
            <a:avLst>
              <a:gd name="adj1" fmla="val -81410"/>
              <a:gd name="adj2" fmla="val 35240"/>
              <a:gd name="adj3" fmla="val 16667"/>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Summarising is providing a </a:t>
            </a:r>
            <a:r>
              <a:rPr lang="en-GB" sz="2400" b="1" dirty="0"/>
              <a:t>concise</a:t>
            </a:r>
            <a:r>
              <a:rPr lang="en-GB" sz="2400" dirty="0"/>
              <a:t> explanation of the writer’s ideas in </a:t>
            </a:r>
            <a:r>
              <a:rPr lang="en-GB" sz="2400" b="1" dirty="0"/>
              <a:t>your own words</a:t>
            </a:r>
            <a:r>
              <a:rPr lang="en-GB" sz="2400" dirty="0"/>
              <a:t>, </a:t>
            </a:r>
            <a:r>
              <a:rPr lang="en-GB" sz="2400" b="1" dirty="0"/>
              <a:t>supported by quotations</a:t>
            </a:r>
            <a:r>
              <a:rPr lang="en-GB" sz="2400" dirty="0"/>
              <a:t> from the text.</a:t>
            </a:r>
          </a:p>
        </p:txBody>
      </p:sp>
    </p:spTree>
    <p:extLst>
      <p:ext uri="{BB962C8B-B14F-4D97-AF65-F5344CB8AC3E}">
        <p14:creationId xmlns:p14="http://schemas.microsoft.com/office/powerpoint/2010/main" val="1766308422"/>
      </p:ext>
    </p:extLst>
  </p:cSld>
  <p:clrMapOvr>
    <a:masterClrMapping/>
  </p:clrMapOvr>
</p:sld>
</file>

<file path=ppt/theme/theme1.xml><?xml version="1.0" encoding="utf-8"?>
<a:theme xmlns:a="http://schemas.openxmlformats.org/drawingml/2006/main" name="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7VPTP7ZE6X33-1933993375-2282</_dlc_DocId>
    <_dlc_DocIdUrl xmlns="9ad1216b-cdc1-40e2-a0c2-94597fd44697">
      <Url>https://cambridgeorg.sharepoint.com/sites/cie/education/pd/Curriculum_Support/_layouts/15/DocIdRedir.aspx?ID=7VPTP7ZE6X33-1933993375-2282</Url>
      <Description>7VPTP7ZE6X33-1933993375-2282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30E657-8217-4B2F-96A4-D1EE5A57D447}">
  <ds:schemaRefs>
    <ds:schemaRef ds:uri="http://purl.org/dc/terms/"/>
    <ds:schemaRef ds:uri="http://schemas.microsoft.com/office/2006/metadata/properties"/>
    <ds:schemaRef ds:uri="http://schemas.microsoft.com/office/2006/documentManagement/types"/>
    <ds:schemaRef ds:uri="9ad1216b-cdc1-40e2-a0c2-94597fd44697"/>
    <ds:schemaRef ds:uri="http://purl.org/dc/elements/1.1/"/>
    <ds:schemaRef ds:uri="http://www.w3.org/XML/1998/namespace"/>
    <ds:schemaRef ds:uri="http://schemas.microsoft.com/office/infopath/2007/PartnerControls"/>
    <ds:schemaRef ds:uri="3fcf4a81-aca0-43b6-bff7-87efdc296efa"/>
    <ds:schemaRef ds:uri="http://purl.org/dc/dcmitype/"/>
    <ds:schemaRef ds:uri="http://schemas.openxmlformats.org/package/2006/metadata/core-properties"/>
    <ds:schemaRef ds:uri="7424b78e-8606-4fd1-9a19-b6b90bbc0a1b"/>
  </ds:schemaRefs>
</ds:datastoreItem>
</file>

<file path=customXml/itemProps2.xml><?xml version="1.0" encoding="utf-8"?>
<ds:datastoreItem xmlns:ds="http://schemas.openxmlformats.org/officeDocument/2006/customXml" ds:itemID="{EE51AF88-C67F-4A38-BADD-B70D8B316A09}">
  <ds:schemaRefs>
    <ds:schemaRef ds:uri="http://schemas.microsoft.com/sharepoint/v3/contenttype/forms"/>
  </ds:schemaRefs>
</ds:datastoreItem>
</file>

<file path=customXml/itemProps3.xml><?xml version="1.0" encoding="utf-8"?>
<ds:datastoreItem xmlns:ds="http://schemas.openxmlformats.org/officeDocument/2006/customXml" ds:itemID="{3B36F522-99CC-44C6-897D-F8F89591E08F}">
  <ds:schemaRefs>
    <ds:schemaRef ds:uri="http://schemas.microsoft.com/sharepoint/events"/>
  </ds:schemaRefs>
</ds:datastoreItem>
</file>

<file path=customXml/itemProps4.xml><?xml version="1.0" encoding="utf-8"?>
<ds:datastoreItem xmlns:ds="http://schemas.openxmlformats.org/officeDocument/2006/customXml" ds:itemID="{774337C6-E4D1-4A49-BD6E-E0144C57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Schools v4 POT</Template>
  <TotalTime>12035</TotalTime>
  <Words>1014</Words>
  <Application>Microsoft Office PowerPoint</Application>
  <PresentationFormat>Widescreen</PresentationFormat>
  <Paragraphs>120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Georgia</vt:lpstr>
      <vt:lpstr>Segoe Print</vt:lpstr>
      <vt:lpstr>Office Theme</vt:lpstr>
      <vt:lpstr>PowerPoint Presentation</vt:lpstr>
      <vt:lpstr>PowerPoint Presentation</vt:lpstr>
      <vt:lpstr>Starter task: What do you think the attitude is behind each of these sentences? </vt:lpstr>
      <vt:lpstr>Starter task:  </vt:lpstr>
      <vt:lpstr>PowerPoint Presentation</vt:lpstr>
      <vt:lpstr>PowerPoint Presentation</vt:lpstr>
      <vt:lpstr>PowerPoint Presentation</vt:lpstr>
      <vt:lpstr>PowerPoint Presentation</vt:lpstr>
      <vt:lpstr>PowerPoint Presentation</vt:lpstr>
      <vt:lpstr>Exam style task </vt:lpstr>
      <vt:lpstr>Answer Q2(a)</vt:lpstr>
      <vt:lpstr>Answers:</vt:lpstr>
      <vt:lpstr>Exam style task </vt:lpstr>
      <vt:lpstr>PowerPoint Presentation</vt:lpstr>
      <vt:lpstr>Plenary:</vt:lpstr>
      <vt:lpstr>Review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Rebecca</dc:creator>
  <cp:lastModifiedBy>Sally Ellis</cp:lastModifiedBy>
  <cp:revision>9</cp:revision>
  <dcterms:created xsi:type="dcterms:W3CDTF">2023-10-09T12:44:25Z</dcterms:created>
  <dcterms:modified xsi:type="dcterms:W3CDTF">2025-07-30T09:27:48Z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MediaServiceImageTags">
    <vt:lpwstr/>
  </property>
  <property fmtid="{D5CDD505-2E9C-101B-9397-08002B2CF9AE}" pid="4" name="_dlc_DocIdItemGuid">
    <vt:lpwstr>e791d53f-629a-4568-9b5d-34d3dbaae97a</vt:lpwstr>
  </property>
</Properties>
</file>