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3" r:id="rId6"/>
    <p:sldId id="333" r:id="rId7"/>
    <p:sldId id="322" r:id="rId8"/>
    <p:sldId id="318" r:id="rId9"/>
    <p:sldId id="340" r:id="rId10"/>
    <p:sldId id="339" r:id="rId11"/>
    <p:sldId id="298" r:id="rId12"/>
    <p:sldId id="336" r:id="rId13"/>
    <p:sldId id="307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8F9A7-814A-45E7-AA40-BDB54B8F2DDB}" v="2" dt="2026-04-01T12:21:22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12:23:27.540" v="40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12:23:10.071" v="38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2:23:10.071" v="3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2:23:27.540" v="40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1T12:23:27.540" v="40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1T12:22:17.671" v="24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12:22:17.671" v="24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modSp mod">
        <pc:chgData name="Karolyn Feliciani" userId="4076af5d-4c02-40b8-bc9d-56f6c404e751" providerId="ADAL" clId="{099CAC30-79AE-4DCE-97A7-3B8E8A0057CB}" dt="2026-04-01T12:22:07.641" v="22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1T12:22:07.641" v="22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4-01T12:21:36.925" v="16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4-01T12:21:36.925" v="16" actId="20577"/>
          <ac:spMkLst>
            <pc:docMk/>
            <pc:sldMk cId="1198625482" sldId="333"/>
            <ac:spMk id="3" creationId="{FD4857A8-FEFB-1CE7-3447-A477657416F6}"/>
          </ac:spMkLst>
        </pc:spChg>
      </pc:sldChg>
      <pc:sldChg chg="modSp mod">
        <pc:chgData name="Karolyn Feliciani" userId="4076af5d-4c02-40b8-bc9d-56f6c404e751" providerId="ADAL" clId="{099CAC30-79AE-4DCE-97A7-3B8E8A0057CB}" dt="2026-04-01T12:23:18.305" v="39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2:23:18.305" v="39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1T12:21:09.725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42:33.408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mod">
        <pc:chgData name="Karolyn Feliciani" userId="4076af5d-4c02-40b8-bc9d-56f6c404e751" providerId="ADAL" clId="{099CAC30-79AE-4DCE-97A7-3B8E8A0057CB}" dt="2026-04-01T12:22:59.803" v="35" actId="313"/>
        <pc:sldMkLst>
          <pc:docMk/>
          <pc:sldMk cId="3103646771" sldId="339"/>
        </pc:sldMkLst>
        <pc:spChg chg="mod">
          <ac:chgData name="Karolyn Feliciani" userId="4076af5d-4c02-40b8-bc9d-56f6c404e751" providerId="ADAL" clId="{099CAC30-79AE-4DCE-97A7-3B8E8A0057CB}" dt="2026-04-01T12:22:59.803" v="35" actId="313"/>
          <ac:spMkLst>
            <pc:docMk/>
            <pc:sldMk cId="3103646771" sldId="339"/>
            <ac:spMk id="4" creationId="{2256D69A-9C14-D81B-51A6-BF2B17DFAAE2}"/>
          </ac:spMkLst>
        </pc:spChg>
      </pc:sldChg>
      <pc:sldChg chg="modSp mod">
        <pc:chgData name="Karolyn Feliciani" userId="4076af5d-4c02-40b8-bc9d-56f6c404e751" providerId="ADAL" clId="{099CAC30-79AE-4DCE-97A7-3B8E8A0057CB}" dt="2026-04-01T12:22:41.066" v="27" actId="20577"/>
        <pc:sldMkLst>
          <pc:docMk/>
          <pc:sldMk cId="3131983293" sldId="340"/>
        </pc:sldMkLst>
        <pc:spChg chg="mod">
          <ac:chgData name="Karolyn Feliciani" userId="4076af5d-4c02-40b8-bc9d-56f6c404e751" providerId="ADAL" clId="{099CAC30-79AE-4DCE-97A7-3B8E8A0057CB}" dt="2026-04-01T12:22:41.066" v="27" actId="20577"/>
          <ac:spMkLst>
            <pc:docMk/>
            <pc:sldMk cId="3131983293" sldId="340"/>
            <ac:spMk id="4" creationId="{0C25A299-415F-3F50-79D2-D26DAEEC16FE}"/>
          </ac:spMkLst>
        </pc:spChg>
      </pc:sldChg>
      <pc:sldChg chg="modSp add mod">
        <pc:chgData name="Karolyn Feliciani" userId="4076af5d-4c02-40b8-bc9d-56f6c404e751" providerId="ADAL" clId="{099CAC30-79AE-4DCE-97A7-3B8E8A0057CB}" dt="2026-04-01T12:21:31.253" v="15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2:21:31.253" v="15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aim of research</a:t>
            </a:r>
          </a:p>
          <a:p>
            <a:r>
              <a:rPr lang="en-GB" dirty="0"/>
              <a:t>Explain design decisions</a:t>
            </a:r>
          </a:p>
          <a:p>
            <a:r>
              <a:rPr lang="en-GB" dirty="0"/>
              <a:t>Describe the use of stooges / confederates in research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5CD5D-D63A-4F34-AF02-4588B8B7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4D768B4-5C39-40D8-4F22-6106B9B259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607756-3EB6-AEEB-0414-5BB81F14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Plenary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625BE-1A1B-C108-43B4-8BF31920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Which best describes your understanding from today:</a:t>
            </a:r>
          </a:p>
          <a:p>
            <a:pPr marL="0" indent="0">
              <a:buNone/>
            </a:pPr>
            <a:r>
              <a:rPr lang="en-US" sz="2800" dirty="0"/>
              <a:t>🟢 I can confidently answer exam questions on this</a:t>
            </a:r>
          </a:p>
          <a:p>
            <a:pPr marL="0" indent="0">
              <a:buNone/>
            </a:pPr>
            <a:r>
              <a:rPr lang="en-US" sz="2800" dirty="0"/>
              <a:t>🟡 I understand but need more practice</a:t>
            </a:r>
          </a:p>
          <a:p>
            <a:pPr marL="0" indent="0">
              <a:buNone/>
            </a:pPr>
            <a:r>
              <a:rPr lang="en-US" sz="2800" dirty="0"/>
              <a:t>🔴 I’m still confused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Write one </a:t>
            </a:r>
            <a:r>
              <a:rPr lang="en-US" sz="2800"/>
              <a:t>question you </a:t>
            </a:r>
            <a:r>
              <a:rPr lang="en-US" sz="2800" dirty="0"/>
              <a:t>still have.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980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 dirty="0"/>
              <a:t>“A psychologist wants to know whether people help strangers more if others are watching.”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Discuss in pairs:</a:t>
            </a:r>
          </a:p>
          <a:p>
            <a:pPr marL="0" indent="0">
              <a:buNone/>
            </a:pPr>
            <a:r>
              <a:rPr lang="en-US" sz="2800" dirty="0"/>
              <a:t>What is the psychologist trying to find out?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GB" dirty="0" err="1"/>
              <a:t>ey</a:t>
            </a:r>
            <a:r>
              <a:rPr lang="en-GB" dirty="0"/>
              <a:t>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An </a:t>
            </a:r>
            <a:r>
              <a:rPr lang="en-US" sz="3600" b="1" dirty="0"/>
              <a:t>aim</a:t>
            </a:r>
            <a:r>
              <a:rPr lang="en-US" sz="3600" dirty="0"/>
              <a:t> is: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GB" sz="3600" dirty="0"/>
              <a:t>‘the purpose of the research’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11158560" cy="43200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Usually starts with ‘to investigate…’</a:t>
            </a:r>
          </a:p>
          <a:p>
            <a:endParaRPr lang="en-US" sz="2800" dirty="0"/>
          </a:p>
          <a:p>
            <a:r>
              <a:rPr lang="en-US" sz="2800" dirty="0"/>
              <a:t>Should be clear and refer to the variables / ideas being tested or observed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Is referred to after the data has been collected to create a conclusion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1209-7AA1-EC2D-B5BE-D9591A7BB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103C1BD-263E-51E4-274F-4E55AA266E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09EA2-9767-0EDA-A377-C2E218F7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5A299-415F-3F50-79D2-D26DAEEC1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Design decisions</a:t>
            </a:r>
            <a:r>
              <a:rPr lang="en-US" sz="2800" dirty="0"/>
              <a:t> are the choices a researcher makes about how a study will be carried out, e.g.: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Which research method?</a:t>
            </a:r>
          </a:p>
          <a:p>
            <a:r>
              <a:rPr lang="en-US" sz="2800" dirty="0"/>
              <a:t>Which setting?</a:t>
            </a:r>
          </a:p>
          <a:p>
            <a:r>
              <a:rPr lang="en-US" sz="2800" dirty="0"/>
              <a:t>Who is the sample, and which sampling technique?</a:t>
            </a:r>
          </a:p>
          <a:p>
            <a:r>
              <a:rPr lang="en-US" sz="2800" dirty="0"/>
              <a:t>Whether to use stooges / confederates?</a:t>
            </a:r>
          </a:p>
        </p:txBody>
      </p:sp>
    </p:spTree>
    <p:extLst>
      <p:ext uri="{BB962C8B-B14F-4D97-AF65-F5344CB8AC3E}">
        <p14:creationId xmlns:p14="http://schemas.microsoft.com/office/powerpoint/2010/main" val="313198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B0115-0353-56F6-782D-377E66825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694B-8BA9-98EE-7281-1F06FA0E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GB" dirty="0" err="1"/>
              <a:t>ey</a:t>
            </a:r>
            <a:r>
              <a:rPr lang="en-GB" dirty="0"/>
              <a:t>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C8CD88-FB17-08DD-0B6D-634E618271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6D69A-9C14-D81B-51A6-BF2B17DFA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A </a:t>
            </a:r>
            <a:r>
              <a:rPr lang="en-US" sz="3600" b="1" dirty="0"/>
              <a:t>stooge / confederate </a:t>
            </a:r>
            <a:r>
              <a:rPr lang="en-US" sz="3600" dirty="0"/>
              <a:t>is: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GB" sz="3600" dirty="0"/>
              <a:t>‘a person in the experiment who is playing a role in the research, without the participants’ knowledge’ </a:t>
            </a:r>
          </a:p>
        </p:txBody>
      </p:sp>
    </p:spTree>
    <p:extLst>
      <p:ext uri="{BB962C8B-B14F-4D97-AF65-F5344CB8AC3E}">
        <p14:creationId xmlns:p14="http://schemas.microsoft.com/office/powerpoint/2010/main" val="310364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Group discussion: Think about a named study.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How do the design decisions affect </a:t>
            </a:r>
            <a:r>
              <a:rPr lang="en-US" dirty="0"/>
              <a:t>validity, reliability, and ethics?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3429000"/>
            <a:ext cx="11463443" cy="3094929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A psychologist wants to investigate whether teenagers are more likely to follow school rules than younger children.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Write a clear research aim starting with </a:t>
            </a:r>
            <a:r>
              <a:rPr lang="en-US" i="1" dirty="0"/>
              <a:t>“To investigate…”</a:t>
            </a:r>
          </a:p>
          <a:p>
            <a:pPr marL="457200" indent="-457200">
              <a:buAutoNum type="arabicPeriod"/>
            </a:pPr>
            <a:r>
              <a:rPr lang="en-US" dirty="0"/>
              <a:t>Explain how a stooge could be used in this research.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877824"/>
            <a:ext cx="11375136" cy="568756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Paired task:</a:t>
            </a:r>
          </a:p>
          <a:p>
            <a:endParaRPr lang="en-US" dirty="0"/>
          </a:p>
          <a:p>
            <a:r>
              <a:rPr lang="en-US" i="1" dirty="0"/>
              <a:t>A psychologist wants to see whether people are more likely to litter when others do.</a:t>
            </a:r>
          </a:p>
          <a:p>
            <a:endParaRPr lang="en-US" dirty="0"/>
          </a:p>
          <a:p>
            <a:pPr marL="457200" indent="-457200" algn="l">
              <a:buAutoNum type="arabicPeriod"/>
            </a:pPr>
            <a:r>
              <a:rPr lang="en-US" dirty="0"/>
              <a:t>Write a clear research aim starting with “To investigate…”</a:t>
            </a:r>
          </a:p>
          <a:p>
            <a:pPr marL="457200" indent="-457200" algn="l">
              <a:buAutoNum type="arabicPeriod"/>
            </a:pPr>
            <a:r>
              <a:rPr lang="en-US" dirty="0"/>
              <a:t>Explain how a stooge could be used in this research.</a:t>
            </a:r>
          </a:p>
          <a:p>
            <a:pPr marL="457200" indent="-457200" algn="l">
              <a:buAutoNum type="arabicPeriod"/>
            </a:pPr>
            <a:r>
              <a:rPr lang="en-US" dirty="0"/>
              <a:t>Are there any ethical or practical issues with using a stooge in this study?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7VPTP7ZE6X33-2020743336-612</_dlc_DocId>
    <_dlc_DocIdUrl xmlns="9ad1216b-cdc1-40e2-a0c2-94597fd44697">
      <Url>https://cambridgeorg.sharepoint.com/sites/cie/education/pd/Curriculum_Support/_layouts/15/DocIdRedir.aspx?ID=7VPTP7ZE6X33-2020743336-612</Url>
      <Description>7VPTP7ZE6X33-2020743336-612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D6B7F68-6042-4C68-9687-EBAB16E6EC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369</TotalTime>
  <Words>329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Aim</vt:lpstr>
      <vt:lpstr>Group discussion</vt:lpstr>
      <vt:lpstr>Key term</vt:lpstr>
      <vt:lpstr>PowerPoint Presentation</vt:lpstr>
      <vt:lpstr>PowerPoint Presentation</vt:lpstr>
      <vt:lpstr>PowerPoint Presentation</vt:lpstr>
      <vt:lpstr>Plenary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9</cp:revision>
  <dcterms:created xsi:type="dcterms:W3CDTF">2023-10-09T12:44:25Z</dcterms:created>
  <dcterms:modified xsi:type="dcterms:W3CDTF">2026-04-01T12:23:35Z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03fd02c5-f4ec-482f-b8f7-f0bf578259ca</vt:lpwstr>
  </property>
</Properties>
</file>