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9" r:id="rId2"/>
    <p:sldId id="350" r:id="rId3"/>
    <p:sldId id="329" r:id="rId4"/>
    <p:sldId id="339" r:id="rId5"/>
    <p:sldId id="348" r:id="rId6"/>
    <p:sldId id="351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00CC00"/>
    <a:srgbClr val="904692"/>
    <a:srgbClr val="FF00FF"/>
    <a:srgbClr val="000099"/>
    <a:srgbClr val="99CC00"/>
    <a:srgbClr val="FFC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5306" autoAdjust="0"/>
  </p:normalViewPr>
  <p:slideViewPr>
    <p:cSldViewPr snapToGrid="0">
      <p:cViewPr varScale="1">
        <p:scale>
          <a:sx n="82" d="100"/>
          <a:sy n="82" d="100"/>
        </p:scale>
        <p:origin x="163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EAAC-A2A0-406F-93BD-8DB209C49A3C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D6A3F-9099-452E-9E43-ACAAFCD64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93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885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For example if you take vector a as the base factor, then vector c is equal to -a, vector d is equal to 2 a and vector e is equal to -1/2a. You may want to encouraged learners to say that all the vectors except be are parallel to one another. This is because in each case the gradient is the same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89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You can use this link to remind students of the definition of a translation and demonstrate what it means. https://www.mathsisfun.com/definitions/translation.html </a:t>
            </a:r>
          </a:p>
          <a:p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995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Before animating the question you could ask learners what they think the question might be.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76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You can use this link to demonstrate this translation. </a:t>
            </a:r>
            <a:r>
              <a:rPr lang="en-GB" dirty="0"/>
              <a:t>https://ggbm.at/QQz9s4Ac  </a:t>
            </a:r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You can also move the vector arrow to demonstrate different translations. You can use this interactively by asking learners to predict where the shape will go based on a given vector and then check it using the interactive nature of this activity </a:t>
            </a:r>
          </a:p>
          <a:p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Alternatively you could ask them “if you wanted to move the object so that point a was on the coordinate (2,2) what vector would you need to use”. Again you can then check this using the interactive nature of this activity </a:t>
            </a:r>
          </a:p>
          <a:p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Alternatively you can allow students to explore translations of shapes independently using the link.</a:t>
            </a:r>
            <a:b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</a:br>
            <a:r>
              <a:rPr lang="en-GB" sz="1200" kern="1200" dirty="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ＭＳ Ｐゴシック" charset="0"/>
              </a:rPr>
              <a:t>There is also a hardcopy of the grid above that students can use as an alternative.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76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14/08/2020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025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Teaching Pack – Vectors</a:t>
            </a:r>
          </a:p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 – Vectors and translations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2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303" y="1703437"/>
            <a:ext cx="11516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 be able to illustrate translations using vectors.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276" y="3599292"/>
            <a:ext cx="115161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this lesson we will cover: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to use vectors to describe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translation in terms of horizontal and vertical shifts.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to write a translation using column vectors.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35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pic>
        <p:nvPicPr>
          <p:cNvPr id="7" name="Content Placeholder 7" descr="Screen Clipping">
            <a:extLst>
              <a:ext uri="{FF2B5EF4-FFF2-40B4-BE49-F238E27FC236}">
                <a16:creationId xmlns:a16="http://schemas.microsoft.com/office/drawing/2014/main" id="{4D8C3CB6-8CFE-46A4-8B42-99F0A1BB0140}"/>
              </a:ext>
            </a:extLst>
          </p:cNvPr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6346" y="2112481"/>
            <a:ext cx="6233281" cy="4544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6346" y="1481959"/>
            <a:ext cx="9480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Which one of these vectors is the odd one out?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5887" y="2430848"/>
            <a:ext cx="3553685" cy="1123712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Vector </a:t>
            </a: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 odd one out as the others are all multiples of one another.</a:t>
            </a:r>
          </a:p>
        </p:txBody>
      </p:sp>
    </p:spTree>
    <p:extLst>
      <p:ext uri="{BB962C8B-B14F-4D97-AF65-F5344CB8AC3E}">
        <p14:creationId xmlns:p14="http://schemas.microsoft.com/office/powerpoint/2010/main" val="30400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Translations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362607" y="1547716"/>
            <a:ext cx="11335407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You can use vectors to describe a translation. How might you describe the translation of point A to point B using a vector? </a:t>
            </a:r>
          </a:p>
          <a:p>
            <a:pPr marL="361950" lvl="0" indent="-361950" fontAlgn="base">
              <a:spcBef>
                <a:spcPts val="900"/>
              </a:spcBef>
              <a:buClr>
                <a:srgbClr val="55C2E6"/>
              </a:buClr>
              <a:buFont typeface="Arial" panose="020B0604020202020204" pitchFamily="34" charset="0"/>
              <a:buChar char="•"/>
            </a:pPr>
            <a:endParaRPr lang="en-GB" sz="2800" kern="0" dirty="0">
              <a:latin typeface="Arial"/>
              <a:ea typeface="ＭＳ Ｐゴシック" panose="020B0600070205080204" pitchFamily="34" charset="-128"/>
            </a:endParaRPr>
          </a:p>
          <a:p>
            <a:pPr marL="457200" lvl="0" indent="-457200" fontAlgn="base">
              <a:spcBef>
                <a:spcPts val="9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The point has moved 5 spaces to the right and 1 space up. As a column vector this is:</a:t>
            </a:r>
          </a:p>
          <a:p>
            <a:pPr lvl="0" fontAlgn="base">
              <a:spcBef>
                <a:spcPts val="900"/>
              </a:spcBef>
              <a:buClr>
                <a:schemeClr val="tx1"/>
              </a:buClr>
            </a:pPr>
            <a:endParaRPr lang="en-GB" sz="2800" kern="0" dirty="0">
              <a:latin typeface="Arial"/>
              <a:ea typeface="ＭＳ Ｐゴシック" panose="020B0600070205080204" pitchFamily="34" charset="-128"/>
            </a:endParaRPr>
          </a:p>
          <a:p>
            <a:pPr lvl="0" fontAlgn="base">
              <a:spcBef>
                <a:spcPts val="900"/>
              </a:spcBef>
              <a:buClr>
                <a:srgbClr val="55C2E6"/>
              </a:buClr>
            </a:pPr>
            <a:r>
              <a:rPr lang="en-GB" sz="2400" kern="0" dirty="0">
                <a:latin typeface="Arial"/>
                <a:ea typeface="ＭＳ Ｐゴシック" panose="020B0600070205080204" pitchFamily="34" charset="-128"/>
              </a:rPr>
              <a:t>               </a:t>
            </a:r>
          </a:p>
        </p:txBody>
      </p:sp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4F53BACE-02D1-47E0-B98F-8D2077A5A5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877" y="4123810"/>
            <a:ext cx="4650742" cy="21945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0100" y="4542767"/>
                <a:ext cx="2004322" cy="1027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3600" b="0" i="1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AB</m:t>
                          </m:r>
                        </m:e>
                      </m:acc>
                      <m:r>
                        <m:rPr>
                          <m:nor/>
                        </m:rPr>
                        <a:rPr lang="en-GB" sz="3600" b="0" i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GB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GB" sz="3600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GB" sz="3600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" y="4542767"/>
                <a:ext cx="2004322" cy="10272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37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pic>
        <p:nvPicPr>
          <p:cNvPr id="13" name="Picture 12" descr="Screen Clipping">
            <a:extLst>
              <a:ext uri="{FF2B5EF4-FFF2-40B4-BE49-F238E27FC236}">
                <a16:creationId xmlns:a16="http://schemas.microsoft.com/office/drawing/2014/main" id="{89F5F3FA-A007-42B1-A0A6-0CB83DB92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384" y="1900295"/>
            <a:ext cx="5696128" cy="409793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0359" y="1592317"/>
            <a:ext cx="5985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is the point (-2, 1) and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358" y="2427890"/>
            <a:ext cx="625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are the coordinates of point B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0756" y="3671186"/>
            <a:ext cx="4707175" cy="1123712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 point has moved 3 places to the left and 2 places up.</a:t>
            </a:r>
          </a:p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coordinates of point B are: (-5, 3).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76336" y="1441955"/>
                <a:ext cx="2004322" cy="823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AB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6336" y="1441955"/>
                <a:ext cx="2004322" cy="8239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06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Using vectors to describe translations of shapes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2986" y="1352658"/>
            <a:ext cx="5641428" cy="4228335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ts val="900"/>
              </a:spcBef>
              <a:buClr>
                <a:srgbClr val="55C2E6"/>
              </a:buClr>
              <a:buNone/>
            </a:pPr>
            <a:r>
              <a:rPr lang="en-GB" kern="0" dirty="0">
                <a:latin typeface="Arial"/>
                <a:ea typeface="ＭＳ Ｐゴシック" panose="020B0600070205080204" pitchFamily="34" charset="-128"/>
              </a:rPr>
              <a:t>You can also use vectors to describe the translation of shapes by plotting the translation of each of the individual points. </a:t>
            </a:r>
          </a:p>
          <a:p>
            <a:pPr marL="0" lvl="0" indent="0" fontAlgn="base">
              <a:lnSpc>
                <a:spcPct val="100000"/>
              </a:lnSpc>
              <a:spcBef>
                <a:spcPts val="900"/>
              </a:spcBef>
              <a:buClr>
                <a:srgbClr val="55C2E6"/>
              </a:buClr>
              <a:buNone/>
            </a:pPr>
            <a:r>
              <a:rPr lang="en-GB" kern="0" dirty="0">
                <a:latin typeface="Arial"/>
                <a:ea typeface="ＭＳ Ｐゴシック" panose="020B0600070205080204" pitchFamily="34" charset="-128"/>
              </a:rPr>
              <a:t>Shape A is translated by the vector </a:t>
            </a:r>
            <a:r>
              <a:rPr lang="en-GB" b="1" kern="0" dirty="0">
                <a:latin typeface="Arial"/>
                <a:ea typeface="ＭＳ Ｐゴシック" panose="020B0600070205080204" pitchFamily="34" charset="-128"/>
              </a:rPr>
              <a:t>a</a:t>
            </a:r>
            <a:r>
              <a:rPr lang="en-GB" kern="0" dirty="0">
                <a:latin typeface="Arial"/>
                <a:ea typeface="ＭＳ Ｐゴシック" panose="020B0600070205080204" pitchFamily="34" charset="-128"/>
              </a:rPr>
              <a:t>. </a:t>
            </a:r>
          </a:p>
          <a:p>
            <a:pPr marL="0" lvl="0" indent="0" fontAlgn="base">
              <a:lnSpc>
                <a:spcPct val="100000"/>
              </a:lnSpc>
              <a:spcBef>
                <a:spcPts val="900"/>
              </a:spcBef>
              <a:buClr>
                <a:srgbClr val="55C2E6"/>
              </a:buClr>
              <a:buNone/>
            </a:pPr>
            <a:endParaRPr lang="en-GB" kern="0" dirty="0">
              <a:latin typeface="Arial"/>
              <a:ea typeface="ＭＳ Ｐゴシック" panose="020B0600070205080204" pitchFamily="34" charset="-128"/>
            </a:endParaRPr>
          </a:p>
          <a:p>
            <a:pPr marL="0" lvl="0" indent="0" fontAlgn="base">
              <a:lnSpc>
                <a:spcPct val="100000"/>
              </a:lnSpc>
              <a:spcBef>
                <a:spcPts val="900"/>
              </a:spcBef>
              <a:buClr>
                <a:srgbClr val="55C2E6"/>
              </a:buClr>
              <a:buNone/>
            </a:pPr>
            <a:r>
              <a:rPr lang="en-GB" kern="0" dirty="0">
                <a:latin typeface="Arial"/>
                <a:ea typeface="ＭＳ Ｐゴシック" panose="020B0600070205080204" pitchFamily="34" charset="-128"/>
              </a:rPr>
              <a:t>Draw shape A' on the grid. </a:t>
            </a:r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3"/>
          <a:stretch/>
        </p:blipFill>
        <p:spPr bwMode="auto">
          <a:xfrm>
            <a:off x="7993116" y="1481958"/>
            <a:ext cx="4198883" cy="5376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reeform 10"/>
          <p:cNvSpPr/>
          <p:nvPr/>
        </p:nvSpPr>
        <p:spPr>
          <a:xfrm>
            <a:off x="9711559" y="2711669"/>
            <a:ext cx="1229710" cy="1213945"/>
          </a:xfrm>
          <a:custGeom>
            <a:avLst/>
            <a:gdLst>
              <a:gd name="connsiteX0" fmla="*/ 583324 w 1229710"/>
              <a:gd name="connsiteY0" fmla="*/ 1213945 h 1213945"/>
              <a:gd name="connsiteX1" fmla="*/ 1229710 w 1229710"/>
              <a:gd name="connsiteY1" fmla="*/ 614855 h 1213945"/>
              <a:gd name="connsiteX2" fmla="*/ 614855 w 1229710"/>
              <a:gd name="connsiteY2" fmla="*/ 0 h 1213945"/>
              <a:gd name="connsiteX3" fmla="*/ 0 w 1229710"/>
              <a:gd name="connsiteY3" fmla="*/ 299545 h 1213945"/>
              <a:gd name="connsiteX4" fmla="*/ 583324 w 1229710"/>
              <a:gd name="connsiteY4" fmla="*/ 1213945 h 1213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9710" h="1213945">
                <a:moveTo>
                  <a:pt x="583324" y="1213945"/>
                </a:moveTo>
                <a:lnTo>
                  <a:pt x="1229710" y="614855"/>
                </a:lnTo>
                <a:lnTo>
                  <a:pt x="614855" y="0"/>
                </a:lnTo>
                <a:lnTo>
                  <a:pt x="0" y="299545"/>
                </a:lnTo>
                <a:lnTo>
                  <a:pt x="583324" y="1213945"/>
                </a:lnTo>
                <a:close/>
              </a:path>
            </a:pathLst>
          </a:custGeom>
          <a:solidFill>
            <a:srgbClr val="F9BC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831177"/>
              </p:ext>
            </p:extLst>
          </p:nvPr>
        </p:nvGraphicFramePr>
        <p:xfrm>
          <a:off x="10167620" y="3148504"/>
          <a:ext cx="317588" cy="340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77480" imgH="190440" progId="Equation.DSMT4">
                  <p:embed/>
                </p:oleObj>
              </mc:Choice>
              <mc:Fallback>
                <p:oleObj name="Equation" r:id="rId5" imgW="177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67620" y="3148504"/>
                        <a:ext cx="317588" cy="340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661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7076</TotalTime>
  <Words>502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David Harrison</cp:lastModifiedBy>
  <cp:revision>174</cp:revision>
  <cp:lastPrinted>2017-09-28T18:06:59Z</cp:lastPrinted>
  <dcterms:created xsi:type="dcterms:W3CDTF">2016-05-16T13:35:50Z</dcterms:created>
  <dcterms:modified xsi:type="dcterms:W3CDTF">2020-08-14T15:30:43Z</dcterms:modified>
</cp:coreProperties>
</file>