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34" r:id="rId2"/>
    <p:sldId id="535" r:id="rId3"/>
    <p:sldId id="306" r:id="rId4"/>
    <p:sldId id="527" r:id="rId5"/>
    <p:sldId id="540" r:id="rId6"/>
    <p:sldId id="541" r:id="rId7"/>
    <p:sldId id="542" r:id="rId8"/>
    <p:sldId id="307" r:id="rId9"/>
    <p:sldId id="514" r:id="rId10"/>
    <p:sldId id="515" r:id="rId11"/>
    <p:sldId id="516" r:id="rId12"/>
    <p:sldId id="536" r:id="rId13"/>
    <p:sldId id="537" r:id="rId14"/>
    <p:sldId id="538" r:id="rId15"/>
    <p:sldId id="539" r:id="rId16"/>
    <p:sldId id="522" r:id="rId17"/>
    <p:sldId id="533" r:id="rId18"/>
  </p:sldIdLst>
  <p:sldSz cx="12192000" cy="6858000"/>
  <p:notesSz cx="6735763" cy="98663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4" autoAdjust="0"/>
    <p:restoredTop sz="83394" autoAdjust="0"/>
  </p:normalViewPr>
  <p:slideViewPr>
    <p:cSldViewPr>
      <p:cViewPr varScale="1">
        <p:scale>
          <a:sx n="75" d="100"/>
          <a:sy n="75" d="100"/>
        </p:scale>
        <p:origin x="84" y="4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9791E77-3891-4E80-9E77-4F3823EF8BAB}" type="datetimeFigureOut">
              <a:rPr lang="en-GB"/>
              <a:pPr>
                <a:defRPr/>
              </a:pPr>
              <a:t>19/07/2019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BDA875-7F64-4BF0-B01D-E983E0956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3256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6350" y="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DDCE53D-BBFB-4AE9-B9B0-3B1D33A96E21}" type="datetimeFigureOut">
              <a:rPr lang="en-GB"/>
              <a:pPr>
                <a:defRPr/>
              </a:pPr>
              <a:t>19/07/2019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39775"/>
            <a:ext cx="65738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782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6350" y="9371013"/>
            <a:ext cx="2917825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7C8CFE2-65FD-4EC0-AB31-EED4342B9C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4890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This starter question can be tackled either using a possibility space diagram or fraction arithmetic,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FC4720C-B956-425C-A5B9-F9C8CA3757E2}" type="slidenum">
              <a:rPr lang="en-GB" altLang="en-US" sz="1200"/>
              <a:pPr/>
              <a:t>3</a:t>
            </a:fld>
            <a:endParaRPr lang="en-GB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47E968B6-8F43-41A4-A1D8-CC93AFC0B701}" type="slidenum">
              <a:rPr lang="en-GB" altLang="en-US">
                <a:latin typeface="Times New Roman" pitchFamily="18" charset="0"/>
              </a:rPr>
              <a:pPr>
                <a:spcBef>
                  <a:spcPct val="0"/>
                </a:spcBef>
              </a:pPr>
              <a:t>12</a:t>
            </a:fld>
            <a:endParaRPr lang="en-GB" altLang="en-US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See slide 6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47E968B6-8F43-41A4-A1D8-CC93AFC0B701}" type="slidenum">
              <a:rPr lang="en-GB" altLang="en-US">
                <a:latin typeface="Times New Roman" pitchFamily="18" charset="0"/>
              </a:rPr>
              <a:pPr>
                <a:spcBef>
                  <a:spcPct val="0"/>
                </a:spcBef>
              </a:pPr>
              <a:t>13</a:t>
            </a:fld>
            <a:endParaRPr lang="en-GB" altLang="en-US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See slide 6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47E968B6-8F43-41A4-A1D8-CC93AFC0B701}" type="slidenum">
              <a:rPr lang="en-GB" altLang="en-US">
                <a:latin typeface="Times New Roman" pitchFamily="18" charset="0"/>
              </a:rPr>
              <a:pPr>
                <a:spcBef>
                  <a:spcPct val="0"/>
                </a:spcBef>
              </a:pPr>
              <a:t>14</a:t>
            </a:fld>
            <a:endParaRPr lang="en-GB" altLang="en-US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See slide 6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47E968B6-8F43-41A4-A1D8-CC93AFC0B701}" type="slidenum">
              <a:rPr lang="en-GB" altLang="en-US">
                <a:latin typeface="Times New Roman" pitchFamily="18" charset="0"/>
              </a:rPr>
              <a:pPr>
                <a:spcBef>
                  <a:spcPct val="0"/>
                </a:spcBef>
              </a:pPr>
              <a:t>15</a:t>
            </a:fld>
            <a:endParaRPr lang="en-GB" altLang="en-US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See slide 6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The idea is to bridge into the extension material – conditional probability and tree diagrams that require conditional probability. This is a good opportunity to explore why tree diagrams can be easier to use than possibility space diagrams. This question can be answered using either technique , but you really don’t want to use a possibility space diagram because it gets really messy. – there are 6 different options (okay 2 really) for the second space diagram depending on which ticket has gone. The possibility space diagram already has the potential for confusion even with a relatively simple condition introduced.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2AC8ED1-1B9B-4228-BD0F-F1CBC8D09F11}" type="slidenum">
              <a:rPr lang="en-GB" altLang="en-US" sz="1200"/>
              <a:pPr/>
              <a:t>16</a:t>
            </a:fld>
            <a:endParaRPr lang="en-GB" alt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FD0EB99D-C6D1-41B5-B984-0F5C2DA9214B}" type="slidenum">
              <a:rPr lang="en-GB" altLang="en-US">
                <a:latin typeface="Times New Roman" pitchFamily="18" charset="0"/>
              </a:rPr>
              <a:pPr>
                <a:spcBef>
                  <a:spcPct val="0"/>
                </a:spcBef>
              </a:pPr>
              <a:t>17</a:t>
            </a:fld>
            <a:endParaRPr lang="en-GB" altLang="en-US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Answer using a tree diagram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Slides going through the answers showing both methods.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E34BD0D-A735-4D1B-BBE2-C297F10C2B71}" type="slidenum">
              <a:rPr lang="en-GB" altLang="en-US" sz="1200"/>
              <a:pPr/>
              <a:t>4</a:t>
            </a:fld>
            <a:endParaRPr lang="en-GB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Slides going through the answers showing both methods.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E34BD0D-A735-4D1B-BBE2-C297F10C2B71}" type="slidenum">
              <a:rPr lang="en-GB" altLang="en-US" sz="1200"/>
              <a:pPr/>
              <a:t>5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4163569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Slides going through the answers showing both methods.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E34BD0D-A735-4D1B-BBE2-C297F10C2B71}" type="slidenum">
              <a:rPr lang="en-GB" altLang="en-US" sz="1200"/>
              <a:pPr/>
              <a:t>6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965718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Slides going through the answers showing both methods.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E34BD0D-A735-4D1B-BBE2-C297F10C2B71}" type="slidenum">
              <a:rPr lang="en-GB" altLang="en-US" sz="1200"/>
              <a:pPr/>
              <a:t>7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097212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062B5532-4BCC-4987-A7AB-7C607AF1DC36}" type="slidenum">
              <a:rPr lang="en-GB" altLang="en-US">
                <a:latin typeface="Times New Roman" pitchFamily="18" charset="0"/>
              </a:rPr>
              <a:pPr>
                <a:spcBef>
                  <a:spcPct val="0"/>
                </a:spcBef>
              </a:pPr>
              <a:t>8</a:t>
            </a:fld>
            <a:endParaRPr lang="en-GB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Tell pupils that we can represent this problem using a third method – the probability tree diagram. Pupils often get confused by tree diagrams, many failing to understand what the pathways are for and seeing it as a random assortment of fractions and lines. It is important to explain the structure by describing the journey and the way the tree diagram is a map of the 4 possible outcomes: WW, WL, LW, LL. The slides build the diagram in a way that helps this to be understood, but there is no substitute for drawing it yourself as you explain.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223D357A-9451-4920-BBD0-81DE47D82078}" type="slidenum">
              <a:rPr lang="en-GB" altLang="en-US">
                <a:latin typeface="Times New Roman" pitchFamily="18" charset="0"/>
              </a:rPr>
              <a:pPr>
                <a:spcBef>
                  <a:spcPct val="0"/>
                </a:spcBef>
              </a:pPr>
              <a:t>9</a:t>
            </a:fld>
            <a:endParaRPr lang="en-GB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See slide 6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769231F3-C00B-4D16-97E9-252B42F5E44D}" type="slidenum">
              <a:rPr lang="en-GB" altLang="en-US">
                <a:latin typeface="Times New Roman" pitchFamily="18" charset="0"/>
              </a:rPr>
              <a:pPr>
                <a:spcBef>
                  <a:spcPct val="0"/>
                </a:spcBef>
              </a:pPr>
              <a:t>10</a:t>
            </a:fld>
            <a:endParaRPr lang="en-GB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See slide 6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47E968B6-8F43-41A4-A1D8-CC93AFC0B701}" type="slidenum">
              <a:rPr lang="en-GB" altLang="en-US">
                <a:latin typeface="Times New Roman" pitchFamily="18" charset="0"/>
              </a:rPr>
              <a:pPr>
                <a:spcBef>
                  <a:spcPct val="0"/>
                </a:spcBef>
              </a:pPr>
              <a:t>11</a:t>
            </a:fld>
            <a:endParaRPr lang="en-GB" altLang="en-US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963" y="739775"/>
            <a:ext cx="657383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See slide 6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BBB9A-B220-4C41-88A9-E102C29EEA8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355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39C054-E06E-46E5-8A54-DD20C6374CC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84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24DCC5-7625-4D42-A2A4-271E9F70AA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639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2281BD-23EA-4A76-B21D-46DA357762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942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97B6E0-13AB-48F5-A5B2-621CA295D9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662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A16776-5F48-444B-89C6-BE2E91569A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3984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0CAD3-249A-4AD4-966C-0C5B9B5880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070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12FE0F-5E67-4A89-AF3C-2849E9E109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909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35DD4-A144-4CB7-AAE5-8832F8BB97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057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B41129-0A47-425F-A302-3E7737992D8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467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C8B8E-D2E1-4B35-8CE5-CD2FECAC8C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780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6F9CE9C-605D-47BA-B1FA-BAC02E2DCE9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6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45.png"/><Relationship Id="rId7" Type="http://schemas.openxmlformats.org/officeDocument/2006/relationships/image" Target="../media/image47.png"/><Relationship Id="rId12" Type="http://schemas.openxmlformats.org/officeDocument/2006/relationships/image" Target="../media/image5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49.png"/><Relationship Id="rId5" Type="http://schemas.openxmlformats.org/officeDocument/2006/relationships/image" Target="../media/image37.png"/><Relationship Id="rId10" Type="http://schemas.openxmlformats.org/officeDocument/2006/relationships/image" Target="../media/image48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7.png"/><Relationship Id="rId3" Type="http://schemas.openxmlformats.org/officeDocument/2006/relationships/image" Target="../media/image45.png"/><Relationship Id="rId7" Type="http://schemas.openxmlformats.org/officeDocument/2006/relationships/image" Target="../media/image47.png"/><Relationship Id="rId12" Type="http://schemas.openxmlformats.org/officeDocument/2006/relationships/image" Target="../media/image5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9.png"/><Relationship Id="rId5" Type="http://schemas.openxmlformats.org/officeDocument/2006/relationships/image" Target="../media/image52.png"/><Relationship Id="rId10" Type="http://schemas.openxmlformats.org/officeDocument/2006/relationships/image" Target="../media/image55.png"/><Relationship Id="rId4" Type="http://schemas.openxmlformats.org/officeDocument/2006/relationships/image" Target="../media/image51.png"/><Relationship Id="rId9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9.png"/><Relationship Id="rId3" Type="http://schemas.openxmlformats.org/officeDocument/2006/relationships/image" Target="../media/image58.png"/><Relationship Id="rId7" Type="http://schemas.openxmlformats.org/officeDocument/2006/relationships/image" Target="../media/image39.png"/><Relationship Id="rId12" Type="http://schemas.openxmlformats.org/officeDocument/2006/relationships/image" Target="../media/image5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9.png"/><Relationship Id="rId5" Type="http://schemas.openxmlformats.org/officeDocument/2006/relationships/image" Target="../media/image52.png"/><Relationship Id="rId10" Type="http://schemas.openxmlformats.org/officeDocument/2006/relationships/image" Target="../media/image55.png"/><Relationship Id="rId4" Type="http://schemas.openxmlformats.org/officeDocument/2006/relationships/image" Target="../media/image51.png"/><Relationship Id="rId9" Type="http://schemas.openxmlformats.org/officeDocument/2006/relationships/image" Target="../media/image5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2"/>
          <p:cNvSpPr txBox="1">
            <a:spLocks noChangeArrowheads="1"/>
          </p:cNvSpPr>
          <p:nvPr/>
        </p:nvSpPr>
        <p:spPr bwMode="auto">
          <a:xfrm>
            <a:off x="658800" y="1918800"/>
            <a:ext cx="1119784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600" b="1" dirty="0" smtClean="0">
                <a:latin typeface="Arial" charset="0"/>
                <a:cs typeface="Arial" charset="0"/>
              </a:rPr>
              <a:t>Teaching </a:t>
            </a:r>
            <a:r>
              <a:rPr lang="en-GB" altLang="en-US" sz="2600" b="1" dirty="0">
                <a:latin typeface="Arial" charset="0"/>
                <a:cs typeface="Arial" charset="0"/>
              </a:rPr>
              <a:t>Pack – </a:t>
            </a:r>
            <a:r>
              <a:rPr lang="en-GB" altLang="en-US" sz="2600" b="1" dirty="0" smtClean="0">
                <a:latin typeface="Arial" charset="0"/>
                <a:cs typeface="Arial" charset="0"/>
              </a:rPr>
              <a:t> Probability of combined events</a:t>
            </a:r>
            <a:endParaRPr lang="en-GB" altLang="en-US" sz="2600" b="1" dirty="0">
              <a:latin typeface="Arial" charset="0"/>
              <a:cs typeface="Arial" charset="0"/>
            </a:endParaRPr>
          </a:p>
          <a:p>
            <a:endParaRPr lang="en-GB" altLang="en-US" sz="1600" b="1" dirty="0">
              <a:latin typeface="Arial" charset="0"/>
              <a:cs typeface="Arial" charset="0"/>
            </a:endParaRPr>
          </a:p>
          <a:p>
            <a:r>
              <a:rPr lang="en-GB" altLang="en-US" sz="2600" dirty="0">
                <a:latin typeface="Arial" charset="0"/>
                <a:cs typeface="Arial" charset="0"/>
              </a:rPr>
              <a:t>Lesson </a:t>
            </a:r>
            <a:r>
              <a:rPr lang="en-GB" altLang="en-US" sz="2600" dirty="0" smtClean="0">
                <a:latin typeface="Arial" charset="0"/>
                <a:cs typeface="Arial" charset="0"/>
              </a:rPr>
              <a:t>3 – </a:t>
            </a:r>
            <a:r>
              <a:rPr lang="en-US" altLang="en-US" sz="2600" dirty="0">
                <a:latin typeface="Arial" charset="0"/>
                <a:cs typeface="Arial" charset="0"/>
              </a:rPr>
              <a:t>Draw and interpret tree diagrams</a:t>
            </a:r>
            <a:endParaRPr lang="en-GB" altLang="en-US" sz="2600" dirty="0">
              <a:latin typeface="Arial" charset="0"/>
              <a:cs typeface="Arial" charset="0"/>
            </a:endParaRPr>
          </a:p>
          <a:p>
            <a:endParaRPr lang="en-GB" altLang="en-US" dirty="0">
              <a:latin typeface="Arial" charset="0"/>
              <a:cs typeface="Arial" charset="0"/>
            </a:endParaRPr>
          </a:p>
          <a:p>
            <a:r>
              <a:rPr lang="en-GB" altLang="en-US" sz="2600" b="1">
                <a:solidFill>
                  <a:srgbClr val="EA5B0C"/>
                </a:solidFill>
                <a:latin typeface="Arial" charset="0"/>
                <a:cs typeface="Arial" charset="0"/>
              </a:rPr>
              <a:t>Cambridge </a:t>
            </a:r>
            <a:r>
              <a:rPr lang="en-GB" altLang="en-US" sz="2600" b="1" smtClean="0">
                <a:solidFill>
                  <a:srgbClr val="EA5B0C"/>
                </a:solidFill>
                <a:latin typeface="Arial" charset="0"/>
                <a:cs typeface="Arial" charset="0"/>
              </a:rPr>
              <a:t>IGCSE</a:t>
            </a:r>
            <a:r>
              <a:rPr lang="en-GB" sz="2600" b="1" baseline="3000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  <a:endParaRPr lang="en-GB" altLang="en-US" sz="2600" b="1" baseline="30000" dirty="0">
              <a:solidFill>
                <a:srgbClr val="EA5B0C"/>
              </a:solidFill>
              <a:latin typeface="Arial" charset="0"/>
              <a:cs typeface="Arial" charset="0"/>
            </a:endParaRPr>
          </a:p>
          <a:p>
            <a:r>
              <a:rPr lang="en-GB" altLang="en-US" sz="2600" dirty="0">
                <a:solidFill>
                  <a:srgbClr val="EA5B0C"/>
                </a:solidFill>
                <a:latin typeface="Arial" charset="0"/>
                <a:cs typeface="Arial" charset="0"/>
              </a:rPr>
              <a:t>Mathematics 0580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800" y="6239437"/>
            <a:ext cx="3096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348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5"/>
          <p:cNvGrpSpPr>
            <a:grpSpLocks/>
          </p:cNvGrpSpPr>
          <p:nvPr/>
        </p:nvGrpSpPr>
        <p:grpSpPr bwMode="auto">
          <a:xfrm>
            <a:off x="1658939" y="4040336"/>
            <a:ext cx="5032375" cy="1963738"/>
            <a:chOff x="2930997" y="2979435"/>
            <a:chExt cx="5032834" cy="3604587"/>
          </a:xfrm>
        </p:grpSpPr>
        <p:cxnSp>
          <p:nvCxnSpPr>
            <p:cNvPr id="30" name="Straight Connector 29"/>
            <p:cNvCxnSpPr/>
            <p:nvPr/>
          </p:nvCxnSpPr>
          <p:spPr>
            <a:xfrm flipV="1">
              <a:off x="2930997" y="2979435"/>
              <a:ext cx="2305260" cy="129671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930997" y="4276154"/>
              <a:ext cx="2305260" cy="129671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523620" y="5709830"/>
              <a:ext cx="2440211" cy="874192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5523620" y="5176572"/>
              <a:ext cx="2440211" cy="53325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963989" y="3719662"/>
            <a:ext cx="87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Calibri" pitchFamily="34" charset="0"/>
              </a:rPr>
              <a:t>W</a:t>
            </a:r>
          </a:p>
        </p:txBody>
      </p:sp>
      <p:sp>
        <p:nvSpPr>
          <p:cNvPr id="18437" name="TextBox 10"/>
          <p:cNvSpPr txBox="1">
            <a:spLocks noChangeArrowheads="1"/>
          </p:cNvSpPr>
          <p:nvPr/>
        </p:nvSpPr>
        <p:spPr bwMode="auto">
          <a:xfrm>
            <a:off x="3717926" y="5261124"/>
            <a:ext cx="80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L</a:t>
            </a:r>
          </a:p>
        </p:txBody>
      </p:sp>
      <p:sp>
        <p:nvSpPr>
          <p:cNvPr id="18439" name="TextBox 9"/>
          <p:cNvSpPr txBox="1">
            <a:spLocks noChangeArrowheads="1"/>
          </p:cNvSpPr>
          <p:nvPr/>
        </p:nvSpPr>
        <p:spPr bwMode="auto">
          <a:xfrm>
            <a:off x="6728088" y="5083678"/>
            <a:ext cx="876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Calibri" pitchFamily="34" charset="0"/>
              </a:rPr>
              <a:t>W</a:t>
            </a:r>
          </a:p>
        </p:txBody>
      </p:sp>
      <p:sp>
        <p:nvSpPr>
          <p:cNvPr id="18440" name="TextBox 10"/>
          <p:cNvSpPr txBox="1">
            <a:spLocks noChangeArrowheads="1"/>
          </p:cNvSpPr>
          <p:nvPr/>
        </p:nvSpPr>
        <p:spPr bwMode="auto">
          <a:xfrm>
            <a:off x="6656035" y="5877272"/>
            <a:ext cx="80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Calibri" pitchFamily="34" charset="0"/>
              </a:rPr>
              <a:t>L</a:t>
            </a:r>
          </a:p>
        </p:txBody>
      </p:sp>
      <p:sp>
        <p:nvSpPr>
          <p:cNvPr id="18444" name="TextBox 54"/>
          <p:cNvSpPr txBox="1">
            <a:spLocks noChangeArrowheads="1"/>
          </p:cNvSpPr>
          <p:nvPr/>
        </p:nvSpPr>
        <p:spPr bwMode="auto">
          <a:xfrm>
            <a:off x="2378430" y="3093021"/>
            <a:ext cx="1392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game</a:t>
            </a:r>
          </a:p>
        </p:txBody>
      </p:sp>
      <p:sp>
        <p:nvSpPr>
          <p:cNvPr id="18445" name="TextBox 55"/>
          <p:cNvSpPr txBox="1">
            <a:spLocks noChangeArrowheads="1"/>
          </p:cNvSpPr>
          <p:nvPr/>
        </p:nvSpPr>
        <p:spPr bwMode="auto">
          <a:xfrm>
            <a:off x="5071269" y="4181624"/>
            <a:ext cx="161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game</a:t>
            </a:r>
          </a:p>
        </p:txBody>
      </p:sp>
      <p:sp>
        <p:nvSpPr>
          <p:cNvPr id="18446" name="TextBox 57"/>
          <p:cNvSpPr txBox="1">
            <a:spLocks noChangeArrowheads="1"/>
          </p:cNvSpPr>
          <p:nvPr/>
        </p:nvSpPr>
        <p:spPr bwMode="auto">
          <a:xfrm>
            <a:off x="335360" y="1422530"/>
            <a:ext cx="115212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he lost the 1</a:t>
            </a:r>
            <a:r>
              <a:rPr lang="en-GB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game, he still has a second game to play. He might still win or lose the second game.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Tree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590890" y="3549956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90" y="3549956"/>
                <a:ext cx="441146" cy="8013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426427" y="4520264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427" y="4520264"/>
                <a:ext cx="441146" cy="8013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522717" y="5233573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717" y="5233573"/>
                <a:ext cx="441146" cy="80137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391866" y="5867988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1866" y="5867988"/>
                <a:ext cx="441146" cy="8013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3" name="Group 5"/>
          <p:cNvGrpSpPr>
            <a:grpSpLocks/>
          </p:cNvGrpSpPr>
          <p:nvPr/>
        </p:nvGrpSpPr>
        <p:grpSpPr bwMode="auto">
          <a:xfrm>
            <a:off x="1658939" y="3155976"/>
            <a:ext cx="5032375" cy="2632075"/>
            <a:chOff x="2930997" y="1752653"/>
            <a:chExt cx="5032834" cy="4831369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5668097" y="1752653"/>
              <a:ext cx="2295734" cy="101114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2930997" y="2979435"/>
              <a:ext cx="2305260" cy="129671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930997" y="4276155"/>
              <a:ext cx="2305260" cy="129671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523620" y="5709830"/>
              <a:ext cx="2440211" cy="874192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668097" y="2763801"/>
              <a:ext cx="2295734" cy="638161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5523620" y="5176572"/>
              <a:ext cx="2440211" cy="53325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963989" y="3503638"/>
            <a:ext cx="87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W</a:t>
            </a:r>
          </a:p>
        </p:txBody>
      </p:sp>
      <p:sp>
        <p:nvSpPr>
          <p:cNvPr id="20485" name="TextBox 10"/>
          <p:cNvSpPr txBox="1">
            <a:spLocks noChangeArrowheads="1"/>
          </p:cNvSpPr>
          <p:nvPr/>
        </p:nvSpPr>
        <p:spPr bwMode="auto">
          <a:xfrm>
            <a:off x="3717926" y="5045100"/>
            <a:ext cx="80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L</a:t>
            </a:r>
          </a:p>
        </p:txBody>
      </p:sp>
      <p:sp>
        <p:nvSpPr>
          <p:cNvPr id="20488" name="TextBox 9"/>
          <p:cNvSpPr txBox="1">
            <a:spLocks noChangeArrowheads="1"/>
          </p:cNvSpPr>
          <p:nvPr/>
        </p:nvSpPr>
        <p:spPr bwMode="auto">
          <a:xfrm>
            <a:off x="6691314" y="2790850"/>
            <a:ext cx="877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W</a:t>
            </a:r>
          </a:p>
        </p:txBody>
      </p:sp>
      <p:sp>
        <p:nvSpPr>
          <p:cNvPr id="20489" name="TextBox 10"/>
          <p:cNvSpPr txBox="1">
            <a:spLocks noChangeArrowheads="1"/>
          </p:cNvSpPr>
          <p:nvPr/>
        </p:nvSpPr>
        <p:spPr bwMode="auto">
          <a:xfrm>
            <a:off x="6556376" y="4046563"/>
            <a:ext cx="809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L</a:t>
            </a:r>
          </a:p>
        </p:txBody>
      </p:sp>
      <p:sp>
        <p:nvSpPr>
          <p:cNvPr id="20490" name="TextBox 9"/>
          <p:cNvSpPr txBox="1">
            <a:spLocks noChangeArrowheads="1"/>
          </p:cNvSpPr>
          <p:nvPr/>
        </p:nvSpPr>
        <p:spPr bwMode="auto">
          <a:xfrm>
            <a:off x="6800850" y="4540275"/>
            <a:ext cx="876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W</a:t>
            </a:r>
          </a:p>
        </p:txBody>
      </p:sp>
      <p:sp>
        <p:nvSpPr>
          <p:cNvPr id="20491" name="TextBox 10"/>
          <p:cNvSpPr txBox="1">
            <a:spLocks noChangeArrowheads="1"/>
          </p:cNvSpPr>
          <p:nvPr/>
        </p:nvSpPr>
        <p:spPr bwMode="auto">
          <a:xfrm>
            <a:off x="6556376" y="5699150"/>
            <a:ext cx="80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Calibri" pitchFamily="34" charset="0"/>
              </a:rPr>
              <a:t>L</a:t>
            </a:r>
          </a:p>
        </p:txBody>
      </p:sp>
      <p:sp>
        <p:nvSpPr>
          <p:cNvPr id="20500" name="TextBox 50"/>
          <p:cNvSpPr txBox="1">
            <a:spLocks noChangeArrowheads="1"/>
          </p:cNvSpPr>
          <p:nvPr/>
        </p:nvSpPr>
        <p:spPr bwMode="auto">
          <a:xfrm>
            <a:off x="7366001" y="2959124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P(W then W)</a:t>
            </a:r>
          </a:p>
        </p:txBody>
      </p:sp>
      <p:sp>
        <p:nvSpPr>
          <p:cNvPr id="20501" name="TextBox 51"/>
          <p:cNvSpPr txBox="1">
            <a:spLocks noChangeArrowheads="1"/>
          </p:cNvSpPr>
          <p:nvPr/>
        </p:nvSpPr>
        <p:spPr bwMode="auto">
          <a:xfrm>
            <a:off x="7366001" y="3965599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P(W then L)</a:t>
            </a:r>
          </a:p>
        </p:txBody>
      </p:sp>
      <p:sp>
        <p:nvSpPr>
          <p:cNvPr id="20502" name="TextBox 52"/>
          <p:cNvSpPr txBox="1">
            <a:spLocks noChangeArrowheads="1"/>
          </p:cNvSpPr>
          <p:nvPr/>
        </p:nvSpPr>
        <p:spPr bwMode="auto">
          <a:xfrm>
            <a:off x="7366001" y="4892699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P(L then W)</a:t>
            </a:r>
          </a:p>
        </p:txBody>
      </p:sp>
      <p:sp>
        <p:nvSpPr>
          <p:cNvPr id="20503" name="TextBox 53"/>
          <p:cNvSpPr txBox="1">
            <a:spLocks noChangeArrowheads="1"/>
          </p:cNvSpPr>
          <p:nvPr/>
        </p:nvSpPr>
        <p:spPr bwMode="auto">
          <a:xfrm>
            <a:off x="7343775" y="5715024"/>
            <a:ext cx="1633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>
                <a:latin typeface="Arial" panose="020B0604020202020204" pitchFamily="34" charset="0"/>
                <a:cs typeface="Arial" panose="020B0604020202020204" pitchFamily="34" charset="0"/>
              </a:rPr>
              <a:t>P(L then L)</a:t>
            </a:r>
          </a:p>
        </p:txBody>
      </p:sp>
      <p:sp>
        <p:nvSpPr>
          <p:cNvPr id="20504" name="TextBox 54"/>
          <p:cNvSpPr txBox="1">
            <a:spLocks noChangeArrowheads="1"/>
          </p:cNvSpPr>
          <p:nvPr/>
        </p:nvSpPr>
        <p:spPr bwMode="auto">
          <a:xfrm>
            <a:off x="2292578" y="2821806"/>
            <a:ext cx="1392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game</a:t>
            </a:r>
          </a:p>
        </p:txBody>
      </p:sp>
      <p:sp>
        <p:nvSpPr>
          <p:cNvPr id="20505" name="TextBox 55"/>
          <p:cNvSpPr txBox="1">
            <a:spLocks noChangeArrowheads="1"/>
          </p:cNvSpPr>
          <p:nvPr/>
        </p:nvSpPr>
        <p:spPr bwMode="auto">
          <a:xfrm>
            <a:off x="4973638" y="2340000"/>
            <a:ext cx="161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game</a:t>
            </a:r>
          </a:p>
        </p:txBody>
      </p:sp>
      <p:sp>
        <p:nvSpPr>
          <p:cNvPr id="20506" name="TextBox 56"/>
          <p:cNvSpPr txBox="1">
            <a:spLocks noChangeArrowheads="1"/>
          </p:cNvSpPr>
          <p:nvPr/>
        </p:nvSpPr>
        <p:spPr bwMode="auto">
          <a:xfrm>
            <a:off x="7454900" y="2471762"/>
            <a:ext cx="1619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20507" name="TextBox 57"/>
          <p:cNvSpPr txBox="1">
            <a:spLocks noChangeArrowheads="1"/>
          </p:cNvSpPr>
          <p:nvPr/>
        </p:nvSpPr>
        <p:spPr bwMode="auto">
          <a:xfrm>
            <a:off x="335360" y="1317650"/>
            <a:ext cx="115212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There are 4 possible outcomes and to calculate the probability of each outcome you multiply the probabilities on each branch together.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Tree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590890" y="3333932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90" y="3333932"/>
                <a:ext cx="441146" cy="8013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150798" y="2636913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0798" y="2636913"/>
                <a:ext cx="441146" cy="8013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871864" y="4370570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864" y="4370570"/>
                <a:ext cx="441146" cy="80137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512682" y="3940312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2682" y="3940312"/>
                <a:ext cx="441146" cy="8013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051516" y="5549926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1516" y="5549926"/>
                <a:ext cx="441146" cy="80137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414494" y="4859876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494" y="4859876"/>
                <a:ext cx="441146" cy="80137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ounded Rectangle 42"/>
              <p:cNvSpPr/>
              <p:nvPr/>
            </p:nvSpPr>
            <p:spPr>
              <a:xfrm>
                <a:off x="9070325" y="2808798"/>
                <a:ext cx="144015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Rounded 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0325" y="2808798"/>
                <a:ext cx="1440159" cy="705713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ounded Rectangle 43"/>
              <p:cNvSpPr/>
              <p:nvPr/>
            </p:nvSpPr>
            <p:spPr>
              <a:xfrm>
                <a:off x="9048330" y="3734619"/>
                <a:ext cx="144015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Rounded 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330" y="3734619"/>
                <a:ext cx="1440159" cy="705713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ounded Rectangle 44"/>
              <p:cNvSpPr/>
              <p:nvPr/>
            </p:nvSpPr>
            <p:spPr>
              <a:xfrm>
                <a:off x="9046039" y="4668431"/>
                <a:ext cx="144015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Rounded 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6039" y="4668431"/>
                <a:ext cx="1440159" cy="705713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ounded Rectangle 45"/>
              <p:cNvSpPr/>
              <p:nvPr/>
            </p:nvSpPr>
            <p:spPr>
              <a:xfrm>
                <a:off x="9016896" y="5597755"/>
                <a:ext cx="144015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Rounded 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6896" y="5597755"/>
                <a:ext cx="1440159" cy="705713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7" name="TextBox 57"/>
          <p:cNvSpPr txBox="1">
            <a:spLocks noChangeArrowheads="1"/>
          </p:cNvSpPr>
          <p:nvPr/>
        </p:nvSpPr>
        <p:spPr bwMode="auto">
          <a:xfrm>
            <a:off x="335360" y="1317650"/>
            <a:ext cx="115212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can show the outcome of 2 games as follows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Tree diagrams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58939" y="1732211"/>
            <a:ext cx="7965454" cy="3532420"/>
            <a:chOff x="134938" y="2340000"/>
            <a:chExt cx="8851545" cy="39634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ounded Rectangle 42"/>
                <p:cNvSpPr/>
                <p:nvPr/>
              </p:nvSpPr>
              <p:spPr>
                <a:xfrm>
                  <a:off x="7546324" y="2808797"/>
                  <a:ext cx="1440159" cy="705713"/>
                </a:xfrm>
                <a:prstGeom prst="round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3" name="Rounded Rectangle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6324" y="2808797"/>
                  <a:ext cx="1440159" cy="705713"/>
                </a:xfrm>
                <a:prstGeom prst="round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ounded Rectangle 43"/>
                <p:cNvSpPr/>
                <p:nvPr/>
              </p:nvSpPr>
              <p:spPr>
                <a:xfrm>
                  <a:off x="7524329" y="3734618"/>
                  <a:ext cx="1440159" cy="705713"/>
                </a:xfrm>
                <a:prstGeom prst="roundRect">
                  <a:avLst/>
                </a:prstGeom>
                <a:solidFill>
                  <a:srgbClr val="F9BC9A"/>
                </a:solidFill>
                <a:ln>
                  <a:solidFill>
                    <a:srgbClr val="F9BC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4" name="Rounded Rectangle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4329" y="3734618"/>
                  <a:ext cx="1440159" cy="705713"/>
                </a:xfrm>
                <a:prstGeom prst="round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rgbClr val="F9BC9A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ounded Rectangle 44"/>
                <p:cNvSpPr/>
                <p:nvPr/>
              </p:nvSpPr>
              <p:spPr>
                <a:xfrm>
                  <a:off x="7522038" y="4668430"/>
                  <a:ext cx="1440159" cy="705713"/>
                </a:xfrm>
                <a:prstGeom prst="roundRect">
                  <a:avLst/>
                </a:prstGeom>
                <a:solidFill>
                  <a:srgbClr val="F9BC9A"/>
                </a:solidFill>
                <a:ln>
                  <a:solidFill>
                    <a:srgbClr val="F9BC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5" name="Rounded Rectangle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2038" y="4668430"/>
                  <a:ext cx="1440159" cy="705713"/>
                </a:xfrm>
                <a:prstGeom prst="round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>
                  <a:solidFill>
                    <a:srgbClr val="F9BC9A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483" name="Group 5"/>
            <p:cNvGrpSpPr>
              <a:grpSpLocks/>
            </p:cNvGrpSpPr>
            <p:nvPr/>
          </p:nvGrpSpPr>
          <p:grpSpPr bwMode="auto">
            <a:xfrm>
              <a:off x="134938" y="3155975"/>
              <a:ext cx="5032375" cy="2632075"/>
              <a:chOff x="2930997" y="1752653"/>
              <a:chExt cx="5032834" cy="4831369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flipV="1">
                <a:off x="5668097" y="1752653"/>
                <a:ext cx="2295734" cy="101114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2930997" y="2979435"/>
                <a:ext cx="2305260" cy="1296719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930997" y="4276155"/>
                <a:ext cx="2305260" cy="129671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523620" y="5709830"/>
                <a:ext cx="2440211" cy="874192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5668097" y="2763801"/>
                <a:ext cx="2295734" cy="638161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5523620" y="5176572"/>
                <a:ext cx="2440211" cy="53325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484" name="TextBox 9"/>
            <p:cNvSpPr txBox="1">
              <a:spLocks noChangeArrowheads="1"/>
            </p:cNvSpPr>
            <p:nvPr/>
          </p:nvSpPr>
          <p:spPr bwMode="auto">
            <a:xfrm>
              <a:off x="2439988" y="3503637"/>
              <a:ext cx="877887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rgbClr val="FF0000"/>
                  </a:solidFill>
                  <a:latin typeface="Calibri" pitchFamily="34" charset="0"/>
                </a:rPr>
                <a:t>W</a:t>
              </a:r>
            </a:p>
          </p:txBody>
        </p:sp>
        <p:sp>
          <p:nvSpPr>
            <p:cNvPr id="20485" name="TextBox 10"/>
            <p:cNvSpPr txBox="1">
              <a:spLocks noChangeArrowheads="1"/>
            </p:cNvSpPr>
            <p:nvPr/>
          </p:nvSpPr>
          <p:spPr bwMode="auto">
            <a:xfrm>
              <a:off x="2193924" y="5045100"/>
              <a:ext cx="809625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>
                  <a:latin typeface="Calibri" pitchFamily="34" charset="0"/>
                </a:rPr>
                <a:t>L</a:t>
              </a:r>
            </a:p>
          </p:txBody>
        </p:sp>
        <p:sp>
          <p:nvSpPr>
            <p:cNvPr id="20488" name="TextBox 9"/>
            <p:cNvSpPr txBox="1">
              <a:spLocks noChangeArrowheads="1"/>
            </p:cNvSpPr>
            <p:nvPr/>
          </p:nvSpPr>
          <p:spPr bwMode="auto">
            <a:xfrm>
              <a:off x="5167313" y="2790850"/>
              <a:ext cx="877887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rgbClr val="FF0000"/>
                  </a:solidFill>
                  <a:latin typeface="Calibri" pitchFamily="34" charset="0"/>
                </a:rPr>
                <a:t>W</a:t>
              </a:r>
            </a:p>
          </p:txBody>
        </p:sp>
        <p:sp>
          <p:nvSpPr>
            <p:cNvPr id="20489" name="TextBox 10"/>
            <p:cNvSpPr txBox="1">
              <a:spLocks noChangeArrowheads="1"/>
            </p:cNvSpPr>
            <p:nvPr/>
          </p:nvSpPr>
          <p:spPr bwMode="auto">
            <a:xfrm>
              <a:off x="5032375" y="4046562"/>
              <a:ext cx="809625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>
                  <a:latin typeface="Calibri" pitchFamily="34" charset="0"/>
                </a:rPr>
                <a:t>L</a:t>
              </a:r>
            </a:p>
          </p:txBody>
        </p:sp>
        <p:sp>
          <p:nvSpPr>
            <p:cNvPr id="20490" name="TextBox 9"/>
            <p:cNvSpPr txBox="1">
              <a:spLocks noChangeArrowheads="1"/>
            </p:cNvSpPr>
            <p:nvPr/>
          </p:nvSpPr>
          <p:spPr bwMode="auto">
            <a:xfrm>
              <a:off x="5276850" y="4540275"/>
              <a:ext cx="876300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>
                  <a:latin typeface="Calibri" pitchFamily="34" charset="0"/>
                </a:rPr>
                <a:t>W</a:t>
              </a:r>
            </a:p>
          </p:txBody>
        </p:sp>
        <p:sp>
          <p:nvSpPr>
            <p:cNvPr id="20491" name="TextBox 10"/>
            <p:cNvSpPr txBox="1">
              <a:spLocks noChangeArrowheads="1"/>
            </p:cNvSpPr>
            <p:nvPr/>
          </p:nvSpPr>
          <p:spPr bwMode="auto">
            <a:xfrm>
              <a:off x="5032375" y="5699151"/>
              <a:ext cx="809625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latin typeface="Calibri" pitchFamily="34" charset="0"/>
                </a:rPr>
                <a:t>L</a:t>
              </a:r>
            </a:p>
          </p:txBody>
        </p:sp>
        <p:sp>
          <p:nvSpPr>
            <p:cNvPr id="20500" name="TextBox 50"/>
            <p:cNvSpPr txBox="1">
              <a:spLocks noChangeArrowheads="1"/>
            </p:cNvSpPr>
            <p:nvPr/>
          </p:nvSpPr>
          <p:spPr bwMode="auto">
            <a:xfrm>
              <a:off x="5842000" y="2959124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P(W then W)</a:t>
              </a:r>
            </a:p>
          </p:txBody>
        </p:sp>
        <p:sp>
          <p:nvSpPr>
            <p:cNvPr id="20501" name="TextBox 51"/>
            <p:cNvSpPr txBox="1">
              <a:spLocks noChangeArrowheads="1"/>
            </p:cNvSpPr>
            <p:nvPr/>
          </p:nvSpPr>
          <p:spPr bwMode="auto">
            <a:xfrm>
              <a:off x="5842000" y="3965599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  <a:cs typeface="Arial" panose="020B0604020202020204" pitchFamily="34" charset="0"/>
                </a:rPr>
                <a:t>P(W then L)</a:t>
              </a:r>
            </a:p>
          </p:txBody>
        </p:sp>
        <p:sp>
          <p:nvSpPr>
            <p:cNvPr id="20502" name="TextBox 52"/>
            <p:cNvSpPr txBox="1">
              <a:spLocks noChangeArrowheads="1"/>
            </p:cNvSpPr>
            <p:nvPr/>
          </p:nvSpPr>
          <p:spPr bwMode="auto">
            <a:xfrm>
              <a:off x="5842000" y="4892699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P(L then W)</a:t>
              </a:r>
            </a:p>
          </p:txBody>
        </p:sp>
        <p:sp>
          <p:nvSpPr>
            <p:cNvPr id="20503" name="TextBox 53"/>
            <p:cNvSpPr txBox="1">
              <a:spLocks noChangeArrowheads="1"/>
            </p:cNvSpPr>
            <p:nvPr/>
          </p:nvSpPr>
          <p:spPr bwMode="auto">
            <a:xfrm>
              <a:off x="5819775" y="5715024"/>
              <a:ext cx="1633538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P(L then L)</a:t>
              </a:r>
            </a:p>
          </p:txBody>
        </p:sp>
        <p:sp>
          <p:nvSpPr>
            <p:cNvPr id="20504" name="TextBox 54"/>
            <p:cNvSpPr txBox="1">
              <a:spLocks noChangeArrowheads="1"/>
            </p:cNvSpPr>
            <p:nvPr/>
          </p:nvSpPr>
          <p:spPr bwMode="auto">
            <a:xfrm>
              <a:off x="768577" y="2821806"/>
              <a:ext cx="1392237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GB" altLang="en-US" sz="16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st</a:t>
              </a: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game</a:t>
              </a:r>
            </a:p>
          </p:txBody>
        </p:sp>
        <p:sp>
          <p:nvSpPr>
            <p:cNvPr id="20505" name="TextBox 55"/>
            <p:cNvSpPr txBox="1">
              <a:spLocks noChangeArrowheads="1"/>
            </p:cNvSpPr>
            <p:nvPr/>
          </p:nvSpPr>
          <p:spPr bwMode="auto">
            <a:xfrm>
              <a:off x="3449638" y="2340000"/>
              <a:ext cx="1617662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GB" altLang="en-US" sz="16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nd</a:t>
              </a: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 game</a:t>
              </a:r>
            </a:p>
          </p:txBody>
        </p:sp>
        <p:sp>
          <p:nvSpPr>
            <p:cNvPr id="20506" name="TextBox 56"/>
            <p:cNvSpPr txBox="1">
              <a:spLocks noChangeArrowheads="1"/>
            </p:cNvSpPr>
            <p:nvPr/>
          </p:nvSpPr>
          <p:spPr bwMode="auto">
            <a:xfrm>
              <a:off x="5930900" y="2471762"/>
              <a:ext cx="1619250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Outcomes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1089557" y="3424232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9557" y="3424232"/>
                  <a:ext cx="395810" cy="63404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626798" y="2781596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6798" y="2781596"/>
                  <a:ext cx="395810" cy="63404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3347863" y="4370569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3" y="4370569"/>
                  <a:ext cx="395810" cy="63404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3988682" y="3940311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8682" y="3940311"/>
                  <a:ext cx="395810" cy="634047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3527516" y="5549924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7516" y="5549924"/>
                  <a:ext cx="395810" cy="634047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90493" y="4859875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0493" y="4859875"/>
                  <a:ext cx="395810" cy="634047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Rounded Rectangle 45"/>
                <p:cNvSpPr/>
                <p:nvPr/>
              </p:nvSpPr>
              <p:spPr>
                <a:xfrm>
                  <a:off x="7492895" y="5597754"/>
                  <a:ext cx="1440159" cy="705713"/>
                </a:xfrm>
                <a:prstGeom prst="roundRect">
                  <a:avLst/>
                </a:prstGeom>
                <a:solidFill>
                  <a:srgbClr val="F9BC9A"/>
                </a:solidFill>
                <a:ln>
                  <a:solidFill>
                    <a:srgbClr val="F9BC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6" name="Rounded Rectangle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2895" y="5597754"/>
                  <a:ext cx="1440159" cy="705713"/>
                </a:xfrm>
                <a:prstGeom prst="round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  <a:ln>
                  <a:solidFill>
                    <a:srgbClr val="F9BC9A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7" name="Rectangle 46"/>
          <p:cNvSpPr/>
          <p:nvPr/>
        </p:nvSpPr>
        <p:spPr>
          <a:xfrm>
            <a:off x="1734964" y="5888292"/>
            <a:ext cx="51397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student eats two chocolates.       </a:t>
            </a:r>
          </a:p>
        </p:txBody>
      </p:sp>
    </p:spTree>
    <p:extLst>
      <p:ext uri="{BB962C8B-B14F-4D97-AF65-F5344CB8AC3E}">
        <p14:creationId xmlns:p14="http://schemas.microsoft.com/office/powerpoint/2010/main" val="1469633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7" name="TextBox 57"/>
          <p:cNvSpPr txBox="1">
            <a:spLocks noChangeArrowheads="1"/>
          </p:cNvSpPr>
          <p:nvPr/>
        </p:nvSpPr>
        <p:spPr bwMode="auto">
          <a:xfrm>
            <a:off x="335360" y="1317650"/>
            <a:ext cx="115212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can show the outcome of 2 games as follows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Tree diagrams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58939" y="1732211"/>
            <a:ext cx="7965454" cy="3532420"/>
            <a:chOff x="134938" y="2340000"/>
            <a:chExt cx="8851545" cy="39634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ounded Rectangle 42"/>
                <p:cNvSpPr/>
                <p:nvPr/>
              </p:nvSpPr>
              <p:spPr>
                <a:xfrm>
                  <a:off x="7546324" y="2808797"/>
                  <a:ext cx="1440159" cy="705713"/>
                </a:xfrm>
                <a:prstGeom prst="roundRect">
                  <a:avLst/>
                </a:prstGeom>
                <a:solidFill>
                  <a:srgbClr val="F9BC9A"/>
                </a:solidFill>
                <a:ln>
                  <a:solidFill>
                    <a:srgbClr val="F9BC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3" name="Rounded Rectangle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6324" y="2808797"/>
                  <a:ext cx="1440159" cy="705713"/>
                </a:xfrm>
                <a:prstGeom prst="round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>
                  <a:solidFill>
                    <a:srgbClr val="F9BC9A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ounded Rectangle 43"/>
                <p:cNvSpPr/>
                <p:nvPr/>
              </p:nvSpPr>
              <p:spPr>
                <a:xfrm>
                  <a:off x="7524329" y="3734618"/>
                  <a:ext cx="1440159" cy="705713"/>
                </a:xfrm>
                <a:prstGeom prst="roundRect">
                  <a:avLst/>
                </a:prstGeom>
                <a:solidFill>
                  <a:srgbClr val="F9BC9A"/>
                </a:solidFill>
                <a:ln>
                  <a:solidFill>
                    <a:srgbClr val="F9BC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4" name="Rounded Rectangle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4329" y="3734618"/>
                  <a:ext cx="1440159" cy="705713"/>
                </a:xfrm>
                <a:prstGeom prst="round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rgbClr val="F9BC9A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ounded Rectangle 44"/>
                <p:cNvSpPr/>
                <p:nvPr/>
              </p:nvSpPr>
              <p:spPr>
                <a:xfrm>
                  <a:off x="7522038" y="4668430"/>
                  <a:ext cx="1440159" cy="705713"/>
                </a:xfrm>
                <a:prstGeom prst="roundRect">
                  <a:avLst/>
                </a:prstGeom>
                <a:solidFill>
                  <a:srgbClr val="F9BC9A"/>
                </a:solidFill>
                <a:ln>
                  <a:solidFill>
                    <a:srgbClr val="F9BC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5" name="Rounded Rectangle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2038" y="4668430"/>
                  <a:ext cx="1440159" cy="705713"/>
                </a:xfrm>
                <a:prstGeom prst="round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>
                  <a:solidFill>
                    <a:srgbClr val="F9BC9A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483" name="Group 5"/>
            <p:cNvGrpSpPr>
              <a:grpSpLocks/>
            </p:cNvGrpSpPr>
            <p:nvPr/>
          </p:nvGrpSpPr>
          <p:grpSpPr bwMode="auto">
            <a:xfrm>
              <a:off x="134938" y="3155975"/>
              <a:ext cx="5032375" cy="2632075"/>
              <a:chOff x="2930997" y="1752653"/>
              <a:chExt cx="5032834" cy="4831369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flipV="1">
                <a:off x="5668097" y="1752653"/>
                <a:ext cx="2295734" cy="101114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2930997" y="2979435"/>
                <a:ext cx="2305260" cy="1296719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930997" y="4276155"/>
                <a:ext cx="2305260" cy="129671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523620" y="5709830"/>
                <a:ext cx="2440211" cy="874192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5668097" y="2763801"/>
                <a:ext cx="2295734" cy="638161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5523620" y="5176572"/>
                <a:ext cx="2440211" cy="53325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484" name="TextBox 9"/>
            <p:cNvSpPr txBox="1">
              <a:spLocks noChangeArrowheads="1"/>
            </p:cNvSpPr>
            <p:nvPr/>
          </p:nvSpPr>
          <p:spPr bwMode="auto">
            <a:xfrm>
              <a:off x="2439988" y="3503637"/>
              <a:ext cx="877887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>
                  <a:latin typeface="Calibri" pitchFamily="34" charset="0"/>
                </a:rPr>
                <a:t>W</a:t>
              </a:r>
            </a:p>
          </p:txBody>
        </p:sp>
        <p:sp>
          <p:nvSpPr>
            <p:cNvPr id="20485" name="TextBox 10"/>
            <p:cNvSpPr txBox="1">
              <a:spLocks noChangeArrowheads="1"/>
            </p:cNvSpPr>
            <p:nvPr/>
          </p:nvSpPr>
          <p:spPr bwMode="auto">
            <a:xfrm>
              <a:off x="2193924" y="5045100"/>
              <a:ext cx="809625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>
                  <a:solidFill>
                    <a:srgbClr val="FF0000"/>
                  </a:solidFill>
                  <a:latin typeface="Calibri" pitchFamily="34" charset="0"/>
                </a:rPr>
                <a:t>L</a:t>
              </a:r>
            </a:p>
          </p:txBody>
        </p:sp>
        <p:sp>
          <p:nvSpPr>
            <p:cNvPr id="20488" name="TextBox 9"/>
            <p:cNvSpPr txBox="1">
              <a:spLocks noChangeArrowheads="1"/>
            </p:cNvSpPr>
            <p:nvPr/>
          </p:nvSpPr>
          <p:spPr bwMode="auto">
            <a:xfrm>
              <a:off x="5167313" y="2790850"/>
              <a:ext cx="877887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>
                  <a:latin typeface="Calibri" pitchFamily="34" charset="0"/>
                </a:rPr>
                <a:t>W</a:t>
              </a:r>
            </a:p>
          </p:txBody>
        </p:sp>
        <p:sp>
          <p:nvSpPr>
            <p:cNvPr id="20489" name="TextBox 10"/>
            <p:cNvSpPr txBox="1">
              <a:spLocks noChangeArrowheads="1"/>
            </p:cNvSpPr>
            <p:nvPr/>
          </p:nvSpPr>
          <p:spPr bwMode="auto">
            <a:xfrm>
              <a:off x="5032375" y="4046562"/>
              <a:ext cx="809625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>
                  <a:latin typeface="Calibri" pitchFamily="34" charset="0"/>
                </a:rPr>
                <a:t>L</a:t>
              </a:r>
            </a:p>
          </p:txBody>
        </p:sp>
        <p:sp>
          <p:nvSpPr>
            <p:cNvPr id="20490" name="TextBox 9"/>
            <p:cNvSpPr txBox="1">
              <a:spLocks noChangeArrowheads="1"/>
            </p:cNvSpPr>
            <p:nvPr/>
          </p:nvSpPr>
          <p:spPr bwMode="auto">
            <a:xfrm>
              <a:off x="5276850" y="4540275"/>
              <a:ext cx="876300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>
                  <a:latin typeface="Calibri" pitchFamily="34" charset="0"/>
                </a:rPr>
                <a:t>W</a:t>
              </a:r>
            </a:p>
          </p:txBody>
        </p:sp>
        <p:sp>
          <p:nvSpPr>
            <p:cNvPr id="20491" name="TextBox 10"/>
            <p:cNvSpPr txBox="1">
              <a:spLocks noChangeArrowheads="1"/>
            </p:cNvSpPr>
            <p:nvPr/>
          </p:nvSpPr>
          <p:spPr bwMode="auto">
            <a:xfrm>
              <a:off x="5032375" y="5699151"/>
              <a:ext cx="809625" cy="51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rgbClr val="FF0000"/>
                  </a:solidFill>
                  <a:latin typeface="Calibri" pitchFamily="34" charset="0"/>
                </a:rPr>
                <a:t>L</a:t>
              </a:r>
            </a:p>
          </p:txBody>
        </p:sp>
        <p:sp>
          <p:nvSpPr>
            <p:cNvPr id="20500" name="TextBox 50"/>
            <p:cNvSpPr txBox="1">
              <a:spLocks noChangeArrowheads="1"/>
            </p:cNvSpPr>
            <p:nvPr/>
          </p:nvSpPr>
          <p:spPr bwMode="auto">
            <a:xfrm>
              <a:off x="5842000" y="2959124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P(W then W)</a:t>
              </a:r>
            </a:p>
          </p:txBody>
        </p:sp>
        <p:sp>
          <p:nvSpPr>
            <p:cNvPr id="20501" name="TextBox 51"/>
            <p:cNvSpPr txBox="1">
              <a:spLocks noChangeArrowheads="1"/>
            </p:cNvSpPr>
            <p:nvPr/>
          </p:nvSpPr>
          <p:spPr bwMode="auto">
            <a:xfrm>
              <a:off x="5842000" y="3965599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  <a:cs typeface="Arial" panose="020B0604020202020204" pitchFamily="34" charset="0"/>
                </a:rPr>
                <a:t>P(W then L)</a:t>
              </a:r>
            </a:p>
          </p:txBody>
        </p:sp>
        <p:sp>
          <p:nvSpPr>
            <p:cNvPr id="20502" name="TextBox 52"/>
            <p:cNvSpPr txBox="1">
              <a:spLocks noChangeArrowheads="1"/>
            </p:cNvSpPr>
            <p:nvPr/>
          </p:nvSpPr>
          <p:spPr bwMode="auto">
            <a:xfrm>
              <a:off x="5842000" y="4892699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P(L then W)</a:t>
              </a:r>
            </a:p>
          </p:txBody>
        </p:sp>
        <p:sp>
          <p:nvSpPr>
            <p:cNvPr id="20503" name="TextBox 53"/>
            <p:cNvSpPr txBox="1">
              <a:spLocks noChangeArrowheads="1"/>
            </p:cNvSpPr>
            <p:nvPr/>
          </p:nvSpPr>
          <p:spPr bwMode="auto">
            <a:xfrm>
              <a:off x="5819775" y="5715024"/>
              <a:ext cx="1633538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P(L then L)</a:t>
              </a:r>
            </a:p>
          </p:txBody>
        </p:sp>
        <p:sp>
          <p:nvSpPr>
            <p:cNvPr id="20504" name="TextBox 54"/>
            <p:cNvSpPr txBox="1">
              <a:spLocks noChangeArrowheads="1"/>
            </p:cNvSpPr>
            <p:nvPr/>
          </p:nvSpPr>
          <p:spPr bwMode="auto">
            <a:xfrm>
              <a:off x="768577" y="2821806"/>
              <a:ext cx="1392237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GB" altLang="en-US" sz="16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st</a:t>
              </a: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game</a:t>
              </a:r>
            </a:p>
          </p:txBody>
        </p:sp>
        <p:sp>
          <p:nvSpPr>
            <p:cNvPr id="20505" name="TextBox 55"/>
            <p:cNvSpPr txBox="1">
              <a:spLocks noChangeArrowheads="1"/>
            </p:cNvSpPr>
            <p:nvPr/>
          </p:nvSpPr>
          <p:spPr bwMode="auto">
            <a:xfrm>
              <a:off x="3449638" y="2340000"/>
              <a:ext cx="1617662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GB" altLang="en-US" sz="16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nd</a:t>
              </a: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 game</a:t>
              </a:r>
            </a:p>
          </p:txBody>
        </p:sp>
        <p:sp>
          <p:nvSpPr>
            <p:cNvPr id="20506" name="TextBox 56"/>
            <p:cNvSpPr txBox="1">
              <a:spLocks noChangeArrowheads="1"/>
            </p:cNvSpPr>
            <p:nvPr/>
          </p:nvSpPr>
          <p:spPr bwMode="auto">
            <a:xfrm>
              <a:off x="5930900" y="2471762"/>
              <a:ext cx="1619250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Outcomes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1089557" y="3424232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9557" y="3424232"/>
                  <a:ext cx="395810" cy="63404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626798" y="2781596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6798" y="2781596"/>
                  <a:ext cx="395810" cy="63404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3347863" y="4370569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3" y="4370569"/>
                  <a:ext cx="395810" cy="63404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3988682" y="3940311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8682" y="3940311"/>
                  <a:ext cx="395810" cy="634047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3527516" y="5641126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7516" y="5641126"/>
                  <a:ext cx="395810" cy="634047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90492" y="4968586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0492" y="4968586"/>
                  <a:ext cx="395810" cy="634047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Rounded Rectangle 45"/>
                <p:cNvSpPr/>
                <p:nvPr/>
              </p:nvSpPr>
              <p:spPr>
                <a:xfrm>
                  <a:off x="7492895" y="5597754"/>
                  <a:ext cx="1440159" cy="705713"/>
                </a:xfrm>
                <a:prstGeom prst="round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6" name="Rounded Rectangle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2895" y="5597754"/>
                  <a:ext cx="1440159" cy="705713"/>
                </a:xfrm>
                <a:prstGeom prst="round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7" name="Rectangle 46"/>
          <p:cNvSpPr/>
          <p:nvPr/>
        </p:nvSpPr>
        <p:spPr>
          <a:xfrm>
            <a:off x="1734964" y="5888292"/>
            <a:ext cx="51397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The student eats no chocolates.       </a:t>
            </a:r>
          </a:p>
        </p:txBody>
      </p:sp>
    </p:spTree>
    <p:extLst>
      <p:ext uri="{BB962C8B-B14F-4D97-AF65-F5344CB8AC3E}">
        <p14:creationId xmlns:p14="http://schemas.microsoft.com/office/powerpoint/2010/main" val="2561988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7" name="TextBox 57"/>
          <p:cNvSpPr txBox="1">
            <a:spLocks noChangeArrowheads="1"/>
          </p:cNvSpPr>
          <p:nvPr/>
        </p:nvSpPr>
        <p:spPr bwMode="auto">
          <a:xfrm>
            <a:off x="335360" y="1317650"/>
            <a:ext cx="115212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can show the outcome of 2 games as follows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Tree diagrams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58939" y="1732211"/>
            <a:ext cx="7965454" cy="3532420"/>
            <a:chOff x="134938" y="2340000"/>
            <a:chExt cx="8851545" cy="39634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ounded Rectangle 42"/>
                <p:cNvSpPr/>
                <p:nvPr/>
              </p:nvSpPr>
              <p:spPr>
                <a:xfrm>
                  <a:off x="7546324" y="2808797"/>
                  <a:ext cx="1440159" cy="705713"/>
                </a:xfrm>
                <a:prstGeom prst="roundRect">
                  <a:avLst/>
                </a:prstGeom>
                <a:solidFill>
                  <a:srgbClr val="F9BC9A"/>
                </a:solidFill>
                <a:ln>
                  <a:solidFill>
                    <a:srgbClr val="F9BC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3" name="Rounded Rectangle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6324" y="2808797"/>
                  <a:ext cx="1440159" cy="705713"/>
                </a:xfrm>
                <a:prstGeom prst="round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>
                  <a:solidFill>
                    <a:srgbClr val="F9BC9A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ounded Rectangle 43"/>
                <p:cNvSpPr/>
                <p:nvPr/>
              </p:nvSpPr>
              <p:spPr>
                <a:xfrm>
                  <a:off x="7524329" y="3734618"/>
                  <a:ext cx="1440159" cy="705713"/>
                </a:xfrm>
                <a:prstGeom prst="round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4" name="Rounded Rectangle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4329" y="3734618"/>
                  <a:ext cx="1440159" cy="705713"/>
                </a:xfrm>
                <a:prstGeom prst="round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ounded Rectangle 44"/>
                <p:cNvSpPr/>
                <p:nvPr/>
              </p:nvSpPr>
              <p:spPr>
                <a:xfrm>
                  <a:off x="7522038" y="4668430"/>
                  <a:ext cx="1440159" cy="705713"/>
                </a:xfrm>
                <a:prstGeom prst="round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5" name="Rounded Rectangle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2038" y="4668430"/>
                  <a:ext cx="1440159" cy="705713"/>
                </a:xfrm>
                <a:prstGeom prst="round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483" name="Group 5"/>
            <p:cNvGrpSpPr>
              <a:grpSpLocks/>
            </p:cNvGrpSpPr>
            <p:nvPr/>
          </p:nvGrpSpPr>
          <p:grpSpPr bwMode="auto">
            <a:xfrm>
              <a:off x="134938" y="3155975"/>
              <a:ext cx="5032375" cy="2632075"/>
              <a:chOff x="2930997" y="1752653"/>
              <a:chExt cx="5032834" cy="4831369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flipV="1">
                <a:off x="5668097" y="1752653"/>
                <a:ext cx="2295734" cy="101114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2930997" y="2979435"/>
                <a:ext cx="2305260" cy="1296719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930997" y="4276155"/>
                <a:ext cx="2305260" cy="129671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523620" y="5709830"/>
                <a:ext cx="2440211" cy="874192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5668097" y="2763801"/>
                <a:ext cx="2295734" cy="638161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5523620" y="5176572"/>
                <a:ext cx="2440211" cy="53325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484" name="TextBox 9"/>
            <p:cNvSpPr txBox="1">
              <a:spLocks noChangeArrowheads="1"/>
            </p:cNvSpPr>
            <p:nvPr/>
          </p:nvSpPr>
          <p:spPr bwMode="auto">
            <a:xfrm>
              <a:off x="2439988" y="3503637"/>
              <a:ext cx="877887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20485" name="TextBox 10"/>
            <p:cNvSpPr txBox="1">
              <a:spLocks noChangeArrowheads="1"/>
            </p:cNvSpPr>
            <p:nvPr/>
          </p:nvSpPr>
          <p:spPr bwMode="auto">
            <a:xfrm>
              <a:off x="2193924" y="5045100"/>
              <a:ext cx="809625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20488" name="TextBox 9"/>
            <p:cNvSpPr txBox="1">
              <a:spLocks noChangeArrowheads="1"/>
            </p:cNvSpPr>
            <p:nvPr/>
          </p:nvSpPr>
          <p:spPr bwMode="auto">
            <a:xfrm>
              <a:off x="5167313" y="2790850"/>
              <a:ext cx="877887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20489" name="TextBox 10"/>
            <p:cNvSpPr txBox="1">
              <a:spLocks noChangeArrowheads="1"/>
            </p:cNvSpPr>
            <p:nvPr/>
          </p:nvSpPr>
          <p:spPr bwMode="auto">
            <a:xfrm>
              <a:off x="5032375" y="4046562"/>
              <a:ext cx="809625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20490" name="TextBox 9"/>
            <p:cNvSpPr txBox="1">
              <a:spLocks noChangeArrowheads="1"/>
            </p:cNvSpPr>
            <p:nvPr/>
          </p:nvSpPr>
          <p:spPr bwMode="auto">
            <a:xfrm>
              <a:off x="5276850" y="4540275"/>
              <a:ext cx="876300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20491" name="TextBox 10"/>
            <p:cNvSpPr txBox="1">
              <a:spLocks noChangeArrowheads="1"/>
            </p:cNvSpPr>
            <p:nvPr/>
          </p:nvSpPr>
          <p:spPr bwMode="auto">
            <a:xfrm>
              <a:off x="5032375" y="5699151"/>
              <a:ext cx="809625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20500" name="TextBox 50"/>
            <p:cNvSpPr txBox="1">
              <a:spLocks noChangeArrowheads="1"/>
            </p:cNvSpPr>
            <p:nvPr/>
          </p:nvSpPr>
          <p:spPr bwMode="auto">
            <a:xfrm>
              <a:off x="5842000" y="2959124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P(W then W)</a:t>
              </a:r>
            </a:p>
          </p:txBody>
        </p:sp>
        <p:sp>
          <p:nvSpPr>
            <p:cNvPr id="20501" name="TextBox 51"/>
            <p:cNvSpPr txBox="1">
              <a:spLocks noChangeArrowheads="1"/>
            </p:cNvSpPr>
            <p:nvPr/>
          </p:nvSpPr>
          <p:spPr bwMode="auto">
            <a:xfrm>
              <a:off x="5842000" y="3965599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  <a:cs typeface="Arial" panose="020B0604020202020204" pitchFamily="34" charset="0"/>
                </a:rPr>
                <a:t>P(W then L)</a:t>
              </a:r>
            </a:p>
          </p:txBody>
        </p:sp>
        <p:sp>
          <p:nvSpPr>
            <p:cNvPr id="20502" name="TextBox 52"/>
            <p:cNvSpPr txBox="1">
              <a:spLocks noChangeArrowheads="1"/>
            </p:cNvSpPr>
            <p:nvPr/>
          </p:nvSpPr>
          <p:spPr bwMode="auto">
            <a:xfrm>
              <a:off x="5842000" y="4892699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P(L then W)</a:t>
              </a:r>
            </a:p>
          </p:txBody>
        </p:sp>
        <p:sp>
          <p:nvSpPr>
            <p:cNvPr id="20503" name="TextBox 53"/>
            <p:cNvSpPr txBox="1">
              <a:spLocks noChangeArrowheads="1"/>
            </p:cNvSpPr>
            <p:nvPr/>
          </p:nvSpPr>
          <p:spPr bwMode="auto">
            <a:xfrm>
              <a:off x="5819775" y="5715024"/>
              <a:ext cx="1633538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P(L then L)</a:t>
              </a:r>
            </a:p>
          </p:txBody>
        </p:sp>
        <p:sp>
          <p:nvSpPr>
            <p:cNvPr id="20504" name="TextBox 54"/>
            <p:cNvSpPr txBox="1">
              <a:spLocks noChangeArrowheads="1"/>
            </p:cNvSpPr>
            <p:nvPr/>
          </p:nvSpPr>
          <p:spPr bwMode="auto">
            <a:xfrm>
              <a:off x="768577" y="2821806"/>
              <a:ext cx="1392237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GB" altLang="en-US" sz="16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st</a:t>
              </a: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game</a:t>
              </a:r>
            </a:p>
          </p:txBody>
        </p:sp>
        <p:sp>
          <p:nvSpPr>
            <p:cNvPr id="20505" name="TextBox 55"/>
            <p:cNvSpPr txBox="1">
              <a:spLocks noChangeArrowheads="1"/>
            </p:cNvSpPr>
            <p:nvPr/>
          </p:nvSpPr>
          <p:spPr bwMode="auto">
            <a:xfrm>
              <a:off x="3449638" y="2340000"/>
              <a:ext cx="1617662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GB" altLang="en-US" sz="16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nd</a:t>
              </a: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 game</a:t>
              </a:r>
            </a:p>
          </p:txBody>
        </p:sp>
        <p:sp>
          <p:nvSpPr>
            <p:cNvPr id="20506" name="TextBox 56"/>
            <p:cNvSpPr txBox="1">
              <a:spLocks noChangeArrowheads="1"/>
            </p:cNvSpPr>
            <p:nvPr/>
          </p:nvSpPr>
          <p:spPr bwMode="auto">
            <a:xfrm>
              <a:off x="5930900" y="2471762"/>
              <a:ext cx="1619250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Outcomes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1089557" y="3424232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9557" y="3424232"/>
                  <a:ext cx="395810" cy="63404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626798" y="2781596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6798" y="2781596"/>
                  <a:ext cx="395810" cy="63404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3347863" y="4370569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3" y="4370569"/>
                  <a:ext cx="395810" cy="63404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4331900" y="4020450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1900" y="4020450"/>
                  <a:ext cx="395810" cy="634047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3527516" y="5641126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7516" y="5641126"/>
                  <a:ext cx="395810" cy="634047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90492" y="4968586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0492" y="4968586"/>
                  <a:ext cx="395810" cy="634047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Rounded Rectangle 45"/>
                <p:cNvSpPr/>
                <p:nvPr/>
              </p:nvSpPr>
              <p:spPr>
                <a:xfrm>
                  <a:off x="7492895" y="5597754"/>
                  <a:ext cx="1440159" cy="705713"/>
                </a:xfrm>
                <a:prstGeom prst="roundRect">
                  <a:avLst/>
                </a:prstGeom>
                <a:solidFill>
                  <a:srgbClr val="F9BC9A"/>
                </a:solidFill>
                <a:ln>
                  <a:solidFill>
                    <a:srgbClr val="F9BC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6" name="Rounded Rectangle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2895" y="5597754"/>
                  <a:ext cx="1440159" cy="705713"/>
                </a:xfrm>
                <a:prstGeom prst="round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  <a:ln>
                  <a:solidFill>
                    <a:srgbClr val="F9BC9A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7" name="Rectangle 46"/>
          <p:cNvSpPr/>
          <p:nvPr/>
        </p:nvSpPr>
        <p:spPr>
          <a:xfrm>
            <a:off x="1734964" y="5888292"/>
            <a:ext cx="61612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The student only eats one chocolate.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ounded Rectangle 47"/>
              <p:cNvSpPr/>
              <p:nvPr/>
            </p:nvSpPr>
            <p:spPr>
              <a:xfrm>
                <a:off x="7392144" y="5733257"/>
                <a:ext cx="1728192" cy="783998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 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 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8" name="Rounded 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2144" y="5733257"/>
                <a:ext cx="1728192" cy="783998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4332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7" name="TextBox 57"/>
          <p:cNvSpPr txBox="1">
            <a:spLocks noChangeArrowheads="1"/>
          </p:cNvSpPr>
          <p:nvPr/>
        </p:nvSpPr>
        <p:spPr bwMode="auto">
          <a:xfrm>
            <a:off x="335360" y="1317650"/>
            <a:ext cx="115212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can show the outcome of 2 games as follows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Tree diagrams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58939" y="1732211"/>
            <a:ext cx="7965454" cy="3532420"/>
            <a:chOff x="134938" y="2340000"/>
            <a:chExt cx="8851545" cy="39634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ounded Rectangle 42"/>
                <p:cNvSpPr/>
                <p:nvPr/>
              </p:nvSpPr>
              <p:spPr>
                <a:xfrm>
                  <a:off x="7546324" y="2808797"/>
                  <a:ext cx="1440159" cy="705713"/>
                </a:xfrm>
                <a:prstGeom prst="round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3" name="Rounded Rectangle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6324" y="2808797"/>
                  <a:ext cx="1440159" cy="705713"/>
                </a:xfrm>
                <a:prstGeom prst="round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ounded Rectangle 43"/>
                <p:cNvSpPr/>
                <p:nvPr/>
              </p:nvSpPr>
              <p:spPr>
                <a:xfrm>
                  <a:off x="7524329" y="3734618"/>
                  <a:ext cx="1440159" cy="705713"/>
                </a:xfrm>
                <a:prstGeom prst="round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4" name="Rounded Rectangle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4329" y="3734618"/>
                  <a:ext cx="1440159" cy="705713"/>
                </a:xfrm>
                <a:prstGeom prst="round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ounded Rectangle 44"/>
                <p:cNvSpPr/>
                <p:nvPr/>
              </p:nvSpPr>
              <p:spPr>
                <a:xfrm>
                  <a:off x="7522038" y="4668430"/>
                  <a:ext cx="1440159" cy="705713"/>
                </a:xfrm>
                <a:prstGeom prst="round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5" name="Rounded Rectangle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2038" y="4668430"/>
                  <a:ext cx="1440159" cy="705713"/>
                </a:xfrm>
                <a:prstGeom prst="round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483" name="Group 5"/>
            <p:cNvGrpSpPr>
              <a:grpSpLocks/>
            </p:cNvGrpSpPr>
            <p:nvPr/>
          </p:nvGrpSpPr>
          <p:grpSpPr bwMode="auto">
            <a:xfrm>
              <a:off x="134938" y="3155975"/>
              <a:ext cx="5032375" cy="2632075"/>
              <a:chOff x="2930997" y="1752653"/>
              <a:chExt cx="5032834" cy="4831369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flipV="1">
                <a:off x="5668097" y="1752653"/>
                <a:ext cx="2295734" cy="101114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2930997" y="2979435"/>
                <a:ext cx="2305260" cy="1296719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930997" y="4276155"/>
                <a:ext cx="2305260" cy="129671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523620" y="5709830"/>
                <a:ext cx="2440211" cy="874192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5668097" y="2763801"/>
                <a:ext cx="2295734" cy="638161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5523620" y="5176572"/>
                <a:ext cx="2440211" cy="53325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484" name="TextBox 9"/>
            <p:cNvSpPr txBox="1">
              <a:spLocks noChangeArrowheads="1"/>
            </p:cNvSpPr>
            <p:nvPr/>
          </p:nvSpPr>
          <p:spPr bwMode="auto">
            <a:xfrm>
              <a:off x="2439988" y="3503637"/>
              <a:ext cx="877887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20485" name="TextBox 10"/>
            <p:cNvSpPr txBox="1">
              <a:spLocks noChangeArrowheads="1"/>
            </p:cNvSpPr>
            <p:nvPr/>
          </p:nvSpPr>
          <p:spPr bwMode="auto">
            <a:xfrm>
              <a:off x="2193924" y="5045100"/>
              <a:ext cx="809625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20488" name="TextBox 9"/>
            <p:cNvSpPr txBox="1">
              <a:spLocks noChangeArrowheads="1"/>
            </p:cNvSpPr>
            <p:nvPr/>
          </p:nvSpPr>
          <p:spPr bwMode="auto">
            <a:xfrm>
              <a:off x="5167313" y="2790850"/>
              <a:ext cx="877887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20489" name="TextBox 10"/>
            <p:cNvSpPr txBox="1">
              <a:spLocks noChangeArrowheads="1"/>
            </p:cNvSpPr>
            <p:nvPr/>
          </p:nvSpPr>
          <p:spPr bwMode="auto">
            <a:xfrm>
              <a:off x="5032375" y="4046562"/>
              <a:ext cx="809625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20490" name="TextBox 9"/>
            <p:cNvSpPr txBox="1">
              <a:spLocks noChangeArrowheads="1"/>
            </p:cNvSpPr>
            <p:nvPr/>
          </p:nvSpPr>
          <p:spPr bwMode="auto">
            <a:xfrm>
              <a:off x="5276850" y="4540275"/>
              <a:ext cx="876300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20491" name="TextBox 10"/>
            <p:cNvSpPr txBox="1">
              <a:spLocks noChangeArrowheads="1"/>
            </p:cNvSpPr>
            <p:nvPr/>
          </p:nvSpPr>
          <p:spPr bwMode="auto">
            <a:xfrm>
              <a:off x="5032375" y="5699151"/>
              <a:ext cx="809625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20500" name="TextBox 50"/>
            <p:cNvSpPr txBox="1">
              <a:spLocks noChangeArrowheads="1"/>
            </p:cNvSpPr>
            <p:nvPr/>
          </p:nvSpPr>
          <p:spPr bwMode="auto">
            <a:xfrm>
              <a:off x="5842000" y="2959124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P(W then W)</a:t>
              </a:r>
            </a:p>
          </p:txBody>
        </p:sp>
        <p:sp>
          <p:nvSpPr>
            <p:cNvPr id="20501" name="TextBox 51"/>
            <p:cNvSpPr txBox="1">
              <a:spLocks noChangeArrowheads="1"/>
            </p:cNvSpPr>
            <p:nvPr/>
          </p:nvSpPr>
          <p:spPr bwMode="auto">
            <a:xfrm>
              <a:off x="5842000" y="3965599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  <a:cs typeface="Arial" panose="020B0604020202020204" pitchFamily="34" charset="0"/>
                </a:rPr>
                <a:t>P(W then L)</a:t>
              </a:r>
            </a:p>
          </p:txBody>
        </p:sp>
        <p:sp>
          <p:nvSpPr>
            <p:cNvPr id="20502" name="TextBox 52"/>
            <p:cNvSpPr txBox="1">
              <a:spLocks noChangeArrowheads="1"/>
            </p:cNvSpPr>
            <p:nvPr/>
          </p:nvSpPr>
          <p:spPr bwMode="auto">
            <a:xfrm>
              <a:off x="5842000" y="4892699"/>
              <a:ext cx="1635126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P(L then W)</a:t>
              </a:r>
            </a:p>
          </p:txBody>
        </p:sp>
        <p:sp>
          <p:nvSpPr>
            <p:cNvPr id="20503" name="TextBox 53"/>
            <p:cNvSpPr txBox="1">
              <a:spLocks noChangeArrowheads="1"/>
            </p:cNvSpPr>
            <p:nvPr/>
          </p:nvSpPr>
          <p:spPr bwMode="auto">
            <a:xfrm>
              <a:off x="5819775" y="5715024"/>
              <a:ext cx="1633538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P(L then L)</a:t>
              </a:r>
            </a:p>
          </p:txBody>
        </p:sp>
        <p:sp>
          <p:nvSpPr>
            <p:cNvPr id="20504" name="TextBox 54"/>
            <p:cNvSpPr txBox="1">
              <a:spLocks noChangeArrowheads="1"/>
            </p:cNvSpPr>
            <p:nvPr/>
          </p:nvSpPr>
          <p:spPr bwMode="auto">
            <a:xfrm>
              <a:off x="768577" y="2821806"/>
              <a:ext cx="1392237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GB" altLang="en-US" sz="16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st</a:t>
              </a: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game</a:t>
              </a:r>
            </a:p>
          </p:txBody>
        </p:sp>
        <p:sp>
          <p:nvSpPr>
            <p:cNvPr id="20505" name="TextBox 55"/>
            <p:cNvSpPr txBox="1">
              <a:spLocks noChangeArrowheads="1"/>
            </p:cNvSpPr>
            <p:nvPr/>
          </p:nvSpPr>
          <p:spPr bwMode="auto">
            <a:xfrm>
              <a:off x="3449638" y="2340000"/>
              <a:ext cx="1617662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GB" altLang="en-US" sz="16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nd</a:t>
              </a: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 game</a:t>
              </a:r>
            </a:p>
          </p:txBody>
        </p:sp>
        <p:sp>
          <p:nvSpPr>
            <p:cNvPr id="20506" name="TextBox 56"/>
            <p:cNvSpPr txBox="1">
              <a:spLocks noChangeArrowheads="1"/>
            </p:cNvSpPr>
            <p:nvPr/>
          </p:nvSpPr>
          <p:spPr bwMode="auto">
            <a:xfrm>
              <a:off x="5930900" y="2471762"/>
              <a:ext cx="1619250" cy="379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Outcomes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1089557" y="3424232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9557" y="3424232"/>
                  <a:ext cx="395810" cy="63404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626798" y="2781596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6798" y="2781596"/>
                  <a:ext cx="395810" cy="63404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3347863" y="4370569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3" y="4370569"/>
                  <a:ext cx="395810" cy="63404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4331900" y="4020450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1900" y="4020450"/>
                  <a:ext cx="395810" cy="634047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3527516" y="5641126"/>
                  <a:ext cx="395810" cy="6340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7516" y="5641126"/>
                  <a:ext cx="395810" cy="634047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90492" y="4968586"/>
                  <a:ext cx="395810" cy="634047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0492" y="4968586"/>
                  <a:ext cx="395810" cy="634047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Rounded Rectangle 45"/>
                <p:cNvSpPr/>
                <p:nvPr/>
              </p:nvSpPr>
              <p:spPr>
                <a:xfrm>
                  <a:off x="7492895" y="5597754"/>
                  <a:ext cx="1440159" cy="705713"/>
                </a:xfrm>
                <a:prstGeom prst="roundRect">
                  <a:avLst/>
                </a:prstGeom>
                <a:solidFill>
                  <a:srgbClr val="F9BC9A"/>
                </a:solidFill>
                <a:ln>
                  <a:solidFill>
                    <a:srgbClr val="F9BC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×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GB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16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6" name="Rounded Rectangle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2895" y="5597754"/>
                  <a:ext cx="1440159" cy="705713"/>
                </a:xfrm>
                <a:prstGeom prst="round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  <a:ln>
                  <a:solidFill>
                    <a:srgbClr val="F9BC9A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7" name="Rectangle 46"/>
          <p:cNvSpPr/>
          <p:nvPr/>
        </p:nvSpPr>
        <p:spPr>
          <a:xfrm>
            <a:off x="1734964" y="5888292"/>
            <a:ext cx="61612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The student eats </a:t>
            </a:r>
            <a:r>
              <a:rPr lang="en-GB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chocolate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ounded Rectangle 47"/>
              <p:cNvSpPr/>
              <p:nvPr/>
            </p:nvSpPr>
            <p:spPr>
              <a:xfrm>
                <a:off x="7824126" y="5727124"/>
                <a:ext cx="2232314" cy="783998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 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  <m:r>
                        <a:rPr lang="en-GB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 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8" name="Rounded 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4126" y="5727124"/>
                <a:ext cx="2232314" cy="783998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3833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335360" y="3717032"/>
            <a:ext cx="1152128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happens if the first ticket is not returned to the bag before the second ticket is drawn?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I draw a possibility space diagram for this situation?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I draw a tree diagram for this situation?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probability of winning exactly one game now?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35360" y="1249590"/>
            <a:ext cx="1152128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bag contains six tickets numbered 1, 2, 3, 4, 5 and 6.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student plays a game where they draw a ticket from the bag.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they get a number less than 3 they eat a chocolate.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They play the game twice, </a:t>
            </a:r>
            <a:r>
              <a:rPr lang="en-GB" alt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returning the ticket between games so that there are always six tickets in the bag.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5"/>
          <p:cNvGrpSpPr>
            <a:grpSpLocks/>
          </p:cNvGrpSpPr>
          <p:nvPr/>
        </p:nvGrpSpPr>
        <p:grpSpPr bwMode="auto">
          <a:xfrm>
            <a:off x="1658939" y="2239865"/>
            <a:ext cx="5032375" cy="2632075"/>
            <a:chOff x="2930997" y="1752653"/>
            <a:chExt cx="5032834" cy="4831369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5668097" y="1752653"/>
              <a:ext cx="2295734" cy="101114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2930997" y="2979435"/>
              <a:ext cx="2305260" cy="129671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930997" y="4276155"/>
              <a:ext cx="2305260" cy="129671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523620" y="5709830"/>
              <a:ext cx="2440211" cy="874192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668097" y="2763801"/>
              <a:ext cx="2295734" cy="638161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5523620" y="5176572"/>
              <a:ext cx="2440211" cy="53325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819" name="TextBox 9"/>
          <p:cNvSpPr txBox="1">
            <a:spLocks noChangeArrowheads="1"/>
          </p:cNvSpPr>
          <p:nvPr/>
        </p:nvSpPr>
        <p:spPr bwMode="auto">
          <a:xfrm>
            <a:off x="3963989" y="2587526"/>
            <a:ext cx="8778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3717926" y="4128989"/>
            <a:ext cx="8096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</p:txBody>
      </p:sp>
      <p:sp>
        <p:nvSpPr>
          <p:cNvPr id="34823" name="TextBox 9"/>
          <p:cNvSpPr txBox="1">
            <a:spLocks noChangeArrowheads="1"/>
          </p:cNvSpPr>
          <p:nvPr/>
        </p:nvSpPr>
        <p:spPr bwMode="auto">
          <a:xfrm>
            <a:off x="6691314" y="1998762"/>
            <a:ext cx="8778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sp>
        <p:nvSpPr>
          <p:cNvPr id="34824" name="TextBox 10"/>
          <p:cNvSpPr txBox="1">
            <a:spLocks noChangeArrowheads="1"/>
          </p:cNvSpPr>
          <p:nvPr/>
        </p:nvSpPr>
        <p:spPr bwMode="auto">
          <a:xfrm>
            <a:off x="6556376" y="3130451"/>
            <a:ext cx="8096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</p:txBody>
      </p:sp>
      <p:sp>
        <p:nvSpPr>
          <p:cNvPr id="34825" name="TextBox 9"/>
          <p:cNvSpPr txBox="1">
            <a:spLocks noChangeArrowheads="1"/>
          </p:cNvSpPr>
          <p:nvPr/>
        </p:nvSpPr>
        <p:spPr bwMode="auto">
          <a:xfrm>
            <a:off x="6800850" y="3748187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sp>
        <p:nvSpPr>
          <p:cNvPr id="34826" name="TextBox 10"/>
          <p:cNvSpPr txBox="1">
            <a:spLocks noChangeArrowheads="1"/>
          </p:cNvSpPr>
          <p:nvPr/>
        </p:nvSpPr>
        <p:spPr bwMode="auto">
          <a:xfrm>
            <a:off x="6556376" y="4783039"/>
            <a:ext cx="8096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</p:txBody>
      </p:sp>
      <p:sp>
        <p:nvSpPr>
          <p:cNvPr id="34835" name="TextBox 50"/>
          <p:cNvSpPr txBox="1">
            <a:spLocks noChangeArrowheads="1"/>
          </p:cNvSpPr>
          <p:nvPr/>
        </p:nvSpPr>
        <p:spPr bwMode="auto">
          <a:xfrm>
            <a:off x="7366001" y="2239044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P(W then W)</a:t>
            </a:r>
          </a:p>
        </p:txBody>
      </p:sp>
      <p:sp>
        <p:nvSpPr>
          <p:cNvPr id="34836" name="TextBox 51"/>
          <p:cNvSpPr txBox="1">
            <a:spLocks noChangeArrowheads="1"/>
          </p:cNvSpPr>
          <p:nvPr/>
        </p:nvSpPr>
        <p:spPr bwMode="auto">
          <a:xfrm>
            <a:off x="7366001" y="2993151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P(W then L)</a:t>
            </a:r>
          </a:p>
        </p:txBody>
      </p:sp>
      <p:sp>
        <p:nvSpPr>
          <p:cNvPr id="34837" name="TextBox 52"/>
          <p:cNvSpPr txBox="1">
            <a:spLocks noChangeArrowheads="1"/>
          </p:cNvSpPr>
          <p:nvPr/>
        </p:nvSpPr>
        <p:spPr bwMode="auto">
          <a:xfrm>
            <a:off x="7342189" y="3810099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P(L then W)</a:t>
            </a:r>
          </a:p>
        </p:txBody>
      </p:sp>
      <p:sp>
        <p:nvSpPr>
          <p:cNvPr id="34838" name="TextBox 53"/>
          <p:cNvSpPr txBox="1">
            <a:spLocks noChangeArrowheads="1"/>
          </p:cNvSpPr>
          <p:nvPr/>
        </p:nvSpPr>
        <p:spPr bwMode="auto">
          <a:xfrm>
            <a:off x="7342188" y="4541118"/>
            <a:ext cx="1633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P(L then L)</a:t>
            </a:r>
          </a:p>
        </p:txBody>
      </p:sp>
      <p:sp>
        <p:nvSpPr>
          <p:cNvPr id="34839" name="TextBox 54"/>
          <p:cNvSpPr txBox="1">
            <a:spLocks noChangeArrowheads="1"/>
          </p:cNvSpPr>
          <p:nvPr/>
        </p:nvSpPr>
        <p:spPr bwMode="auto">
          <a:xfrm>
            <a:off x="1991545" y="2029718"/>
            <a:ext cx="1392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game</a:t>
            </a:r>
          </a:p>
        </p:txBody>
      </p:sp>
      <p:sp>
        <p:nvSpPr>
          <p:cNvPr id="34840" name="TextBox 55"/>
          <p:cNvSpPr txBox="1">
            <a:spLocks noChangeArrowheads="1"/>
          </p:cNvSpPr>
          <p:nvPr/>
        </p:nvSpPr>
        <p:spPr bwMode="auto">
          <a:xfrm>
            <a:off x="4973638" y="1423889"/>
            <a:ext cx="161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game</a:t>
            </a:r>
          </a:p>
        </p:txBody>
      </p:sp>
      <p:sp>
        <p:nvSpPr>
          <p:cNvPr id="34841" name="TextBox 56"/>
          <p:cNvSpPr txBox="1">
            <a:spLocks noChangeArrowheads="1"/>
          </p:cNvSpPr>
          <p:nvPr/>
        </p:nvSpPr>
        <p:spPr bwMode="auto">
          <a:xfrm>
            <a:off x="7454900" y="1751682"/>
            <a:ext cx="1619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34842" name="TextBox 1"/>
          <p:cNvSpPr txBox="1">
            <a:spLocks noChangeArrowheads="1"/>
          </p:cNvSpPr>
          <p:nvPr/>
        </p:nvSpPr>
        <p:spPr bwMode="auto">
          <a:xfrm>
            <a:off x="1127449" y="5805264"/>
            <a:ext cx="48966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P(Win exactly one chocolate) =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517996" y="2698528"/>
                <a:ext cx="356187" cy="5640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996" y="2698528"/>
                <a:ext cx="356187" cy="5640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115133" y="1896660"/>
                <a:ext cx="356187" cy="5649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5133" y="1896660"/>
                <a:ext cx="356187" cy="5649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089439" y="2993152"/>
                <a:ext cx="356187" cy="5643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9439" y="2993152"/>
                <a:ext cx="356187" cy="5643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509569" y="4039044"/>
                <a:ext cx="356187" cy="5643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569" y="4039044"/>
                <a:ext cx="356187" cy="5643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472776" y="3592415"/>
                <a:ext cx="356187" cy="5649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776" y="3592415"/>
                <a:ext cx="356187" cy="56496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343252" y="4715062"/>
                <a:ext cx="356187" cy="5649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252" y="4715062"/>
                <a:ext cx="356187" cy="5649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ounded Rectangle 41"/>
              <p:cNvSpPr/>
              <p:nvPr/>
            </p:nvSpPr>
            <p:spPr>
              <a:xfrm>
                <a:off x="9048329" y="2174516"/>
                <a:ext cx="1295991" cy="62896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Rounded 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329" y="2174516"/>
                <a:ext cx="1295991" cy="628963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ounded Rectangle 42"/>
              <p:cNvSpPr/>
              <p:nvPr/>
            </p:nvSpPr>
            <p:spPr>
              <a:xfrm>
                <a:off x="9048482" y="2908202"/>
                <a:ext cx="1295991" cy="62896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Rounded 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482" y="2908202"/>
                <a:ext cx="1295991" cy="628963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ounded Rectangle 43"/>
              <p:cNvSpPr/>
              <p:nvPr/>
            </p:nvSpPr>
            <p:spPr>
              <a:xfrm>
                <a:off x="9033756" y="3717033"/>
                <a:ext cx="1295991" cy="62896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Rounded 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3756" y="3717033"/>
                <a:ext cx="1295991" cy="628963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ounded Rectangle 44"/>
              <p:cNvSpPr/>
              <p:nvPr/>
            </p:nvSpPr>
            <p:spPr>
              <a:xfrm>
                <a:off x="9033755" y="4468558"/>
                <a:ext cx="1295991" cy="62896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Rounded 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3755" y="4468558"/>
                <a:ext cx="1295991" cy="628963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ounded Rectangle 45"/>
              <p:cNvSpPr/>
              <p:nvPr/>
            </p:nvSpPr>
            <p:spPr>
              <a:xfrm>
                <a:off x="5699438" y="5721764"/>
                <a:ext cx="2340778" cy="62896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30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30</m:t>
                          </m:r>
                        </m:den>
                      </m:f>
                      <m:r>
                        <m:rPr>
                          <m:nor/>
                        </m:rPr>
                        <a:rPr lang="en-GB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30</m:t>
                          </m:r>
                        </m:den>
                      </m:f>
                      <m:r>
                        <a:rPr lang="en-GB" sz="160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6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Rounded 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438" y="5721764"/>
                <a:ext cx="2340778" cy="628963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Lesson objectives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35360" y="1209675"/>
            <a:ext cx="1152128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0"/>
              </a:spcBef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be able to draw and interpret probability tree diagrams.</a:t>
            </a:r>
          </a:p>
          <a:p>
            <a:pPr marL="342900" indent="-342900">
              <a:spcBef>
                <a:spcPct val="0"/>
              </a:spcBef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probability tree diagrams to solve probability questions involving independent events.</a:t>
            </a:r>
          </a:p>
        </p:txBody>
      </p:sp>
    </p:spTree>
    <p:extLst>
      <p:ext uri="{BB962C8B-B14F-4D97-AF65-F5344CB8AC3E}">
        <p14:creationId xmlns:p14="http://schemas.microsoft.com/office/powerpoint/2010/main" val="2874583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35360" y="1340770"/>
            <a:ext cx="11521280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bag contains six tickets numbered 1, 2, 3, 4, 5 and 6.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student plays a game where they draw a ticket from the bag.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they get a number less than 3 they eat a chocolate.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They play the game twice, </a:t>
            </a:r>
            <a:r>
              <a:rPr lang="en-GB" alt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returning the ticket between games so that there are always six tickets in the bag.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Find, using any method, the probability that: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lphaLcParenR"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student eats two chocolates.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lphaLcParenR"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student eats no chocolates.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lphaLcParenR"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student ends up eating exactly one chocolate.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lphaLcParenR"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student eats </a:t>
            </a:r>
            <a:r>
              <a:rPr lang="en-GB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at least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one chocolate.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5691188" y="1798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Finding probabilities - recap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3"/>
          <p:cNvGrpSpPr>
            <a:grpSpLocks/>
          </p:cNvGrpSpPr>
          <p:nvPr/>
        </p:nvGrpSpPr>
        <p:grpSpPr bwMode="auto">
          <a:xfrm>
            <a:off x="583499" y="1268627"/>
            <a:ext cx="4002803" cy="3024468"/>
            <a:chOff x="-39" y="389"/>
            <a:chExt cx="2969" cy="2659"/>
          </a:xfrm>
        </p:grpSpPr>
        <p:sp>
          <p:nvSpPr>
            <p:cNvPr id="6154" name="Rectangle 4"/>
            <p:cNvSpPr>
              <a:spLocks noChangeArrowheads="1"/>
            </p:cNvSpPr>
            <p:nvPr/>
          </p:nvSpPr>
          <p:spPr bwMode="auto">
            <a:xfrm>
              <a:off x="2557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5" name="Rectangle 5"/>
            <p:cNvSpPr>
              <a:spLocks noChangeArrowheads="1"/>
            </p:cNvSpPr>
            <p:nvPr/>
          </p:nvSpPr>
          <p:spPr bwMode="auto">
            <a:xfrm>
              <a:off x="2184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6" name="Rectangle 6"/>
            <p:cNvSpPr>
              <a:spLocks noChangeArrowheads="1"/>
            </p:cNvSpPr>
            <p:nvPr/>
          </p:nvSpPr>
          <p:spPr bwMode="auto">
            <a:xfrm>
              <a:off x="1810" y="2731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7" name="Rectangle 7"/>
            <p:cNvSpPr>
              <a:spLocks noChangeArrowheads="1"/>
            </p:cNvSpPr>
            <p:nvPr/>
          </p:nvSpPr>
          <p:spPr bwMode="auto">
            <a:xfrm>
              <a:off x="1437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8" name="Rectangle 8"/>
            <p:cNvSpPr>
              <a:spLocks noChangeArrowheads="1"/>
            </p:cNvSpPr>
            <p:nvPr/>
          </p:nvSpPr>
          <p:spPr bwMode="auto">
            <a:xfrm>
              <a:off x="1063" y="2731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9" name="Rectangle 9"/>
            <p:cNvSpPr>
              <a:spLocks noChangeArrowheads="1"/>
            </p:cNvSpPr>
            <p:nvPr/>
          </p:nvSpPr>
          <p:spPr bwMode="auto">
            <a:xfrm>
              <a:off x="690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0" name="Rectangle 10"/>
            <p:cNvSpPr>
              <a:spLocks noChangeArrowheads="1"/>
            </p:cNvSpPr>
            <p:nvPr/>
          </p:nvSpPr>
          <p:spPr bwMode="auto">
            <a:xfrm>
              <a:off x="317" y="2731"/>
              <a:ext cx="37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6</a:t>
              </a:r>
              <a:endParaRPr lang="en-US" altLang="en-US" sz="2400"/>
            </a:p>
          </p:txBody>
        </p:sp>
        <p:sp>
          <p:nvSpPr>
            <p:cNvPr id="6161" name="Rectangle 11"/>
            <p:cNvSpPr>
              <a:spLocks noChangeArrowheads="1"/>
            </p:cNvSpPr>
            <p:nvPr/>
          </p:nvSpPr>
          <p:spPr bwMode="auto">
            <a:xfrm>
              <a:off x="2557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2" name="Rectangle 12"/>
            <p:cNvSpPr>
              <a:spLocks noChangeArrowheads="1"/>
            </p:cNvSpPr>
            <p:nvPr/>
          </p:nvSpPr>
          <p:spPr bwMode="auto">
            <a:xfrm>
              <a:off x="2184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3" name="Rectangle 13"/>
            <p:cNvSpPr>
              <a:spLocks noChangeArrowheads="1"/>
            </p:cNvSpPr>
            <p:nvPr/>
          </p:nvSpPr>
          <p:spPr bwMode="auto">
            <a:xfrm>
              <a:off x="1810" y="2413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4" name="Rectangle 14"/>
            <p:cNvSpPr>
              <a:spLocks noChangeArrowheads="1"/>
            </p:cNvSpPr>
            <p:nvPr/>
          </p:nvSpPr>
          <p:spPr bwMode="auto">
            <a:xfrm>
              <a:off x="1437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5" name="Rectangle 15"/>
            <p:cNvSpPr>
              <a:spLocks noChangeArrowheads="1"/>
            </p:cNvSpPr>
            <p:nvPr/>
          </p:nvSpPr>
          <p:spPr bwMode="auto">
            <a:xfrm>
              <a:off x="1063" y="2413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6" name="Rectangle 16"/>
            <p:cNvSpPr>
              <a:spLocks noChangeArrowheads="1"/>
            </p:cNvSpPr>
            <p:nvPr/>
          </p:nvSpPr>
          <p:spPr bwMode="auto">
            <a:xfrm>
              <a:off x="690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7" name="Rectangle 17"/>
            <p:cNvSpPr>
              <a:spLocks noChangeArrowheads="1"/>
            </p:cNvSpPr>
            <p:nvPr/>
          </p:nvSpPr>
          <p:spPr bwMode="auto">
            <a:xfrm>
              <a:off x="317" y="2413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 dirty="0"/>
                <a:t>5</a:t>
              </a:r>
              <a:endParaRPr lang="en-US" altLang="en-US" sz="2400" dirty="0"/>
            </a:p>
          </p:txBody>
        </p:sp>
        <p:sp>
          <p:nvSpPr>
            <p:cNvPr id="6168" name="Rectangle 18"/>
            <p:cNvSpPr>
              <a:spLocks noChangeArrowheads="1"/>
            </p:cNvSpPr>
            <p:nvPr/>
          </p:nvSpPr>
          <p:spPr bwMode="auto">
            <a:xfrm>
              <a:off x="2557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9" name="Rectangle 19"/>
            <p:cNvSpPr>
              <a:spLocks noChangeArrowheads="1"/>
            </p:cNvSpPr>
            <p:nvPr/>
          </p:nvSpPr>
          <p:spPr bwMode="auto">
            <a:xfrm>
              <a:off x="2184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0" name="Rectangle 20"/>
            <p:cNvSpPr>
              <a:spLocks noChangeArrowheads="1"/>
            </p:cNvSpPr>
            <p:nvPr/>
          </p:nvSpPr>
          <p:spPr bwMode="auto">
            <a:xfrm>
              <a:off x="1810" y="2096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1" name="Rectangle 21"/>
            <p:cNvSpPr>
              <a:spLocks noChangeArrowheads="1"/>
            </p:cNvSpPr>
            <p:nvPr/>
          </p:nvSpPr>
          <p:spPr bwMode="auto">
            <a:xfrm>
              <a:off x="1437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2" name="Rectangle 22"/>
            <p:cNvSpPr>
              <a:spLocks noChangeArrowheads="1"/>
            </p:cNvSpPr>
            <p:nvPr/>
          </p:nvSpPr>
          <p:spPr bwMode="auto">
            <a:xfrm>
              <a:off x="1063" y="2096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3" name="Rectangle 23"/>
            <p:cNvSpPr>
              <a:spLocks noChangeArrowheads="1"/>
            </p:cNvSpPr>
            <p:nvPr/>
          </p:nvSpPr>
          <p:spPr bwMode="auto">
            <a:xfrm>
              <a:off x="690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4" name="Rectangle 24"/>
            <p:cNvSpPr>
              <a:spLocks noChangeArrowheads="1"/>
            </p:cNvSpPr>
            <p:nvPr/>
          </p:nvSpPr>
          <p:spPr bwMode="auto">
            <a:xfrm>
              <a:off x="317" y="2096"/>
              <a:ext cx="37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4</a:t>
              </a:r>
              <a:endParaRPr lang="en-US" altLang="en-US" sz="2400"/>
            </a:p>
          </p:txBody>
        </p:sp>
        <p:sp>
          <p:nvSpPr>
            <p:cNvPr id="6175" name="Rectangle 25"/>
            <p:cNvSpPr>
              <a:spLocks noChangeArrowheads="1"/>
            </p:cNvSpPr>
            <p:nvPr/>
          </p:nvSpPr>
          <p:spPr bwMode="auto">
            <a:xfrm>
              <a:off x="2557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6" name="Rectangle 26"/>
            <p:cNvSpPr>
              <a:spLocks noChangeArrowheads="1"/>
            </p:cNvSpPr>
            <p:nvPr/>
          </p:nvSpPr>
          <p:spPr bwMode="auto">
            <a:xfrm>
              <a:off x="2184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7" name="Rectangle 27"/>
            <p:cNvSpPr>
              <a:spLocks noChangeArrowheads="1"/>
            </p:cNvSpPr>
            <p:nvPr/>
          </p:nvSpPr>
          <p:spPr bwMode="auto">
            <a:xfrm>
              <a:off x="1810" y="1778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8" name="Rectangle 28"/>
            <p:cNvSpPr>
              <a:spLocks noChangeArrowheads="1"/>
            </p:cNvSpPr>
            <p:nvPr/>
          </p:nvSpPr>
          <p:spPr bwMode="auto">
            <a:xfrm>
              <a:off x="1437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9" name="Rectangle 29"/>
            <p:cNvSpPr>
              <a:spLocks noChangeArrowheads="1"/>
            </p:cNvSpPr>
            <p:nvPr/>
          </p:nvSpPr>
          <p:spPr bwMode="auto">
            <a:xfrm>
              <a:off x="1063" y="1778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0" name="Rectangle 30"/>
            <p:cNvSpPr>
              <a:spLocks noChangeArrowheads="1"/>
            </p:cNvSpPr>
            <p:nvPr/>
          </p:nvSpPr>
          <p:spPr bwMode="auto">
            <a:xfrm>
              <a:off x="690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1" name="Rectangle 31"/>
            <p:cNvSpPr>
              <a:spLocks noChangeArrowheads="1"/>
            </p:cNvSpPr>
            <p:nvPr/>
          </p:nvSpPr>
          <p:spPr bwMode="auto">
            <a:xfrm>
              <a:off x="317" y="1778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3</a:t>
              </a:r>
              <a:endParaRPr lang="en-US" altLang="en-US" sz="2400"/>
            </a:p>
          </p:txBody>
        </p:sp>
        <p:sp>
          <p:nvSpPr>
            <p:cNvPr id="6182" name="Rectangle 32"/>
            <p:cNvSpPr>
              <a:spLocks noChangeArrowheads="1"/>
            </p:cNvSpPr>
            <p:nvPr/>
          </p:nvSpPr>
          <p:spPr bwMode="auto">
            <a:xfrm>
              <a:off x="2557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3" name="Rectangle 33"/>
            <p:cNvSpPr>
              <a:spLocks noChangeArrowheads="1"/>
            </p:cNvSpPr>
            <p:nvPr/>
          </p:nvSpPr>
          <p:spPr bwMode="auto">
            <a:xfrm>
              <a:off x="2184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4" name="Rectangle 34"/>
            <p:cNvSpPr>
              <a:spLocks noChangeArrowheads="1"/>
            </p:cNvSpPr>
            <p:nvPr/>
          </p:nvSpPr>
          <p:spPr bwMode="auto">
            <a:xfrm>
              <a:off x="1810" y="1460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5" name="Rectangle 35"/>
            <p:cNvSpPr>
              <a:spLocks noChangeArrowheads="1"/>
            </p:cNvSpPr>
            <p:nvPr/>
          </p:nvSpPr>
          <p:spPr bwMode="auto">
            <a:xfrm>
              <a:off x="1437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6" name="Rectangle 36"/>
            <p:cNvSpPr>
              <a:spLocks noChangeArrowheads="1"/>
            </p:cNvSpPr>
            <p:nvPr/>
          </p:nvSpPr>
          <p:spPr bwMode="auto">
            <a:xfrm>
              <a:off x="1063" y="1460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 sz="2400">
                  <a:solidFill>
                    <a:srgbClr val="FF6600"/>
                  </a:solidFill>
                </a:rPr>
                <a:t>x</a:t>
              </a:r>
            </a:p>
          </p:txBody>
        </p:sp>
        <p:sp>
          <p:nvSpPr>
            <p:cNvPr id="6187" name="Rectangle 37"/>
            <p:cNvSpPr>
              <a:spLocks noChangeArrowheads="1"/>
            </p:cNvSpPr>
            <p:nvPr/>
          </p:nvSpPr>
          <p:spPr bwMode="auto">
            <a:xfrm>
              <a:off x="690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 sz="2400">
                  <a:solidFill>
                    <a:srgbClr val="FF6600"/>
                  </a:solidFill>
                </a:rPr>
                <a:t>x</a:t>
              </a:r>
            </a:p>
          </p:txBody>
        </p:sp>
        <p:sp>
          <p:nvSpPr>
            <p:cNvPr id="6188" name="Rectangle 38"/>
            <p:cNvSpPr>
              <a:spLocks noChangeArrowheads="1"/>
            </p:cNvSpPr>
            <p:nvPr/>
          </p:nvSpPr>
          <p:spPr bwMode="auto">
            <a:xfrm>
              <a:off x="317" y="1460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2</a:t>
              </a:r>
              <a:endParaRPr lang="en-US" altLang="en-US" sz="2400"/>
            </a:p>
          </p:txBody>
        </p:sp>
        <p:sp>
          <p:nvSpPr>
            <p:cNvPr id="6189" name="Rectangle 39"/>
            <p:cNvSpPr>
              <a:spLocks noChangeArrowheads="1"/>
            </p:cNvSpPr>
            <p:nvPr/>
          </p:nvSpPr>
          <p:spPr bwMode="auto">
            <a:xfrm>
              <a:off x="2557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0" name="Rectangle 40"/>
            <p:cNvSpPr>
              <a:spLocks noChangeArrowheads="1"/>
            </p:cNvSpPr>
            <p:nvPr/>
          </p:nvSpPr>
          <p:spPr bwMode="auto">
            <a:xfrm>
              <a:off x="2184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1" name="Rectangle 41"/>
            <p:cNvSpPr>
              <a:spLocks noChangeArrowheads="1"/>
            </p:cNvSpPr>
            <p:nvPr/>
          </p:nvSpPr>
          <p:spPr bwMode="auto">
            <a:xfrm>
              <a:off x="1810" y="1112"/>
              <a:ext cx="374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2" name="Rectangle 42"/>
            <p:cNvSpPr>
              <a:spLocks noChangeArrowheads="1"/>
            </p:cNvSpPr>
            <p:nvPr/>
          </p:nvSpPr>
          <p:spPr bwMode="auto">
            <a:xfrm>
              <a:off x="1437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3" name="Rectangle 43"/>
            <p:cNvSpPr>
              <a:spLocks noChangeArrowheads="1"/>
            </p:cNvSpPr>
            <p:nvPr/>
          </p:nvSpPr>
          <p:spPr bwMode="auto">
            <a:xfrm>
              <a:off x="1063" y="1112"/>
              <a:ext cx="374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 sz="2400">
                  <a:solidFill>
                    <a:srgbClr val="FF6600"/>
                  </a:solidFill>
                </a:rPr>
                <a:t>x</a:t>
              </a:r>
            </a:p>
          </p:txBody>
        </p:sp>
        <p:sp>
          <p:nvSpPr>
            <p:cNvPr id="6194" name="Rectangle 44"/>
            <p:cNvSpPr>
              <a:spLocks noChangeArrowheads="1"/>
            </p:cNvSpPr>
            <p:nvPr/>
          </p:nvSpPr>
          <p:spPr bwMode="auto">
            <a:xfrm>
              <a:off x="690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 sz="2400">
                  <a:solidFill>
                    <a:srgbClr val="FF6600"/>
                  </a:solidFill>
                </a:rPr>
                <a:t>x</a:t>
              </a:r>
            </a:p>
          </p:txBody>
        </p:sp>
        <p:sp>
          <p:nvSpPr>
            <p:cNvPr id="6195" name="Rectangle 45"/>
            <p:cNvSpPr>
              <a:spLocks noChangeArrowheads="1"/>
            </p:cNvSpPr>
            <p:nvPr/>
          </p:nvSpPr>
          <p:spPr bwMode="auto">
            <a:xfrm>
              <a:off x="317" y="1112"/>
              <a:ext cx="373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1</a:t>
              </a:r>
              <a:endParaRPr lang="en-US" altLang="en-US" sz="2400"/>
            </a:p>
          </p:txBody>
        </p:sp>
        <p:sp>
          <p:nvSpPr>
            <p:cNvPr id="6196" name="Rectangle 46"/>
            <p:cNvSpPr>
              <a:spLocks noChangeArrowheads="1"/>
            </p:cNvSpPr>
            <p:nvPr/>
          </p:nvSpPr>
          <p:spPr bwMode="auto">
            <a:xfrm>
              <a:off x="255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6</a:t>
              </a:r>
              <a:endParaRPr lang="en-US" altLang="en-US" sz="2400"/>
            </a:p>
          </p:txBody>
        </p:sp>
        <p:sp>
          <p:nvSpPr>
            <p:cNvPr id="6197" name="Rectangle 47"/>
            <p:cNvSpPr>
              <a:spLocks noChangeArrowheads="1"/>
            </p:cNvSpPr>
            <p:nvPr/>
          </p:nvSpPr>
          <p:spPr bwMode="auto">
            <a:xfrm>
              <a:off x="2184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5</a:t>
              </a:r>
              <a:endParaRPr lang="en-US" altLang="en-US" sz="2400"/>
            </a:p>
          </p:txBody>
        </p:sp>
        <p:sp>
          <p:nvSpPr>
            <p:cNvPr id="6198" name="Rectangle 48"/>
            <p:cNvSpPr>
              <a:spLocks noChangeArrowheads="1"/>
            </p:cNvSpPr>
            <p:nvPr/>
          </p:nvSpPr>
          <p:spPr bwMode="auto">
            <a:xfrm>
              <a:off x="1810" y="778"/>
              <a:ext cx="37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4</a:t>
              </a:r>
              <a:endParaRPr lang="en-US" altLang="en-US" sz="2400"/>
            </a:p>
          </p:txBody>
        </p:sp>
        <p:sp>
          <p:nvSpPr>
            <p:cNvPr id="6199" name="Rectangle 49"/>
            <p:cNvSpPr>
              <a:spLocks noChangeArrowheads="1"/>
            </p:cNvSpPr>
            <p:nvPr/>
          </p:nvSpPr>
          <p:spPr bwMode="auto">
            <a:xfrm>
              <a:off x="143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3</a:t>
              </a:r>
              <a:endParaRPr lang="en-US" altLang="en-US" sz="2400"/>
            </a:p>
          </p:txBody>
        </p:sp>
        <p:sp>
          <p:nvSpPr>
            <p:cNvPr id="6200" name="Rectangle 50"/>
            <p:cNvSpPr>
              <a:spLocks noChangeArrowheads="1"/>
            </p:cNvSpPr>
            <p:nvPr/>
          </p:nvSpPr>
          <p:spPr bwMode="auto">
            <a:xfrm>
              <a:off x="1063" y="778"/>
              <a:ext cx="37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2</a:t>
              </a:r>
              <a:endParaRPr lang="en-US" altLang="en-US" sz="2400"/>
            </a:p>
          </p:txBody>
        </p:sp>
        <p:sp>
          <p:nvSpPr>
            <p:cNvPr id="6201" name="Rectangle 51"/>
            <p:cNvSpPr>
              <a:spLocks noChangeArrowheads="1"/>
            </p:cNvSpPr>
            <p:nvPr/>
          </p:nvSpPr>
          <p:spPr bwMode="auto">
            <a:xfrm>
              <a:off x="690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1</a:t>
              </a:r>
              <a:endParaRPr lang="en-US" altLang="en-US" sz="2400"/>
            </a:p>
          </p:txBody>
        </p:sp>
        <p:sp>
          <p:nvSpPr>
            <p:cNvPr id="6202" name="Rectangle 52"/>
            <p:cNvSpPr>
              <a:spLocks noChangeArrowheads="1"/>
            </p:cNvSpPr>
            <p:nvPr/>
          </p:nvSpPr>
          <p:spPr bwMode="auto">
            <a:xfrm>
              <a:off x="31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+</a:t>
              </a:r>
              <a:endParaRPr lang="en-US" altLang="en-US" sz="2400"/>
            </a:p>
          </p:txBody>
        </p:sp>
        <p:sp>
          <p:nvSpPr>
            <p:cNvPr id="6203" name="Line 53"/>
            <p:cNvSpPr>
              <a:spLocks noChangeShapeType="1"/>
            </p:cNvSpPr>
            <p:nvPr/>
          </p:nvSpPr>
          <p:spPr bwMode="auto">
            <a:xfrm>
              <a:off x="317" y="778"/>
              <a:ext cx="26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4" name="Line 54"/>
            <p:cNvSpPr>
              <a:spLocks noChangeShapeType="1"/>
            </p:cNvSpPr>
            <p:nvPr/>
          </p:nvSpPr>
          <p:spPr bwMode="auto">
            <a:xfrm>
              <a:off x="317" y="1112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5" name="Line 55"/>
            <p:cNvSpPr>
              <a:spLocks noChangeShapeType="1"/>
            </p:cNvSpPr>
            <p:nvPr/>
          </p:nvSpPr>
          <p:spPr bwMode="auto">
            <a:xfrm>
              <a:off x="317" y="1460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6" name="Line 56"/>
            <p:cNvSpPr>
              <a:spLocks noChangeShapeType="1"/>
            </p:cNvSpPr>
            <p:nvPr/>
          </p:nvSpPr>
          <p:spPr bwMode="auto">
            <a:xfrm>
              <a:off x="317" y="1778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7" name="Line 57"/>
            <p:cNvSpPr>
              <a:spLocks noChangeShapeType="1"/>
            </p:cNvSpPr>
            <p:nvPr/>
          </p:nvSpPr>
          <p:spPr bwMode="auto">
            <a:xfrm>
              <a:off x="317" y="2096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8" name="Line 58"/>
            <p:cNvSpPr>
              <a:spLocks noChangeShapeType="1"/>
            </p:cNvSpPr>
            <p:nvPr/>
          </p:nvSpPr>
          <p:spPr bwMode="auto">
            <a:xfrm>
              <a:off x="317" y="2413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9" name="Line 59"/>
            <p:cNvSpPr>
              <a:spLocks noChangeShapeType="1"/>
            </p:cNvSpPr>
            <p:nvPr/>
          </p:nvSpPr>
          <p:spPr bwMode="auto">
            <a:xfrm>
              <a:off x="317" y="2731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0" name="Line 60"/>
            <p:cNvSpPr>
              <a:spLocks noChangeShapeType="1"/>
            </p:cNvSpPr>
            <p:nvPr/>
          </p:nvSpPr>
          <p:spPr bwMode="auto">
            <a:xfrm>
              <a:off x="317" y="3048"/>
              <a:ext cx="26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1" name="Line 61"/>
            <p:cNvSpPr>
              <a:spLocks noChangeShapeType="1"/>
            </p:cNvSpPr>
            <p:nvPr/>
          </p:nvSpPr>
          <p:spPr bwMode="auto">
            <a:xfrm>
              <a:off x="317" y="778"/>
              <a:ext cx="0" cy="227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2" name="Line 62"/>
            <p:cNvSpPr>
              <a:spLocks noChangeShapeType="1"/>
            </p:cNvSpPr>
            <p:nvPr/>
          </p:nvSpPr>
          <p:spPr bwMode="auto">
            <a:xfrm>
              <a:off x="690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3" name="Line 63"/>
            <p:cNvSpPr>
              <a:spLocks noChangeShapeType="1"/>
            </p:cNvSpPr>
            <p:nvPr/>
          </p:nvSpPr>
          <p:spPr bwMode="auto">
            <a:xfrm>
              <a:off x="1063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4" name="Line 64"/>
            <p:cNvSpPr>
              <a:spLocks noChangeShapeType="1"/>
            </p:cNvSpPr>
            <p:nvPr/>
          </p:nvSpPr>
          <p:spPr bwMode="auto">
            <a:xfrm>
              <a:off x="1437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5" name="Line 65"/>
            <p:cNvSpPr>
              <a:spLocks noChangeShapeType="1"/>
            </p:cNvSpPr>
            <p:nvPr/>
          </p:nvSpPr>
          <p:spPr bwMode="auto">
            <a:xfrm>
              <a:off x="1814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6" name="Line 66"/>
            <p:cNvSpPr>
              <a:spLocks noChangeShapeType="1"/>
            </p:cNvSpPr>
            <p:nvPr/>
          </p:nvSpPr>
          <p:spPr bwMode="auto">
            <a:xfrm>
              <a:off x="2184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7" name="Line 67"/>
            <p:cNvSpPr>
              <a:spLocks noChangeShapeType="1"/>
            </p:cNvSpPr>
            <p:nvPr/>
          </p:nvSpPr>
          <p:spPr bwMode="auto">
            <a:xfrm>
              <a:off x="2557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8" name="Line 68"/>
            <p:cNvSpPr>
              <a:spLocks noChangeShapeType="1"/>
            </p:cNvSpPr>
            <p:nvPr/>
          </p:nvSpPr>
          <p:spPr bwMode="auto">
            <a:xfrm>
              <a:off x="2930" y="778"/>
              <a:ext cx="0" cy="227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9" name="Rectangle 69"/>
            <p:cNvSpPr>
              <a:spLocks noChangeArrowheads="1"/>
            </p:cNvSpPr>
            <p:nvPr/>
          </p:nvSpPr>
          <p:spPr bwMode="auto">
            <a:xfrm>
              <a:off x="653" y="389"/>
              <a:ext cx="2199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000" b="1" dirty="0">
                  <a:latin typeface="Arial" charset="0"/>
                </a:rPr>
                <a:t>2</a:t>
              </a:r>
              <a:r>
                <a:rPr lang="en-GB" altLang="en-US" sz="2000" b="1" baseline="30000" dirty="0">
                  <a:latin typeface="Arial" charset="0"/>
                </a:rPr>
                <a:t>nd</a:t>
              </a:r>
              <a:r>
                <a:rPr lang="en-GB" altLang="en-US" sz="2000" b="1" dirty="0">
                  <a:latin typeface="Arial" charset="0"/>
                </a:rPr>
                <a:t> game</a:t>
              </a:r>
              <a:endParaRPr lang="en-US" altLang="en-US" sz="2000" dirty="0">
                <a:latin typeface="Arial" charset="0"/>
              </a:endParaRPr>
            </a:p>
          </p:txBody>
        </p:sp>
        <p:sp>
          <p:nvSpPr>
            <p:cNvPr id="6220" name="Rectangle 70"/>
            <p:cNvSpPr>
              <a:spLocks noChangeArrowheads="1"/>
            </p:cNvSpPr>
            <p:nvPr/>
          </p:nvSpPr>
          <p:spPr bwMode="auto">
            <a:xfrm rot="16200000">
              <a:off x="-911" y="1763"/>
              <a:ext cx="2041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000" b="1" dirty="0">
                  <a:latin typeface="Arial" charset="0"/>
                </a:rPr>
                <a:t>1</a:t>
              </a:r>
              <a:r>
                <a:rPr lang="en-GB" altLang="en-US" sz="2000" b="1" baseline="30000" dirty="0">
                  <a:latin typeface="Arial" charset="0"/>
                </a:rPr>
                <a:t>st</a:t>
              </a:r>
              <a:r>
                <a:rPr lang="en-GB" altLang="en-US" sz="2000" b="1" dirty="0">
                  <a:latin typeface="Arial" charset="0"/>
                </a:rPr>
                <a:t> game</a:t>
              </a:r>
              <a:endParaRPr lang="en-US" altLang="en-US" sz="2000" dirty="0">
                <a:latin typeface="Arial" charset="0"/>
              </a:endParaRPr>
            </a:p>
          </p:txBody>
        </p:sp>
      </p:grpSp>
      <p:sp>
        <p:nvSpPr>
          <p:cNvPr id="70" name="Rectangle 69"/>
          <p:cNvSpPr/>
          <p:nvPr/>
        </p:nvSpPr>
        <p:spPr>
          <a:xfrm>
            <a:off x="5545852" y="1291669"/>
            <a:ext cx="63107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Calculate the probability that: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student eats two chocolates.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eats no chocolates.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ends up eating exactly one chocolate.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 startAt="4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eats </a:t>
            </a: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at least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one chocolate.</a:t>
            </a:r>
          </a:p>
        </p:txBody>
      </p:sp>
      <p:sp>
        <p:nvSpPr>
          <p:cNvPr id="6149" name="TextBox 71"/>
          <p:cNvSpPr txBox="1">
            <a:spLocks noChangeArrowheads="1"/>
          </p:cNvSpPr>
          <p:nvPr/>
        </p:nvSpPr>
        <p:spPr bwMode="auto">
          <a:xfrm>
            <a:off x="335360" y="4676960"/>
            <a:ext cx="1152128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P(Student eats 2 chocolates)  =   P(Win Game 1) × P(Win game 2)</a:t>
            </a:r>
          </a:p>
        </p:txBody>
      </p:sp>
      <p:sp>
        <p:nvSpPr>
          <p:cNvPr id="6151" name="TextBox 73"/>
          <p:cNvSpPr txBox="1">
            <a:spLocks noChangeArrowheads="1"/>
          </p:cNvSpPr>
          <p:nvPr/>
        </p:nvSpPr>
        <p:spPr bwMode="auto">
          <a:xfrm>
            <a:off x="4079776" y="5991373"/>
            <a:ext cx="296369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                             </a:t>
            </a:r>
          </a:p>
        </p:txBody>
      </p:sp>
      <p:sp>
        <p:nvSpPr>
          <p:cNvPr id="6153" name="TextBox 76"/>
          <p:cNvSpPr txBox="1">
            <a:spLocks noChangeArrowheads="1"/>
          </p:cNvSpPr>
          <p:nvPr/>
        </p:nvSpPr>
        <p:spPr bwMode="auto">
          <a:xfrm>
            <a:off x="4079776" y="5298142"/>
            <a:ext cx="3817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77" name="Rectangle 76"/>
          <p:cNvSpPr/>
          <p:nvPr/>
        </p:nvSpPr>
        <p:spPr>
          <a:xfrm>
            <a:off x="0" y="6190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Finding probabilities - recap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ounded Rectangle 77"/>
              <p:cNvSpPr/>
              <p:nvPr/>
            </p:nvSpPr>
            <p:spPr>
              <a:xfrm>
                <a:off x="4655841" y="5155102"/>
                <a:ext cx="2154597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8" name="Rounded 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41" y="5155102"/>
                <a:ext cx="2154597" cy="705713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ounded Rectangle 78"/>
              <p:cNvSpPr/>
              <p:nvPr/>
            </p:nvSpPr>
            <p:spPr>
              <a:xfrm>
                <a:off x="4655840" y="5949281"/>
                <a:ext cx="79208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9" name="Rounded 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40" y="5949281"/>
                <a:ext cx="792089" cy="705713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73"/>
          <p:cNvSpPr txBox="1">
            <a:spLocks noChangeArrowheads="1"/>
          </p:cNvSpPr>
          <p:nvPr/>
        </p:nvSpPr>
        <p:spPr bwMode="auto">
          <a:xfrm>
            <a:off x="5591944" y="5992234"/>
            <a:ext cx="702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                 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ounded Rectangle 80"/>
              <p:cNvSpPr/>
              <p:nvPr/>
            </p:nvSpPr>
            <p:spPr>
              <a:xfrm>
                <a:off x="6048350" y="5949281"/>
                <a:ext cx="79208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1" name="Rounded 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8350" y="5949281"/>
                <a:ext cx="792089" cy="705713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3"/>
          <p:cNvGrpSpPr>
            <a:grpSpLocks/>
          </p:cNvGrpSpPr>
          <p:nvPr/>
        </p:nvGrpSpPr>
        <p:grpSpPr bwMode="auto">
          <a:xfrm>
            <a:off x="583499" y="1268627"/>
            <a:ext cx="4002803" cy="3024468"/>
            <a:chOff x="-39" y="389"/>
            <a:chExt cx="2969" cy="2659"/>
          </a:xfrm>
        </p:grpSpPr>
        <p:sp>
          <p:nvSpPr>
            <p:cNvPr id="6154" name="Rectangle 4"/>
            <p:cNvSpPr>
              <a:spLocks noChangeArrowheads="1"/>
            </p:cNvSpPr>
            <p:nvPr/>
          </p:nvSpPr>
          <p:spPr bwMode="auto">
            <a:xfrm>
              <a:off x="2557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5" name="Rectangle 5"/>
            <p:cNvSpPr>
              <a:spLocks noChangeArrowheads="1"/>
            </p:cNvSpPr>
            <p:nvPr/>
          </p:nvSpPr>
          <p:spPr bwMode="auto">
            <a:xfrm>
              <a:off x="2184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6" name="Rectangle 6"/>
            <p:cNvSpPr>
              <a:spLocks noChangeArrowheads="1"/>
            </p:cNvSpPr>
            <p:nvPr/>
          </p:nvSpPr>
          <p:spPr bwMode="auto">
            <a:xfrm>
              <a:off x="1810" y="2731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7" name="Rectangle 7"/>
            <p:cNvSpPr>
              <a:spLocks noChangeArrowheads="1"/>
            </p:cNvSpPr>
            <p:nvPr/>
          </p:nvSpPr>
          <p:spPr bwMode="auto">
            <a:xfrm>
              <a:off x="1437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8" name="Rectangle 8"/>
            <p:cNvSpPr>
              <a:spLocks noChangeArrowheads="1"/>
            </p:cNvSpPr>
            <p:nvPr/>
          </p:nvSpPr>
          <p:spPr bwMode="auto">
            <a:xfrm>
              <a:off x="1063" y="2731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9" name="Rectangle 9"/>
            <p:cNvSpPr>
              <a:spLocks noChangeArrowheads="1"/>
            </p:cNvSpPr>
            <p:nvPr/>
          </p:nvSpPr>
          <p:spPr bwMode="auto">
            <a:xfrm>
              <a:off x="690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0" name="Rectangle 10"/>
            <p:cNvSpPr>
              <a:spLocks noChangeArrowheads="1"/>
            </p:cNvSpPr>
            <p:nvPr/>
          </p:nvSpPr>
          <p:spPr bwMode="auto">
            <a:xfrm>
              <a:off x="317" y="2731"/>
              <a:ext cx="37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6</a:t>
              </a:r>
              <a:endParaRPr lang="en-US" altLang="en-US" sz="2400"/>
            </a:p>
          </p:txBody>
        </p:sp>
        <p:sp>
          <p:nvSpPr>
            <p:cNvPr id="6161" name="Rectangle 11"/>
            <p:cNvSpPr>
              <a:spLocks noChangeArrowheads="1"/>
            </p:cNvSpPr>
            <p:nvPr/>
          </p:nvSpPr>
          <p:spPr bwMode="auto">
            <a:xfrm>
              <a:off x="2557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2" name="Rectangle 12"/>
            <p:cNvSpPr>
              <a:spLocks noChangeArrowheads="1"/>
            </p:cNvSpPr>
            <p:nvPr/>
          </p:nvSpPr>
          <p:spPr bwMode="auto">
            <a:xfrm>
              <a:off x="2184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3" name="Rectangle 13"/>
            <p:cNvSpPr>
              <a:spLocks noChangeArrowheads="1"/>
            </p:cNvSpPr>
            <p:nvPr/>
          </p:nvSpPr>
          <p:spPr bwMode="auto">
            <a:xfrm>
              <a:off x="1810" y="2413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4" name="Rectangle 14"/>
            <p:cNvSpPr>
              <a:spLocks noChangeArrowheads="1"/>
            </p:cNvSpPr>
            <p:nvPr/>
          </p:nvSpPr>
          <p:spPr bwMode="auto">
            <a:xfrm>
              <a:off x="1437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5" name="Rectangle 15"/>
            <p:cNvSpPr>
              <a:spLocks noChangeArrowheads="1"/>
            </p:cNvSpPr>
            <p:nvPr/>
          </p:nvSpPr>
          <p:spPr bwMode="auto">
            <a:xfrm>
              <a:off x="1063" y="2413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6" name="Rectangle 16"/>
            <p:cNvSpPr>
              <a:spLocks noChangeArrowheads="1"/>
            </p:cNvSpPr>
            <p:nvPr/>
          </p:nvSpPr>
          <p:spPr bwMode="auto">
            <a:xfrm>
              <a:off x="690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7" name="Rectangle 17"/>
            <p:cNvSpPr>
              <a:spLocks noChangeArrowheads="1"/>
            </p:cNvSpPr>
            <p:nvPr/>
          </p:nvSpPr>
          <p:spPr bwMode="auto">
            <a:xfrm>
              <a:off x="317" y="2413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 dirty="0"/>
                <a:t>5</a:t>
              </a:r>
              <a:endParaRPr lang="en-US" altLang="en-US" sz="2400" dirty="0"/>
            </a:p>
          </p:txBody>
        </p:sp>
        <p:sp>
          <p:nvSpPr>
            <p:cNvPr id="6168" name="Rectangle 18"/>
            <p:cNvSpPr>
              <a:spLocks noChangeArrowheads="1"/>
            </p:cNvSpPr>
            <p:nvPr/>
          </p:nvSpPr>
          <p:spPr bwMode="auto">
            <a:xfrm>
              <a:off x="2557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9" name="Rectangle 19"/>
            <p:cNvSpPr>
              <a:spLocks noChangeArrowheads="1"/>
            </p:cNvSpPr>
            <p:nvPr/>
          </p:nvSpPr>
          <p:spPr bwMode="auto">
            <a:xfrm>
              <a:off x="2184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0" name="Rectangle 20"/>
            <p:cNvSpPr>
              <a:spLocks noChangeArrowheads="1"/>
            </p:cNvSpPr>
            <p:nvPr/>
          </p:nvSpPr>
          <p:spPr bwMode="auto">
            <a:xfrm>
              <a:off x="1810" y="2096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1" name="Rectangle 21"/>
            <p:cNvSpPr>
              <a:spLocks noChangeArrowheads="1"/>
            </p:cNvSpPr>
            <p:nvPr/>
          </p:nvSpPr>
          <p:spPr bwMode="auto">
            <a:xfrm>
              <a:off x="1437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2" name="Rectangle 22"/>
            <p:cNvSpPr>
              <a:spLocks noChangeArrowheads="1"/>
            </p:cNvSpPr>
            <p:nvPr/>
          </p:nvSpPr>
          <p:spPr bwMode="auto">
            <a:xfrm>
              <a:off x="1063" y="2096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3" name="Rectangle 23"/>
            <p:cNvSpPr>
              <a:spLocks noChangeArrowheads="1"/>
            </p:cNvSpPr>
            <p:nvPr/>
          </p:nvSpPr>
          <p:spPr bwMode="auto">
            <a:xfrm>
              <a:off x="690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4" name="Rectangle 24"/>
            <p:cNvSpPr>
              <a:spLocks noChangeArrowheads="1"/>
            </p:cNvSpPr>
            <p:nvPr/>
          </p:nvSpPr>
          <p:spPr bwMode="auto">
            <a:xfrm>
              <a:off x="317" y="2096"/>
              <a:ext cx="37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4</a:t>
              </a:r>
              <a:endParaRPr lang="en-US" altLang="en-US" sz="2400"/>
            </a:p>
          </p:txBody>
        </p:sp>
        <p:sp>
          <p:nvSpPr>
            <p:cNvPr id="6175" name="Rectangle 25"/>
            <p:cNvSpPr>
              <a:spLocks noChangeArrowheads="1"/>
            </p:cNvSpPr>
            <p:nvPr/>
          </p:nvSpPr>
          <p:spPr bwMode="auto">
            <a:xfrm>
              <a:off x="2557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6" name="Rectangle 26"/>
            <p:cNvSpPr>
              <a:spLocks noChangeArrowheads="1"/>
            </p:cNvSpPr>
            <p:nvPr/>
          </p:nvSpPr>
          <p:spPr bwMode="auto">
            <a:xfrm>
              <a:off x="2184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7" name="Rectangle 27"/>
            <p:cNvSpPr>
              <a:spLocks noChangeArrowheads="1"/>
            </p:cNvSpPr>
            <p:nvPr/>
          </p:nvSpPr>
          <p:spPr bwMode="auto">
            <a:xfrm>
              <a:off x="1810" y="1778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8" name="Rectangle 28"/>
            <p:cNvSpPr>
              <a:spLocks noChangeArrowheads="1"/>
            </p:cNvSpPr>
            <p:nvPr/>
          </p:nvSpPr>
          <p:spPr bwMode="auto">
            <a:xfrm>
              <a:off x="1437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9" name="Rectangle 29"/>
            <p:cNvSpPr>
              <a:spLocks noChangeArrowheads="1"/>
            </p:cNvSpPr>
            <p:nvPr/>
          </p:nvSpPr>
          <p:spPr bwMode="auto">
            <a:xfrm>
              <a:off x="1063" y="1778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0" name="Rectangle 30"/>
            <p:cNvSpPr>
              <a:spLocks noChangeArrowheads="1"/>
            </p:cNvSpPr>
            <p:nvPr/>
          </p:nvSpPr>
          <p:spPr bwMode="auto">
            <a:xfrm>
              <a:off x="690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1" name="Rectangle 31"/>
            <p:cNvSpPr>
              <a:spLocks noChangeArrowheads="1"/>
            </p:cNvSpPr>
            <p:nvPr/>
          </p:nvSpPr>
          <p:spPr bwMode="auto">
            <a:xfrm>
              <a:off x="317" y="1778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3</a:t>
              </a:r>
              <a:endParaRPr lang="en-US" altLang="en-US" sz="2400"/>
            </a:p>
          </p:txBody>
        </p:sp>
        <p:sp>
          <p:nvSpPr>
            <p:cNvPr id="6182" name="Rectangle 32"/>
            <p:cNvSpPr>
              <a:spLocks noChangeArrowheads="1"/>
            </p:cNvSpPr>
            <p:nvPr/>
          </p:nvSpPr>
          <p:spPr bwMode="auto">
            <a:xfrm>
              <a:off x="2557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3" name="Rectangle 33"/>
            <p:cNvSpPr>
              <a:spLocks noChangeArrowheads="1"/>
            </p:cNvSpPr>
            <p:nvPr/>
          </p:nvSpPr>
          <p:spPr bwMode="auto">
            <a:xfrm>
              <a:off x="2184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4" name="Rectangle 34"/>
            <p:cNvSpPr>
              <a:spLocks noChangeArrowheads="1"/>
            </p:cNvSpPr>
            <p:nvPr/>
          </p:nvSpPr>
          <p:spPr bwMode="auto">
            <a:xfrm>
              <a:off x="1810" y="1460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5" name="Rectangle 35"/>
            <p:cNvSpPr>
              <a:spLocks noChangeArrowheads="1"/>
            </p:cNvSpPr>
            <p:nvPr/>
          </p:nvSpPr>
          <p:spPr bwMode="auto">
            <a:xfrm>
              <a:off x="1437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8" name="Rectangle 38"/>
            <p:cNvSpPr>
              <a:spLocks noChangeArrowheads="1"/>
            </p:cNvSpPr>
            <p:nvPr/>
          </p:nvSpPr>
          <p:spPr bwMode="auto">
            <a:xfrm>
              <a:off x="317" y="1460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2</a:t>
              </a:r>
              <a:endParaRPr lang="en-US" altLang="en-US" sz="2400"/>
            </a:p>
          </p:txBody>
        </p:sp>
        <p:sp>
          <p:nvSpPr>
            <p:cNvPr id="6189" name="Rectangle 39"/>
            <p:cNvSpPr>
              <a:spLocks noChangeArrowheads="1"/>
            </p:cNvSpPr>
            <p:nvPr/>
          </p:nvSpPr>
          <p:spPr bwMode="auto">
            <a:xfrm>
              <a:off x="2557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0" name="Rectangle 40"/>
            <p:cNvSpPr>
              <a:spLocks noChangeArrowheads="1"/>
            </p:cNvSpPr>
            <p:nvPr/>
          </p:nvSpPr>
          <p:spPr bwMode="auto">
            <a:xfrm>
              <a:off x="2184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1" name="Rectangle 41"/>
            <p:cNvSpPr>
              <a:spLocks noChangeArrowheads="1"/>
            </p:cNvSpPr>
            <p:nvPr/>
          </p:nvSpPr>
          <p:spPr bwMode="auto">
            <a:xfrm>
              <a:off x="1810" y="1112"/>
              <a:ext cx="374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2" name="Rectangle 42"/>
            <p:cNvSpPr>
              <a:spLocks noChangeArrowheads="1"/>
            </p:cNvSpPr>
            <p:nvPr/>
          </p:nvSpPr>
          <p:spPr bwMode="auto">
            <a:xfrm>
              <a:off x="1437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5" name="Rectangle 45"/>
            <p:cNvSpPr>
              <a:spLocks noChangeArrowheads="1"/>
            </p:cNvSpPr>
            <p:nvPr/>
          </p:nvSpPr>
          <p:spPr bwMode="auto">
            <a:xfrm>
              <a:off x="317" y="1112"/>
              <a:ext cx="373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1</a:t>
              </a:r>
              <a:endParaRPr lang="en-US" altLang="en-US" sz="2400"/>
            </a:p>
          </p:txBody>
        </p:sp>
        <p:sp>
          <p:nvSpPr>
            <p:cNvPr id="6196" name="Rectangle 46"/>
            <p:cNvSpPr>
              <a:spLocks noChangeArrowheads="1"/>
            </p:cNvSpPr>
            <p:nvPr/>
          </p:nvSpPr>
          <p:spPr bwMode="auto">
            <a:xfrm>
              <a:off x="255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6</a:t>
              </a:r>
              <a:endParaRPr lang="en-US" altLang="en-US" sz="2400"/>
            </a:p>
          </p:txBody>
        </p:sp>
        <p:sp>
          <p:nvSpPr>
            <p:cNvPr id="6197" name="Rectangle 47"/>
            <p:cNvSpPr>
              <a:spLocks noChangeArrowheads="1"/>
            </p:cNvSpPr>
            <p:nvPr/>
          </p:nvSpPr>
          <p:spPr bwMode="auto">
            <a:xfrm>
              <a:off x="2184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5</a:t>
              </a:r>
              <a:endParaRPr lang="en-US" altLang="en-US" sz="2400"/>
            </a:p>
          </p:txBody>
        </p:sp>
        <p:sp>
          <p:nvSpPr>
            <p:cNvPr id="6198" name="Rectangle 48"/>
            <p:cNvSpPr>
              <a:spLocks noChangeArrowheads="1"/>
            </p:cNvSpPr>
            <p:nvPr/>
          </p:nvSpPr>
          <p:spPr bwMode="auto">
            <a:xfrm>
              <a:off x="1810" y="778"/>
              <a:ext cx="37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4</a:t>
              </a:r>
              <a:endParaRPr lang="en-US" altLang="en-US" sz="2400"/>
            </a:p>
          </p:txBody>
        </p:sp>
        <p:sp>
          <p:nvSpPr>
            <p:cNvPr id="6199" name="Rectangle 49"/>
            <p:cNvSpPr>
              <a:spLocks noChangeArrowheads="1"/>
            </p:cNvSpPr>
            <p:nvPr/>
          </p:nvSpPr>
          <p:spPr bwMode="auto">
            <a:xfrm>
              <a:off x="143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3</a:t>
              </a:r>
              <a:endParaRPr lang="en-US" altLang="en-US" sz="2400"/>
            </a:p>
          </p:txBody>
        </p:sp>
        <p:sp>
          <p:nvSpPr>
            <p:cNvPr id="6200" name="Rectangle 50"/>
            <p:cNvSpPr>
              <a:spLocks noChangeArrowheads="1"/>
            </p:cNvSpPr>
            <p:nvPr/>
          </p:nvSpPr>
          <p:spPr bwMode="auto">
            <a:xfrm>
              <a:off x="1063" y="778"/>
              <a:ext cx="37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2</a:t>
              </a:r>
              <a:endParaRPr lang="en-US" altLang="en-US" sz="2400"/>
            </a:p>
          </p:txBody>
        </p:sp>
        <p:sp>
          <p:nvSpPr>
            <p:cNvPr id="6201" name="Rectangle 51"/>
            <p:cNvSpPr>
              <a:spLocks noChangeArrowheads="1"/>
            </p:cNvSpPr>
            <p:nvPr/>
          </p:nvSpPr>
          <p:spPr bwMode="auto">
            <a:xfrm>
              <a:off x="690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1</a:t>
              </a:r>
              <a:endParaRPr lang="en-US" altLang="en-US" sz="2400"/>
            </a:p>
          </p:txBody>
        </p:sp>
        <p:sp>
          <p:nvSpPr>
            <p:cNvPr id="6202" name="Rectangle 52"/>
            <p:cNvSpPr>
              <a:spLocks noChangeArrowheads="1"/>
            </p:cNvSpPr>
            <p:nvPr/>
          </p:nvSpPr>
          <p:spPr bwMode="auto">
            <a:xfrm>
              <a:off x="31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+</a:t>
              </a:r>
              <a:endParaRPr lang="en-US" altLang="en-US" sz="2400"/>
            </a:p>
          </p:txBody>
        </p:sp>
        <p:sp>
          <p:nvSpPr>
            <p:cNvPr id="6203" name="Line 53"/>
            <p:cNvSpPr>
              <a:spLocks noChangeShapeType="1"/>
            </p:cNvSpPr>
            <p:nvPr/>
          </p:nvSpPr>
          <p:spPr bwMode="auto">
            <a:xfrm>
              <a:off x="317" y="778"/>
              <a:ext cx="26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4" name="Line 54"/>
            <p:cNvSpPr>
              <a:spLocks noChangeShapeType="1"/>
            </p:cNvSpPr>
            <p:nvPr/>
          </p:nvSpPr>
          <p:spPr bwMode="auto">
            <a:xfrm>
              <a:off x="317" y="1112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5" name="Line 55"/>
            <p:cNvSpPr>
              <a:spLocks noChangeShapeType="1"/>
            </p:cNvSpPr>
            <p:nvPr/>
          </p:nvSpPr>
          <p:spPr bwMode="auto">
            <a:xfrm>
              <a:off x="317" y="1460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6" name="Line 56"/>
            <p:cNvSpPr>
              <a:spLocks noChangeShapeType="1"/>
            </p:cNvSpPr>
            <p:nvPr/>
          </p:nvSpPr>
          <p:spPr bwMode="auto">
            <a:xfrm>
              <a:off x="317" y="1778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7" name="Line 57"/>
            <p:cNvSpPr>
              <a:spLocks noChangeShapeType="1"/>
            </p:cNvSpPr>
            <p:nvPr/>
          </p:nvSpPr>
          <p:spPr bwMode="auto">
            <a:xfrm>
              <a:off x="317" y="2096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8" name="Line 58"/>
            <p:cNvSpPr>
              <a:spLocks noChangeShapeType="1"/>
            </p:cNvSpPr>
            <p:nvPr/>
          </p:nvSpPr>
          <p:spPr bwMode="auto">
            <a:xfrm>
              <a:off x="317" y="2413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9" name="Line 59"/>
            <p:cNvSpPr>
              <a:spLocks noChangeShapeType="1"/>
            </p:cNvSpPr>
            <p:nvPr/>
          </p:nvSpPr>
          <p:spPr bwMode="auto">
            <a:xfrm>
              <a:off x="317" y="2731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0" name="Line 60"/>
            <p:cNvSpPr>
              <a:spLocks noChangeShapeType="1"/>
            </p:cNvSpPr>
            <p:nvPr/>
          </p:nvSpPr>
          <p:spPr bwMode="auto">
            <a:xfrm>
              <a:off x="317" y="3048"/>
              <a:ext cx="26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1" name="Line 61"/>
            <p:cNvSpPr>
              <a:spLocks noChangeShapeType="1"/>
            </p:cNvSpPr>
            <p:nvPr/>
          </p:nvSpPr>
          <p:spPr bwMode="auto">
            <a:xfrm>
              <a:off x="317" y="778"/>
              <a:ext cx="0" cy="227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2" name="Line 62"/>
            <p:cNvSpPr>
              <a:spLocks noChangeShapeType="1"/>
            </p:cNvSpPr>
            <p:nvPr/>
          </p:nvSpPr>
          <p:spPr bwMode="auto">
            <a:xfrm>
              <a:off x="690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3" name="Line 63"/>
            <p:cNvSpPr>
              <a:spLocks noChangeShapeType="1"/>
            </p:cNvSpPr>
            <p:nvPr/>
          </p:nvSpPr>
          <p:spPr bwMode="auto">
            <a:xfrm>
              <a:off x="1063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4" name="Line 64"/>
            <p:cNvSpPr>
              <a:spLocks noChangeShapeType="1"/>
            </p:cNvSpPr>
            <p:nvPr/>
          </p:nvSpPr>
          <p:spPr bwMode="auto">
            <a:xfrm>
              <a:off x="1437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5" name="Line 65"/>
            <p:cNvSpPr>
              <a:spLocks noChangeShapeType="1"/>
            </p:cNvSpPr>
            <p:nvPr/>
          </p:nvSpPr>
          <p:spPr bwMode="auto">
            <a:xfrm>
              <a:off x="1814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6" name="Line 66"/>
            <p:cNvSpPr>
              <a:spLocks noChangeShapeType="1"/>
            </p:cNvSpPr>
            <p:nvPr/>
          </p:nvSpPr>
          <p:spPr bwMode="auto">
            <a:xfrm>
              <a:off x="2184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7" name="Line 67"/>
            <p:cNvSpPr>
              <a:spLocks noChangeShapeType="1"/>
            </p:cNvSpPr>
            <p:nvPr/>
          </p:nvSpPr>
          <p:spPr bwMode="auto">
            <a:xfrm>
              <a:off x="2557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8" name="Line 68"/>
            <p:cNvSpPr>
              <a:spLocks noChangeShapeType="1"/>
            </p:cNvSpPr>
            <p:nvPr/>
          </p:nvSpPr>
          <p:spPr bwMode="auto">
            <a:xfrm>
              <a:off x="2930" y="778"/>
              <a:ext cx="0" cy="227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9" name="Rectangle 69"/>
            <p:cNvSpPr>
              <a:spLocks noChangeArrowheads="1"/>
            </p:cNvSpPr>
            <p:nvPr/>
          </p:nvSpPr>
          <p:spPr bwMode="auto">
            <a:xfrm>
              <a:off x="653" y="389"/>
              <a:ext cx="2199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000" b="1" dirty="0">
                  <a:latin typeface="Arial" charset="0"/>
                </a:rPr>
                <a:t>2</a:t>
              </a:r>
              <a:r>
                <a:rPr lang="en-GB" altLang="en-US" sz="2000" b="1" baseline="30000" dirty="0">
                  <a:latin typeface="Arial" charset="0"/>
                </a:rPr>
                <a:t>nd</a:t>
              </a:r>
              <a:r>
                <a:rPr lang="en-GB" altLang="en-US" sz="2000" b="1" dirty="0">
                  <a:latin typeface="Arial" charset="0"/>
                </a:rPr>
                <a:t> game</a:t>
              </a:r>
              <a:endParaRPr lang="en-US" altLang="en-US" sz="2000" dirty="0">
                <a:latin typeface="Arial" charset="0"/>
              </a:endParaRPr>
            </a:p>
          </p:txBody>
        </p:sp>
        <p:sp>
          <p:nvSpPr>
            <p:cNvPr id="6220" name="Rectangle 70"/>
            <p:cNvSpPr>
              <a:spLocks noChangeArrowheads="1"/>
            </p:cNvSpPr>
            <p:nvPr/>
          </p:nvSpPr>
          <p:spPr bwMode="auto">
            <a:xfrm rot="16200000">
              <a:off x="-911" y="1763"/>
              <a:ext cx="2041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000" b="1" dirty="0">
                  <a:latin typeface="Arial" charset="0"/>
                </a:rPr>
                <a:t>1</a:t>
              </a:r>
              <a:r>
                <a:rPr lang="en-GB" altLang="en-US" sz="2000" b="1" baseline="30000" dirty="0">
                  <a:latin typeface="Arial" charset="0"/>
                </a:rPr>
                <a:t>st</a:t>
              </a:r>
              <a:r>
                <a:rPr lang="en-GB" altLang="en-US" sz="2000" b="1" dirty="0">
                  <a:latin typeface="Arial" charset="0"/>
                </a:rPr>
                <a:t> game</a:t>
              </a:r>
              <a:endParaRPr lang="en-US" altLang="en-US" sz="2000" dirty="0">
                <a:latin typeface="Arial" charset="0"/>
              </a:endParaRPr>
            </a:p>
          </p:txBody>
        </p:sp>
      </p:grpSp>
      <p:sp>
        <p:nvSpPr>
          <p:cNvPr id="70" name="Rectangle 69"/>
          <p:cNvSpPr/>
          <p:nvPr/>
        </p:nvSpPr>
        <p:spPr>
          <a:xfrm>
            <a:off x="5545852" y="1291669"/>
            <a:ext cx="63107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Calculate the probability that: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eats two chocolates. 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student eats no chocolates.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ends up eating exactly one chocolate.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 startAt="4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eats </a:t>
            </a: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at least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one chocolate.</a:t>
            </a:r>
          </a:p>
        </p:txBody>
      </p:sp>
      <p:sp>
        <p:nvSpPr>
          <p:cNvPr id="77" name="Rectangle 76"/>
          <p:cNvSpPr/>
          <p:nvPr/>
        </p:nvSpPr>
        <p:spPr>
          <a:xfrm>
            <a:off x="0" y="6190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Finding probabilities - recap</a:t>
            </a:r>
          </a:p>
        </p:txBody>
      </p:sp>
      <p:sp>
        <p:nvSpPr>
          <p:cNvPr id="150" name="TextBox 71"/>
          <p:cNvSpPr txBox="1">
            <a:spLocks noChangeArrowheads="1"/>
          </p:cNvSpPr>
          <p:nvPr/>
        </p:nvSpPr>
        <p:spPr bwMode="auto">
          <a:xfrm>
            <a:off x="335360" y="4653136"/>
            <a:ext cx="1152127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P(Student eats no chocolates) =  P(Lose Game 1) × P(Lose game 2)</a:t>
            </a:r>
          </a:p>
        </p:txBody>
      </p:sp>
      <p:sp>
        <p:nvSpPr>
          <p:cNvPr id="151" name="TextBox 73"/>
          <p:cNvSpPr txBox="1">
            <a:spLocks noChangeArrowheads="1"/>
          </p:cNvSpPr>
          <p:nvPr/>
        </p:nvSpPr>
        <p:spPr bwMode="auto">
          <a:xfrm>
            <a:off x="4175811" y="5933725"/>
            <a:ext cx="294811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                             </a:t>
            </a:r>
          </a:p>
        </p:txBody>
      </p:sp>
      <p:sp>
        <p:nvSpPr>
          <p:cNvPr id="152" name="TextBox 76"/>
          <p:cNvSpPr txBox="1">
            <a:spLocks noChangeArrowheads="1"/>
          </p:cNvSpPr>
          <p:nvPr/>
        </p:nvSpPr>
        <p:spPr bwMode="auto">
          <a:xfrm>
            <a:off x="4175811" y="5250131"/>
            <a:ext cx="334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Rounded Rectangle 152"/>
              <p:cNvSpPr/>
              <p:nvPr/>
            </p:nvSpPr>
            <p:spPr>
              <a:xfrm>
                <a:off x="4871864" y="5125478"/>
                <a:ext cx="2154597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3" name="Rounded Rectangle 1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864" y="5125478"/>
                <a:ext cx="2154597" cy="705713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ounded Rectangle 153"/>
              <p:cNvSpPr/>
              <p:nvPr/>
            </p:nvSpPr>
            <p:spPr>
              <a:xfrm>
                <a:off x="4871863" y="5919657"/>
                <a:ext cx="79208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4" name="Rounded Rectangle 1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863" y="5919657"/>
                <a:ext cx="792089" cy="705713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5" name="TextBox 73"/>
          <p:cNvSpPr txBox="1">
            <a:spLocks noChangeArrowheads="1"/>
          </p:cNvSpPr>
          <p:nvPr/>
        </p:nvSpPr>
        <p:spPr bwMode="auto">
          <a:xfrm>
            <a:off x="5807967" y="5962610"/>
            <a:ext cx="28803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57" name="Rectangle 36"/>
          <p:cNvSpPr>
            <a:spLocks noChangeArrowheads="1"/>
          </p:cNvSpPr>
          <p:nvPr/>
        </p:nvSpPr>
        <p:spPr bwMode="auto">
          <a:xfrm>
            <a:off x="4167086" y="396596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58" name="Rectangle 37"/>
          <p:cNvSpPr>
            <a:spLocks noChangeArrowheads="1"/>
          </p:cNvSpPr>
          <p:nvPr/>
        </p:nvSpPr>
        <p:spPr bwMode="auto">
          <a:xfrm>
            <a:off x="3651088" y="396596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59" name="Rectangle 43"/>
          <p:cNvSpPr>
            <a:spLocks noChangeArrowheads="1"/>
          </p:cNvSpPr>
          <p:nvPr/>
        </p:nvSpPr>
        <p:spPr bwMode="auto">
          <a:xfrm>
            <a:off x="4166410" y="358662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0" name="Rectangle 44"/>
          <p:cNvSpPr>
            <a:spLocks noChangeArrowheads="1"/>
          </p:cNvSpPr>
          <p:nvPr/>
        </p:nvSpPr>
        <p:spPr bwMode="auto">
          <a:xfrm>
            <a:off x="3663533" y="358662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ounded Rectangle 155"/>
              <p:cNvSpPr/>
              <p:nvPr/>
            </p:nvSpPr>
            <p:spPr>
              <a:xfrm>
                <a:off x="6264373" y="5919657"/>
                <a:ext cx="79208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6" name="Rounded 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373" y="5919657"/>
                <a:ext cx="792089" cy="705713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1" name="Rectangle 36"/>
          <p:cNvSpPr>
            <a:spLocks noChangeArrowheads="1"/>
          </p:cNvSpPr>
          <p:nvPr/>
        </p:nvSpPr>
        <p:spPr bwMode="auto">
          <a:xfrm>
            <a:off x="3168213" y="396596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2" name="Rectangle 37"/>
          <p:cNvSpPr>
            <a:spLocks noChangeArrowheads="1"/>
          </p:cNvSpPr>
          <p:nvPr/>
        </p:nvSpPr>
        <p:spPr bwMode="auto">
          <a:xfrm>
            <a:off x="2652215" y="396596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3" name="Rectangle 43"/>
          <p:cNvSpPr>
            <a:spLocks noChangeArrowheads="1"/>
          </p:cNvSpPr>
          <p:nvPr/>
        </p:nvSpPr>
        <p:spPr bwMode="auto">
          <a:xfrm>
            <a:off x="3167537" y="358662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4" name="Rectangle 44"/>
          <p:cNvSpPr>
            <a:spLocks noChangeArrowheads="1"/>
          </p:cNvSpPr>
          <p:nvPr/>
        </p:nvSpPr>
        <p:spPr bwMode="auto">
          <a:xfrm>
            <a:off x="2664660" y="358662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5" name="Rectangle 36"/>
          <p:cNvSpPr>
            <a:spLocks noChangeArrowheads="1"/>
          </p:cNvSpPr>
          <p:nvPr/>
        </p:nvSpPr>
        <p:spPr bwMode="auto">
          <a:xfrm>
            <a:off x="3167537" y="3232426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6" name="Rectangle 37"/>
          <p:cNvSpPr>
            <a:spLocks noChangeArrowheads="1"/>
          </p:cNvSpPr>
          <p:nvPr/>
        </p:nvSpPr>
        <p:spPr bwMode="auto">
          <a:xfrm>
            <a:off x="2651539" y="3232426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7" name="Rectangle 43"/>
          <p:cNvSpPr>
            <a:spLocks noChangeArrowheads="1"/>
          </p:cNvSpPr>
          <p:nvPr/>
        </p:nvSpPr>
        <p:spPr bwMode="auto">
          <a:xfrm>
            <a:off x="3168000" y="286200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8" name="Rectangle 44"/>
          <p:cNvSpPr>
            <a:spLocks noChangeArrowheads="1"/>
          </p:cNvSpPr>
          <p:nvPr/>
        </p:nvSpPr>
        <p:spPr bwMode="auto">
          <a:xfrm>
            <a:off x="2663984" y="286200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9" name="Rectangle 36"/>
          <p:cNvSpPr>
            <a:spLocks noChangeArrowheads="1"/>
          </p:cNvSpPr>
          <p:nvPr/>
        </p:nvSpPr>
        <p:spPr bwMode="auto">
          <a:xfrm>
            <a:off x="4167086" y="324578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0" name="Rectangle 37"/>
          <p:cNvSpPr>
            <a:spLocks noChangeArrowheads="1"/>
          </p:cNvSpPr>
          <p:nvPr/>
        </p:nvSpPr>
        <p:spPr bwMode="auto">
          <a:xfrm>
            <a:off x="3651088" y="324578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1" name="Rectangle 43"/>
          <p:cNvSpPr>
            <a:spLocks noChangeArrowheads="1"/>
          </p:cNvSpPr>
          <p:nvPr/>
        </p:nvSpPr>
        <p:spPr bwMode="auto">
          <a:xfrm>
            <a:off x="4166410" y="286644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2" name="Rectangle 44"/>
          <p:cNvSpPr>
            <a:spLocks noChangeArrowheads="1"/>
          </p:cNvSpPr>
          <p:nvPr/>
        </p:nvSpPr>
        <p:spPr bwMode="auto">
          <a:xfrm>
            <a:off x="3663533" y="286644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972682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3"/>
          <p:cNvGrpSpPr>
            <a:grpSpLocks/>
          </p:cNvGrpSpPr>
          <p:nvPr/>
        </p:nvGrpSpPr>
        <p:grpSpPr bwMode="auto">
          <a:xfrm>
            <a:off x="583499" y="1268627"/>
            <a:ext cx="4002803" cy="3024468"/>
            <a:chOff x="-39" y="389"/>
            <a:chExt cx="2969" cy="2659"/>
          </a:xfrm>
        </p:grpSpPr>
        <p:sp>
          <p:nvSpPr>
            <p:cNvPr id="6154" name="Rectangle 4"/>
            <p:cNvSpPr>
              <a:spLocks noChangeArrowheads="1"/>
            </p:cNvSpPr>
            <p:nvPr/>
          </p:nvSpPr>
          <p:spPr bwMode="auto">
            <a:xfrm>
              <a:off x="2557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5" name="Rectangle 5"/>
            <p:cNvSpPr>
              <a:spLocks noChangeArrowheads="1"/>
            </p:cNvSpPr>
            <p:nvPr/>
          </p:nvSpPr>
          <p:spPr bwMode="auto">
            <a:xfrm>
              <a:off x="2184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6" name="Rectangle 6"/>
            <p:cNvSpPr>
              <a:spLocks noChangeArrowheads="1"/>
            </p:cNvSpPr>
            <p:nvPr/>
          </p:nvSpPr>
          <p:spPr bwMode="auto">
            <a:xfrm>
              <a:off x="1810" y="2731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7" name="Rectangle 7"/>
            <p:cNvSpPr>
              <a:spLocks noChangeArrowheads="1"/>
            </p:cNvSpPr>
            <p:nvPr/>
          </p:nvSpPr>
          <p:spPr bwMode="auto">
            <a:xfrm>
              <a:off x="1437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8" name="Rectangle 8"/>
            <p:cNvSpPr>
              <a:spLocks noChangeArrowheads="1"/>
            </p:cNvSpPr>
            <p:nvPr/>
          </p:nvSpPr>
          <p:spPr bwMode="auto">
            <a:xfrm>
              <a:off x="1063" y="2731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9" name="Rectangle 9"/>
            <p:cNvSpPr>
              <a:spLocks noChangeArrowheads="1"/>
            </p:cNvSpPr>
            <p:nvPr/>
          </p:nvSpPr>
          <p:spPr bwMode="auto">
            <a:xfrm>
              <a:off x="690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0" name="Rectangle 10"/>
            <p:cNvSpPr>
              <a:spLocks noChangeArrowheads="1"/>
            </p:cNvSpPr>
            <p:nvPr/>
          </p:nvSpPr>
          <p:spPr bwMode="auto">
            <a:xfrm>
              <a:off x="317" y="2731"/>
              <a:ext cx="37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6</a:t>
              </a:r>
              <a:endParaRPr lang="en-US" altLang="en-US" sz="2400"/>
            </a:p>
          </p:txBody>
        </p:sp>
        <p:sp>
          <p:nvSpPr>
            <p:cNvPr id="6161" name="Rectangle 11"/>
            <p:cNvSpPr>
              <a:spLocks noChangeArrowheads="1"/>
            </p:cNvSpPr>
            <p:nvPr/>
          </p:nvSpPr>
          <p:spPr bwMode="auto">
            <a:xfrm>
              <a:off x="2557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2" name="Rectangle 12"/>
            <p:cNvSpPr>
              <a:spLocks noChangeArrowheads="1"/>
            </p:cNvSpPr>
            <p:nvPr/>
          </p:nvSpPr>
          <p:spPr bwMode="auto">
            <a:xfrm>
              <a:off x="2184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3" name="Rectangle 13"/>
            <p:cNvSpPr>
              <a:spLocks noChangeArrowheads="1"/>
            </p:cNvSpPr>
            <p:nvPr/>
          </p:nvSpPr>
          <p:spPr bwMode="auto">
            <a:xfrm>
              <a:off x="1810" y="2413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4" name="Rectangle 14"/>
            <p:cNvSpPr>
              <a:spLocks noChangeArrowheads="1"/>
            </p:cNvSpPr>
            <p:nvPr/>
          </p:nvSpPr>
          <p:spPr bwMode="auto">
            <a:xfrm>
              <a:off x="1437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5" name="Rectangle 15"/>
            <p:cNvSpPr>
              <a:spLocks noChangeArrowheads="1"/>
            </p:cNvSpPr>
            <p:nvPr/>
          </p:nvSpPr>
          <p:spPr bwMode="auto">
            <a:xfrm>
              <a:off x="1063" y="2413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6" name="Rectangle 16"/>
            <p:cNvSpPr>
              <a:spLocks noChangeArrowheads="1"/>
            </p:cNvSpPr>
            <p:nvPr/>
          </p:nvSpPr>
          <p:spPr bwMode="auto">
            <a:xfrm>
              <a:off x="690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7" name="Rectangle 17"/>
            <p:cNvSpPr>
              <a:spLocks noChangeArrowheads="1"/>
            </p:cNvSpPr>
            <p:nvPr/>
          </p:nvSpPr>
          <p:spPr bwMode="auto">
            <a:xfrm>
              <a:off x="317" y="2413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 dirty="0"/>
                <a:t>5</a:t>
              </a:r>
              <a:endParaRPr lang="en-US" altLang="en-US" sz="2400" dirty="0"/>
            </a:p>
          </p:txBody>
        </p:sp>
        <p:sp>
          <p:nvSpPr>
            <p:cNvPr id="6168" name="Rectangle 18"/>
            <p:cNvSpPr>
              <a:spLocks noChangeArrowheads="1"/>
            </p:cNvSpPr>
            <p:nvPr/>
          </p:nvSpPr>
          <p:spPr bwMode="auto">
            <a:xfrm>
              <a:off x="2557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9" name="Rectangle 19"/>
            <p:cNvSpPr>
              <a:spLocks noChangeArrowheads="1"/>
            </p:cNvSpPr>
            <p:nvPr/>
          </p:nvSpPr>
          <p:spPr bwMode="auto">
            <a:xfrm>
              <a:off x="2184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0" name="Rectangle 20"/>
            <p:cNvSpPr>
              <a:spLocks noChangeArrowheads="1"/>
            </p:cNvSpPr>
            <p:nvPr/>
          </p:nvSpPr>
          <p:spPr bwMode="auto">
            <a:xfrm>
              <a:off x="1810" y="2096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1" name="Rectangle 21"/>
            <p:cNvSpPr>
              <a:spLocks noChangeArrowheads="1"/>
            </p:cNvSpPr>
            <p:nvPr/>
          </p:nvSpPr>
          <p:spPr bwMode="auto">
            <a:xfrm>
              <a:off x="1437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2" name="Rectangle 22"/>
            <p:cNvSpPr>
              <a:spLocks noChangeArrowheads="1"/>
            </p:cNvSpPr>
            <p:nvPr/>
          </p:nvSpPr>
          <p:spPr bwMode="auto">
            <a:xfrm>
              <a:off x="1063" y="2096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3" name="Rectangle 23"/>
            <p:cNvSpPr>
              <a:spLocks noChangeArrowheads="1"/>
            </p:cNvSpPr>
            <p:nvPr/>
          </p:nvSpPr>
          <p:spPr bwMode="auto">
            <a:xfrm>
              <a:off x="690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4" name="Rectangle 24"/>
            <p:cNvSpPr>
              <a:spLocks noChangeArrowheads="1"/>
            </p:cNvSpPr>
            <p:nvPr/>
          </p:nvSpPr>
          <p:spPr bwMode="auto">
            <a:xfrm>
              <a:off x="317" y="2096"/>
              <a:ext cx="37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4</a:t>
              </a:r>
              <a:endParaRPr lang="en-US" altLang="en-US" sz="2400"/>
            </a:p>
          </p:txBody>
        </p:sp>
        <p:sp>
          <p:nvSpPr>
            <p:cNvPr id="6175" name="Rectangle 25"/>
            <p:cNvSpPr>
              <a:spLocks noChangeArrowheads="1"/>
            </p:cNvSpPr>
            <p:nvPr/>
          </p:nvSpPr>
          <p:spPr bwMode="auto">
            <a:xfrm>
              <a:off x="2557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6" name="Rectangle 26"/>
            <p:cNvSpPr>
              <a:spLocks noChangeArrowheads="1"/>
            </p:cNvSpPr>
            <p:nvPr/>
          </p:nvSpPr>
          <p:spPr bwMode="auto">
            <a:xfrm>
              <a:off x="2184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7" name="Rectangle 27"/>
            <p:cNvSpPr>
              <a:spLocks noChangeArrowheads="1"/>
            </p:cNvSpPr>
            <p:nvPr/>
          </p:nvSpPr>
          <p:spPr bwMode="auto">
            <a:xfrm>
              <a:off x="1810" y="1778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8" name="Rectangle 28"/>
            <p:cNvSpPr>
              <a:spLocks noChangeArrowheads="1"/>
            </p:cNvSpPr>
            <p:nvPr/>
          </p:nvSpPr>
          <p:spPr bwMode="auto">
            <a:xfrm>
              <a:off x="1437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9" name="Rectangle 29"/>
            <p:cNvSpPr>
              <a:spLocks noChangeArrowheads="1"/>
            </p:cNvSpPr>
            <p:nvPr/>
          </p:nvSpPr>
          <p:spPr bwMode="auto">
            <a:xfrm>
              <a:off x="1063" y="1778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0" name="Rectangle 30"/>
            <p:cNvSpPr>
              <a:spLocks noChangeArrowheads="1"/>
            </p:cNvSpPr>
            <p:nvPr/>
          </p:nvSpPr>
          <p:spPr bwMode="auto">
            <a:xfrm>
              <a:off x="690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1" name="Rectangle 31"/>
            <p:cNvSpPr>
              <a:spLocks noChangeArrowheads="1"/>
            </p:cNvSpPr>
            <p:nvPr/>
          </p:nvSpPr>
          <p:spPr bwMode="auto">
            <a:xfrm>
              <a:off x="317" y="1778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3</a:t>
              </a:r>
              <a:endParaRPr lang="en-US" altLang="en-US" sz="2400"/>
            </a:p>
          </p:txBody>
        </p:sp>
        <p:sp>
          <p:nvSpPr>
            <p:cNvPr id="6182" name="Rectangle 32"/>
            <p:cNvSpPr>
              <a:spLocks noChangeArrowheads="1"/>
            </p:cNvSpPr>
            <p:nvPr/>
          </p:nvSpPr>
          <p:spPr bwMode="auto">
            <a:xfrm>
              <a:off x="2557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3" name="Rectangle 33"/>
            <p:cNvSpPr>
              <a:spLocks noChangeArrowheads="1"/>
            </p:cNvSpPr>
            <p:nvPr/>
          </p:nvSpPr>
          <p:spPr bwMode="auto">
            <a:xfrm>
              <a:off x="2184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4" name="Rectangle 34"/>
            <p:cNvSpPr>
              <a:spLocks noChangeArrowheads="1"/>
            </p:cNvSpPr>
            <p:nvPr/>
          </p:nvSpPr>
          <p:spPr bwMode="auto">
            <a:xfrm>
              <a:off x="1810" y="1460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5" name="Rectangle 35"/>
            <p:cNvSpPr>
              <a:spLocks noChangeArrowheads="1"/>
            </p:cNvSpPr>
            <p:nvPr/>
          </p:nvSpPr>
          <p:spPr bwMode="auto">
            <a:xfrm>
              <a:off x="1437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8" name="Rectangle 38"/>
            <p:cNvSpPr>
              <a:spLocks noChangeArrowheads="1"/>
            </p:cNvSpPr>
            <p:nvPr/>
          </p:nvSpPr>
          <p:spPr bwMode="auto">
            <a:xfrm>
              <a:off x="317" y="1460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2</a:t>
              </a:r>
              <a:endParaRPr lang="en-US" altLang="en-US" sz="2400"/>
            </a:p>
          </p:txBody>
        </p:sp>
        <p:sp>
          <p:nvSpPr>
            <p:cNvPr id="6189" name="Rectangle 39"/>
            <p:cNvSpPr>
              <a:spLocks noChangeArrowheads="1"/>
            </p:cNvSpPr>
            <p:nvPr/>
          </p:nvSpPr>
          <p:spPr bwMode="auto">
            <a:xfrm>
              <a:off x="2557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0" name="Rectangle 40"/>
            <p:cNvSpPr>
              <a:spLocks noChangeArrowheads="1"/>
            </p:cNvSpPr>
            <p:nvPr/>
          </p:nvSpPr>
          <p:spPr bwMode="auto">
            <a:xfrm>
              <a:off x="2184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1" name="Rectangle 41"/>
            <p:cNvSpPr>
              <a:spLocks noChangeArrowheads="1"/>
            </p:cNvSpPr>
            <p:nvPr/>
          </p:nvSpPr>
          <p:spPr bwMode="auto">
            <a:xfrm>
              <a:off x="1810" y="1112"/>
              <a:ext cx="374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2" name="Rectangle 42"/>
            <p:cNvSpPr>
              <a:spLocks noChangeArrowheads="1"/>
            </p:cNvSpPr>
            <p:nvPr/>
          </p:nvSpPr>
          <p:spPr bwMode="auto">
            <a:xfrm>
              <a:off x="1437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5" name="Rectangle 45"/>
            <p:cNvSpPr>
              <a:spLocks noChangeArrowheads="1"/>
            </p:cNvSpPr>
            <p:nvPr/>
          </p:nvSpPr>
          <p:spPr bwMode="auto">
            <a:xfrm>
              <a:off x="317" y="1112"/>
              <a:ext cx="373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1</a:t>
              </a:r>
              <a:endParaRPr lang="en-US" altLang="en-US" sz="2400"/>
            </a:p>
          </p:txBody>
        </p:sp>
        <p:sp>
          <p:nvSpPr>
            <p:cNvPr id="6196" name="Rectangle 46"/>
            <p:cNvSpPr>
              <a:spLocks noChangeArrowheads="1"/>
            </p:cNvSpPr>
            <p:nvPr/>
          </p:nvSpPr>
          <p:spPr bwMode="auto">
            <a:xfrm>
              <a:off x="255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6</a:t>
              </a:r>
              <a:endParaRPr lang="en-US" altLang="en-US" sz="2400"/>
            </a:p>
          </p:txBody>
        </p:sp>
        <p:sp>
          <p:nvSpPr>
            <p:cNvPr id="6197" name="Rectangle 47"/>
            <p:cNvSpPr>
              <a:spLocks noChangeArrowheads="1"/>
            </p:cNvSpPr>
            <p:nvPr/>
          </p:nvSpPr>
          <p:spPr bwMode="auto">
            <a:xfrm>
              <a:off x="2184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5</a:t>
              </a:r>
              <a:endParaRPr lang="en-US" altLang="en-US" sz="2400"/>
            </a:p>
          </p:txBody>
        </p:sp>
        <p:sp>
          <p:nvSpPr>
            <p:cNvPr id="6198" name="Rectangle 48"/>
            <p:cNvSpPr>
              <a:spLocks noChangeArrowheads="1"/>
            </p:cNvSpPr>
            <p:nvPr/>
          </p:nvSpPr>
          <p:spPr bwMode="auto">
            <a:xfrm>
              <a:off x="1810" y="778"/>
              <a:ext cx="37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4</a:t>
              </a:r>
              <a:endParaRPr lang="en-US" altLang="en-US" sz="2400"/>
            </a:p>
          </p:txBody>
        </p:sp>
        <p:sp>
          <p:nvSpPr>
            <p:cNvPr id="6199" name="Rectangle 49"/>
            <p:cNvSpPr>
              <a:spLocks noChangeArrowheads="1"/>
            </p:cNvSpPr>
            <p:nvPr/>
          </p:nvSpPr>
          <p:spPr bwMode="auto">
            <a:xfrm>
              <a:off x="143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3</a:t>
              </a:r>
              <a:endParaRPr lang="en-US" altLang="en-US" sz="2400"/>
            </a:p>
          </p:txBody>
        </p:sp>
        <p:sp>
          <p:nvSpPr>
            <p:cNvPr id="6200" name="Rectangle 50"/>
            <p:cNvSpPr>
              <a:spLocks noChangeArrowheads="1"/>
            </p:cNvSpPr>
            <p:nvPr/>
          </p:nvSpPr>
          <p:spPr bwMode="auto">
            <a:xfrm>
              <a:off x="1063" y="778"/>
              <a:ext cx="37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2</a:t>
              </a:r>
              <a:endParaRPr lang="en-US" altLang="en-US" sz="2400"/>
            </a:p>
          </p:txBody>
        </p:sp>
        <p:sp>
          <p:nvSpPr>
            <p:cNvPr id="6201" name="Rectangle 51"/>
            <p:cNvSpPr>
              <a:spLocks noChangeArrowheads="1"/>
            </p:cNvSpPr>
            <p:nvPr/>
          </p:nvSpPr>
          <p:spPr bwMode="auto">
            <a:xfrm>
              <a:off x="690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1</a:t>
              </a:r>
              <a:endParaRPr lang="en-US" altLang="en-US" sz="2400"/>
            </a:p>
          </p:txBody>
        </p:sp>
        <p:sp>
          <p:nvSpPr>
            <p:cNvPr id="6202" name="Rectangle 52"/>
            <p:cNvSpPr>
              <a:spLocks noChangeArrowheads="1"/>
            </p:cNvSpPr>
            <p:nvPr/>
          </p:nvSpPr>
          <p:spPr bwMode="auto">
            <a:xfrm>
              <a:off x="31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+</a:t>
              </a:r>
              <a:endParaRPr lang="en-US" altLang="en-US" sz="2400"/>
            </a:p>
          </p:txBody>
        </p:sp>
        <p:sp>
          <p:nvSpPr>
            <p:cNvPr id="6203" name="Line 53"/>
            <p:cNvSpPr>
              <a:spLocks noChangeShapeType="1"/>
            </p:cNvSpPr>
            <p:nvPr/>
          </p:nvSpPr>
          <p:spPr bwMode="auto">
            <a:xfrm>
              <a:off x="317" y="778"/>
              <a:ext cx="26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4" name="Line 54"/>
            <p:cNvSpPr>
              <a:spLocks noChangeShapeType="1"/>
            </p:cNvSpPr>
            <p:nvPr/>
          </p:nvSpPr>
          <p:spPr bwMode="auto">
            <a:xfrm>
              <a:off x="317" y="1112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5" name="Line 55"/>
            <p:cNvSpPr>
              <a:spLocks noChangeShapeType="1"/>
            </p:cNvSpPr>
            <p:nvPr/>
          </p:nvSpPr>
          <p:spPr bwMode="auto">
            <a:xfrm>
              <a:off x="317" y="1460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6" name="Line 56"/>
            <p:cNvSpPr>
              <a:spLocks noChangeShapeType="1"/>
            </p:cNvSpPr>
            <p:nvPr/>
          </p:nvSpPr>
          <p:spPr bwMode="auto">
            <a:xfrm>
              <a:off x="317" y="1778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7" name="Line 57"/>
            <p:cNvSpPr>
              <a:spLocks noChangeShapeType="1"/>
            </p:cNvSpPr>
            <p:nvPr/>
          </p:nvSpPr>
          <p:spPr bwMode="auto">
            <a:xfrm>
              <a:off x="317" y="2096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8" name="Line 58"/>
            <p:cNvSpPr>
              <a:spLocks noChangeShapeType="1"/>
            </p:cNvSpPr>
            <p:nvPr/>
          </p:nvSpPr>
          <p:spPr bwMode="auto">
            <a:xfrm>
              <a:off x="317" y="2413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9" name="Line 59"/>
            <p:cNvSpPr>
              <a:spLocks noChangeShapeType="1"/>
            </p:cNvSpPr>
            <p:nvPr/>
          </p:nvSpPr>
          <p:spPr bwMode="auto">
            <a:xfrm>
              <a:off x="317" y="2731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0" name="Line 60"/>
            <p:cNvSpPr>
              <a:spLocks noChangeShapeType="1"/>
            </p:cNvSpPr>
            <p:nvPr/>
          </p:nvSpPr>
          <p:spPr bwMode="auto">
            <a:xfrm>
              <a:off x="317" y="3048"/>
              <a:ext cx="26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1" name="Line 61"/>
            <p:cNvSpPr>
              <a:spLocks noChangeShapeType="1"/>
            </p:cNvSpPr>
            <p:nvPr/>
          </p:nvSpPr>
          <p:spPr bwMode="auto">
            <a:xfrm>
              <a:off x="317" y="778"/>
              <a:ext cx="0" cy="227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2" name="Line 62"/>
            <p:cNvSpPr>
              <a:spLocks noChangeShapeType="1"/>
            </p:cNvSpPr>
            <p:nvPr/>
          </p:nvSpPr>
          <p:spPr bwMode="auto">
            <a:xfrm>
              <a:off x="690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3" name="Line 63"/>
            <p:cNvSpPr>
              <a:spLocks noChangeShapeType="1"/>
            </p:cNvSpPr>
            <p:nvPr/>
          </p:nvSpPr>
          <p:spPr bwMode="auto">
            <a:xfrm>
              <a:off x="1063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4" name="Line 64"/>
            <p:cNvSpPr>
              <a:spLocks noChangeShapeType="1"/>
            </p:cNvSpPr>
            <p:nvPr/>
          </p:nvSpPr>
          <p:spPr bwMode="auto">
            <a:xfrm>
              <a:off x="1437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5" name="Line 65"/>
            <p:cNvSpPr>
              <a:spLocks noChangeShapeType="1"/>
            </p:cNvSpPr>
            <p:nvPr/>
          </p:nvSpPr>
          <p:spPr bwMode="auto">
            <a:xfrm>
              <a:off x="1814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6" name="Line 66"/>
            <p:cNvSpPr>
              <a:spLocks noChangeShapeType="1"/>
            </p:cNvSpPr>
            <p:nvPr/>
          </p:nvSpPr>
          <p:spPr bwMode="auto">
            <a:xfrm>
              <a:off x="2184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7" name="Line 67"/>
            <p:cNvSpPr>
              <a:spLocks noChangeShapeType="1"/>
            </p:cNvSpPr>
            <p:nvPr/>
          </p:nvSpPr>
          <p:spPr bwMode="auto">
            <a:xfrm>
              <a:off x="2557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8" name="Line 68"/>
            <p:cNvSpPr>
              <a:spLocks noChangeShapeType="1"/>
            </p:cNvSpPr>
            <p:nvPr/>
          </p:nvSpPr>
          <p:spPr bwMode="auto">
            <a:xfrm>
              <a:off x="2930" y="778"/>
              <a:ext cx="0" cy="227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9" name="Rectangle 69"/>
            <p:cNvSpPr>
              <a:spLocks noChangeArrowheads="1"/>
            </p:cNvSpPr>
            <p:nvPr/>
          </p:nvSpPr>
          <p:spPr bwMode="auto">
            <a:xfrm>
              <a:off x="653" y="389"/>
              <a:ext cx="2199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000" b="1" dirty="0">
                  <a:latin typeface="Arial" charset="0"/>
                </a:rPr>
                <a:t>2</a:t>
              </a:r>
              <a:r>
                <a:rPr lang="en-GB" altLang="en-US" sz="2000" b="1" baseline="30000" dirty="0">
                  <a:latin typeface="Arial" charset="0"/>
                </a:rPr>
                <a:t>nd</a:t>
              </a:r>
              <a:r>
                <a:rPr lang="en-GB" altLang="en-US" sz="2000" b="1" dirty="0">
                  <a:latin typeface="Arial" charset="0"/>
                </a:rPr>
                <a:t> game</a:t>
              </a:r>
              <a:endParaRPr lang="en-US" altLang="en-US" sz="2000" dirty="0">
                <a:latin typeface="Arial" charset="0"/>
              </a:endParaRPr>
            </a:p>
          </p:txBody>
        </p:sp>
        <p:sp>
          <p:nvSpPr>
            <p:cNvPr id="6220" name="Rectangle 70"/>
            <p:cNvSpPr>
              <a:spLocks noChangeArrowheads="1"/>
            </p:cNvSpPr>
            <p:nvPr/>
          </p:nvSpPr>
          <p:spPr bwMode="auto">
            <a:xfrm rot="16200000">
              <a:off x="-911" y="1763"/>
              <a:ext cx="2041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000" b="1" dirty="0">
                  <a:latin typeface="Arial" charset="0"/>
                </a:rPr>
                <a:t>1</a:t>
              </a:r>
              <a:r>
                <a:rPr lang="en-GB" altLang="en-US" sz="2000" b="1" baseline="30000" dirty="0">
                  <a:latin typeface="Arial" charset="0"/>
                </a:rPr>
                <a:t>st</a:t>
              </a:r>
              <a:r>
                <a:rPr lang="en-GB" altLang="en-US" sz="2000" b="1" dirty="0">
                  <a:latin typeface="Arial" charset="0"/>
                </a:rPr>
                <a:t> game</a:t>
              </a:r>
              <a:endParaRPr lang="en-US" altLang="en-US" sz="2000" dirty="0">
                <a:latin typeface="Arial" charset="0"/>
              </a:endParaRPr>
            </a:p>
          </p:txBody>
        </p:sp>
      </p:grpSp>
      <p:sp>
        <p:nvSpPr>
          <p:cNvPr id="70" name="Rectangle 69"/>
          <p:cNvSpPr/>
          <p:nvPr/>
        </p:nvSpPr>
        <p:spPr>
          <a:xfrm>
            <a:off x="5545852" y="1291669"/>
            <a:ext cx="63107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Calculate the probability that: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eats two chocolates. 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eats no chocolates.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student ends up eating exactly one chocolate.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 startAt="4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eats </a:t>
            </a: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at least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one chocolate.</a:t>
            </a:r>
          </a:p>
        </p:txBody>
      </p:sp>
      <p:sp>
        <p:nvSpPr>
          <p:cNvPr id="77" name="Rectangle 76"/>
          <p:cNvSpPr/>
          <p:nvPr/>
        </p:nvSpPr>
        <p:spPr>
          <a:xfrm>
            <a:off x="0" y="6190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Finding probabilities - recap</a:t>
            </a:r>
          </a:p>
        </p:txBody>
      </p:sp>
      <p:sp>
        <p:nvSpPr>
          <p:cNvPr id="157" name="Rectangle 36"/>
          <p:cNvSpPr>
            <a:spLocks noChangeArrowheads="1"/>
          </p:cNvSpPr>
          <p:nvPr/>
        </p:nvSpPr>
        <p:spPr bwMode="auto">
          <a:xfrm>
            <a:off x="2187508" y="326189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58" name="Rectangle 37"/>
          <p:cNvSpPr>
            <a:spLocks noChangeArrowheads="1"/>
          </p:cNvSpPr>
          <p:nvPr/>
        </p:nvSpPr>
        <p:spPr bwMode="auto">
          <a:xfrm>
            <a:off x="1671510" y="326189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59" name="Rectangle 43"/>
          <p:cNvSpPr>
            <a:spLocks noChangeArrowheads="1"/>
          </p:cNvSpPr>
          <p:nvPr/>
        </p:nvSpPr>
        <p:spPr bwMode="auto">
          <a:xfrm>
            <a:off x="2186832" y="2882553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0" name="Rectangle 44"/>
          <p:cNvSpPr>
            <a:spLocks noChangeArrowheads="1"/>
          </p:cNvSpPr>
          <p:nvPr/>
        </p:nvSpPr>
        <p:spPr bwMode="auto">
          <a:xfrm>
            <a:off x="1683955" y="2882553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1" name="Rectangle 36"/>
          <p:cNvSpPr>
            <a:spLocks noChangeArrowheads="1"/>
          </p:cNvSpPr>
          <p:nvPr/>
        </p:nvSpPr>
        <p:spPr bwMode="auto">
          <a:xfrm>
            <a:off x="2171749" y="396596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2" name="Rectangle 37"/>
          <p:cNvSpPr>
            <a:spLocks noChangeArrowheads="1"/>
          </p:cNvSpPr>
          <p:nvPr/>
        </p:nvSpPr>
        <p:spPr bwMode="auto">
          <a:xfrm>
            <a:off x="1655751" y="396596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3" name="Rectangle 43"/>
          <p:cNvSpPr>
            <a:spLocks noChangeArrowheads="1"/>
          </p:cNvSpPr>
          <p:nvPr/>
        </p:nvSpPr>
        <p:spPr bwMode="auto">
          <a:xfrm>
            <a:off x="2171073" y="358662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4" name="Rectangle 44"/>
          <p:cNvSpPr>
            <a:spLocks noChangeArrowheads="1"/>
          </p:cNvSpPr>
          <p:nvPr/>
        </p:nvSpPr>
        <p:spPr bwMode="auto">
          <a:xfrm>
            <a:off x="1668196" y="358662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5" name="Rectangle 36"/>
          <p:cNvSpPr>
            <a:spLocks noChangeArrowheads="1"/>
          </p:cNvSpPr>
          <p:nvPr/>
        </p:nvSpPr>
        <p:spPr bwMode="auto">
          <a:xfrm>
            <a:off x="3179982" y="2517058"/>
            <a:ext cx="304458" cy="26914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6" name="Rectangle 37"/>
          <p:cNvSpPr>
            <a:spLocks noChangeArrowheads="1"/>
          </p:cNvSpPr>
          <p:nvPr/>
        </p:nvSpPr>
        <p:spPr bwMode="auto">
          <a:xfrm>
            <a:off x="2663984" y="2507756"/>
            <a:ext cx="288000" cy="2784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7" name="Rectangle 43"/>
          <p:cNvSpPr>
            <a:spLocks noChangeArrowheads="1"/>
          </p:cNvSpPr>
          <p:nvPr/>
        </p:nvSpPr>
        <p:spPr bwMode="auto">
          <a:xfrm>
            <a:off x="3180445" y="212777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8" name="Rectangle 44"/>
          <p:cNvSpPr>
            <a:spLocks noChangeArrowheads="1"/>
          </p:cNvSpPr>
          <p:nvPr/>
        </p:nvSpPr>
        <p:spPr bwMode="auto">
          <a:xfrm>
            <a:off x="2676429" y="212777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9" name="Rectangle 36"/>
          <p:cNvSpPr>
            <a:spLocks noChangeArrowheads="1"/>
          </p:cNvSpPr>
          <p:nvPr/>
        </p:nvSpPr>
        <p:spPr bwMode="auto">
          <a:xfrm>
            <a:off x="4179531" y="251155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0" name="Rectangle 37"/>
          <p:cNvSpPr>
            <a:spLocks noChangeArrowheads="1"/>
          </p:cNvSpPr>
          <p:nvPr/>
        </p:nvSpPr>
        <p:spPr bwMode="auto">
          <a:xfrm>
            <a:off x="3663533" y="251155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1" name="Rectangle 43"/>
          <p:cNvSpPr>
            <a:spLocks noChangeArrowheads="1"/>
          </p:cNvSpPr>
          <p:nvPr/>
        </p:nvSpPr>
        <p:spPr bwMode="auto">
          <a:xfrm>
            <a:off x="4178855" y="2132213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2" name="Rectangle 44"/>
          <p:cNvSpPr>
            <a:spLocks noChangeArrowheads="1"/>
          </p:cNvSpPr>
          <p:nvPr/>
        </p:nvSpPr>
        <p:spPr bwMode="auto">
          <a:xfrm>
            <a:off x="3675978" y="2132213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91" name="TextBox 71"/>
          <p:cNvSpPr txBox="1">
            <a:spLocks noChangeArrowheads="1"/>
          </p:cNvSpPr>
          <p:nvPr/>
        </p:nvSpPr>
        <p:spPr bwMode="auto">
          <a:xfrm>
            <a:off x="335361" y="4509120"/>
            <a:ext cx="1053266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P(Student eats 1 chocolate)  =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P(Win Game 1) × P(Lose Game 2) + P(Lose Game 1) × P(Win Game 2)</a:t>
            </a:r>
          </a:p>
        </p:txBody>
      </p:sp>
      <p:sp>
        <p:nvSpPr>
          <p:cNvPr id="92" name="TextBox 73"/>
          <p:cNvSpPr txBox="1">
            <a:spLocks noChangeArrowheads="1"/>
          </p:cNvSpPr>
          <p:nvPr/>
        </p:nvSpPr>
        <p:spPr bwMode="auto">
          <a:xfrm>
            <a:off x="5036415" y="6053975"/>
            <a:ext cx="702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                             </a:t>
            </a:r>
          </a:p>
        </p:txBody>
      </p:sp>
      <p:sp>
        <p:nvSpPr>
          <p:cNvPr id="93" name="TextBox 76"/>
          <p:cNvSpPr txBox="1">
            <a:spLocks noChangeArrowheads="1"/>
          </p:cNvSpPr>
          <p:nvPr/>
        </p:nvSpPr>
        <p:spPr bwMode="auto">
          <a:xfrm>
            <a:off x="5036415" y="5410047"/>
            <a:ext cx="3067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ounded Rectangle 93"/>
              <p:cNvSpPr/>
              <p:nvPr/>
            </p:nvSpPr>
            <p:spPr>
              <a:xfrm>
                <a:off x="5738916" y="5243567"/>
                <a:ext cx="2517324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 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4" name="Rounded Rectangle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8916" y="5243567"/>
                <a:ext cx="2517324" cy="705713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ounded Rectangle 94"/>
              <p:cNvSpPr/>
              <p:nvPr/>
            </p:nvSpPr>
            <p:spPr>
              <a:xfrm>
                <a:off x="5738916" y="6053939"/>
                <a:ext cx="1581221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36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 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5" name="Rounded 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8916" y="6053939"/>
                <a:ext cx="1581221" cy="705713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TextBox 73"/>
          <p:cNvSpPr txBox="1">
            <a:spLocks noChangeArrowheads="1"/>
          </p:cNvSpPr>
          <p:nvPr/>
        </p:nvSpPr>
        <p:spPr bwMode="auto">
          <a:xfrm>
            <a:off x="7472957" y="6175813"/>
            <a:ext cx="702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                 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ounded Rectangle 96"/>
              <p:cNvSpPr/>
              <p:nvPr/>
            </p:nvSpPr>
            <p:spPr>
              <a:xfrm>
                <a:off x="7896763" y="6057069"/>
                <a:ext cx="79208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7" name="Rounded 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6763" y="6057069"/>
                <a:ext cx="792089" cy="705713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TextBox 73"/>
          <p:cNvSpPr txBox="1">
            <a:spLocks noChangeArrowheads="1"/>
          </p:cNvSpPr>
          <p:nvPr/>
        </p:nvSpPr>
        <p:spPr bwMode="auto">
          <a:xfrm>
            <a:off x="8777876" y="6178943"/>
            <a:ext cx="702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                 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ounded Rectangle 98"/>
              <p:cNvSpPr/>
              <p:nvPr/>
            </p:nvSpPr>
            <p:spPr>
              <a:xfrm>
                <a:off x="9201135" y="6053937"/>
                <a:ext cx="79208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9" name="Rounded 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1135" y="6053937"/>
                <a:ext cx="792089" cy="705713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9425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3"/>
          <p:cNvGrpSpPr>
            <a:grpSpLocks/>
          </p:cNvGrpSpPr>
          <p:nvPr/>
        </p:nvGrpSpPr>
        <p:grpSpPr bwMode="auto">
          <a:xfrm>
            <a:off x="583499" y="1268627"/>
            <a:ext cx="4002803" cy="3024468"/>
            <a:chOff x="-39" y="389"/>
            <a:chExt cx="2969" cy="2659"/>
          </a:xfrm>
        </p:grpSpPr>
        <p:sp>
          <p:nvSpPr>
            <p:cNvPr id="6154" name="Rectangle 4"/>
            <p:cNvSpPr>
              <a:spLocks noChangeArrowheads="1"/>
            </p:cNvSpPr>
            <p:nvPr/>
          </p:nvSpPr>
          <p:spPr bwMode="auto">
            <a:xfrm>
              <a:off x="2557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5" name="Rectangle 5"/>
            <p:cNvSpPr>
              <a:spLocks noChangeArrowheads="1"/>
            </p:cNvSpPr>
            <p:nvPr/>
          </p:nvSpPr>
          <p:spPr bwMode="auto">
            <a:xfrm>
              <a:off x="2184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6" name="Rectangle 6"/>
            <p:cNvSpPr>
              <a:spLocks noChangeArrowheads="1"/>
            </p:cNvSpPr>
            <p:nvPr/>
          </p:nvSpPr>
          <p:spPr bwMode="auto">
            <a:xfrm>
              <a:off x="1810" y="2731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7" name="Rectangle 7"/>
            <p:cNvSpPr>
              <a:spLocks noChangeArrowheads="1"/>
            </p:cNvSpPr>
            <p:nvPr/>
          </p:nvSpPr>
          <p:spPr bwMode="auto">
            <a:xfrm>
              <a:off x="1437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8" name="Rectangle 8"/>
            <p:cNvSpPr>
              <a:spLocks noChangeArrowheads="1"/>
            </p:cNvSpPr>
            <p:nvPr/>
          </p:nvSpPr>
          <p:spPr bwMode="auto">
            <a:xfrm>
              <a:off x="1063" y="2731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59" name="Rectangle 9"/>
            <p:cNvSpPr>
              <a:spLocks noChangeArrowheads="1"/>
            </p:cNvSpPr>
            <p:nvPr/>
          </p:nvSpPr>
          <p:spPr bwMode="auto">
            <a:xfrm>
              <a:off x="690" y="2731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0" name="Rectangle 10"/>
            <p:cNvSpPr>
              <a:spLocks noChangeArrowheads="1"/>
            </p:cNvSpPr>
            <p:nvPr/>
          </p:nvSpPr>
          <p:spPr bwMode="auto">
            <a:xfrm>
              <a:off x="317" y="2731"/>
              <a:ext cx="37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6</a:t>
              </a:r>
              <a:endParaRPr lang="en-US" altLang="en-US" sz="2400"/>
            </a:p>
          </p:txBody>
        </p:sp>
        <p:sp>
          <p:nvSpPr>
            <p:cNvPr id="6161" name="Rectangle 11"/>
            <p:cNvSpPr>
              <a:spLocks noChangeArrowheads="1"/>
            </p:cNvSpPr>
            <p:nvPr/>
          </p:nvSpPr>
          <p:spPr bwMode="auto">
            <a:xfrm>
              <a:off x="2557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2" name="Rectangle 12"/>
            <p:cNvSpPr>
              <a:spLocks noChangeArrowheads="1"/>
            </p:cNvSpPr>
            <p:nvPr/>
          </p:nvSpPr>
          <p:spPr bwMode="auto">
            <a:xfrm>
              <a:off x="2184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3" name="Rectangle 13"/>
            <p:cNvSpPr>
              <a:spLocks noChangeArrowheads="1"/>
            </p:cNvSpPr>
            <p:nvPr/>
          </p:nvSpPr>
          <p:spPr bwMode="auto">
            <a:xfrm>
              <a:off x="1810" y="2413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4" name="Rectangle 14"/>
            <p:cNvSpPr>
              <a:spLocks noChangeArrowheads="1"/>
            </p:cNvSpPr>
            <p:nvPr/>
          </p:nvSpPr>
          <p:spPr bwMode="auto">
            <a:xfrm>
              <a:off x="1437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5" name="Rectangle 15"/>
            <p:cNvSpPr>
              <a:spLocks noChangeArrowheads="1"/>
            </p:cNvSpPr>
            <p:nvPr/>
          </p:nvSpPr>
          <p:spPr bwMode="auto">
            <a:xfrm>
              <a:off x="1063" y="2413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6" name="Rectangle 16"/>
            <p:cNvSpPr>
              <a:spLocks noChangeArrowheads="1"/>
            </p:cNvSpPr>
            <p:nvPr/>
          </p:nvSpPr>
          <p:spPr bwMode="auto">
            <a:xfrm>
              <a:off x="690" y="2413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7" name="Rectangle 17"/>
            <p:cNvSpPr>
              <a:spLocks noChangeArrowheads="1"/>
            </p:cNvSpPr>
            <p:nvPr/>
          </p:nvSpPr>
          <p:spPr bwMode="auto">
            <a:xfrm>
              <a:off x="317" y="2413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 dirty="0"/>
                <a:t>5</a:t>
              </a:r>
              <a:endParaRPr lang="en-US" altLang="en-US" sz="2400" dirty="0"/>
            </a:p>
          </p:txBody>
        </p:sp>
        <p:sp>
          <p:nvSpPr>
            <p:cNvPr id="6168" name="Rectangle 18"/>
            <p:cNvSpPr>
              <a:spLocks noChangeArrowheads="1"/>
            </p:cNvSpPr>
            <p:nvPr/>
          </p:nvSpPr>
          <p:spPr bwMode="auto">
            <a:xfrm>
              <a:off x="2557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69" name="Rectangle 19"/>
            <p:cNvSpPr>
              <a:spLocks noChangeArrowheads="1"/>
            </p:cNvSpPr>
            <p:nvPr/>
          </p:nvSpPr>
          <p:spPr bwMode="auto">
            <a:xfrm>
              <a:off x="2184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0" name="Rectangle 20"/>
            <p:cNvSpPr>
              <a:spLocks noChangeArrowheads="1"/>
            </p:cNvSpPr>
            <p:nvPr/>
          </p:nvSpPr>
          <p:spPr bwMode="auto">
            <a:xfrm>
              <a:off x="1810" y="2096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1" name="Rectangle 21"/>
            <p:cNvSpPr>
              <a:spLocks noChangeArrowheads="1"/>
            </p:cNvSpPr>
            <p:nvPr/>
          </p:nvSpPr>
          <p:spPr bwMode="auto">
            <a:xfrm>
              <a:off x="1437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2" name="Rectangle 22"/>
            <p:cNvSpPr>
              <a:spLocks noChangeArrowheads="1"/>
            </p:cNvSpPr>
            <p:nvPr/>
          </p:nvSpPr>
          <p:spPr bwMode="auto">
            <a:xfrm>
              <a:off x="1063" y="2096"/>
              <a:ext cx="374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3" name="Rectangle 23"/>
            <p:cNvSpPr>
              <a:spLocks noChangeArrowheads="1"/>
            </p:cNvSpPr>
            <p:nvPr/>
          </p:nvSpPr>
          <p:spPr bwMode="auto">
            <a:xfrm>
              <a:off x="690" y="2096"/>
              <a:ext cx="373" cy="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4" name="Rectangle 24"/>
            <p:cNvSpPr>
              <a:spLocks noChangeArrowheads="1"/>
            </p:cNvSpPr>
            <p:nvPr/>
          </p:nvSpPr>
          <p:spPr bwMode="auto">
            <a:xfrm>
              <a:off x="317" y="2096"/>
              <a:ext cx="37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4</a:t>
              </a:r>
              <a:endParaRPr lang="en-US" altLang="en-US" sz="2400"/>
            </a:p>
          </p:txBody>
        </p:sp>
        <p:sp>
          <p:nvSpPr>
            <p:cNvPr id="6175" name="Rectangle 25"/>
            <p:cNvSpPr>
              <a:spLocks noChangeArrowheads="1"/>
            </p:cNvSpPr>
            <p:nvPr/>
          </p:nvSpPr>
          <p:spPr bwMode="auto">
            <a:xfrm>
              <a:off x="2557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6" name="Rectangle 26"/>
            <p:cNvSpPr>
              <a:spLocks noChangeArrowheads="1"/>
            </p:cNvSpPr>
            <p:nvPr/>
          </p:nvSpPr>
          <p:spPr bwMode="auto">
            <a:xfrm>
              <a:off x="2184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7" name="Rectangle 27"/>
            <p:cNvSpPr>
              <a:spLocks noChangeArrowheads="1"/>
            </p:cNvSpPr>
            <p:nvPr/>
          </p:nvSpPr>
          <p:spPr bwMode="auto">
            <a:xfrm>
              <a:off x="1810" y="1778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8" name="Rectangle 28"/>
            <p:cNvSpPr>
              <a:spLocks noChangeArrowheads="1"/>
            </p:cNvSpPr>
            <p:nvPr/>
          </p:nvSpPr>
          <p:spPr bwMode="auto">
            <a:xfrm>
              <a:off x="1437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79" name="Rectangle 29"/>
            <p:cNvSpPr>
              <a:spLocks noChangeArrowheads="1"/>
            </p:cNvSpPr>
            <p:nvPr/>
          </p:nvSpPr>
          <p:spPr bwMode="auto">
            <a:xfrm>
              <a:off x="1063" y="1778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0" name="Rectangle 30"/>
            <p:cNvSpPr>
              <a:spLocks noChangeArrowheads="1"/>
            </p:cNvSpPr>
            <p:nvPr/>
          </p:nvSpPr>
          <p:spPr bwMode="auto">
            <a:xfrm>
              <a:off x="690" y="1778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1" name="Rectangle 31"/>
            <p:cNvSpPr>
              <a:spLocks noChangeArrowheads="1"/>
            </p:cNvSpPr>
            <p:nvPr/>
          </p:nvSpPr>
          <p:spPr bwMode="auto">
            <a:xfrm>
              <a:off x="317" y="1778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3</a:t>
              </a:r>
              <a:endParaRPr lang="en-US" altLang="en-US" sz="2400"/>
            </a:p>
          </p:txBody>
        </p:sp>
        <p:sp>
          <p:nvSpPr>
            <p:cNvPr id="6182" name="Rectangle 32"/>
            <p:cNvSpPr>
              <a:spLocks noChangeArrowheads="1"/>
            </p:cNvSpPr>
            <p:nvPr/>
          </p:nvSpPr>
          <p:spPr bwMode="auto">
            <a:xfrm>
              <a:off x="2557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3" name="Rectangle 33"/>
            <p:cNvSpPr>
              <a:spLocks noChangeArrowheads="1"/>
            </p:cNvSpPr>
            <p:nvPr/>
          </p:nvSpPr>
          <p:spPr bwMode="auto">
            <a:xfrm>
              <a:off x="2184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4" name="Rectangle 34"/>
            <p:cNvSpPr>
              <a:spLocks noChangeArrowheads="1"/>
            </p:cNvSpPr>
            <p:nvPr/>
          </p:nvSpPr>
          <p:spPr bwMode="auto">
            <a:xfrm>
              <a:off x="1810" y="1460"/>
              <a:ext cx="374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5" name="Rectangle 35"/>
            <p:cNvSpPr>
              <a:spLocks noChangeArrowheads="1"/>
            </p:cNvSpPr>
            <p:nvPr/>
          </p:nvSpPr>
          <p:spPr bwMode="auto">
            <a:xfrm>
              <a:off x="1437" y="1460"/>
              <a:ext cx="373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88" name="Rectangle 38"/>
            <p:cNvSpPr>
              <a:spLocks noChangeArrowheads="1"/>
            </p:cNvSpPr>
            <p:nvPr/>
          </p:nvSpPr>
          <p:spPr bwMode="auto">
            <a:xfrm>
              <a:off x="317" y="1460"/>
              <a:ext cx="373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2</a:t>
              </a:r>
              <a:endParaRPr lang="en-US" altLang="en-US" sz="2400"/>
            </a:p>
          </p:txBody>
        </p:sp>
        <p:sp>
          <p:nvSpPr>
            <p:cNvPr id="6189" name="Rectangle 39"/>
            <p:cNvSpPr>
              <a:spLocks noChangeArrowheads="1"/>
            </p:cNvSpPr>
            <p:nvPr/>
          </p:nvSpPr>
          <p:spPr bwMode="auto">
            <a:xfrm>
              <a:off x="2557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0" name="Rectangle 40"/>
            <p:cNvSpPr>
              <a:spLocks noChangeArrowheads="1"/>
            </p:cNvSpPr>
            <p:nvPr/>
          </p:nvSpPr>
          <p:spPr bwMode="auto">
            <a:xfrm>
              <a:off x="2184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1" name="Rectangle 41"/>
            <p:cNvSpPr>
              <a:spLocks noChangeArrowheads="1"/>
            </p:cNvSpPr>
            <p:nvPr/>
          </p:nvSpPr>
          <p:spPr bwMode="auto">
            <a:xfrm>
              <a:off x="1810" y="1112"/>
              <a:ext cx="374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2" name="Rectangle 42"/>
            <p:cNvSpPr>
              <a:spLocks noChangeArrowheads="1"/>
            </p:cNvSpPr>
            <p:nvPr/>
          </p:nvSpPr>
          <p:spPr bwMode="auto">
            <a:xfrm>
              <a:off x="1437" y="1112"/>
              <a:ext cx="373" cy="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en-US" sz="2400">
                <a:solidFill>
                  <a:srgbClr val="FF6600"/>
                </a:solidFill>
              </a:endParaRPr>
            </a:p>
          </p:txBody>
        </p:sp>
        <p:sp>
          <p:nvSpPr>
            <p:cNvPr id="6195" name="Rectangle 45"/>
            <p:cNvSpPr>
              <a:spLocks noChangeArrowheads="1"/>
            </p:cNvSpPr>
            <p:nvPr/>
          </p:nvSpPr>
          <p:spPr bwMode="auto">
            <a:xfrm>
              <a:off x="317" y="1112"/>
              <a:ext cx="373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1</a:t>
              </a:r>
              <a:endParaRPr lang="en-US" altLang="en-US" sz="2400"/>
            </a:p>
          </p:txBody>
        </p:sp>
        <p:sp>
          <p:nvSpPr>
            <p:cNvPr id="6196" name="Rectangle 46"/>
            <p:cNvSpPr>
              <a:spLocks noChangeArrowheads="1"/>
            </p:cNvSpPr>
            <p:nvPr/>
          </p:nvSpPr>
          <p:spPr bwMode="auto">
            <a:xfrm>
              <a:off x="255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6</a:t>
              </a:r>
              <a:endParaRPr lang="en-US" altLang="en-US" sz="2400"/>
            </a:p>
          </p:txBody>
        </p:sp>
        <p:sp>
          <p:nvSpPr>
            <p:cNvPr id="6197" name="Rectangle 47"/>
            <p:cNvSpPr>
              <a:spLocks noChangeArrowheads="1"/>
            </p:cNvSpPr>
            <p:nvPr/>
          </p:nvSpPr>
          <p:spPr bwMode="auto">
            <a:xfrm>
              <a:off x="2184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5</a:t>
              </a:r>
              <a:endParaRPr lang="en-US" altLang="en-US" sz="2400"/>
            </a:p>
          </p:txBody>
        </p:sp>
        <p:sp>
          <p:nvSpPr>
            <p:cNvPr id="6198" name="Rectangle 48"/>
            <p:cNvSpPr>
              <a:spLocks noChangeArrowheads="1"/>
            </p:cNvSpPr>
            <p:nvPr/>
          </p:nvSpPr>
          <p:spPr bwMode="auto">
            <a:xfrm>
              <a:off x="1810" y="778"/>
              <a:ext cx="37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4</a:t>
              </a:r>
              <a:endParaRPr lang="en-US" altLang="en-US" sz="2400"/>
            </a:p>
          </p:txBody>
        </p:sp>
        <p:sp>
          <p:nvSpPr>
            <p:cNvPr id="6199" name="Rectangle 49"/>
            <p:cNvSpPr>
              <a:spLocks noChangeArrowheads="1"/>
            </p:cNvSpPr>
            <p:nvPr/>
          </p:nvSpPr>
          <p:spPr bwMode="auto">
            <a:xfrm>
              <a:off x="143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3</a:t>
              </a:r>
              <a:endParaRPr lang="en-US" altLang="en-US" sz="2400"/>
            </a:p>
          </p:txBody>
        </p:sp>
        <p:sp>
          <p:nvSpPr>
            <p:cNvPr id="6200" name="Rectangle 50"/>
            <p:cNvSpPr>
              <a:spLocks noChangeArrowheads="1"/>
            </p:cNvSpPr>
            <p:nvPr/>
          </p:nvSpPr>
          <p:spPr bwMode="auto">
            <a:xfrm>
              <a:off x="1063" y="778"/>
              <a:ext cx="37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2</a:t>
              </a:r>
              <a:endParaRPr lang="en-US" altLang="en-US" sz="2400"/>
            </a:p>
          </p:txBody>
        </p:sp>
        <p:sp>
          <p:nvSpPr>
            <p:cNvPr id="6201" name="Rectangle 51"/>
            <p:cNvSpPr>
              <a:spLocks noChangeArrowheads="1"/>
            </p:cNvSpPr>
            <p:nvPr/>
          </p:nvSpPr>
          <p:spPr bwMode="auto">
            <a:xfrm>
              <a:off x="690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1</a:t>
              </a:r>
              <a:endParaRPr lang="en-US" altLang="en-US" sz="2400"/>
            </a:p>
          </p:txBody>
        </p:sp>
        <p:sp>
          <p:nvSpPr>
            <p:cNvPr id="6202" name="Rectangle 52"/>
            <p:cNvSpPr>
              <a:spLocks noChangeArrowheads="1"/>
            </p:cNvSpPr>
            <p:nvPr/>
          </p:nvSpPr>
          <p:spPr bwMode="auto">
            <a:xfrm>
              <a:off x="317" y="778"/>
              <a:ext cx="37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en-GB" altLang="en-US" sz="2400"/>
                <a:t>+</a:t>
              </a:r>
              <a:endParaRPr lang="en-US" altLang="en-US" sz="2400"/>
            </a:p>
          </p:txBody>
        </p:sp>
        <p:sp>
          <p:nvSpPr>
            <p:cNvPr id="6203" name="Line 53"/>
            <p:cNvSpPr>
              <a:spLocks noChangeShapeType="1"/>
            </p:cNvSpPr>
            <p:nvPr/>
          </p:nvSpPr>
          <p:spPr bwMode="auto">
            <a:xfrm>
              <a:off x="317" y="778"/>
              <a:ext cx="26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4" name="Line 54"/>
            <p:cNvSpPr>
              <a:spLocks noChangeShapeType="1"/>
            </p:cNvSpPr>
            <p:nvPr/>
          </p:nvSpPr>
          <p:spPr bwMode="auto">
            <a:xfrm>
              <a:off x="317" y="1112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5" name="Line 55"/>
            <p:cNvSpPr>
              <a:spLocks noChangeShapeType="1"/>
            </p:cNvSpPr>
            <p:nvPr/>
          </p:nvSpPr>
          <p:spPr bwMode="auto">
            <a:xfrm>
              <a:off x="317" y="1460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6" name="Line 56"/>
            <p:cNvSpPr>
              <a:spLocks noChangeShapeType="1"/>
            </p:cNvSpPr>
            <p:nvPr/>
          </p:nvSpPr>
          <p:spPr bwMode="auto">
            <a:xfrm>
              <a:off x="317" y="1778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7" name="Line 57"/>
            <p:cNvSpPr>
              <a:spLocks noChangeShapeType="1"/>
            </p:cNvSpPr>
            <p:nvPr/>
          </p:nvSpPr>
          <p:spPr bwMode="auto">
            <a:xfrm>
              <a:off x="317" y="2096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8" name="Line 58"/>
            <p:cNvSpPr>
              <a:spLocks noChangeShapeType="1"/>
            </p:cNvSpPr>
            <p:nvPr/>
          </p:nvSpPr>
          <p:spPr bwMode="auto">
            <a:xfrm>
              <a:off x="317" y="2413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09" name="Line 59"/>
            <p:cNvSpPr>
              <a:spLocks noChangeShapeType="1"/>
            </p:cNvSpPr>
            <p:nvPr/>
          </p:nvSpPr>
          <p:spPr bwMode="auto">
            <a:xfrm>
              <a:off x="317" y="2731"/>
              <a:ext cx="2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0" name="Line 60"/>
            <p:cNvSpPr>
              <a:spLocks noChangeShapeType="1"/>
            </p:cNvSpPr>
            <p:nvPr/>
          </p:nvSpPr>
          <p:spPr bwMode="auto">
            <a:xfrm>
              <a:off x="317" y="3048"/>
              <a:ext cx="26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1" name="Line 61"/>
            <p:cNvSpPr>
              <a:spLocks noChangeShapeType="1"/>
            </p:cNvSpPr>
            <p:nvPr/>
          </p:nvSpPr>
          <p:spPr bwMode="auto">
            <a:xfrm>
              <a:off x="317" y="778"/>
              <a:ext cx="0" cy="227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2" name="Line 62"/>
            <p:cNvSpPr>
              <a:spLocks noChangeShapeType="1"/>
            </p:cNvSpPr>
            <p:nvPr/>
          </p:nvSpPr>
          <p:spPr bwMode="auto">
            <a:xfrm>
              <a:off x="690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3" name="Line 63"/>
            <p:cNvSpPr>
              <a:spLocks noChangeShapeType="1"/>
            </p:cNvSpPr>
            <p:nvPr/>
          </p:nvSpPr>
          <p:spPr bwMode="auto">
            <a:xfrm>
              <a:off x="1063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4" name="Line 64"/>
            <p:cNvSpPr>
              <a:spLocks noChangeShapeType="1"/>
            </p:cNvSpPr>
            <p:nvPr/>
          </p:nvSpPr>
          <p:spPr bwMode="auto">
            <a:xfrm>
              <a:off x="1437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5" name="Line 65"/>
            <p:cNvSpPr>
              <a:spLocks noChangeShapeType="1"/>
            </p:cNvSpPr>
            <p:nvPr/>
          </p:nvSpPr>
          <p:spPr bwMode="auto">
            <a:xfrm>
              <a:off x="1814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6" name="Line 66"/>
            <p:cNvSpPr>
              <a:spLocks noChangeShapeType="1"/>
            </p:cNvSpPr>
            <p:nvPr/>
          </p:nvSpPr>
          <p:spPr bwMode="auto">
            <a:xfrm>
              <a:off x="2184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7" name="Line 67"/>
            <p:cNvSpPr>
              <a:spLocks noChangeShapeType="1"/>
            </p:cNvSpPr>
            <p:nvPr/>
          </p:nvSpPr>
          <p:spPr bwMode="auto">
            <a:xfrm>
              <a:off x="2557" y="778"/>
              <a:ext cx="0" cy="2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8" name="Line 68"/>
            <p:cNvSpPr>
              <a:spLocks noChangeShapeType="1"/>
            </p:cNvSpPr>
            <p:nvPr/>
          </p:nvSpPr>
          <p:spPr bwMode="auto">
            <a:xfrm>
              <a:off x="2930" y="778"/>
              <a:ext cx="0" cy="227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19" name="Rectangle 69"/>
            <p:cNvSpPr>
              <a:spLocks noChangeArrowheads="1"/>
            </p:cNvSpPr>
            <p:nvPr/>
          </p:nvSpPr>
          <p:spPr bwMode="auto">
            <a:xfrm>
              <a:off x="653" y="389"/>
              <a:ext cx="2199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000" b="1" dirty="0">
                  <a:latin typeface="Arial" charset="0"/>
                </a:rPr>
                <a:t>2</a:t>
              </a:r>
              <a:r>
                <a:rPr lang="en-GB" altLang="en-US" sz="2000" b="1" baseline="30000" dirty="0">
                  <a:latin typeface="Arial" charset="0"/>
                </a:rPr>
                <a:t>nd</a:t>
              </a:r>
              <a:r>
                <a:rPr lang="en-GB" altLang="en-US" sz="2000" b="1" dirty="0">
                  <a:latin typeface="Arial" charset="0"/>
                </a:rPr>
                <a:t> game</a:t>
              </a:r>
              <a:endParaRPr lang="en-US" altLang="en-US" sz="2000" dirty="0">
                <a:latin typeface="Arial" charset="0"/>
              </a:endParaRPr>
            </a:p>
          </p:txBody>
        </p:sp>
        <p:sp>
          <p:nvSpPr>
            <p:cNvPr id="6220" name="Rectangle 70"/>
            <p:cNvSpPr>
              <a:spLocks noChangeArrowheads="1"/>
            </p:cNvSpPr>
            <p:nvPr/>
          </p:nvSpPr>
          <p:spPr bwMode="auto">
            <a:xfrm rot="16200000">
              <a:off x="-911" y="1763"/>
              <a:ext cx="2041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000" b="1" dirty="0">
                  <a:latin typeface="Arial" charset="0"/>
                </a:rPr>
                <a:t>1</a:t>
              </a:r>
              <a:r>
                <a:rPr lang="en-GB" altLang="en-US" sz="2000" b="1" baseline="30000" dirty="0">
                  <a:latin typeface="Arial" charset="0"/>
                </a:rPr>
                <a:t>st</a:t>
              </a:r>
              <a:r>
                <a:rPr lang="en-GB" altLang="en-US" sz="2000" b="1" dirty="0">
                  <a:latin typeface="Arial" charset="0"/>
                </a:rPr>
                <a:t> game</a:t>
              </a:r>
              <a:endParaRPr lang="en-US" altLang="en-US" sz="2000" dirty="0">
                <a:latin typeface="Arial" charset="0"/>
              </a:endParaRPr>
            </a:p>
          </p:txBody>
        </p:sp>
      </p:grpSp>
      <p:sp>
        <p:nvSpPr>
          <p:cNvPr id="70" name="Rectangle 69"/>
          <p:cNvSpPr/>
          <p:nvPr/>
        </p:nvSpPr>
        <p:spPr>
          <a:xfrm>
            <a:off x="5545852" y="1291669"/>
            <a:ext cx="63107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Calculate the probability that: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eats two chocolates. 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eats no chocolates.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student ends up eating exactly one chocolate.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lphaLcParenR" startAt="4"/>
              <a:defRPr/>
            </a:pPr>
            <a:r>
              <a:rPr lang="en-GB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student eats </a:t>
            </a:r>
            <a:r>
              <a:rPr lang="en-GB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 </a:t>
            </a:r>
            <a:r>
              <a:rPr lang="en-GB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chocolate.</a:t>
            </a:r>
          </a:p>
        </p:txBody>
      </p:sp>
      <p:sp>
        <p:nvSpPr>
          <p:cNvPr id="77" name="Rectangle 76"/>
          <p:cNvSpPr/>
          <p:nvPr/>
        </p:nvSpPr>
        <p:spPr>
          <a:xfrm>
            <a:off x="0" y="6190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Finding probabilities - recap</a:t>
            </a:r>
          </a:p>
        </p:txBody>
      </p:sp>
      <p:sp>
        <p:nvSpPr>
          <p:cNvPr id="157" name="Rectangle 36"/>
          <p:cNvSpPr>
            <a:spLocks noChangeArrowheads="1"/>
          </p:cNvSpPr>
          <p:nvPr/>
        </p:nvSpPr>
        <p:spPr bwMode="auto">
          <a:xfrm>
            <a:off x="2187508" y="326189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58" name="Rectangle 37"/>
          <p:cNvSpPr>
            <a:spLocks noChangeArrowheads="1"/>
          </p:cNvSpPr>
          <p:nvPr/>
        </p:nvSpPr>
        <p:spPr bwMode="auto">
          <a:xfrm>
            <a:off x="1671510" y="326189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59" name="Rectangle 43"/>
          <p:cNvSpPr>
            <a:spLocks noChangeArrowheads="1"/>
          </p:cNvSpPr>
          <p:nvPr/>
        </p:nvSpPr>
        <p:spPr bwMode="auto">
          <a:xfrm>
            <a:off x="2186832" y="2882553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0" name="Rectangle 44"/>
          <p:cNvSpPr>
            <a:spLocks noChangeArrowheads="1"/>
          </p:cNvSpPr>
          <p:nvPr/>
        </p:nvSpPr>
        <p:spPr bwMode="auto">
          <a:xfrm>
            <a:off x="1683955" y="2882553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1" name="Rectangle 36"/>
          <p:cNvSpPr>
            <a:spLocks noChangeArrowheads="1"/>
          </p:cNvSpPr>
          <p:nvPr/>
        </p:nvSpPr>
        <p:spPr bwMode="auto">
          <a:xfrm>
            <a:off x="2171749" y="396596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2" name="Rectangle 37"/>
          <p:cNvSpPr>
            <a:spLocks noChangeArrowheads="1"/>
          </p:cNvSpPr>
          <p:nvPr/>
        </p:nvSpPr>
        <p:spPr bwMode="auto">
          <a:xfrm>
            <a:off x="1655751" y="3965960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3" name="Rectangle 43"/>
          <p:cNvSpPr>
            <a:spLocks noChangeArrowheads="1"/>
          </p:cNvSpPr>
          <p:nvPr/>
        </p:nvSpPr>
        <p:spPr bwMode="auto">
          <a:xfrm>
            <a:off x="2171073" y="358662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4" name="Rectangle 44"/>
          <p:cNvSpPr>
            <a:spLocks noChangeArrowheads="1"/>
          </p:cNvSpPr>
          <p:nvPr/>
        </p:nvSpPr>
        <p:spPr bwMode="auto">
          <a:xfrm>
            <a:off x="1668196" y="3586621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5" name="Rectangle 36"/>
          <p:cNvSpPr>
            <a:spLocks noChangeArrowheads="1"/>
          </p:cNvSpPr>
          <p:nvPr/>
        </p:nvSpPr>
        <p:spPr bwMode="auto">
          <a:xfrm>
            <a:off x="3179982" y="2507756"/>
            <a:ext cx="288000" cy="27844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6" name="Rectangle 37"/>
          <p:cNvSpPr>
            <a:spLocks noChangeArrowheads="1"/>
          </p:cNvSpPr>
          <p:nvPr/>
        </p:nvSpPr>
        <p:spPr bwMode="auto">
          <a:xfrm>
            <a:off x="2663984" y="2517058"/>
            <a:ext cx="288000" cy="26914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7" name="Rectangle 43"/>
          <p:cNvSpPr>
            <a:spLocks noChangeArrowheads="1"/>
          </p:cNvSpPr>
          <p:nvPr/>
        </p:nvSpPr>
        <p:spPr bwMode="auto">
          <a:xfrm>
            <a:off x="3180445" y="212777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8" name="Rectangle 44"/>
          <p:cNvSpPr>
            <a:spLocks noChangeArrowheads="1"/>
          </p:cNvSpPr>
          <p:nvPr/>
        </p:nvSpPr>
        <p:spPr bwMode="auto">
          <a:xfrm>
            <a:off x="2676429" y="212777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9" name="Rectangle 36"/>
          <p:cNvSpPr>
            <a:spLocks noChangeArrowheads="1"/>
          </p:cNvSpPr>
          <p:nvPr/>
        </p:nvSpPr>
        <p:spPr bwMode="auto">
          <a:xfrm>
            <a:off x="4179531" y="251155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0" name="Rectangle 37"/>
          <p:cNvSpPr>
            <a:spLocks noChangeArrowheads="1"/>
          </p:cNvSpPr>
          <p:nvPr/>
        </p:nvSpPr>
        <p:spPr bwMode="auto">
          <a:xfrm>
            <a:off x="3663533" y="2511552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1" name="Rectangle 43"/>
          <p:cNvSpPr>
            <a:spLocks noChangeArrowheads="1"/>
          </p:cNvSpPr>
          <p:nvPr/>
        </p:nvSpPr>
        <p:spPr bwMode="auto">
          <a:xfrm>
            <a:off x="4178855" y="2132213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2" name="Rectangle 44"/>
          <p:cNvSpPr>
            <a:spLocks noChangeArrowheads="1"/>
          </p:cNvSpPr>
          <p:nvPr/>
        </p:nvSpPr>
        <p:spPr bwMode="auto">
          <a:xfrm>
            <a:off x="3675978" y="2132213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00" name="TextBox 71"/>
          <p:cNvSpPr txBox="1">
            <a:spLocks noChangeArrowheads="1"/>
          </p:cNvSpPr>
          <p:nvPr/>
        </p:nvSpPr>
        <p:spPr bwMode="auto">
          <a:xfrm>
            <a:off x="335360" y="4747342"/>
            <a:ext cx="9505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P(Student eats at least 1 chocolate)  =  P(eat 1) + P(eat 2)            </a:t>
            </a: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5332507" y="6113272"/>
            <a:ext cx="342461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     </a:t>
            </a:r>
          </a:p>
        </p:txBody>
      </p:sp>
      <p:sp>
        <p:nvSpPr>
          <p:cNvPr id="102" name="TextBox 76"/>
          <p:cNvSpPr txBox="1">
            <a:spLocks noChangeArrowheads="1"/>
          </p:cNvSpPr>
          <p:nvPr/>
        </p:nvSpPr>
        <p:spPr bwMode="auto">
          <a:xfrm>
            <a:off x="5332507" y="5331033"/>
            <a:ext cx="3097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ounded Rectangle 102"/>
              <p:cNvSpPr/>
              <p:nvPr/>
            </p:nvSpPr>
            <p:spPr>
              <a:xfrm>
                <a:off x="6096000" y="5243567"/>
                <a:ext cx="2517324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 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  <m:r>
                        <m:rPr>
                          <m:nor/>
                        </m:rPr>
                        <a:rPr lang="en-GB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3" name="Rounded 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243567"/>
                <a:ext cx="2517324" cy="705713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ounded Rectangle 103"/>
              <p:cNvSpPr/>
              <p:nvPr/>
            </p:nvSpPr>
            <p:spPr>
              <a:xfrm>
                <a:off x="6096000" y="6100645"/>
                <a:ext cx="792089" cy="705713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4" name="Rounded 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6100645"/>
                <a:ext cx="792089" cy="705713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Rectangle 36"/>
          <p:cNvSpPr>
            <a:spLocks noChangeArrowheads="1"/>
          </p:cNvSpPr>
          <p:nvPr/>
        </p:nvSpPr>
        <p:spPr bwMode="auto">
          <a:xfrm>
            <a:off x="2171749" y="2520266"/>
            <a:ext cx="288000" cy="26585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06" name="Rectangle 37"/>
          <p:cNvSpPr>
            <a:spLocks noChangeArrowheads="1"/>
          </p:cNvSpPr>
          <p:nvPr/>
        </p:nvSpPr>
        <p:spPr bwMode="auto">
          <a:xfrm>
            <a:off x="1655751" y="2517058"/>
            <a:ext cx="288000" cy="26906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07" name="Rectangle 43"/>
          <p:cNvSpPr>
            <a:spLocks noChangeArrowheads="1"/>
          </p:cNvSpPr>
          <p:nvPr/>
        </p:nvSpPr>
        <p:spPr bwMode="auto">
          <a:xfrm>
            <a:off x="2171073" y="2118785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08" name="Rectangle 44"/>
          <p:cNvSpPr>
            <a:spLocks noChangeArrowheads="1"/>
          </p:cNvSpPr>
          <p:nvPr/>
        </p:nvSpPr>
        <p:spPr bwMode="auto">
          <a:xfrm>
            <a:off x="1668196" y="2118785"/>
            <a:ext cx="288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288813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35360" y="1628801"/>
            <a:ext cx="1152128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Here is a different way to show the outcomes for my game. </a:t>
            </a:r>
            <a:endParaRPr lang="en-GB" altLang="en-US" sz="24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39" name="Group 5"/>
          <p:cNvGrpSpPr>
            <a:grpSpLocks/>
          </p:cNvGrpSpPr>
          <p:nvPr/>
        </p:nvGrpSpPr>
        <p:grpSpPr bwMode="auto">
          <a:xfrm>
            <a:off x="1658938" y="3852515"/>
            <a:ext cx="2305050" cy="1414462"/>
            <a:chOff x="2930997" y="2978548"/>
            <a:chExt cx="2305050" cy="2593040"/>
          </a:xfrm>
        </p:grpSpPr>
        <p:cxnSp>
          <p:nvCxnSpPr>
            <p:cNvPr id="30" name="Straight Connector 29"/>
            <p:cNvCxnSpPr/>
            <p:nvPr/>
          </p:nvCxnSpPr>
          <p:spPr>
            <a:xfrm flipV="1">
              <a:off x="2930997" y="2978548"/>
              <a:ext cx="2305050" cy="1297976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930997" y="4276524"/>
              <a:ext cx="2305050" cy="1295064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963989" y="3533428"/>
            <a:ext cx="87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W</a:t>
            </a:r>
          </a:p>
        </p:txBody>
      </p:sp>
      <p:sp>
        <p:nvSpPr>
          <p:cNvPr id="14341" name="TextBox 10"/>
          <p:cNvSpPr txBox="1">
            <a:spLocks noChangeArrowheads="1"/>
          </p:cNvSpPr>
          <p:nvPr/>
        </p:nvSpPr>
        <p:spPr bwMode="auto">
          <a:xfrm>
            <a:off x="3717926" y="5074890"/>
            <a:ext cx="80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L</a:t>
            </a:r>
          </a:p>
        </p:txBody>
      </p:sp>
      <p:sp>
        <p:nvSpPr>
          <p:cNvPr id="14344" name="TextBox 54"/>
          <p:cNvSpPr txBox="1">
            <a:spLocks noChangeArrowheads="1"/>
          </p:cNvSpPr>
          <p:nvPr/>
        </p:nvSpPr>
        <p:spPr bwMode="auto">
          <a:xfrm>
            <a:off x="2115345" y="2924944"/>
            <a:ext cx="1392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game</a:t>
            </a:r>
          </a:p>
        </p:txBody>
      </p:sp>
      <p:sp>
        <p:nvSpPr>
          <p:cNvPr id="14345" name="TextBox 1"/>
          <p:cNvSpPr txBox="1">
            <a:spLocks noChangeArrowheads="1"/>
          </p:cNvSpPr>
          <p:nvPr/>
        </p:nvSpPr>
        <p:spPr bwMode="auto">
          <a:xfrm>
            <a:off x="4906571" y="3995391"/>
            <a:ext cx="695006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Start by considering the 1</a:t>
            </a:r>
            <a:r>
              <a:rPr lang="en-GB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game only. 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 can either win and eat the chocolate or lose.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Tree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90890" y="3333932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90" y="3333932"/>
                <a:ext cx="441146" cy="8013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70317" y="5072955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0317" y="5072955"/>
                <a:ext cx="441146" cy="8013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35360" y="1445296"/>
            <a:ext cx="1152128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Here is a different way to show the outcomes for my game</a:t>
            </a:r>
            <a:endParaRPr lang="en-GB" altLang="en-US" sz="24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387" name="Group 5"/>
          <p:cNvGrpSpPr>
            <a:grpSpLocks/>
          </p:cNvGrpSpPr>
          <p:nvPr/>
        </p:nvGrpSpPr>
        <p:grpSpPr bwMode="auto">
          <a:xfrm>
            <a:off x="1658939" y="4049861"/>
            <a:ext cx="5032375" cy="2081212"/>
            <a:chOff x="2930997" y="1752653"/>
            <a:chExt cx="5032834" cy="3818935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5668097" y="1752653"/>
              <a:ext cx="2295734" cy="101080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2930997" y="2979023"/>
              <a:ext cx="2305260" cy="1296284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930997" y="4275306"/>
              <a:ext cx="2305260" cy="1296282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668097" y="2763461"/>
              <a:ext cx="2295734" cy="637947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963989" y="4397524"/>
            <a:ext cx="87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W</a:t>
            </a:r>
          </a:p>
        </p:txBody>
      </p:sp>
      <p:sp>
        <p:nvSpPr>
          <p:cNvPr id="16389" name="TextBox 10"/>
          <p:cNvSpPr txBox="1">
            <a:spLocks noChangeArrowheads="1"/>
          </p:cNvSpPr>
          <p:nvPr/>
        </p:nvSpPr>
        <p:spPr bwMode="auto">
          <a:xfrm>
            <a:off x="3717926" y="5938986"/>
            <a:ext cx="80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L</a:t>
            </a:r>
          </a:p>
        </p:txBody>
      </p:sp>
      <p:sp>
        <p:nvSpPr>
          <p:cNvPr id="16392" name="TextBox 9"/>
          <p:cNvSpPr txBox="1">
            <a:spLocks noChangeArrowheads="1"/>
          </p:cNvSpPr>
          <p:nvPr/>
        </p:nvSpPr>
        <p:spPr bwMode="auto">
          <a:xfrm>
            <a:off x="6691314" y="3684736"/>
            <a:ext cx="877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W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6556376" y="4940449"/>
            <a:ext cx="809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Calibri" pitchFamily="34" charset="0"/>
              </a:rPr>
              <a:t>L</a:t>
            </a:r>
          </a:p>
        </p:txBody>
      </p:sp>
      <p:sp>
        <p:nvSpPr>
          <p:cNvPr id="16396" name="TextBox 54"/>
          <p:cNvSpPr txBox="1">
            <a:spLocks noChangeArrowheads="1"/>
          </p:cNvSpPr>
          <p:nvPr/>
        </p:nvSpPr>
        <p:spPr bwMode="auto">
          <a:xfrm>
            <a:off x="2325689" y="3746648"/>
            <a:ext cx="1392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game</a:t>
            </a:r>
          </a:p>
        </p:txBody>
      </p:sp>
      <p:sp>
        <p:nvSpPr>
          <p:cNvPr id="16397" name="TextBox 55"/>
          <p:cNvSpPr txBox="1">
            <a:spLocks noChangeArrowheads="1"/>
          </p:cNvSpPr>
          <p:nvPr/>
        </p:nvSpPr>
        <p:spPr bwMode="auto">
          <a:xfrm>
            <a:off x="4973638" y="3233886"/>
            <a:ext cx="161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game</a:t>
            </a:r>
          </a:p>
        </p:txBody>
      </p:sp>
      <p:sp>
        <p:nvSpPr>
          <p:cNvPr id="16398" name="TextBox 57"/>
          <p:cNvSpPr txBox="1">
            <a:spLocks noChangeArrowheads="1"/>
          </p:cNvSpPr>
          <p:nvPr/>
        </p:nvSpPr>
        <p:spPr bwMode="auto">
          <a:xfrm>
            <a:off x="335360" y="2204865"/>
            <a:ext cx="115212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he wins the 1</a:t>
            </a:r>
            <a:r>
              <a:rPr lang="en-GB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game, he still has a second game to play. He might still win or lose the second game.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Tree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11463" y="4152977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463" y="4152977"/>
                <a:ext cx="441146" cy="8013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179521" y="3501009"/>
                <a:ext cx="441146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521" y="3501009"/>
                <a:ext cx="441146" cy="8013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580660" y="5809636"/>
                <a:ext cx="441146" cy="7877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660" y="5809636"/>
                <a:ext cx="441146" cy="7877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179521" y="4801524"/>
                <a:ext cx="441146" cy="7877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521" y="4801524"/>
                <a:ext cx="441146" cy="7877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3435</TotalTime>
  <Words>1342</Words>
  <Application>Microsoft Office PowerPoint</Application>
  <PresentationFormat>Widescreen</PresentationFormat>
  <Paragraphs>422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Woodfine</dc:creator>
  <cp:lastModifiedBy>Liz Duncombe</cp:lastModifiedBy>
  <cp:revision>220</cp:revision>
  <cp:lastPrinted>2015-06-15T07:28:46Z</cp:lastPrinted>
  <dcterms:created xsi:type="dcterms:W3CDTF">2004-10-25T09:39:48Z</dcterms:created>
  <dcterms:modified xsi:type="dcterms:W3CDTF">2019-07-19T10:20:36Z</dcterms:modified>
</cp:coreProperties>
</file>