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534" r:id="rId2"/>
    <p:sldId id="535" r:id="rId3"/>
    <p:sldId id="306" r:id="rId4"/>
    <p:sldId id="527" r:id="rId5"/>
    <p:sldId id="540" r:id="rId6"/>
    <p:sldId id="541" r:id="rId7"/>
    <p:sldId id="542" r:id="rId8"/>
    <p:sldId id="307" r:id="rId9"/>
    <p:sldId id="514" r:id="rId10"/>
    <p:sldId id="515" r:id="rId11"/>
    <p:sldId id="516" r:id="rId12"/>
    <p:sldId id="536" r:id="rId13"/>
    <p:sldId id="537" r:id="rId14"/>
    <p:sldId id="538" r:id="rId15"/>
    <p:sldId id="539" r:id="rId16"/>
    <p:sldId id="522" r:id="rId17"/>
    <p:sldId id="533" r:id="rId18"/>
  </p:sldIdLst>
  <p:sldSz cx="12192000" cy="6858000"/>
  <p:notesSz cx="6735763" cy="9866313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44" autoAdjust="0"/>
    <p:restoredTop sz="83394" autoAdjust="0"/>
  </p:normalViewPr>
  <p:slideViewPr>
    <p:cSldViewPr>
      <p:cViewPr varScale="1">
        <p:scale>
          <a:sx n="75" d="100"/>
          <a:sy n="75" d="100"/>
        </p:scale>
        <p:origin x="84" y="4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9791E77-3891-4E80-9E77-4F3823EF8BAB}" type="datetimeFigureOut">
              <a:rPr lang="en-GB"/>
              <a:pPr>
                <a:defRPr/>
              </a:pPr>
              <a:t>19/07/2019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FBDA875-7F64-4BF0-B01D-E983E0956E5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332566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7825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6350" y="0"/>
            <a:ext cx="2917825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DDCE53D-BBFB-4AE9-B9B0-3B1D33A96E21}" type="datetimeFigureOut">
              <a:rPr lang="en-GB"/>
              <a:pPr>
                <a:defRPr/>
              </a:pPr>
              <a:t>19/07/2019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0963" y="739775"/>
            <a:ext cx="6573837" cy="36988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7825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6350" y="9371013"/>
            <a:ext cx="2917825" cy="493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7C8CFE2-65FD-4EC0-AB31-EED4342B9CF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348906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0963" y="739775"/>
            <a:ext cx="6573837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dirty="0"/>
              <a:t>This starter question can be tackled either using a possibility space diagram or fraction arithmetic,</a:t>
            </a:r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6FC4720C-B956-425C-A5B9-F9C8CA3757E2}" type="slidenum">
              <a:rPr lang="en-GB" altLang="en-US" sz="1200"/>
              <a:pPr/>
              <a:t>3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47E968B6-8F43-41A4-A1D8-CC93AFC0B701}" type="slidenum">
              <a:rPr lang="en-GB" altLang="en-US">
                <a:latin typeface="Times New Roman" pitchFamily="18" charset="0"/>
              </a:rPr>
              <a:pPr>
                <a:spcBef>
                  <a:spcPct val="0"/>
                </a:spcBef>
              </a:pPr>
              <a:t>12</a:t>
            </a:fld>
            <a:endParaRPr lang="en-GB" altLang="en-US">
              <a:latin typeface="Times New Roman" pitchFamily="18" charset="0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0963" y="739775"/>
            <a:ext cx="6573837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8525" y="4686300"/>
            <a:ext cx="4938713" cy="44402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/>
              <a:t>See slide 6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47E968B6-8F43-41A4-A1D8-CC93AFC0B701}" type="slidenum">
              <a:rPr lang="en-GB" altLang="en-US">
                <a:latin typeface="Times New Roman" pitchFamily="18" charset="0"/>
              </a:rPr>
              <a:pPr>
                <a:spcBef>
                  <a:spcPct val="0"/>
                </a:spcBef>
              </a:pPr>
              <a:t>13</a:t>
            </a:fld>
            <a:endParaRPr lang="en-GB" altLang="en-US">
              <a:latin typeface="Times New Roman" pitchFamily="18" charset="0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0963" y="739775"/>
            <a:ext cx="6573837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8525" y="4686300"/>
            <a:ext cx="4938713" cy="44402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/>
              <a:t>See slide 6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47E968B6-8F43-41A4-A1D8-CC93AFC0B701}" type="slidenum">
              <a:rPr lang="en-GB" altLang="en-US">
                <a:latin typeface="Times New Roman" pitchFamily="18" charset="0"/>
              </a:rPr>
              <a:pPr>
                <a:spcBef>
                  <a:spcPct val="0"/>
                </a:spcBef>
              </a:pPr>
              <a:t>14</a:t>
            </a:fld>
            <a:endParaRPr lang="en-GB" altLang="en-US">
              <a:latin typeface="Times New Roman" pitchFamily="18" charset="0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0963" y="739775"/>
            <a:ext cx="6573837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8525" y="4686300"/>
            <a:ext cx="4938713" cy="44402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/>
              <a:t>See slide 6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47E968B6-8F43-41A4-A1D8-CC93AFC0B701}" type="slidenum">
              <a:rPr lang="en-GB" altLang="en-US">
                <a:latin typeface="Times New Roman" pitchFamily="18" charset="0"/>
              </a:rPr>
              <a:pPr>
                <a:spcBef>
                  <a:spcPct val="0"/>
                </a:spcBef>
              </a:pPr>
              <a:t>15</a:t>
            </a:fld>
            <a:endParaRPr lang="en-GB" altLang="en-US">
              <a:latin typeface="Times New Roman" pitchFamily="18" charset="0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0963" y="739775"/>
            <a:ext cx="6573837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8525" y="4686300"/>
            <a:ext cx="4938713" cy="44402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/>
              <a:t>See slide 6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0963" y="739775"/>
            <a:ext cx="6573837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The idea is to bridge into the extension material – conditional probability and tree diagrams that require conditional probability. This is a good opportunity to explore why tree diagrams can be easier to use than possibility space diagrams. This question can be answered using either technique , but you really don’t want to use a possibility space diagram because it gets really messy. – there are 6 different options (okay 2 really) for the second space diagram depending on which ticket has gone. The possibility space diagram already has the potential for confusion even with a relatively simple condition introduced.</a:t>
            </a: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52AC8ED1-1B9B-4228-BD0F-F1CBC8D09F11}" type="slidenum">
              <a:rPr lang="en-GB" altLang="en-US" sz="1200"/>
              <a:pPr/>
              <a:t>16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FD0EB99D-C6D1-41B5-B984-0F5C2DA9214B}" type="slidenum">
              <a:rPr lang="en-GB" altLang="en-US">
                <a:latin typeface="Times New Roman" pitchFamily="18" charset="0"/>
              </a:rPr>
              <a:pPr>
                <a:spcBef>
                  <a:spcPct val="0"/>
                </a:spcBef>
              </a:pPr>
              <a:t>17</a:t>
            </a:fld>
            <a:endParaRPr lang="en-GB" altLang="en-US">
              <a:latin typeface="Times New Roman" pitchFamily="18" charset="0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0963" y="739775"/>
            <a:ext cx="6573837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8525" y="4686300"/>
            <a:ext cx="4938713" cy="44402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Answer using a tree diagram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0963" y="739775"/>
            <a:ext cx="6573837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Slides going through the answers showing both methods.</a:t>
            </a: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9E34BD0D-A735-4D1B-BBE2-C297F10C2B71}" type="slidenum">
              <a:rPr lang="en-GB" altLang="en-US" sz="1200"/>
              <a:pPr/>
              <a:t>4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0963" y="739775"/>
            <a:ext cx="6573837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Slides going through the answers showing both methods.</a:t>
            </a: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9E34BD0D-A735-4D1B-BBE2-C297F10C2B71}" type="slidenum">
              <a:rPr lang="en-GB" altLang="en-US" sz="1200"/>
              <a:pPr/>
              <a:t>5</a:t>
            </a:fld>
            <a:endParaRPr lang="en-GB" altLang="en-US" sz="1200"/>
          </a:p>
        </p:txBody>
      </p:sp>
    </p:spTree>
    <p:extLst>
      <p:ext uri="{BB962C8B-B14F-4D97-AF65-F5344CB8AC3E}">
        <p14:creationId xmlns:p14="http://schemas.microsoft.com/office/powerpoint/2010/main" val="41635691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0963" y="739775"/>
            <a:ext cx="6573837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Slides going through the answers showing both methods.</a:t>
            </a: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9E34BD0D-A735-4D1B-BBE2-C297F10C2B71}" type="slidenum">
              <a:rPr lang="en-GB" altLang="en-US" sz="1200"/>
              <a:pPr/>
              <a:t>6</a:t>
            </a:fld>
            <a:endParaRPr lang="en-GB" altLang="en-US" sz="1200"/>
          </a:p>
        </p:txBody>
      </p:sp>
    </p:spTree>
    <p:extLst>
      <p:ext uri="{BB962C8B-B14F-4D97-AF65-F5344CB8AC3E}">
        <p14:creationId xmlns:p14="http://schemas.microsoft.com/office/powerpoint/2010/main" val="19657186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0963" y="739775"/>
            <a:ext cx="6573837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Slides going through the answers showing both methods.</a:t>
            </a: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9E34BD0D-A735-4D1B-BBE2-C297F10C2B71}" type="slidenum">
              <a:rPr lang="en-GB" altLang="en-US" sz="1200"/>
              <a:pPr/>
              <a:t>7</a:t>
            </a:fld>
            <a:endParaRPr lang="en-GB" altLang="en-US" sz="1200"/>
          </a:p>
        </p:txBody>
      </p:sp>
    </p:spTree>
    <p:extLst>
      <p:ext uri="{BB962C8B-B14F-4D97-AF65-F5344CB8AC3E}">
        <p14:creationId xmlns:p14="http://schemas.microsoft.com/office/powerpoint/2010/main" val="10972125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062B5532-4BCC-4987-A7AB-7C607AF1DC36}" type="slidenum">
              <a:rPr lang="en-GB" altLang="en-US">
                <a:latin typeface="Times New Roman" pitchFamily="18" charset="0"/>
              </a:rPr>
              <a:pPr>
                <a:spcBef>
                  <a:spcPct val="0"/>
                </a:spcBef>
              </a:pPr>
              <a:t>8</a:t>
            </a:fld>
            <a:endParaRPr lang="en-GB" altLang="en-US">
              <a:latin typeface="Times New Roman" pitchFamily="18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0963" y="739775"/>
            <a:ext cx="6573837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8525" y="4686300"/>
            <a:ext cx="4938713" cy="44402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Tell pupils that we can represent this problem using a third method – the probability tree diagram. Pupils often get confused by tree diagrams, many failing to understand what the pathways are for and seeing it as a random assortment of fractions and lines. It is important to explain the structure by describing the journey and the way the tree diagram is a map of the 4 possible outcomes: WW, WL, LW, LL. The slides build the diagram in a way that helps this to be understood, but there is no substitute for drawing it yourself as you explain.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223D357A-9451-4920-BBD0-81DE47D82078}" type="slidenum">
              <a:rPr lang="en-GB" altLang="en-US">
                <a:latin typeface="Times New Roman" pitchFamily="18" charset="0"/>
              </a:rPr>
              <a:pPr>
                <a:spcBef>
                  <a:spcPct val="0"/>
                </a:spcBef>
              </a:pPr>
              <a:t>9</a:t>
            </a:fld>
            <a:endParaRPr lang="en-GB" altLang="en-US">
              <a:latin typeface="Times New Roman" pitchFamily="18" charset="0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0963" y="739775"/>
            <a:ext cx="6573837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8525" y="4686300"/>
            <a:ext cx="4938713" cy="44402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See slide 6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769231F3-C00B-4D16-97E9-252B42F5E44D}" type="slidenum">
              <a:rPr lang="en-GB" altLang="en-US">
                <a:latin typeface="Times New Roman" pitchFamily="18" charset="0"/>
              </a:rPr>
              <a:pPr>
                <a:spcBef>
                  <a:spcPct val="0"/>
                </a:spcBef>
              </a:pPr>
              <a:t>10</a:t>
            </a:fld>
            <a:endParaRPr lang="en-GB" altLang="en-US">
              <a:latin typeface="Times New Roman" pitchFamily="18" charset="0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0963" y="739775"/>
            <a:ext cx="6573837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8525" y="4686300"/>
            <a:ext cx="4938713" cy="44402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See slide 6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47E968B6-8F43-41A4-A1D8-CC93AFC0B701}" type="slidenum">
              <a:rPr lang="en-GB" altLang="en-US">
                <a:latin typeface="Times New Roman" pitchFamily="18" charset="0"/>
              </a:rPr>
              <a:pPr>
                <a:spcBef>
                  <a:spcPct val="0"/>
                </a:spcBef>
              </a:pPr>
              <a:t>11</a:t>
            </a:fld>
            <a:endParaRPr lang="en-GB" altLang="en-US">
              <a:latin typeface="Times New Roman" pitchFamily="18" charset="0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0963" y="739775"/>
            <a:ext cx="6573837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8525" y="4686300"/>
            <a:ext cx="4938713" cy="44402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See slide 6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BBBB9A-B220-4C41-88A9-E102C29EEA8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93550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39C054-E06E-46E5-8A54-DD20C6374CC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0846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24DCC5-7625-4D42-A2A4-271E9F70AA7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16398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2281BD-23EA-4A76-B21D-46DA357762C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39425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97B6E0-13AB-48F5-A5B2-621CA295D99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6662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A16776-5F48-444B-89C6-BE2E91569AA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63984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60CAD3-249A-4AD4-966C-0C5B9B5880B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20708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12FE0F-5E67-4A89-AF3C-2849E9E1090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89095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135DD4-A144-4CB7-AAE5-8832F8BB97E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80574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B41129-0A47-425F-A302-3E7737992D8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54674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7C8B8E-D2E1-4B35-8CE5-CD2FECAC8C7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77800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FFFFFF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B6F9CE9C-605D-47BA-B1FA-BAC02E2DCE9E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6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45.png"/><Relationship Id="rId7" Type="http://schemas.openxmlformats.org/officeDocument/2006/relationships/image" Target="../media/image47.png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11" Type="http://schemas.openxmlformats.org/officeDocument/2006/relationships/image" Target="../media/image49.png"/><Relationship Id="rId5" Type="http://schemas.openxmlformats.org/officeDocument/2006/relationships/image" Target="../media/image37.png"/><Relationship Id="rId10" Type="http://schemas.openxmlformats.org/officeDocument/2006/relationships/image" Target="../media/image48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7.png"/><Relationship Id="rId3" Type="http://schemas.openxmlformats.org/officeDocument/2006/relationships/image" Target="../media/image45.png"/><Relationship Id="rId7" Type="http://schemas.openxmlformats.org/officeDocument/2006/relationships/image" Target="../media/image47.png"/><Relationship Id="rId12" Type="http://schemas.openxmlformats.org/officeDocument/2006/relationships/image" Target="../media/image5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9.png"/><Relationship Id="rId5" Type="http://schemas.openxmlformats.org/officeDocument/2006/relationships/image" Target="../media/image52.png"/><Relationship Id="rId10" Type="http://schemas.openxmlformats.org/officeDocument/2006/relationships/image" Target="../media/image55.png"/><Relationship Id="rId4" Type="http://schemas.openxmlformats.org/officeDocument/2006/relationships/image" Target="../media/image51.png"/><Relationship Id="rId9" Type="http://schemas.openxmlformats.org/officeDocument/2006/relationships/image" Target="../media/image5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9.png"/><Relationship Id="rId3" Type="http://schemas.openxmlformats.org/officeDocument/2006/relationships/image" Target="../media/image58.png"/><Relationship Id="rId7" Type="http://schemas.openxmlformats.org/officeDocument/2006/relationships/image" Target="../media/image39.png"/><Relationship Id="rId12" Type="http://schemas.openxmlformats.org/officeDocument/2006/relationships/image" Target="../media/image5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9.png"/><Relationship Id="rId5" Type="http://schemas.openxmlformats.org/officeDocument/2006/relationships/image" Target="../media/image52.png"/><Relationship Id="rId10" Type="http://schemas.openxmlformats.org/officeDocument/2006/relationships/image" Target="../media/image55.png"/><Relationship Id="rId4" Type="http://schemas.openxmlformats.org/officeDocument/2006/relationships/image" Target="../media/image51.png"/><Relationship Id="rId9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2"/>
          <p:cNvSpPr txBox="1">
            <a:spLocks noChangeArrowheads="1"/>
          </p:cNvSpPr>
          <p:nvPr/>
        </p:nvSpPr>
        <p:spPr bwMode="auto">
          <a:xfrm>
            <a:off x="658800" y="1918800"/>
            <a:ext cx="1119784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2600" b="1" dirty="0" smtClean="0">
                <a:latin typeface="Arial" charset="0"/>
                <a:cs typeface="Arial" charset="0"/>
              </a:rPr>
              <a:t>Teaching </a:t>
            </a:r>
            <a:r>
              <a:rPr lang="en-GB" altLang="en-US" sz="2600" b="1" dirty="0">
                <a:latin typeface="Arial" charset="0"/>
                <a:cs typeface="Arial" charset="0"/>
              </a:rPr>
              <a:t>Pack – </a:t>
            </a:r>
            <a:r>
              <a:rPr lang="en-GB" altLang="en-US" sz="2600" b="1" dirty="0" smtClean="0">
                <a:latin typeface="Arial" charset="0"/>
                <a:cs typeface="Arial" charset="0"/>
              </a:rPr>
              <a:t> Probability of combined events</a:t>
            </a:r>
            <a:endParaRPr lang="en-GB" altLang="en-US" sz="2600" b="1" dirty="0">
              <a:latin typeface="Arial" charset="0"/>
              <a:cs typeface="Arial" charset="0"/>
            </a:endParaRPr>
          </a:p>
          <a:p>
            <a:endParaRPr lang="en-GB" altLang="en-US" sz="1600" b="1" dirty="0">
              <a:latin typeface="Arial" charset="0"/>
              <a:cs typeface="Arial" charset="0"/>
            </a:endParaRPr>
          </a:p>
          <a:p>
            <a:r>
              <a:rPr lang="en-GB" altLang="en-US" sz="2600" dirty="0">
                <a:latin typeface="Arial" charset="0"/>
                <a:cs typeface="Arial" charset="0"/>
              </a:rPr>
              <a:t>Lesson </a:t>
            </a:r>
            <a:r>
              <a:rPr lang="en-GB" altLang="en-US" sz="2600" dirty="0" smtClean="0">
                <a:latin typeface="Arial" charset="0"/>
                <a:cs typeface="Arial" charset="0"/>
              </a:rPr>
              <a:t>3 – </a:t>
            </a:r>
            <a:r>
              <a:rPr lang="en-US" altLang="en-US" sz="2600" dirty="0">
                <a:latin typeface="Arial" charset="0"/>
                <a:cs typeface="Arial" charset="0"/>
              </a:rPr>
              <a:t>Draw and interpret tree diagrams</a:t>
            </a:r>
            <a:endParaRPr lang="en-GB" altLang="en-US" sz="2600" dirty="0">
              <a:latin typeface="Arial" charset="0"/>
              <a:cs typeface="Arial" charset="0"/>
            </a:endParaRPr>
          </a:p>
          <a:p>
            <a:endParaRPr lang="en-GB" altLang="en-US" dirty="0">
              <a:latin typeface="Arial" charset="0"/>
              <a:cs typeface="Arial" charset="0"/>
            </a:endParaRPr>
          </a:p>
          <a:p>
            <a:r>
              <a:rPr lang="en-GB" altLang="en-US" sz="2600" b="1">
                <a:solidFill>
                  <a:srgbClr val="EA5B0C"/>
                </a:solidFill>
                <a:latin typeface="Arial" charset="0"/>
                <a:cs typeface="Arial" charset="0"/>
              </a:rPr>
              <a:t>Cambridge </a:t>
            </a:r>
            <a:r>
              <a:rPr lang="en-GB" altLang="en-US" sz="2600" b="1" smtClean="0">
                <a:solidFill>
                  <a:srgbClr val="EA5B0C"/>
                </a:solidFill>
                <a:latin typeface="Arial" charset="0"/>
                <a:cs typeface="Arial" charset="0"/>
              </a:rPr>
              <a:t>IGCSE</a:t>
            </a:r>
            <a:r>
              <a:rPr lang="en-GB" sz="2600" b="1" baseline="3000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endParaRPr lang="en-GB" altLang="en-US" sz="2600" b="1" baseline="30000" dirty="0">
              <a:solidFill>
                <a:srgbClr val="EA5B0C"/>
              </a:solidFill>
              <a:latin typeface="Arial" charset="0"/>
              <a:cs typeface="Arial" charset="0"/>
            </a:endParaRPr>
          </a:p>
          <a:p>
            <a:r>
              <a:rPr lang="en-GB" altLang="en-US" sz="2600" dirty="0">
                <a:solidFill>
                  <a:srgbClr val="EA5B0C"/>
                </a:solidFill>
                <a:latin typeface="Arial" charset="0"/>
                <a:cs typeface="Arial" charset="0"/>
              </a:rPr>
              <a:t>Mathematics 0580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800" y="6239437"/>
            <a:ext cx="30961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Version 1.0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9" y="451912"/>
            <a:ext cx="4046220" cy="650471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11" y="6168533"/>
            <a:ext cx="1292225" cy="44958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474" y="3033287"/>
            <a:ext cx="3659262" cy="2744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3487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5" name="Group 5"/>
          <p:cNvGrpSpPr>
            <a:grpSpLocks/>
          </p:cNvGrpSpPr>
          <p:nvPr/>
        </p:nvGrpSpPr>
        <p:grpSpPr bwMode="auto">
          <a:xfrm>
            <a:off x="1658939" y="4040336"/>
            <a:ext cx="5032375" cy="1963738"/>
            <a:chOff x="2930997" y="2979435"/>
            <a:chExt cx="5032834" cy="3604587"/>
          </a:xfrm>
        </p:grpSpPr>
        <p:cxnSp>
          <p:nvCxnSpPr>
            <p:cNvPr id="30" name="Straight Connector 29"/>
            <p:cNvCxnSpPr/>
            <p:nvPr/>
          </p:nvCxnSpPr>
          <p:spPr>
            <a:xfrm flipV="1">
              <a:off x="2930997" y="2979435"/>
              <a:ext cx="2305260" cy="1296719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2930997" y="4276154"/>
              <a:ext cx="2305260" cy="129671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5523620" y="5709830"/>
              <a:ext cx="2440211" cy="874192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V="1">
              <a:off x="5523620" y="5176572"/>
              <a:ext cx="2440211" cy="53325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436" name="TextBox 9"/>
          <p:cNvSpPr txBox="1">
            <a:spLocks noChangeArrowheads="1"/>
          </p:cNvSpPr>
          <p:nvPr/>
        </p:nvSpPr>
        <p:spPr bwMode="auto">
          <a:xfrm>
            <a:off x="3963989" y="3719662"/>
            <a:ext cx="8778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Calibri" pitchFamily="34" charset="0"/>
              </a:rPr>
              <a:t>W</a:t>
            </a:r>
          </a:p>
        </p:txBody>
      </p:sp>
      <p:sp>
        <p:nvSpPr>
          <p:cNvPr id="18437" name="TextBox 10"/>
          <p:cNvSpPr txBox="1">
            <a:spLocks noChangeArrowheads="1"/>
          </p:cNvSpPr>
          <p:nvPr/>
        </p:nvSpPr>
        <p:spPr bwMode="auto">
          <a:xfrm>
            <a:off x="3717926" y="5261124"/>
            <a:ext cx="8096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>
                <a:latin typeface="Calibri" pitchFamily="34" charset="0"/>
              </a:rPr>
              <a:t>L</a:t>
            </a:r>
          </a:p>
        </p:txBody>
      </p:sp>
      <p:sp>
        <p:nvSpPr>
          <p:cNvPr id="18439" name="TextBox 9"/>
          <p:cNvSpPr txBox="1">
            <a:spLocks noChangeArrowheads="1"/>
          </p:cNvSpPr>
          <p:nvPr/>
        </p:nvSpPr>
        <p:spPr bwMode="auto">
          <a:xfrm>
            <a:off x="6728088" y="5083678"/>
            <a:ext cx="8763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Calibri" pitchFamily="34" charset="0"/>
              </a:rPr>
              <a:t>W</a:t>
            </a:r>
          </a:p>
        </p:txBody>
      </p:sp>
      <p:sp>
        <p:nvSpPr>
          <p:cNvPr id="18440" name="TextBox 10"/>
          <p:cNvSpPr txBox="1">
            <a:spLocks noChangeArrowheads="1"/>
          </p:cNvSpPr>
          <p:nvPr/>
        </p:nvSpPr>
        <p:spPr bwMode="auto">
          <a:xfrm>
            <a:off x="6656035" y="5877272"/>
            <a:ext cx="8096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Calibri" pitchFamily="34" charset="0"/>
              </a:rPr>
              <a:t>L</a:t>
            </a:r>
          </a:p>
        </p:txBody>
      </p:sp>
      <p:sp>
        <p:nvSpPr>
          <p:cNvPr id="18444" name="TextBox 54"/>
          <p:cNvSpPr txBox="1">
            <a:spLocks noChangeArrowheads="1"/>
          </p:cNvSpPr>
          <p:nvPr/>
        </p:nvSpPr>
        <p:spPr bwMode="auto">
          <a:xfrm>
            <a:off x="2378430" y="3093021"/>
            <a:ext cx="13922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altLang="en-US" sz="2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game</a:t>
            </a:r>
          </a:p>
        </p:txBody>
      </p:sp>
      <p:sp>
        <p:nvSpPr>
          <p:cNvPr id="18445" name="TextBox 55"/>
          <p:cNvSpPr txBox="1">
            <a:spLocks noChangeArrowheads="1"/>
          </p:cNvSpPr>
          <p:nvPr/>
        </p:nvSpPr>
        <p:spPr bwMode="auto">
          <a:xfrm>
            <a:off x="5071269" y="4181624"/>
            <a:ext cx="16176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en-US" sz="2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 game</a:t>
            </a:r>
          </a:p>
        </p:txBody>
      </p:sp>
      <p:sp>
        <p:nvSpPr>
          <p:cNvPr id="18446" name="TextBox 57"/>
          <p:cNvSpPr txBox="1">
            <a:spLocks noChangeArrowheads="1"/>
          </p:cNvSpPr>
          <p:nvPr/>
        </p:nvSpPr>
        <p:spPr bwMode="auto">
          <a:xfrm>
            <a:off x="335360" y="1422530"/>
            <a:ext cx="1152128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If he lost the 1</a:t>
            </a:r>
            <a:r>
              <a:rPr lang="en-GB" altLang="en-US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game, he still has a second game to play. He might still win or lose the second game.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1"/>
            <a:ext cx="12192000" cy="120967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63538">
              <a:defRPr/>
            </a:pP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Tree diagrams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590890" y="3549956"/>
                <a:ext cx="441146" cy="8013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90" y="3549956"/>
                <a:ext cx="441146" cy="8013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426427" y="4520264"/>
                <a:ext cx="441146" cy="8013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6427" y="4520264"/>
                <a:ext cx="441146" cy="80137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522717" y="5233573"/>
                <a:ext cx="441146" cy="8013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2717" y="5233573"/>
                <a:ext cx="441146" cy="80137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391866" y="5867988"/>
                <a:ext cx="441146" cy="8013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1866" y="5867988"/>
                <a:ext cx="441146" cy="80137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3" name="Group 5"/>
          <p:cNvGrpSpPr>
            <a:grpSpLocks/>
          </p:cNvGrpSpPr>
          <p:nvPr/>
        </p:nvGrpSpPr>
        <p:grpSpPr bwMode="auto">
          <a:xfrm>
            <a:off x="1658939" y="3155976"/>
            <a:ext cx="5032375" cy="2632075"/>
            <a:chOff x="2930997" y="1752653"/>
            <a:chExt cx="5032834" cy="4831369"/>
          </a:xfrm>
        </p:grpSpPr>
        <p:cxnSp>
          <p:nvCxnSpPr>
            <p:cNvPr id="29" name="Straight Connector 28"/>
            <p:cNvCxnSpPr/>
            <p:nvPr/>
          </p:nvCxnSpPr>
          <p:spPr>
            <a:xfrm flipV="1">
              <a:off x="5668097" y="1752653"/>
              <a:ext cx="2295734" cy="101114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V="1">
              <a:off x="2930997" y="2979435"/>
              <a:ext cx="2305260" cy="1296719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2930997" y="4276155"/>
              <a:ext cx="2305260" cy="129671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5523620" y="5709830"/>
              <a:ext cx="2440211" cy="874192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5668097" y="2763801"/>
              <a:ext cx="2295734" cy="638161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V="1">
              <a:off x="5523620" y="5176572"/>
              <a:ext cx="2440211" cy="53325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484" name="TextBox 9"/>
          <p:cNvSpPr txBox="1">
            <a:spLocks noChangeArrowheads="1"/>
          </p:cNvSpPr>
          <p:nvPr/>
        </p:nvSpPr>
        <p:spPr bwMode="auto">
          <a:xfrm>
            <a:off x="3963989" y="3503638"/>
            <a:ext cx="8778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>
                <a:latin typeface="Calibri" pitchFamily="34" charset="0"/>
              </a:rPr>
              <a:t>W</a:t>
            </a:r>
          </a:p>
        </p:txBody>
      </p:sp>
      <p:sp>
        <p:nvSpPr>
          <p:cNvPr id="20485" name="TextBox 10"/>
          <p:cNvSpPr txBox="1">
            <a:spLocks noChangeArrowheads="1"/>
          </p:cNvSpPr>
          <p:nvPr/>
        </p:nvSpPr>
        <p:spPr bwMode="auto">
          <a:xfrm>
            <a:off x="3717926" y="5045100"/>
            <a:ext cx="8096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>
                <a:latin typeface="Calibri" pitchFamily="34" charset="0"/>
              </a:rPr>
              <a:t>L</a:t>
            </a:r>
          </a:p>
        </p:txBody>
      </p:sp>
      <p:sp>
        <p:nvSpPr>
          <p:cNvPr id="20488" name="TextBox 9"/>
          <p:cNvSpPr txBox="1">
            <a:spLocks noChangeArrowheads="1"/>
          </p:cNvSpPr>
          <p:nvPr/>
        </p:nvSpPr>
        <p:spPr bwMode="auto">
          <a:xfrm>
            <a:off x="6691314" y="2790850"/>
            <a:ext cx="8778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>
                <a:latin typeface="Calibri" pitchFamily="34" charset="0"/>
              </a:rPr>
              <a:t>W</a:t>
            </a:r>
          </a:p>
        </p:txBody>
      </p:sp>
      <p:sp>
        <p:nvSpPr>
          <p:cNvPr id="20489" name="TextBox 10"/>
          <p:cNvSpPr txBox="1">
            <a:spLocks noChangeArrowheads="1"/>
          </p:cNvSpPr>
          <p:nvPr/>
        </p:nvSpPr>
        <p:spPr bwMode="auto">
          <a:xfrm>
            <a:off x="6556376" y="4046563"/>
            <a:ext cx="8096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>
                <a:latin typeface="Calibri" pitchFamily="34" charset="0"/>
              </a:rPr>
              <a:t>L</a:t>
            </a:r>
          </a:p>
        </p:txBody>
      </p:sp>
      <p:sp>
        <p:nvSpPr>
          <p:cNvPr id="20490" name="TextBox 9"/>
          <p:cNvSpPr txBox="1">
            <a:spLocks noChangeArrowheads="1"/>
          </p:cNvSpPr>
          <p:nvPr/>
        </p:nvSpPr>
        <p:spPr bwMode="auto">
          <a:xfrm>
            <a:off x="6800850" y="4540275"/>
            <a:ext cx="8763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>
                <a:latin typeface="Calibri" pitchFamily="34" charset="0"/>
              </a:rPr>
              <a:t>W</a:t>
            </a:r>
          </a:p>
        </p:txBody>
      </p:sp>
      <p:sp>
        <p:nvSpPr>
          <p:cNvPr id="20491" name="TextBox 10"/>
          <p:cNvSpPr txBox="1">
            <a:spLocks noChangeArrowheads="1"/>
          </p:cNvSpPr>
          <p:nvPr/>
        </p:nvSpPr>
        <p:spPr bwMode="auto">
          <a:xfrm>
            <a:off x="6556376" y="5699150"/>
            <a:ext cx="8096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Calibri" pitchFamily="34" charset="0"/>
              </a:rPr>
              <a:t>L</a:t>
            </a:r>
          </a:p>
        </p:txBody>
      </p:sp>
      <p:sp>
        <p:nvSpPr>
          <p:cNvPr id="20500" name="TextBox 50"/>
          <p:cNvSpPr txBox="1">
            <a:spLocks noChangeArrowheads="1"/>
          </p:cNvSpPr>
          <p:nvPr/>
        </p:nvSpPr>
        <p:spPr bwMode="auto">
          <a:xfrm>
            <a:off x="7366001" y="2959124"/>
            <a:ext cx="16351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P(W then W)</a:t>
            </a:r>
          </a:p>
        </p:txBody>
      </p:sp>
      <p:sp>
        <p:nvSpPr>
          <p:cNvPr id="20501" name="TextBox 51"/>
          <p:cNvSpPr txBox="1">
            <a:spLocks noChangeArrowheads="1"/>
          </p:cNvSpPr>
          <p:nvPr/>
        </p:nvSpPr>
        <p:spPr bwMode="auto">
          <a:xfrm>
            <a:off x="7366001" y="3965599"/>
            <a:ext cx="16351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000">
                <a:latin typeface="Arial" panose="020B0604020202020204" pitchFamily="34" charset="0"/>
                <a:cs typeface="Arial" panose="020B0604020202020204" pitchFamily="34" charset="0"/>
              </a:rPr>
              <a:t>P(W then L)</a:t>
            </a:r>
          </a:p>
        </p:txBody>
      </p:sp>
      <p:sp>
        <p:nvSpPr>
          <p:cNvPr id="20502" name="TextBox 52"/>
          <p:cNvSpPr txBox="1">
            <a:spLocks noChangeArrowheads="1"/>
          </p:cNvSpPr>
          <p:nvPr/>
        </p:nvSpPr>
        <p:spPr bwMode="auto">
          <a:xfrm>
            <a:off x="7366001" y="4892699"/>
            <a:ext cx="16351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000">
                <a:latin typeface="Arial" panose="020B0604020202020204" pitchFamily="34" charset="0"/>
                <a:cs typeface="Arial" panose="020B0604020202020204" pitchFamily="34" charset="0"/>
              </a:rPr>
              <a:t>P(L then W)</a:t>
            </a:r>
          </a:p>
        </p:txBody>
      </p:sp>
      <p:sp>
        <p:nvSpPr>
          <p:cNvPr id="20503" name="TextBox 53"/>
          <p:cNvSpPr txBox="1">
            <a:spLocks noChangeArrowheads="1"/>
          </p:cNvSpPr>
          <p:nvPr/>
        </p:nvSpPr>
        <p:spPr bwMode="auto">
          <a:xfrm>
            <a:off x="7343775" y="5715024"/>
            <a:ext cx="16335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000">
                <a:latin typeface="Arial" panose="020B0604020202020204" pitchFamily="34" charset="0"/>
                <a:cs typeface="Arial" panose="020B0604020202020204" pitchFamily="34" charset="0"/>
              </a:rPr>
              <a:t>P(L then L)</a:t>
            </a:r>
          </a:p>
        </p:txBody>
      </p:sp>
      <p:sp>
        <p:nvSpPr>
          <p:cNvPr id="20504" name="TextBox 54"/>
          <p:cNvSpPr txBox="1">
            <a:spLocks noChangeArrowheads="1"/>
          </p:cNvSpPr>
          <p:nvPr/>
        </p:nvSpPr>
        <p:spPr bwMode="auto">
          <a:xfrm>
            <a:off x="2292578" y="2821806"/>
            <a:ext cx="13922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altLang="en-US" sz="2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game</a:t>
            </a:r>
          </a:p>
        </p:txBody>
      </p:sp>
      <p:sp>
        <p:nvSpPr>
          <p:cNvPr id="20505" name="TextBox 55"/>
          <p:cNvSpPr txBox="1">
            <a:spLocks noChangeArrowheads="1"/>
          </p:cNvSpPr>
          <p:nvPr/>
        </p:nvSpPr>
        <p:spPr bwMode="auto">
          <a:xfrm>
            <a:off x="4973638" y="2340000"/>
            <a:ext cx="16176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en-US" sz="2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 game</a:t>
            </a:r>
          </a:p>
        </p:txBody>
      </p:sp>
      <p:sp>
        <p:nvSpPr>
          <p:cNvPr id="20506" name="TextBox 56"/>
          <p:cNvSpPr txBox="1">
            <a:spLocks noChangeArrowheads="1"/>
          </p:cNvSpPr>
          <p:nvPr/>
        </p:nvSpPr>
        <p:spPr bwMode="auto">
          <a:xfrm>
            <a:off x="7454900" y="2471762"/>
            <a:ext cx="16192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Outcomes</a:t>
            </a:r>
          </a:p>
        </p:txBody>
      </p:sp>
      <p:sp>
        <p:nvSpPr>
          <p:cNvPr id="20507" name="TextBox 57"/>
          <p:cNvSpPr txBox="1">
            <a:spLocks noChangeArrowheads="1"/>
          </p:cNvSpPr>
          <p:nvPr/>
        </p:nvSpPr>
        <p:spPr bwMode="auto">
          <a:xfrm>
            <a:off x="335360" y="1317650"/>
            <a:ext cx="1152128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There are 4 possible outcomes and to calculate the probability of each outcome you multiply the probabilities on each branch together.</a:t>
            </a:r>
          </a:p>
        </p:txBody>
      </p:sp>
      <p:sp>
        <p:nvSpPr>
          <p:cNvPr id="36" name="Rectangle 35"/>
          <p:cNvSpPr/>
          <p:nvPr/>
        </p:nvSpPr>
        <p:spPr>
          <a:xfrm>
            <a:off x="0" y="1"/>
            <a:ext cx="12192000" cy="120967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63538">
              <a:defRPr/>
            </a:pP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Tree diagrams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2590890" y="3333932"/>
                <a:ext cx="441146" cy="8013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90" y="3333932"/>
                <a:ext cx="441146" cy="8013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5150798" y="2636913"/>
                <a:ext cx="441146" cy="8013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0798" y="2636913"/>
                <a:ext cx="441146" cy="80137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4871864" y="4370570"/>
                <a:ext cx="441146" cy="8013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1864" y="4370570"/>
                <a:ext cx="441146" cy="80137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5512682" y="3940312"/>
                <a:ext cx="441146" cy="8013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2682" y="3940312"/>
                <a:ext cx="441146" cy="80137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5051516" y="5549926"/>
                <a:ext cx="441146" cy="8013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1516" y="5549926"/>
                <a:ext cx="441146" cy="80137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2414494" y="4859876"/>
                <a:ext cx="441146" cy="8013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4494" y="4859876"/>
                <a:ext cx="441146" cy="80137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ounded Rectangle 42"/>
              <p:cNvSpPr/>
              <p:nvPr/>
            </p:nvSpPr>
            <p:spPr>
              <a:xfrm>
                <a:off x="9070325" y="2808798"/>
                <a:ext cx="1440159" cy="705713"/>
              </a:xfrm>
              <a:prstGeom prst="roundRect">
                <a:avLst/>
              </a:prstGeom>
              <a:solidFill>
                <a:srgbClr val="F9BC9A"/>
              </a:solidFill>
              <a:ln>
                <a:solidFill>
                  <a:srgbClr val="F9BC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  <m:r>
                        <m:rPr>
                          <m:nor/>
                        </m:rPr>
                        <a:rPr lang="en-GB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×</m:t>
                      </m:r>
                      <m:f>
                        <m:fPr>
                          <m:ctrlP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  <m:r>
                        <m:rPr>
                          <m:nor/>
                        </m:rPr>
                        <a:rPr lang="en-GB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GB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3" name="Rounded 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0325" y="2808798"/>
                <a:ext cx="1440159" cy="705713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rgbClr val="F9BC9A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ounded Rectangle 43"/>
              <p:cNvSpPr/>
              <p:nvPr/>
            </p:nvSpPr>
            <p:spPr>
              <a:xfrm>
                <a:off x="9048330" y="3734619"/>
                <a:ext cx="1440159" cy="705713"/>
              </a:xfrm>
              <a:prstGeom prst="roundRect">
                <a:avLst/>
              </a:prstGeom>
              <a:solidFill>
                <a:srgbClr val="F9BC9A"/>
              </a:solidFill>
              <a:ln>
                <a:solidFill>
                  <a:srgbClr val="F9BC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  <m:r>
                        <m:rPr>
                          <m:nor/>
                        </m:rPr>
                        <a:rPr lang="en-GB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×</m:t>
                      </m:r>
                      <m:f>
                        <m:fPr>
                          <m:ctrlP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  <m:r>
                        <m:rPr>
                          <m:nor/>
                        </m:rPr>
                        <a:rPr lang="en-GB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GB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4" name="Rounded Rectangle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8330" y="3734619"/>
                <a:ext cx="1440159" cy="705713"/>
              </a:xfrm>
              <a:prstGeom prst="round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solidFill>
                  <a:srgbClr val="F9BC9A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ounded Rectangle 44"/>
              <p:cNvSpPr/>
              <p:nvPr/>
            </p:nvSpPr>
            <p:spPr>
              <a:xfrm>
                <a:off x="9046039" y="4668431"/>
                <a:ext cx="1440159" cy="705713"/>
              </a:xfrm>
              <a:prstGeom prst="roundRect">
                <a:avLst/>
              </a:prstGeom>
              <a:solidFill>
                <a:srgbClr val="F9BC9A"/>
              </a:solidFill>
              <a:ln>
                <a:solidFill>
                  <a:srgbClr val="F9BC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  <m:r>
                        <m:rPr>
                          <m:nor/>
                        </m:rPr>
                        <a:rPr lang="en-GB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×</m:t>
                      </m:r>
                      <m:f>
                        <m:fPr>
                          <m:ctrlP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i="1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  <m:r>
                        <m:rPr>
                          <m:nor/>
                        </m:rPr>
                        <a:rPr lang="en-GB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GB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5" name="Rounded Rectangle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6039" y="4668431"/>
                <a:ext cx="1440159" cy="705713"/>
              </a:xfrm>
              <a:prstGeom prst="round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solidFill>
                  <a:srgbClr val="F9BC9A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ounded Rectangle 45"/>
              <p:cNvSpPr/>
              <p:nvPr/>
            </p:nvSpPr>
            <p:spPr>
              <a:xfrm>
                <a:off x="9016896" y="5597755"/>
                <a:ext cx="1440159" cy="705713"/>
              </a:xfrm>
              <a:prstGeom prst="roundRect">
                <a:avLst/>
              </a:prstGeom>
              <a:solidFill>
                <a:srgbClr val="F9BC9A"/>
              </a:solidFill>
              <a:ln>
                <a:solidFill>
                  <a:srgbClr val="F9BC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  <m:r>
                        <m:rPr>
                          <m:nor/>
                        </m:rPr>
                        <a:rPr lang="en-GB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×</m:t>
                      </m:r>
                      <m:f>
                        <m:fPr>
                          <m:ctrlP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  <m:r>
                        <m:rPr>
                          <m:nor/>
                        </m:rPr>
                        <a:rPr lang="en-GB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GB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6" name="Rounded Rectangle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6896" y="5597755"/>
                <a:ext cx="1440159" cy="705713"/>
              </a:xfrm>
              <a:prstGeom prst="round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solidFill>
                  <a:srgbClr val="F9BC9A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7" name="TextBox 57"/>
          <p:cNvSpPr txBox="1">
            <a:spLocks noChangeArrowheads="1"/>
          </p:cNvSpPr>
          <p:nvPr/>
        </p:nvSpPr>
        <p:spPr bwMode="auto">
          <a:xfrm>
            <a:off x="335360" y="1317650"/>
            <a:ext cx="115212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We can show the outcome of 2 games as follows</a:t>
            </a:r>
          </a:p>
        </p:txBody>
      </p:sp>
      <p:sp>
        <p:nvSpPr>
          <p:cNvPr id="36" name="Rectangle 35"/>
          <p:cNvSpPr/>
          <p:nvPr/>
        </p:nvSpPr>
        <p:spPr>
          <a:xfrm>
            <a:off x="0" y="1"/>
            <a:ext cx="12192000" cy="120967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63538">
              <a:defRPr/>
            </a:pP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Tree diagrams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658939" y="1732211"/>
            <a:ext cx="7965454" cy="3532420"/>
            <a:chOff x="134938" y="2340000"/>
            <a:chExt cx="8851545" cy="396346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Rounded Rectangle 42"/>
                <p:cNvSpPr/>
                <p:nvPr/>
              </p:nvSpPr>
              <p:spPr>
                <a:xfrm>
                  <a:off x="7546324" y="2808797"/>
                  <a:ext cx="1440159" cy="705713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en-GB" sz="16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Cambria Math"/>
                            <a:cs typeface="Arial" panose="020B0604020202020204" pitchFamily="34" charset="0"/>
                          </a:rPr>
                          <m:t>×</m:t>
                        </m:r>
                        <m:f>
                          <m:fPr>
                            <m:ctrlP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en-GB" sz="16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9</m:t>
                            </m:r>
                          </m:den>
                        </m:f>
                      </m:oMath>
                    </m:oMathPara>
                  </a14:m>
                  <a:endParaRPr lang="en-GB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43" name="Rounded Rectangle 4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46324" y="2808797"/>
                  <a:ext cx="1440159" cy="705713"/>
                </a:xfrm>
                <a:prstGeom prst="round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  <a:ln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Rounded Rectangle 43"/>
                <p:cNvSpPr/>
                <p:nvPr/>
              </p:nvSpPr>
              <p:spPr>
                <a:xfrm>
                  <a:off x="7524329" y="3734618"/>
                  <a:ext cx="1440159" cy="705713"/>
                </a:xfrm>
                <a:prstGeom prst="roundRect">
                  <a:avLst/>
                </a:prstGeom>
                <a:solidFill>
                  <a:srgbClr val="F9BC9A"/>
                </a:solidFill>
                <a:ln>
                  <a:solidFill>
                    <a:srgbClr val="F9BC9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en-GB" sz="16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Cambria Math"/>
                            <a:cs typeface="Arial" panose="020B0604020202020204" pitchFamily="34" charset="0"/>
                          </a:rPr>
                          <m:t>×</m:t>
                        </m:r>
                        <m:f>
                          <m:fPr>
                            <m:ctrlP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en-GB" sz="16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9</m:t>
                            </m:r>
                          </m:den>
                        </m:f>
                      </m:oMath>
                    </m:oMathPara>
                  </a14:m>
                  <a:endParaRPr lang="en-GB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44" name="Rounded Rectangle 4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24329" y="3734618"/>
                  <a:ext cx="1440159" cy="705713"/>
                </a:xfrm>
                <a:prstGeom prst="round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  <a:ln>
                  <a:solidFill>
                    <a:srgbClr val="F9BC9A"/>
                  </a:solidFill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Rounded Rectangle 44"/>
                <p:cNvSpPr/>
                <p:nvPr/>
              </p:nvSpPr>
              <p:spPr>
                <a:xfrm>
                  <a:off x="7522038" y="4668430"/>
                  <a:ext cx="1440159" cy="705713"/>
                </a:xfrm>
                <a:prstGeom prst="roundRect">
                  <a:avLst/>
                </a:prstGeom>
                <a:solidFill>
                  <a:srgbClr val="F9BC9A"/>
                </a:solidFill>
                <a:ln>
                  <a:solidFill>
                    <a:srgbClr val="F9BC9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en-GB" sz="16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Cambria Math"/>
                            <a:cs typeface="Arial" panose="020B0604020202020204" pitchFamily="34" charset="0"/>
                          </a:rPr>
                          <m:t>×</m:t>
                        </m:r>
                        <m:f>
                          <m:fPr>
                            <m:ctrlP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en-GB" sz="16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9</m:t>
                            </m:r>
                          </m:den>
                        </m:f>
                      </m:oMath>
                    </m:oMathPara>
                  </a14:m>
                  <a:endParaRPr lang="en-GB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45" name="Rounded Rectangle 4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22038" y="4668430"/>
                  <a:ext cx="1440159" cy="705713"/>
                </a:xfrm>
                <a:prstGeom prst="round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  <a:ln>
                  <a:solidFill>
                    <a:srgbClr val="F9BC9A"/>
                  </a:solidFill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0483" name="Group 5"/>
            <p:cNvGrpSpPr>
              <a:grpSpLocks/>
            </p:cNvGrpSpPr>
            <p:nvPr/>
          </p:nvGrpSpPr>
          <p:grpSpPr bwMode="auto">
            <a:xfrm>
              <a:off x="134938" y="3155975"/>
              <a:ext cx="5032375" cy="2632075"/>
              <a:chOff x="2930997" y="1752653"/>
              <a:chExt cx="5032834" cy="4831369"/>
            </a:xfrm>
          </p:grpSpPr>
          <p:cxnSp>
            <p:nvCxnSpPr>
              <p:cNvPr id="29" name="Straight Connector 28"/>
              <p:cNvCxnSpPr/>
              <p:nvPr/>
            </p:nvCxnSpPr>
            <p:spPr>
              <a:xfrm flipV="1">
                <a:off x="5668097" y="1752653"/>
                <a:ext cx="2295734" cy="1011148"/>
              </a:xfrm>
              <a:prstGeom prst="line">
                <a:avLst/>
              </a:prstGeom>
              <a:ln w="444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 flipV="1">
                <a:off x="2930997" y="2979435"/>
                <a:ext cx="2305260" cy="1296719"/>
              </a:xfrm>
              <a:prstGeom prst="line">
                <a:avLst/>
              </a:prstGeom>
              <a:ln w="444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2930997" y="4276155"/>
                <a:ext cx="2305260" cy="1296718"/>
              </a:xfrm>
              <a:prstGeom prst="line">
                <a:avLst/>
              </a:prstGeom>
              <a:ln w="444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5523620" y="5709830"/>
                <a:ext cx="2440211" cy="874192"/>
              </a:xfrm>
              <a:prstGeom prst="line">
                <a:avLst/>
              </a:prstGeom>
              <a:ln w="444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5668097" y="2763801"/>
                <a:ext cx="2295734" cy="638161"/>
              </a:xfrm>
              <a:prstGeom prst="line">
                <a:avLst/>
              </a:prstGeom>
              <a:ln w="444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 flipV="1">
                <a:off x="5523620" y="5176572"/>
                <a:ext cx="2440211" cy="533258"/>
              </a:xfrm>
              <a:prstGeom prst="line">
                <a:avLst/>
              </a:prstGeom>
              <a:ln w="444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484" name="TextBox 9"/>
            <p:cNvSpPr txBox="1">
              <a:spLocks noChangeArrowheads="1"/>
            </p:cNvSpPr>
            <p:nvPr/>
          </p:nvSpPr>
          <p:spPr bwMode="auto">
            <a:xfrm>
              <a:off x="2439988" y="3503637"/>
              <a:ext cx="877887" cy="51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 dirty="0">
                  <a:solidFill>
                    <a:srgbClr val="FF0000"/>
                  </a:solidFill>
                  <a:latin typeface="Calibri" pitchFamily="34" charset="0"/>
                </a:rPr>
                <a:t>W</a:t>
              </a:r>
            </a:p>
          </p:txBody>
        </p:sp>
        <p:sp>
          <p:nvSpPr>
            <p:cNvPr id="20485" name="TextBox 10"/>
            <p:cNvSpPr txBox="1">
              <a:spLocks noChangeArrowheads="1"/>
            </p:cNvSpPr>
            <p:nvPr/>
          </p:nvSpPr>
          <p:spPr bwMode="auto">
            <a:xfrm>
              <a:off x="2193924" y="5045100"/>
              <a:ext cx="809625" cy="51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>
                  <a:latin typeface="Calibri" pitchFamily="34" charset="0"/>
                </a:rPr>
                <a:t>L</a:t>
              </a:r>
            </a:p>
          </p:txBody>
        </p:sp>
        <p:sp>
          <p:nvSpPr>
            <p:cNvPr id="20488" name="TextBox 9"/>
            <p:cNvSpPr txBox="1">
              <a:spLocks noChangeArrowheads="1"/>
            </p:cNvSpPr>
            <p:nvPr/>
          </p:nvSpPr>
          <p:spPr bwMode="auto">
            <a:xfrm>
              <a:off x="5167313" y="2790850"/>
              <a:ext cx="877887" cy="51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 dirty="0">
                  <a:solidFill>
                    <a:srgbClr val="FF0000"/>
                  </a:solidFill>
                  <a:latin typeface="Calibri" pitchFamily="34" charset="0"/>
                </a:rPr>
                <a:t>W</a:t>
              </a:r>
            </a:p>
          </p:txBody>
        </p:sp>
        <p:sp>
          <p:nvSpPr>
            <p:cNvPr id="20489" name="TextBox 10"/>
            <p:cNvSpPr txBox="1">
              <a:spLocks noChangeArrowheads="1"/>
            </p:cNvSpPr>
            <p:nvPr/>
          </p:nvSpPr>
          <p:spPr bwMode="auto">
            <a:xfrm>
              <a:off x="5032375" y="4046562"/>
              <a:ext cx="809625" cy="51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>
                  <a:latin typeface="Calibri" pitchFamily="34" charset="0"/>
                </a:rPr>
                <a:t>L</a:t>
              </a:r>
            </a:p>
          </p:txBody>
        </p:sp>
        <p:sp>
          <p:nvSpPr>
            <p:cNvPr id="20490" name="TextBox 9"/>
            <p:cNvSpPr txBox="1">
              <a:spLocks noChangeArrowheads="1"/>
            </p:cNvSpPr>
            <p:nvPr/>
          </p:nvSpPr>
          <p:spPr bwMode="auto">
            <a:xfrm>
              <a:off x="5276850" y="4540275"/>
              <a:ext cx="876300" cy="51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>
                  <a:latin typeface="Calibri" pitchFamily="34" charset="0"/>
                </a:rPr>
                <a:t>W</a:t>
              </a:r>
            </a:p>
          </p:txBody>
        </p:sp>
        <p:sp>
          <p:nvSpPr>
            <p:cNvPr id="20491" name="TextBox 10"/>
            <p:cNvSpPr txBox="1">
              <a:spLocks noChangeArrowheads="1"/>
            </p:cNvSpPr>
            <p:nvPr/>
          </p:nvSpPr>
          <p:spPr bwMode="auto">
            <a:xfrm>
              <a:off x="5032375" y="5699151"/>
              <a:ext cx="809625" cy="51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 dirty="0">
                  <a:latin typeface="Calibri" pitchFamily="34" charset="0"/>
                </a:rPr>
                <a:t>L</a:t>
              </a:r>
            </a:p>
          </p:txBody>
        </p:sp>
        <p:sp>
          <p:nvSpPr>
            <p:cNvPr id="20500" name="TextBox 50"/>
            <p:cNvSpPr txBox="1">
              <a:spLocks noChangeArrowheads="1"/>
            </p:cNvSpPr>
            <p:nvPr/>
          </p:nvSpPr>
          <p:spPr bwMode="auto">
            <a:xfrm>
              <a:off x="5842000" y="2959124"/>
              <a:ext cx="1635126" cy="379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P(W then W)</a:t>
              </a:r>
            </a:p>
          </p:txBody>
        </p:sp>
        <p:sp>
          <p:nvSpPr>
            <p:cNvPr id="20501" name="TextBox 51"/>
            <p:cNvSpPr txBox="1">
              <a:spLocks noChangeArrowheads="1"/>
            </p:cNvSpPr>
            <p:nvPr/>
          </p:nvSpPr>
          <p:spPr bwMode="auto">
            <a:xfrm>
              <a:off x="5842000" y="3965599"/>
              <a:ext cx="1635126" cy="379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600">
                  <a:latin typeface="Arial" panose="020B0604020202020204" pitchFamily="34" charset="0"/>
                  <a:cs typeface="Arial" panose="020B0604020202020204" pitchFamily="34" charset="0"/>
                </a:rPr>
                <a:t>P(W then L)</a:t>
              </a:r>
            </a:p>
          </p:txBody>
        </p:sp>
        <p:sp>
          <p:nvSpPr>
            <p:cNvPr id="20502" name="TextBox 52"/>
            <p:cNvSpPr txBox="1">
              <a:spLocks noChangeArrowheads="1"/>
            </p:cNvSpPr>
            <p:nvPr/>
          </p:nvSpPr>
          <p:spPr bwMode="auto">
            <a:xfrm>
              <a:off x="5842000" y="4892699"/>
              <a:ext cx="1635126" cy="379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P(L then W)</a:t>
              </a:r>
            </a:p>
          </p:txBody>
        </p:sp>
        <p:sp>
          <p:nvSpPr>
            <p:cNvPr id="20503" name="TextBox 53"/>
            <p:cNvSpPr txBox="1">
              <a:spLocks noChangeArrowheads="1"/>
            </p:cNvSpPr>
            <p:nvPr/>
          </p:nvSpPr>
          <p:spPr bwMode="auto">
            <a:xfrm>
              <a:off x="5819775" y="5715024"/>
              <a:ext cx="1633538" cy="379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P(L then L)</a:t>
              </a:r>
            </a:p>
          </p:txBody>
        </p:sp>
        <p:sp>
          <p:nvSpPr>
            <p:cNvPr id="20504" name="TextBox 54"/>
            <p:cNvSpPr txBox="1">
              <a:spLocks noChangeArrowheads="1"/>
            </p:cNvSpPr>
            <p:nvPr/>
          </p:nvSpPr>
          <p:spPr bwMode="auto">
            <a:xfrm>
              <a:off x="768577" y="2821806"/>
              <a:ext cx="1392237" cy="379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GB" altLang="en-US" sz="1600" b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st</a:t>
              </a:r>
              <a:r>
                <a:rPr lang="en-GB" alt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game</a:t>
              </a:r>
            </a:p>
          </p:txBody>
        </p:sp>
        <p:sp>
          <p:nvSpPr>
            <p:cNvPr id="20505" name="TextBox 55"/>
            <p:cNvSpPr txBox="1">
              <a:spLocks noChangeArrowheads="1"/>
            </p:cNvSpPr>
            <p:nvPr/>
          </p:nvSpPr>
          <p:spPr bwMode="auto">
            <a:xfrm>
              <a:off x="3449638" y="2340000"/>
              <a:ext cx="1617662" cy="379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GB" altLang="en-US" sz="1600" b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nd</a:t>
              </a:r>
              <a:r>
                <a:rPr lang="en-GB" alt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 game</a:t>
              </a:r>
            </a:p>
          </p:txBody>
        </p:sp>
        <p:sp>
          <p:nvSpPr>
            <p:cNvPr id="20506" name="TextBox 56"/>
            <p:cNvSpPr txBox="1">
              <a:spLocks noChangeArrowheads="1"/>
            </p:cNvSpPr>
            <p:nvPr/>
          </p:nvSpPr>
          <p:spPr bwMode="auto">
            <a:xfrm>
              <a:off x="5930900" y="2471762"/>
              <a:ext cx="1619250" cy="379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Outcomes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1089557" y="3424232"/>
                  <a:ext cx="395810" cy="634047"/>
                </a:xfrm>
                <a:prstGeom prst="rect">
                  <a:avLst/>
                </a:prstGeom>
                <a:solidFill>
                  <a:srgbClr val="FF0000"/>
                </a:solidFill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oMath>
                    </m:oMathPara>
                  </a14:m>
                  <a:endParaRPr lang="en-GB" sz="1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9557" y="3424232"/>
                  <a:ext cx="395810" cy="634047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/>
                <p:cNvSpPr txBox="1"/>
                <p:nvPr/>
              </p:nvSpPr>
              <p:spPr>
                <a:xfrm>
                  <a:off x="3626798" y="2781596"/>
                  <a:ext cx="395810" cy="634047"/>
                </a:xfrm>
                <a:prstGeom prst="rect">
                  <a:avLst/>
                </a:prstGeom>
                <a:solidFill>
                  <a:srgbClr val="FF0000"/>
                </a:solidFill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oMath>
                    </m:oMathPara>
                  </a14:m>
                  <a:endParaRPr lang="en-GB" sz="1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38" name="TextBox 3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26798" y="2781596"/>
                  <a:ext cx="395810" cy="634047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/>
                <p:cNvSpPr txBox="1"/>
                <p:nvPr/>
              </p:nvSpPr>
              <p:spPr>
                <a:xfrm>
                  <a:off x="3347863" y="4370569"/>
                  <a:ext cx="395810" cy="63404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oMath>
                    </m:oMathPara>
                  </a14:m>
                  <a:endParaRPr lang="en-GB" sz="1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39" name="TextBox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7863" y="4370569"/>
                  <a:ext cx="395810" cy="634047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/>
                <p:cNvSpPr txBox="1"/>
                <p:nvPr/>
              </p:nvSpPr>
              <p:spPr>
                <a:xfrm>
                  <a:off x="3988682" y="3940311"/>
                  <a:ext cx="395810" cy="63404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oMath>
                    </m:oMathPara>
                  </a14:m>
                  <a:endParaRPr lang="en-GB" sz="1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40" name="TextBox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88682" y="3940311"/>
                  <a:ext cx="395810" cy="634047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/>
                <p:cNvSpPr txBox="1"/>
                <p:nvPr/>
              </p:nvSpPr>
              <p:spPr>
                <a:xfrm>
                  <a:off x="3527516" y="5549924"/>
                  <a:ext cx="395810" cy="63404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oMath>
                    </m:oMathPara>
                  </a14:m>
                  <a:endParaRPr lang="en-GB" sz="1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41" name="TextBox 4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27516" y="5549924"/>
                  <a:ext cx="395810" cy="634047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/>
                <p:cNvSpPr txBox="1"/>
                <p:nvPr/>
              </p:nvSpPr>
              <p:spPr>
                <a:xfrm>
                  <a:off x="890493" y="4859875"/>
                  <a:ext cx="395810" cy="63404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oMath>
                    </m:oMathPara>
                  </a14:m>
                  <a:endParaRPr lang="en-GB" sz="1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42" name="TextBox 4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0493" y="4859875"/>
                  <a:ext cx="395810" cy="634047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Rounded Rectangle 45"/>
                <p:cNvSpPr/>
                <p:nvPr/>
              </p:nvSpPr>
              <p:spPr>
                <a:xfrm>
                  <a:off x="7492895" y="5597754"/>
                  <a:ext cx="1440159" cy="705713"/>
                </a:xfrm>
                <a:prstGeom prst="roundRect">
                  <a:avLst/>
                </a:prstGeom>
                <a:solidFill>
                  <a:srgbClr val="F9BC9A"/>
                </a:solidFill>
                <a:ln>
                  <a:solidFill>
                    <a:srgbClr val="F9BC9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en-GB" sz="16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Cambria Math"/>
                            <a:cs typeface="Arial" panose="020B0604020202020204" pitchFamily="34" charset="0"/>
                          </a:rPr>
                          <m:t>×</m:t>
                        </m:r>
                        <m:f>
                          <m:fPr>
                            <m:ctrlP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en-GB" sz="16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4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9</m:t>
                            </m:r>
                          </m:den>
                        </m:f>
                      </m:oMath>
                    </m:oMathPara>
                  </a14:m>
                  <a:endParaRPr lang="en-GB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46" name="Rounded Rectangle 4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92895" y="5597754"/>
                  <a:ext cx="1440159" cy="705713"/>
                </a:xfrm>
                <a:prstGeom prst="roundRect">
                  <a:avLst/>
                </a:prstGeom>
                <a:blipFill rotWithShape="1">
                  <a:blip r:embed="rId12"/>
                  <a:stretch>
                    <a:fillRect/>
                  </a:stretch>
                </a:blipFill>
                <a:ln>
                  <a:solidFill>
                    <a:srgbClr val="F9BC9A"/>
                  </a:solidFill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7" name="Rectangle 46"/>
          <p:cNvSpPr/>
          <p:nvPr/>
        </p:nvSpPr>
        <p:spPr>
          <a:xfrm>
            <a:off x="1734964" y="5888292"/>
            <a:ext cx="51397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eaLnBrk="1" hangingPunct="1">
              <a:spcBef>
                <a:spcPct val="50000"/>
              </a:spcBef>
              <a:buFontTx/>
              <a:buAutoNum type="alphaLcParenR"/>
              <a:defRPr/>
            </a:pP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student eats two chocolates.       </a:t>
            </a:r>
          </a:p>
        </p:txBody>
      </p:sp>
    </p:spTree>
    <p:extLst>
      <p:ext uri="{BB962C8B-B14F-4D97-AF65-F5344CB8AC3E}">
        <p14:creationId xmlns:p14="http://schemas.microsoft.com/office/powerpoint/2010/main" val="14696335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7" name="TextBox 57"/>
          <p:cNvSpPr txBox="1">
            <a:spLocks noChangeArrowheads="1"/>
          </p:cNvSpPr>
          <p:nvPr/>
        </p:nvSpPr>
        <p:spPr bwMode="auto">
          <a:xfrm>
            <a:off x="335360" y="1317650"/>
            <a:ext cx="115212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We can show the outcome of 2 games as follows</a:t>
            </a:r>
          </a:p>
        </p:txBody>
      </p:sp>
      <p:sp>
        <p:nvSpPr>
          <p:cNvPr id="36" name="Rectangle 35"/>
          <p:cNvSpPr/>
          <p:nvPr/>
        </p:nvSpPr>
        <p:spPr>
          <a:xfrm>
            <a:off x="0" y="1"/>
            <a:ext cx="12192000" cy="120967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63538">
              <a:defRPr/>
            </a:pP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Tree diagrams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658939" y="1732211"/>
            <a:ext cx="7965454" cy="3532420"/>
            <a:chOff x="134938" y="2340000"/>
            <a:chExt cx="8851545" cy="396346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Rounded Rectangle 42"/>
                <p:cNvSpPr/>
                <p:nvPr/>
              </p:nvSpPr>
              <p:spPr>
                <a:xfrm>
                  <a:off x="7546324" y="2808797"/>
                  <a:ext cx="1440159" cy="705713"/>
                </a:xfrm>
                <a:prstGeom prst="roundRect">
                  <a:avLst/>
                </a:prstGeom>
                <a:solidFill>
                  <a:srgbClr val="F9BC9A"/>
                </a:solidFill>
                <a:ln>
                  <a:solidFill>
                    <a:srgbClr val="F9BC9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en-GB" sz="16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×</m:t>
                        </m:r>
                        <m:f>
                          <m:fPr>
                            <m:ctrlP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en-GB" sz="16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9</m:t>
                            </m:r>
                          </m:den>
                        </m:f>
                      </m:oMath>
                    </m:oMathPara>
                  </a14:m>
                  <a:endParaRPr lang="en-GB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43" name="Rounded Rectangle 4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46324" y="2808797"/>
                  <a:ext cx="1440159" cy="705713"/>
                </a:xfrm>
                <a:prstGeom prst="round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  <a:ln>
                  <a:solidFill>
                    <a:srgbClr val="F9BC9A"/>
                  </a:solidFill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Rounded Rectangle 43"/>
                <p:cNvSpPr/>
                <p:nvPr/>
              </p:nvSpPr>
              <p:spPr>
                <a:xfrm>
                  <a:off x="7524329" y="3734618"/>
                  <a:ext cx="1440159" cy="705713"/>
                </a:xfrm>
                <a:prstGeom prst="roundRect">
                  <a:avLst/>
                </a:prstGeom>
                <a:solidFill>
                  <a:srgbClr val="F9BC9A"/>
                </a:solidFill>
                <a:ln>
                  <a:solidFill>
                    <a:srgbClr val="F9BC9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en-GB" sz="16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Cambria Math"/>
                            <a:cs typeface="Arial" panose="020B0604020202020204" pitchFamily="34" charset="0"/>
                          </a:rPr>
                          <m:t>×</m:t>
                        </m:r>
                        <m:f>
                          <m:fPr>
                            <m:ctrlP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en-GB" sz="16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9</m:t>
                            </m:r>
                          </m:den>
                        </m:f>
                      </m:oMath>
                    </m:oMathPara>
                  </a14:m>
                  <a:endParaRPr lang="en-GB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44" name="Rounded Rectangle 4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24329" y="3734618"/>
                  <a:ext cx="1440159" cy="705713"/>
                </a:xfrm>
                <a:prstGeom prst="round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  <a:ln>
                  <a:solidFill>
                    <a:srgbClr val="F9BC9A"/>
                  </a:solidFill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Rounded Rectangle 44"/>
                <p:cNvSpPr/>
                <p:nvPr/>
              </p:nvSpPr>
              <p:spPr>
                <a:xfrm>
                  <a:off x="7522038" y="4668430"/>
                  <a:ext cx="1440159" cy="705713"/>
                </a:xfrm>
                <a:prstGeom prst="roundRect">
                  <a:avLst/>
                </a:prstGeom>
                <a:solidFill>
                  <a:srgbClr val="F9BC9A"/>
                </a:solidFill>
                <a:ln>
                  <a:solidFill>
                    <a:srgbClr val="F9BC9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en-GB" sz="16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Cambria Math"/>
                            <a:cs typeface="Arial" panose="020B0604020202020204" pitchFamily="34" charset="0"/>
                          </a:rPr>
                          <m:t>×</m:t>
                        </m:r>
                        <m:f>
                          <m:fPr>
                            <m:ctrlP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en-GB" sz="16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9</m:t>
                            </m:r>
                          </m:den>
                        </m:f>
                      </m:oMath>
                    </m:oMathPara>
                  </a14:m>
                  <a:endParaRPr lang="en-GB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45" name="Rounded Rectangle 4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22038" y="4668430"/>
                  <a:ext cx="1440159" cy="705713"/>
                </a:xfrm>
                <a:prstGeom prst="round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  <a:ln>
                  <a:solidFill>
                    <a:srgbClr val="F9BC9A"/>
                  </a:solidFill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0483" name="Group 5"/>
            <p:cNvGrpSpPr>
              <a:grpSpLocks/>
            </p:cNvGrpSpPr>
            <p:nvPr/>
          </p:nvGrpSpPr>
          <p:grpSpPr bwMode="auto">
            <a:xfrm>
              <a:off x="134938" y="3155975"/>
              <a:ext cx="5032375" cy="2632075"/>
              <a:chOff x="2930997" y="1752653"/>
              <a:chExt cx="5032834" cy="4831369"/>
            </a:xfrm>
          </p:grpSpPr>
          <p:cxnSp>
            <p:nvCxnSpPr>
              <p:cNvPr id="29" name="Straight Connector 28"/>
              <p:cNvCxnSpPr/>
              <p:nvPr/>
            </p:nvCxnSpPr>
            <p:spPr>
              <a:xfrm flipV="1">
                <a:off x="5668097" y="1752653"/>
                <a:ext cx="2295734" cy="1011148"/>
              </a:xfrm>
              <a:prstGeom prst="line">
                <a:avLst/>
              </a:prstGeom>
              <a:ln w="444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 flipV="1">
                <a:off x="2930997" y="2979435"/>
                <a:ext cx="2305260" cy="1296719"/>
              </a:xfrm>
              <a:prstGeom prst="line">
                <a:avLst/>
              </a:prstGeom>
              <a:ln w="444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2930997" y="4276155"/>
                <a:ext cx="2305260" cy="1296718"/>
              </a:xfrm>
              <a:prstGeom prst="line">
                <a:avLst/>
              </a:prstGeom>
              <a:ln w="444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5523620" y="5709830"/>
                <a:ext cx="2440211" cy="874192"/>
              </a:xfrm>
              <a:prstGeom prst="line">
                <a:avLst/>
              </a:prstGeom>
              <a:ln w="444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5668097" y="2763801"/>
                <a:ext cx="2295734" cy="638161"/>
              </a:xfrm>
              <a:prstGeom prst="line">
                <a:avLst/>
              </a:prstGeom>
              <a:ln w="444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 flipV="1">
                <a:off x="5523620" y="5176572"/>
                <a:ext cx="2440211" cy="533258"/>
              </a:xfrm>
              <a:prstGeom prst="line">
                <a:avLst/>
              </a:prstGeom>
              <a:ln w="444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484" name="TextBox 9"/>
            <p:cNvSpPr txBox="1">
              <a:spLocks noChangeArrowheads="1"/>
            </p:cNvSpPr>
            <p:nvPr/>
          </p:nvSpPr>
          <p:spPr bwMode="auto">
            <a:xfrm>
              <a:off x="2439988" y="3503637"/>
              <a:ext cx="877887" cy="51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>
                  <a:latin typeface="Calibri" pitchFamily="34" charset="0"/>
                </a:rPr>
                <a:t>W</a:t>
              </a:r>
            </a:p>
          </p:txBody>
        </p:sp>
        <p:sp>
          <p:nvSpPr>
            <p:cNvPr id="20485" name="TextBox 10"/>
            <p:cNvSpPr txBox="1">
              <a:spLocks noChangeArrowheads="1"/>
            </p:cNvSpPr>
            <p:nvPr/>
          </p:nvSpPr>
          <p:spPr bwMode="auto">
            <a:xfrm>
              <a:off x="2193924" y="5045100"/>
              <a:ext cx="809625" cy="51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>
                  <a:solidFill>
                    <a:srgbClr val="FF0000"/>
                  </a:solidFill>
                  <a:latin typeface="Calibri" pitchFamily="34" charset="0"/>
                </a:rPr>
                <a:t>L</a:t>
              </a:r>
            </a:p>
          </p:txBody>
        </p:sp>
        <p:sp>
          <p:nvSpPr>
            <p:cNvPr id="20488" name="TextBox 9"/>
            <p:cNvSpPr txBox="1">
              <a:spLocks noChangeArrowheads="1"/>
            </p:cNvSpPr>
            <p:nvPr/>
          </p:nvSpPr>
          <p:spPr bwMode="auto">
            <a:xfrm>
              <a:off x="5167313" y="2790850"/>
              <a:ext cx="877887" cy="51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>
                  <a:latin typeface="Calibri" pitchFamily="34" charset="0"/>
                </a:rPr>
                <a:t>W</a:t>
              </a:r>
            </a:p>
          </p:txBody>
        </p:sp>
        <p:sp>
          <p:nvSpPr>
            <p:cNvPr id="20489" name="TextBox 10"/>
            <p:cNvSpPr txBox="1">
              <a:spLocks noChangeArrowheads="1"/>
            </p:cNvSpPr>
            <p:nvPr/>
          </p:nvSpPr>
          <p:spPr bwMode="auto">
            <a:xfrm>
              <a:off x="5032375" y="4046562"/>
              <a:ext cx="809625" cy="51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>
                  <a:latin typeface="Calibri" pitchFamily="34" charset="0"/>
                </a:rPr>
                <a:t>L</a:t>
              </a:r>
            </a:p>
          </p:txBody>
        </p:sp>
        <p:sp>
          <p:nvSpPr>
            <p:cNvPr id="20490" name="TextBox 9"/>
            <p:cNvSpPr txBox="1">
              <a:spLocks noChangeArrowheads="1"/>
            </p:cNvSpPr>
            <p:nvPr/>
          </p:nvSpPr>
          <p:spPr bwMode="auto">
            <a:xfrm>
              <a:off x="5276850" y="4540275"/>
              <a:ext cx="876300" cy="51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>
                  <a:latin typeface="Calibri" pitchFamily="34" charset="0"/>
                </a:rPr>
                <a:t>W</a:t>
              </a:r>
            </a:p>
          </p:txBody>
        </p:sp>
        <p:sp>
          <p:nvSpPr>
            <p:cNvPr id="20491" name="TextBox 10"/>
            <p:cNvSpPr txBox="1">
              <a:spLocks noChangeArrowheads="1"/>
            </p:cNvSpPr>
            <p:nvPr/>
          </p:nvSpPr>
          <p:spPr bwMode="auto">
            <a:xfrm>
              <a:off x="5032375" y="5699151"/>
              <a:ext cx="809625" cy="51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 dirty="0">
                  <a:solidFill>
                    <a:srgbClr val="FF0000"/>
                  </a:solidFill>
                  <a:latin typeface="Calibri" pitchFamily="34" charset="0"/>
                </a:rPr>
                <a:t>L</a:t>
              </a:r>
            </a:p>
          </p:txBody>
        </p:sp>
        <p:sp>
          <p:nvSpPr>
            <p:cNvPr id="20500" name="TextBox 50"/>
            <p:cNvSpPr txBox="1">
              <a:spLocks noChangeArrowheads="1"/>
            </p:cNvSpPr>
            <p:nvPr/>
          </p:nvSpPr>
          <p:spPr bwMode="auto">
            <a:xfrm>
              <a:off x="5842000" y="2959124"/>
              <a:ext cx="1635126" cy="379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P(W then W)</a:t>
              </a:r>
            </a:p>
          </p:txBody>
        </p:sp>
        <p:sp>
          <p:nvSpPr>
            <p:cNvPr id="20501" name="TextBox 51"/>
            <p:cNvSpPr txBox="1">
              <a:spLocks noChangeArrowheads="1"/>
            </p:cNvSpPr>
            <p:nvPr/>
          </p:nvSpPr>
          <p:spPr bwMode="auto">
            <a:xfrm>
              <a:off x="5842000" y="3965599"/>
              <a:ext cx="1635126" cy="379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600">
                  <a:latin typeface="Arial" panose="020B0604020202020204" pitchFamily="34" charset="0"/>
                  <a:cs typeface="Arial" panose="020B0604020202020204" pitchFamily="34" charset="0"/>
                </a:rPr>
                <a:t>P(W then L)</a:t>
              </a:r>
            </a:p>
          </p:txBody>
        </p:sp>
        <p:sp>
          <p:nvSpPr>
            <p:cNvPr id="20502" name="TextBox 52"/>
            <p:cNvSpPr txBox="1">
              <a:spLocks noChangeArrowheads="1"/>
            </p:cNvSpPr>
            <p:nvPr/>
          </p:nvSpPr>
          <p:spPr bwMode="auto">
            <a:xfrm>
              <a:off x="5842000" y="4892699"/>
              <a:ext cx="1635126" cy="379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P(L then W)</a:t>
              </a:r>
            </a:p>
          </p:txBody>
        </p:sp>
        <p:sp>
          <p:nvSpPr>
            <p:cNvPr id="20503" name="TextBox 53"/>
            <p:cNvSpPr txBox="1">
              <a:spLocks noChangeArrowheads="1"/>
            </p:cNvSpPr>
            <p:nvPr/>
          </p:nvSpPr>
          <p:spPr bwMode="auto">
            <a:xfrm>
              <a:off x="5819775" y="5715024"/>
              <a:ext cx="1633538" cy="379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P(L then L)</a:t>
              </a:r>
            </a:p>
          </p:txBody>
        </p:sp>
        <p:sp>
          <p:nvSpPr>
            <p:cNvPr id="20504" name="TextBox 54"/>
            <p:cNvSpPr txBox="1">
              <a:spLocks noChangeArrowheads="1"/>
            </p:cNvSpPr>
            <p:nvPr/>
          </p:nvSpPr>
          <p:spPr bwMode="auto">
            <a:xfrm>
              <a:off x="768577" y="2821806"/>
              <a:ext cx="1392237" cy="379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GB" altLang="en-US" sz="1600" b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st</a:t>
              </a:r>
              <a:r>
                <a:rPr lang="en-GB" alt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game</a:t>
              </a:r>
            </a:p>
          </p:txBody>
        </p:sp>
        <p:sp>
          <p:nvSpPr>
            <p:cNvPr id="20505" name="TextBox 55"/>
            <p:cNvSpPr txBox="1">
              <a:spLocks noChangeArrowheads="1"/>
            </p:cNvSpPr>
            <p:nvPr/>
          </p:nvSpPr>
          <p:spPr bwMode="auto">
            <a:xfrm>
              <a:off x="3449638" y="2340000"/>
              <a:ext cx="1617662" cy="379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GB" altLang="en-US" sz="1600" b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nd</a:t>
              </a:r>
              <a:r>
                <a:rPr lang="en-GB" alt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 game</a:t>
              </a:r>
            </a:p>
          </p:txBody>
        </p:sp>
        <p:sp>
          <p:nvSpPr>
            <p:cNvPr id="20506" name="TextBox 56"/>
            <p:cNvSpPr txBox="1">
              <a:spLocks noChangeArrowheads="1"/>
            </p:cNvSpPr>
            <p:nvPr/>
          </p:nvSpPr>
          <p:spPr bwMode="auto">
            <a:xfrm>
              <a:off x="5930900" y="2471762"/>
              <a:ext cx="1619250" cy="379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Outcomes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1089557" y="3424232"/>
                  <a:ext cx="395810" cy="63404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oMath>
                    </m:oMathPara>
                  </a14:m>
                  <a:endParaRPr lang="en-GB" sz="1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9557" y="3424232"/>
                  <a:ext cx="395810" cy="634047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/>
                <p:cNvSpPr txBox="1"/>
                <p:nvPr/>
              </p:nvSpPr>
              <p:spPr>
                <a:xfrm>
                  <a:off x="3626798" y="2781596"/>
                  <a:ext cx="395810" cy="63404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oMath>
                    </m:oMathPara>
                  </a14:m>
                  <a:endParaRPr lang="en-GB" sz="1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38" name="TextBox 3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26798" y="2781596"/>
                  <a:ext cx="395810" cy="634047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/>
                <p:cNvSpPr txBox="1"/>
                <p:nvPr/>
              </p:nvSpPr>
              <p:spPr>
                <a:xfrm>
                  <a:off x="3347863" y="4370569"/>
                  <a:ext cx="395810" cy="63404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oMath>
                    </m:oMathPara>
                  </a14:m>
                  <a:endParaRPr lang="en-GB" sz="1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39" name="TextBox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7863" y="4370569"/>
                  <a:ext cx="395810" cy="634047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/>
                <p:cNvSpPr txBox="1"/>
                <p:nvPr/>
              </p:nvSpPr>
              <p:spPr>
                <a:xfrm>
                  <a:off x="3988682" y="3940311"/>
                  <a:ext cx="395810" cy="63404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oMath>
                    </m:oMathPara>
                  </a14:m>
                  <a:endParaRPr lang="en-GB" sz="1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40" name="TextBox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88682" y="3940311"/>
                  <a:ext cx="395810" cy="634047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/>
                <p:cNvSpPr txBox="1"/>
                <p:nvPr/>
              </p:nvSpPr>
              <p:spPr>
                <a:xfrm>
                  <a:off x="3527516" y="5641126"/>
                  <a:ext cx="395810" cy="634047"/>
                </a:xfrm>
                <a:prstGeom prst="rect">
                  <a:avLst/>
                </a:prstGeom>
                <a:solidFill>
                  <a:srgbClr val="FF0000"/>
                </a:solidFill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oMath>
                    </m:oMathPara>
                  </a14:m>
                  <a:endParaRPr lang="en-GB" sz="1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41" name="TextBox 4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27516" y="5641126"/>
                  <a:ext cx="395810" cy="634047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/>
                <p:cNvSpPr txBox="1"/>
                <p:nvPr/>
              </p:nvSpPr>
              <p:spPr>
                <a:xfrm>
                  <a:off x="890492" y="4968586"/>
                  <a:ext cx="395810" cy="634047"/>
                </a:xfrm>
                <a:prstGeom prst="rect">
                  <a:avLst/>
                </a:prstGeom>
                <a:solidFill>
                  <a:srgbClr val="FF0000"/>
                </a:solidFill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oMath>
                    </m:oMathPara>
                  </a14:m>
                  <a:endParaRPr lang="en-GB" sz="1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42" name="TextBox 4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0492" y="4968586"/>
                  <a:ext cx="395810" cy="634047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Rounded Rectangle 45"/>
                <p:cNvSpPr/>
                <p:nvPr/>
              </p:nvSpPr>
              <p:spPr>
                <a:xfrm>
                  <a:off x="7492895" y="5597754"/>
                  <a:ext cx="1440159" cy="705713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en-GB" sz="16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Cambria Math"/>
                            <a:cs typeface="Arial" panose="020B0604020202020204" pitchFamily="34" charset="0"/>
                          </a:rPr>
                          <m:t>×</m:t>
                        </m:r>
                        <m:f>
                          <m:fPr>
                            <m:ctrlP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en-GB" sz="16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4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9</m:t>
                            </m:r>
                          </m:den>
                        </m:f>
                      </m:oMath>
                    </m:oMathPara>
                  </a14:m>
                  <a:endParaRPr lang="en-GB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46" name="Rounded Rectangle 4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92895" y="5597754"/>
                  <a:ext cx="1440159" cy="705713"/>
                </a:xfrm>
                <a:prstGeom prst="roundRect">
                  <a:avLst/>
                </a:prstGeom>
                <a:blipFill rotWithShape="1">
                  <a:blip r:embed="rId12"/>
                  <a:stretch>
                    <a:fillRect/>
                  </a:stretch>
                </a:blipFill>
                <a:ln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7" name="Rectangle 46"/>
          <p:cNvSpPr/>
          <p:nvPr/>
        </p:nvSpPr>
        <p:spPr>
          <a:xfrm>
            <a:off x="1734964" y="5888292"/>
            <a:ext cx="51397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The student eats no chocolates.       </a:t>
            </a:r>
          </a:p>
        </p:txBody>
      </p:sp>
    </p:spTree>
    <p:extLst>
      <p:ext uri="{BB962C8B-B14F-4D97-AF65-F5344CB8AC3E}">
        <p14:creationId xmlns:p14="http://schemas.microsoft.com/office/powerpoint/2010/main" val="25619885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7" name="TextBox 57"/>
          <p:cNvSpPr txBox="1">
            <a:spLocks noChangeArrowheads="1"/>
          </p:cNvSpPr>
          <p:nvPr/>
        </p:nvSpPr>
        <p:spPr bwMode="auto">
          <a:xfrm>
            <a:off x="335360" y="1317650"/>
            <a:ext cx="115212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We can show the outcome of 2 games as follows</a:t>
            </a:r>
          </a:p>
        </p:txBody>
      </p:sp>
      <p:sp>
        <p:nvSpPr>
          <p:cNvPr id="36" name="Rectangle 35"/>
          <p:cNvSpPr/>
          <p:nvPr/>
        </p:nvSpPr>
        <p:spPr>
          <a:xfrm>
            <a:off x="0" y="1"/>
            <a:ext cx="12192000" cy="120967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63538">
              <a:defRPr/>
            </a:pP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Tree diagrams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658939" y="1732211"/>
            <a:ext cx="7965454" cy="3532420"/>
            <a:chOff x="134938" y="2340000"/>
            <a:chExt cx="8851545" cy="396346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Rounded Rectangle 42"/>
                <p:cNvSpPr/>
                <p:nvPr/>
              </p:nvSpPr>
              <p:spPr>
                <a:xfrm>
                  <a:off x="7546324" y="2808797"/>
                  <a:ext cx="1440159" cy="705713"/>
                </a:xfrm>
                <a:prstGeom prst="roundRect">
                  <a:avLst/>
                </a:prstGeom>
                <a:solidFill>
                  <a:srgbClr val="F9BC9A"/>
                </a:solidFill>
                <a:ln>
                  <a:solidFill>
                    <a:srgbClr val="F9BC9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en-GB" sz="16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×</m:t>
                        </m:r>
                        <m:f>
                          <m:fPr>
                            <m:ctrlP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en-GB" sz="16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9</m:t>
                            </m:r>
                          </m:den>
                        </m:f>
                      </m:oMath>
                    </m:oMathPara>
                  </a14:m>
                  <a:endParaRPr lang="en-GB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43" name="Rounded Rectangle 4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46324" y="2808797"/>
                  <a:ext cx="1440159" cy="705713"/>
                </a:xfrm>
                <a:prstGeom prst="round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  <a:ln>
                  <a:solidFill>
                    <a:srgbClr val="F9BC9A"/>
                  </a:solidFill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Rounded Rectangle 43"/>
                <p:cNvSpPr/>
                <p:nvPr/>
              </p:nvSpPr>
              <p:spPr>
                <a:xfrm>
                  <a:off x="7524329" y="3734618"/>
                  <a:ext cx="1440159" cy="705713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en-GB" sz="16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Cambria Math"/>
                            <a:cs typeface="Arial" panose="020B0604020202020204" pitchFamily="34" charset="0"/>
                          </a:rPr>
                          <m:t>×</m:t>
                        </m:r>
                        <m:f>
                          <m:fPr>
                            <m:ctrlP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en-GB" sz="16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9</m:t>
                            </m:r>
                          </m:den>
                        </m:f>
                      </m:oMath>
                    </m:oMathPara>
                  </a14:m>
                  <a:endParaRPr lang="en-GB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44" name="Rounded Rectangle 4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24329" y="3734618"/>
                  <a:ext cx="1440159" cy="705713"/>
                </a:xfrm>
                <a:prstGeom prst="round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  <a:ln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Rounded Rectangle 44"/>
                <p:cNvSpPr/>
                <p:nvPr/>
              </p:nvSpPr>
              <p:spPr>
                <a:xfrm>
                  <a:off x="7522038" y="4668430"/>
                  <a:ext cx="1440159" cy="705713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en-GB" sz="16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Cambria Math"/>
                            <a:cs typeface="Arial" panose="020B0604020202020204" pitchFamily="34" charset="0"/>
                          </a:rPr>
                          <m:t>×</m:t>
                        </m:r>
                        <m:f>
                          <m:fPr>
                            <m:ctrlP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en-GB" sz="16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9</m:t>
                            </m:r>
                          </m:den>
                        </m:f>
                      </m:oMath>
                    </m:oMathPara>
                  </a14:m>
                  <a:endParaRPr lang="en-GB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45" name="Rounded Rectangle 4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22038" y="4668430"/>
                  <a:ext cx="1440159" cy="705713"/>
                </a:xfrm>
                <a:prstGeom prst="round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  <a:ln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0483" name="Group 5"/>
            <p:cNvGrpSpPr>
              <a:grpSpLocks/>
            </p:cNvGrpSpPr>
            <p:nvPr/>
          </p:nvGrpSpPr>
          <p:grpSpPr bwMode="auto">
            <a:xfrm>
              <a:off x="134938" y="3155975"/>
              <a:ext cx="5032375" cy="2632075"/>
              <a:chOff x="2930997" y="1752653"/>
              <a:chExt cx="5032834" cy="4831369"/>
            </a:xfrm>
          </p:grpSpPr>
          <p:cxnSp>
            <p:nvCxnSpPr>
              <p:cNvPr id="29" name="Straight Connector 28"/>
              <p:cNvCxnSpPr/>
              <p:nvPr/>
            </p:nvCxnSpPr>
            <p:spPr>
              <a:xfrm flipV="1">
                <a:off x="5668097" y="1752653"/>
                <a:ext cx="2295734" cy="1011148"/>
              </a:xfrm>
              <a:prstGeom prst="line">
                <a:avLst/>
              </a:prstGeom>
              <a:ln w="444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 flipV="1">
                <a:off x="2930997" y="2979435"/>
                <a:ext cx="2305260" cy="1296719"/>
              </a:xfrm>
              <a:prstGeom prst="line">
                <a:avLst/>
              </a:prstGeom>
              <a:ln w="444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2930997" y="4276155"/>
                <a:ext cx="2305260" cy="1296718"/>
              </a:xfrm>
              <a:prstGeom prst="line">
                <a:avLst/>
              </a:prstGeom>
              <a:ln w="444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5523620" y="5709830"/>
                <a:ext cx="2440211" cy="874192"/>
              </a:xfrm>
              <a:prstGeom prst="line">
                <a:avLst/>
              </a:prstGeom>
              <a:ln w="444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5668097" y="2763801"/>
                <a:ext cx="2295734" cy="638161"/>
              </a:xfrm>
              <a:prstGeom prst="line">
                <a:avLst/>
              </a:prstGeom>
              <a:ln w="444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 flipV="1">
                <a:off x="5523620" y="5176572"/>
                <a:ext cx="2440211" cy="533258"/>
              </a:xfrm>
              <a:prstGeom prst="line">
                <a:avLst/>
              </a:prstGeom>
              <a:ln w="444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484" name="TextBox 9"/>
            <p:cNvSpPr txBox="1">
              <a:spLocks noChangeArrowheads="1"/>
            </p:cNvSpPr>
            <p:nvPr/>
          </p:nvSpPr>
          <p:spPr bwMode="auto">
            <a:xfrm>
              <a:off x="2439988" y="3503637"/>
              <a:ext cx="877887" cy="379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6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</a:t>
              </a:r>
            </a:p>
          </p:txBody>
        </p:sp>
        <p:sp>
          <p:nvSpPr>
            <p:cNvPr id="20485" name="TextBox 10"/>
            <p:cNvSpPr txBox="1">
              <a:spLocks noChangeArrowheads="1"/>
            </p:cNvSpPr>
            <p:nvPr/>
          </p:nvSpPr>
          <p:spPr bwMode="auto">
            <a:xfrm>
              <a:off x="2193924" y="5045100"/>
              <a:ext cx="809625" cy="379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6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</a:t>
              </a:r>
            </a:p>
          </p:txBody>
        </p:sp>
        <p:sp>
          <p:nvSpPr>
            <p:cNvPr id="20488" name="TextBox 9"/>
            <p:cNvSpPr txBox="1">
              <a:spLocks noChangeArrowheads="1"/>
            </p:cNvSpPr>
            <p:nvPr/>
          </p:nvSpPr>
          <p:spPr bwMode="auto">
            <a:xfrm>
              <a:off x="5167313" y="2790850"/>
              <a:ext cx="877887" cy="379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W</a:t>
              </a:r>
            </a:p>
          </p:txBody>
        </p:sp>
        <p:sp>
          <p:nvSpPr>
            <p:cNvPr id="20489" name="TextBox 10"/>
            <p:cNvSpPr txBox="1">
              <a:spLocks noChangeArrowheads="1"/>
            </p:cNvSpPr>
            <p:nvPr/>
          </p:nvSpPr>
          <p:spPr bwMode="auto">
            <a:xfrm>
              <a:off x="5032375" y="4046562"/>
              <a:ext cx="809625" cy="379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6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</a:t>
              </a:r>
            </a:p>
          </p:txBody>
        </p:sp>
        <p:sp>
          <p:nvSpPr>
            <p:cNvPr id="20490" name="TextBox 9"/>
            <p:cNvSpPr txBox="1">
              <a:spLocks noChangeArrowheads="1"/>
            </p:cNvSpPr>
            <p:nvPr/>
          </p:nvSpPr>
          <p:spPr bwMode="auto">
            <a:xfrm>
              <a:off x="5276850" y="4540275"/>
              <a:ext cx="876300" cy="379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6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</a:t>
              </a:r>
            </a:p>
          </p:txBody>
        </p:sp>
        <p:sp>
          <p:nvSpPr>
            <p:cNvPr id="20491" name="TextBox 10"/>
            <p:cNvSpPr txBox="1">
              <a:spLocks noChangeArrowheads="1"/>
            </p:cNvSpPr>
            <p:nvPr/>
          </p:nvSpPr>
          <p:spPr bwMode="auto">
            <a:xfrm>
              <a:off x="5032375" y="5699151"/>
              <a:ext cx="809625" cy="379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L</a:t>
              </a:r>
            </a:p>
          </p:txBody>
        </p:sp>
        <p:sp>
          <p:nvSpPr>
            <p:cNvPr id="20500" name="TextBox 50"/>
            <p:cNvSpPr txBox="1">
              <a:spLocks noChangeArrowheads="1"/>
            </p:cNvSpPr>
            <p:nvPr/>
          </p:nvSpPr>
          <p:spPr bwMode="auto">
            <a:xfrm>
              <a:off x="5842000" y="2959124"/>
              <a:ext cx="1635126" cy="379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P(W then W)</a:t>
              </a:r>
            </a:p>
          </p:txBody>
        </p:sp>
        <p:sp>
          <p:nvSpPr>
            <p:cNvPr id="20501" name="TextBox 51"/>
            <p:cNvSpPr txBox="1">
              <a:spLocks noChangeArrowheads="1"/>
            </p:cNvSpPr>
            <p:nvPr/>
          </p:nvSpPr>
          <p:spPr bwMode="auto">
            <a:xfrm>
              <a:off x="5842000" y="3965599"/>
              <a:ext cx="1635126" cy="379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600">
                  <a:latin typeface="Arial" panose="020B0604020202020204" pitchFamily="34" charset="0"/>
                  <a:cs typeface="Arial" panose="020B0604020202020204" pitchFamily="34" charset="0"/>
                </a:rPr>
                <a:t>P(W then L)</a:t>
              </a:r>
            </a:p>
          </p:txBody>
        </p:sp>
        <p:sp>
          <p:nvSpPr>
            <p:cNvPr id="20502" name="TextBox 52"/>
            <p:cNvSpPr txBox="1">
              <a:spLocks noChangeArrowheads="1"/>
            </p:cNvSpPr>
            <p:nvPr/>
          </p:nvSpPr>
          <p:spPr bwMode="auto">
            <a:xfrm>
              <a:off x="5842000" y="4892699"/>
              <a:ext cx="1635126" cy="379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P(L then W)</a:t>
              </a:r>
            </a:p>
          </p:txBody>
        </p:sp>
        <p:sp>
          <p:nvSpPr>
            <p:cNvPr id="20503" name="TextBox 53"/>
            <p:cNvSpPr txBox="1">
              <a:spLocks noChangeArrowheads="1"/>
            </p:cNvSpPr>
            <p:nvPr/>
          </p:nvSpPr>
          <p:spPr bwMode="auto">
            <a:xfrm>
              <a:off x="5819775" y="5715024"/>
              <a:ext cx="1633538" cy="379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P(L then L)</a:t>
              </a:r>
            </a:p>
          </p:txBody>
        </p:sp>
        <p:sp>
          <p:nvSpPr>
            <p:cNvPr id="20504" name="TextBox 54"/>
            <p:cNvSpPr txBox="1">
              <a:spLocks noChangeArrowheads="1"/>
            </p:cNvSpPr>
            <p:nvPr/>
          </p:nvSpPr>
          <p:spPr bwMode="auto">
            <a:xfrm>
              <a:off x="768577" y="2821806"/>
              <a:ext cx="1392237" cy="379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GB" altLang="en-US" sz="1600" b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st</a:t>
              </a:r>
              <a:r>
                <a:rPr lang="en-GB" alt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game</a:t>
              </a:r>
            </a:p>
          </p:txBody>
        </p:sp>
        <p:sp>
          <p:nvSpPr>
            <p:cNvPr id="20505" name="TextBox 55"/>
            <p:cNvSpPr txBox="1">
              <a:spLocks noChangeArrowheads="1"/>
            </p:cNvSpPr>
            <p:nvPr/>
          </p:nvSpPr>
          <p:spPr bwMode="auto">
            <a:xfrm>
              <a:off x="3449638" y="2340000"/>
              <a:ext cx="1617662" cy="379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GB" altLang="en-US" sz="1600" b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nd</a:t>
              </a:r>
              <a:r>
                <a:rPr lang="en-GB" alt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 game</a:t>
              </a:r>
            </a:p>
          </p:txBody>
        </p:sp>
        <p:sp>
          <p:nvSpPr>
            <p:cNvPr id="20506" name="TextBox 56"/>
            <p:cNvSpPr txBox="1">
              <a:spLocks noChangeArrowheads="1"/>
            </p:cNvSpPr>
            <p:nvPr/>
          </p:nvSpPr>
          <p:spPr bwMode="auto">
            <a:xfrm>
              <a:off x="5930900" y="2471762"/>
              <a:ext cx="1619250" cy="379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Outcomes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1089557" y="3424232"/>
                  <a:ext cx="395810" cy="634047"/>
                </a:xfrm>
                <a:prstGeom prst="rect">
                  <a:avLst/>
                </a:prstGeom>
                <a:solidFill>
                  <a:srgbClr val="FF0000"/>
                </a:solidFill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oMath>
                    </m:oMathPara>
                  </a14:m>
                  <a:endParaRPr lang="en-GB" sz="1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9557" y="3424232"/>
                  <a:ext cx="395810" cy="634047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/>
                <p:cNvSpPr txBox="1"/>
                <p:nvPr/>
              </p:nvSpPr>
              <p:spPr>
                <a:xfrm>
                  <a:off x="3626798" y="2781596"/>
                  <a:ext cx="395810" cy="63404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oMath>
                    </m:oMathPara>
                  </a14:m>
                  <a:endParaRPr lang="en-GB" sz="1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38" name="TextBox 3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26798" y="2781596"/>
                  <a:ext cx="395810" cy="634047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/>
                <p:cNvSpPr txBox="1"/>
                <p:nvPr/>
              </p:nvSpPr>
              <p:spPr>
                <a:xfrm>
                  <a:off x="3347863" y="4370569"/>
                  <a:ext cx="395810" cy="634047"/>
                </a:xfrm>
                <a:prstGeom prst="rect">
                  <a:avLst/>
                </a:prstGeom>
                <a:solidFill>
                  <a:srgbClr val="FF0000"/>
                </a:solidFill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oMath>
                    </m:oMathPara>
                  </a14:m>
                  <a:endParaRPr lang="en-GB" sz="1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39" name="TextBox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7863" y="4370569"/>
                  <a:ext cx="395810" cy="634047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/>
                <p:cNvSpPr txBox="1"/>
                <p:nvPr/>
              </p:nvSpPr>
              <p:spPr>
                <a:xfrm>
                  <a:off x="4331900" y="4020450"/>
                  <a:ext cx="395810" cy="634047"/>
                </a:xfrm>
                <a:prstGeom prst="rect">
                  <a:avLst/>
                </a:prstGeom>
                <a:solidFill>
                  <a:srgbClr val="FF0000"/>
                </a:solidFill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oMath>
                    </m:oMathPara>
                  </a14:m>
                  <a:endParaRPr lang="en-GB" sz="1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40" name="TextBox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31900" y="4020450"/>
                  <a:ext cx="395810" cy="634047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/>
                <p:cNvSpPr txBox="1"/>
                <p:nvPr/>
              </p:nvSpPr>
              <p:spPr>
                <a:xfrm>
                  <a:off x="3527516" y="5641126"/>
                  <a:ext cx="395810" cy="63404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oMath>
                    </m:oMathPara>
                  </a14:m>
                  <a:endParaRPr lang="en-GB" sz="1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41" name="TextBox 4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27516" y="5641126"/>
                  <a:ext cx="395810" cy="634047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/>
                <p:cNvSpPr txBox="1"/>
                <p:nvPr/>
              </p:nvSpPr>
              <p:spPr>
                <a:xfrm>
                  <a:off x="890492" y="4968586"/>
                  <a:ext cx="395810" cy="634047"/>
                </a:xfrm>
                <a:prstGeom prst="rect">
                  <a:avLst/>
                </a:prstGeom>
                <a:solidFill>
                  <a:srgbClr val="FF0000"/>
                </a:solidFill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oMath>
                    </m:oMathPara>
                  </a14:m>
                  <a:endParaRPr lang="en-GB" sz="1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42" name="TextBox 4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0492" y="4968586"/>
                  <a:ext cx="395810" cy="634047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Rounded Rectangle 45"/>
                <p:cNvSpPr/>
                <p:nvPr/>
              </p:nvSpPr>
              <p:spPr>
                <a:xfrm>
                  <a:off x="7492895" y="5597754"/>
                  <a:ext cx="1440159" cy="705713"/>
                </a:xfrm>
                <a:prstGeom prst="roundRect">
                  <a:avLst/>
                </a:prstGeom>
                <a:solidFill>
                  <a:srgbClr val="F9BC9A"/>
                </a:solidFill>
                <a:ln>
                  <a:solidFill>
                    <a:srgbClr val="F9BC9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en-GB" sz="16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×</m:t>
                        </m:r>
                        <m:f>
                          <m:fPr>
                            <m:ctrlP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en-GB" sz="16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4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9</m:t>
                            </m:r>
                          </m:den>
                        </m:f>
                      </m:oMath>
                    </m:oMathPara>
                  </a14:m>
                  <a:endParaRPr lang="en-GB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46" name="Rounded Rectangle 4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92895" y="5597754"/>
                  <a:ext cx="1440159" cy="705713"/>
                </a:xfrm>
                <a:prstGeom prst="roundRect">
                  <a:avLst/>
                </a:prstGeom>
                <a:blipFill rotWithShape="1">
                  <a:blip r:embed="rId12"/>
                  <a:stretch>
                    <a:fillRect/>
                  </a:stretch>
                </a:blipFill>
                <a:ln>
                  <a:solidFill>
                    <a:srgbClr val="F9BC9A"/>
                  </a:solidFill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7" name="Rectangle 46"/>
          <p:cNvSpPr/>
          <p:nvPr/>
        </p:nvSpPr>
        <p:spPr>
          <a:xfrm>
            <a:off x="1734964" y="5888292"/>
            <a:ext cx="61612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The student only eats one chocolate.     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ounded Rectangle 47"/>
              <p:cNvSpPr/>
              <p:nvPr/>
            </p:nvSpPr>
            <p:spPr>
              <a:xfrm>
                <a:off x="7392144" y="5733257"/>
                <a:ext cx="1728192" cy="783998"/>
              </a:xfrm>
              <a:prstGeom prst="roundRect">
                <a:avLst/>
              </a:prstGeom>
              <a:solidFill>
                <a:srgbClr val="F9BC9A"/>
              </a:solidFill>
              <a:ln>
                <a:solidFill>
                  <a:srgbClr val="F9BC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9</m:t>
                          </m:r>
                        </m:den>
                      </m:f>
                      <m:r>
                        <m:rPr>
                          <m:nor/>
                        </m:rPr>
                        <a:rPr lang="en-GB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+ </m:t>
                      </m:r>
                      <m:f>
                        <m:fPr>
                          <m:ctrlP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9</m:t>
                          </m:r>
                        </m:den>
                      </m:f>
                      <m:r>
                        <m:rPr>
                          <m:nor/>
                        </m:rPr>
                        <a:rPr lang="en-GB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= </m:t>
                      </m:r>
                      <m:f>
                        <m:fPr>
                          <m:ctrlP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9</m:t>
                          </m:r>
                        </m:den>
                      </m:f>
                    </m:oMath>
                  </m:oMathPara>
                </a14:m>
                <a:endParaRPr lang="en-GB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8" name="Rounded 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144" y="5733257"/>
                <a:ext cx="1728192" cy="783998"/>
              </a:xfrm>
              <a:prstGeom prst="round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solidFill>
                  <a:srgbClr val="F9BC9A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43321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7" name="TextBox 57"/>
          <p:cNvSpPr txBox="1">
            <a:spLocks noChangeArrowheads="1"/>
          </p:cNvSpPr>
          <p:nvPr/>
        </p:nvSpPr>
        <p:spPr bwMode="auto">
          <a:xfrm>
            <a:off x="335360" y="1317650"/>
            <a:ext cx="115212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We can show the outcome of 2 games as follows</a:t>
            </a:r>
          </a:p>
        </p:txBody>
      </p:sp>
      <p:sp>
        <p:nvSpPr>
          <p:cNvPr id="36" name="Rectangle 35"/>
          <p:cNvSpPr/>
          <p:nvPr/>
        </p:nvSpPr>
        <p:spPr>
          <a:xfrm>
            <a:off x="0" y="1"/>
            <a:ext cx="12192000" cy="120967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63538">
              <a:defRPr/>
            </a:pP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Tree diagrams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658939" y="1732211"/>
            <a:ext cx="7965454" cy="3532420"/>
            <a:chOff x="134938" y="2340000"/>
            <a:chExt cx="8851545" cy="396346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Rounded Rectangle 42"/>
                <p:cNvSpPr/>
                <p:nvPr/>
              </p:nvSpPr>
              <p:spPr>
                <a:xfrm>
                  <a:off x="7546324" y="2808797"/>
                  <a:ext cx="1440159" cy="705713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en-GB" sz="16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×</m:t>
                        </m:r>
                        <m:f>
                          <m:fPr>
                            <m:ctrlP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en-GB" sz="16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9</m:t>
                            </m:r>
                          </m:den>
                        </m:f>
                      </m:oMath>
                    </m:oMathPara>
                  </a14:m>
                  <a:endParaRPr lang="en-GB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43" name="Rounded Rectangle 4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46324" y="2808797"/>
                  <a:ext cx="1440159" cy="705713"/>
                </a:xfrm>
                <a:prstGeom prst="round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  <a:ln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Rounded Rectangle 43"/>
                <p:cNvSpPr/>
                <p:nvPr/>
              </p:nvSpPr>
              <p:spPr>
                <a:xfrm>
                  <a:off x="7524329" y="3734618"/>
                  <a:ext cx="1440159" cy="705713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en-GB" sz="16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Cambria Math"/>
                            <a:cs typeface="Arial" panose="020B0604020202020204" pitchFamily="34" charset="0"/>
                          </a:rPr>
                          <m:t>×</m:t>
                        </m:r>
                        <m:f>
                          <m:fPr>
                            <m:ctrlP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en-GB" sz="16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9</m:t>
                            </m:r>
                          </m:den>
                        </m:f>
                      </m:oMath>
                    </m:oMathPara>
                  </a14:m>
                  <a:endParaRPr lang="en-GB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44" name="Rounded Rectangle 4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24329" y="3734618"/>
                  <a:ext cx="1440159" cy="705713"/>
                </a:xfrm>
                <a:prstGeom prst="round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  <a:ln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Rounded Rectangle 44"/>
                <p:cNvSpPr/>
                <p:nvPr/>
              </p:nvSpPr>
              <p:spPr>
                <a:xfrm>
                  <a:off x="7522038" y="4668430"/>
                  <a:ext cx="1440159" cy="705713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en-GB" sz="16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Cambria Math"/>
                            <a:cs typeface="Arial" panose="020B0604020202020204" pitchFamily="34" charset="0"/>
                          </a:rPr>
                          <m:t>×</m:t>
                        </m:r>
                        <m:f>
                          <m:fPr>
                            <m:ctrlP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en-GB" sz="16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9</m:t>
                            </m:r>
                          </m:den>
                        </m:f>
                      </m:oMath>
                    </m:oMathPara>
                  </a14:m>
                  <a:endParaRPr lang="en-GB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45" name="Rounded Rectangle 4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22038" y="4668430"/>
                  <a:ext cx="1440159" cy="705713"/>
                </a:xfrm>
                <a:prstGeom prst="round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  <a:ln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0483" name="Group 5"/>
            <p:cNvGrpSpPr>
              <a:grpSpLocks/>
            </p:cNvGrpSpPr>
            <p:nvPr/>
          </p:nvGrpSpPr>
          <p:grpSpPr bwMode="auto">
            <a:xfrm>
              <a:off x="134938" y="3155975"/>
              <a:ext cx="5032375" cy="2632075"/>
              <a:chOff x="2930997" y="1752653"/>
              <a:chExt cx="5032834" cy="4831369"/>
            </a:xfrm>
          </p:grpSpPr>
          <p:cxnSp>
            <p:nvCxnSpPr>
              <p:cNvPr id="29" name="Straight Connector 28"/>
              <p:cNvCxnSpPr/>
              <p:nvPr/>
            </p:nvCxnSpPr>
            <p:spPr>
              <a:xfrm flipV="1">
                <a:off x="5668097" y="1752653"/>
                <a:ext cx="2295734" cy="1011148"/>
              </a:xfrm>
              <a:prstGeom prst="line">
                <a:avLst/>
              </a:prstGeom>
              <a:ln w="444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 flipV="1">
                <a:off x="2930997" y="2979435"/>
                <a:ext cx="2305260" cy="1296719"/>
              </a:xfrm>
              <a:prstGeom prst="line">
                <a:avLst/>
              </a:prstGeom>
              <a:ln w="444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2930997" y="4276155"/>
                <a:ext cx="2305260" cy="1296718"/>
              </a:xfrm>
              <a:prstGeom prst="line">
                <a:avLst/>
              </a:prstGeom>
              <a:ln w="444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5523620" y="5709830"/>
                <a:ext cx="2440211" cy="874192"/>
              </a:xfrm>
              <a:prstGeom prst="line">
                <a:avLst/>
              </a:prstGeom>
              <a:ln w="444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5668097" y="2763801"/>
                <a:ext cx="2295734" cy="638161"/>
              </a:xfrm>
              <a:prstGeom prst="line">
                <a:avLst/>
              </a:prstGeom>
              <a:ln w="444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 flipV="1">
                <a:off x="5523620" y="5176572"/>
                <a:ext cx="2440211" cy="533258"/>
              </a:xfrm>
              <a:prstGeom prst="line">
                <a:avLst/>
              </a:prstGeom>
              <a:ln w="444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484" name="TextBox 9"/>
            <p:cNvSpPr txBox="1">
              <a:spLocks noChangeArrowheads="1"/>
            </p:cNvSpPr>
            <p:nvPr/>
          </p:nvSpPr>
          <p:spPr bwMode="auto">
            <a:xfrm>
              <a:off x="2439988" y="3503637"/>
              <a:ext cx="877887" cy="379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6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</a:t>
              </a:r>
            </a:p>
          </p:txBody>
        </p:sp>
        <p:sp>
          <p:nvSpPr>
            <p:cNvPr id="20485" name="TextBox 10"/>
            <p:cNvSpPr txBox="1">
              <a:spLocks noChangeArrowheads="1"/>
            </p:cNvSpPr>
            <p:nvPr/>
          </p:nvSpPr>
          <p:spPr bwMode="auto">
            <a:xfrm>
              <a:off x="2193924" y="5045100"/>
              <a:ext cx="809625" cy="379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6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</a:t>
              </a:r>
            </a:p>
          </p:txBody>
        </p:sp>
        <p:sp>
          <p:nvSpPr>
            <p:cNvPr id="20488" name="TextBox 9"/>
            <p:cNvSpPr txBox="1">
              <a:spLocks noChangeArrowheads="1"/>
            </p:cNvSpPr>
            <p:nvPr/>
          </p:nvSpPr>
          <p:spPr bwMode="auto">
            <a:xfrm>
              <a:off x="5167313" y="2790850"/>
              <a:ext cx="877887" cy="379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6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</a:t>
              </a:r>
            </a:p>
          </p:txBody>
        </p:sp>
        <p:sp>
          <p:nvSpPr>
            <p:cNvPr id="20489" name="TextBox 10"/>
            <p:cNvSpPr txBox="1">
              <a:spLocks noChangeArrowheads="1"/>
            </p:cNvSpPr>
            <p:nvPr/>
          </p:nvSpPr>
          <p:spPr bwMode="auto">
            <a:xfrm>
              <a:off x="5032375" y="4046562"/>
              <a:ext cx="809625" cy="379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6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</a:t>
              </a:r>
            </a:p>
          </p:txBody>
        </p:sp>
        <p:sp>
          <p:nvSpPr>
            <p:cNvPr id="20490" name="TextBox 9"/>
            <p:cNvSpPr txBox="1">
              <a:spLocks noChangeArrowheads="1"/>
            </p:cNvSpPr>
            <p:nvPr/>
          </p:nvSpPr>
          <p:spPr bwMode="auto">
            <a:xfrm>
              <a:off x="5276850" y="4540275"/>
              <a:ext cx="876300" cy="379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6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</a:t>
              </a:r>
            </a:p>
          </p:txBody>
        </p:sp>
        <p:sp>
          <p:nvSpPr>
            <p:cNvPr id="20491" name="TextBox 10"/>
            <p:cNvSpPr txBox="1">
              <a:spLocks noChangeArrowheads="1"/>
            </p:cNvSpPr>
            <p:nvPr/>
          </p:nvSpPr>
          <p:spPr bwMode="auto">
            <a:xfrm>
              <a:off x="5032375" y="5699151"/>
              <a:ext cx="809625" cy="379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L</a:t>
              </a:r>
            </a:p>
          </p:txBody>
        </p:sp>
        <p:sp>
          <p:nvSpPr>
            <p:cNvPr id="20500" name="TextBox 50"/>
            <p:cNvSpPr txBox="1">
              <a:spLocks noChangeArrowheads="1"/>
            </p:cNvSpPr>
            <p:nvPr/>
          </p:nvSpPr>
          <p:spPr bwMode="auto">
            <a:xfrm>
              <a:off x="5842000" y="2959124"/>
              <a:ext cx="1635126" cy="379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P(W then W)</a:t>
              </a:r>
            </a:p>
          </p:txBody>
        </p:sp>
        <p:sp>
          <p:nvSpPr>
            <p:cNvPr id="20501" name="TextBox 51"/>
            <p:cNvSpPr txBox="1">
              <a:spLocks noChangeArrowheads="1"/>
            </p:cNvSpPr>
            <p:nvPr/>
          </p:nvSpPr>
          <p:spPr bwMode="auto">
            <a:xfrm>
              <a:off x="5842000" y="3965599"/>
              <a:ext cx="1635126" cy="379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600">
                  <a:latin typeface="Arial" panose="020B0604020202020204" pitchFamily="34" charset="0"/>
                  <a:cs typeface="Arial" panose="020B0604020202020204" pitchFamily="34" charset="0"/>
                </a:rPr>
                <a:t>P(W then L)</a:t>
              </a:r>
            </a:p>
          </p:txBody>
        </p:sp>
        <p:sp>
          <p:nvSpPr>
            <p:cNvPr id="20502" name="TextBox 52"/>
            <p:cNvSpPr txBox="1">
              <a:spLocks noChangeArrowheads="1"/>
            </p:cNvSpPr>
            <p:nvPr/>
          </p:nvSpPr>
          <p:spPr bwMode="auto">
            <a:xfrm>
              <a:off x="5842000" y="4892699"/>
              <a:ext cx="1635126" cy="379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P(L then W)</a:t>
              </a:r>
            </a:p>
          </p:txBody>
        </p:sp>
        <p:sp>
          <p:nvSpPr>
            <p:cNvPr id="20503" name="TextBox 53"/>
            <p:cNvSpPr txBox="1">
              <a:spLocks noChangeArrowheads="1"/>
            </p:cNvSpPr>
            <p:nvPr/>
          </p:nvSpPr>
          <p:spPr bwMode="auto">
            <a:xfrm>
              <a:off x="5819775" y="5715024"/>
              <a:ext cx="1633538" cy="379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P(L then L)</a:t>
              </a:r>
            </a:p>
          </p:txBody>
        </p:sp>
        <p:sp>
          <p:nvSpPr>
            <p:cNvPr id="20504" name="TextBox 54"/>
            <p:cNvSpPr txBox="1">
              <a:spLocks noChangeArrowheads="1"/>
            </p:cNvSpPr>
            <p:nvPr/>
          </p:nvSpPr>
          <p:spPr bwMode="auto">
            <a:xfrm>
              <a:off x="768577" y="2821806"/>
              <a:ext cx="1392237" cy="379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GB" altLang="en-US" sz="1600" b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st</a:t>
              </a:r>
              <a:r>
                <a:rPr lang="en-GB" alt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game</a:t>
              </a:r>
            </a:p>
          </p:txBody>
        </p:sp>
        <p:sp>
          <p:nvSpPr>
            <p:cNvPr id="20505" name="TextBox 55"/>
            <p:cNvSpPr txBox="1">
              <a:spLocks noChangeArrowheads="1"/>
            </p:cNvSpPr>
            <p:nvPr/>
          </p:nvSpPr>
          <p:spPr bwMode="auto">
            <a:xfrm>
              <a:off x="3449638" y="2340000"/>
              <a:ext cx="1617662" cy="379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GB" altLang="en-US" sz="1600" b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nd</a:t>
              </a:r>
              <a:r>
                <a:rPr lang="en-GB" alt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 game</a:t>
              </a:r>
            </a:p>
          </p:txBody>
        </p:sp>
        <p:sp>
          <p:nvSpPr>
            <p:cNvPr id="20506" name="TextBox 56"/>
            <p:cNvSpPr txBox="1">
              <a:spLocks noChangeArrowheads="1"/>
            </p:cNvSpPr>
            <p:nvPr/>
          </p:nvSpPr>
          <p:spPr bwMode="auto">
            <a:xfrm>
              <a:off x="5930900" y="2471762"/>
              <a:ext cx="1619250" cy="379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Outcomes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1089557" y="3424232"/>
                  <a:ext cx="395810" cy="634047"/>
                </a:xfrm>
                <a:prstGeom prst="rect">
                  <a:avLst/>
                </a:prstGeom>
                <a:solidFill>
                  <a:srgbClr val="FF0000"/>
                </a:solidFill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oMath>
                    </m:oMathPara>
                  </a14:m>
                  <a:endParaRPr lang="en-GB" sz="1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9557" y="3424232"/>
                  <a:ext cx="395810" cy="634047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/>
                <p:cNvSpPr txBox="1"/>
                <p:nvPr/>
              </p:nvSpPr>
              <p:spPr>
                <a:xfrm>
                  <a:off x="3626798" y="2781596"/>
                  <a:ext cx="395810" cy="634047"/>
                </a:xfrm>
                <a:prstGeom prst="rect">
                  <a:avLst/>
                </a:prstGeom>
                <a:solidFill>
                  <a:srgbClr val="FF0000"/>
                </a:solidFill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oMath>
                    </m:oMathPara>
                  </a14:m>
                  <a:endParaRPr lang="en-GB" sz="1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38" name="TextBox 3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26798" y="2781596"/>
                  <a:ext cx="395810" cy="634047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/>
                <p:cNvSpPr txBox="1"/>
                <p:nvPr/>
              </p:nvSpPr>
              <p:spPr>
                <a:xfrm>
                  <a:off x="3347863" y="4370569"/>
                  <a:ext cx="395810" cy="634047"/>
                </a:xfrm>
                <a:prstGeom prst="rect">
                  <a:avLst/>
                </a:prstGeom>
                <a:solidFill>
                  <a:srgbClr val="FF0000"/>
                </a:solidFill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oMath>
                    </m:oMathPara>
                  </a14:m>
                  <a:endParaRPr lang="en-GB" sz="1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39" name="TextBox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7863" y="4370569"/>
                  <a:ext cx="395810" cy="634047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/>
                <p:cNvSpPr txBox="1"/>
                <p:nvPr/>
              </p:nvSpPr>
              <p:spPr>
                <a:xfrm>
                  <a:off x="4331900" y="4020450"/>
                  <a:ext cx="395810" cy="634047"/>
                </a:xfrm>
                <a:prstGeom prst="rect">
                  <a:avLst/>
                </a:prstGeom>
                <a:solidFill>
                  <a:srgbClr val="FF0000"/>
                </a:solidFill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oMath>
                    </m:oMathPara>
                  </a14:m>
                  <a:endParaRPr lang="en-GB" sz="1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40" name="TextBox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31900" y="4020450"/>
                  <a:ext cx="395810" cy="634047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/>
                <p:cNvSpPr txBox="1"/>
                <p:nvPr/>
              </p:nvSpPr>
              <p:spPr>
                <a:xfrm>
                  <a:off x="3527516" y="5641126"/>
                  <a:ext cx="395810" cy="63404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oMath>
                    </m:oMathPara>
                  </a14:m>
                  <a:endParaRPr lang="en-GB" sz="1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41" name="TextBox 4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27516" y="5641126"/>
                  <a:ext cx="395810" cy="634047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/>
                <p:cNvSpPr txBox="1"/>
                <p:nvPr/>
              </p:nvSpPr>
              <p:spPr>
                <a:xfrm>
                  <a:off x="890492" y="4968586"/>
                  <a:ext cx="395810" cy="634047"/>
                </a:xfrm>
                <a:prstGeom prst="rect">
                  <a:avLst/>
                </a:prstGeom>
                <a:solidFill>
                  <a:srgbClr val="FF0000"/>
                </a:solidFill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oMath>
                    </m:oMathPara>
                  </a14:m>
                  <a:endParaRPr lang="en-GB" sz="1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42" name="TextBox 4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0492" y="4968586"/>
                  <a:ext cx="395810" cy="634047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Rounded Rectangle 45"/>
                <p:cNvSpPr/>
                <p:nvPr/>
              </p:nvSpPr>
              <p:spPr>
                <a:xfrm>
                  <a:off x="7492895" y="5597754"/>
                  <a:ext cx="1440159" cy="705713"/>
                </a:xfrm>
                <a:prstGeom prst="roundRect">
                  <a:avLst/>
                </a:prstGeom>
                <a:solidFill>
                  <a:srgbClr val="F9BC9A"/>
                </a:solidFill>
                <a:ln>
                  <a:solidFill>
                    <a:srgbClr val="F9BC9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en-GB" sz="16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×</m:t>
                        </m:r>
                        <m:f>
                          <m:fPr>
                            <m:ctrlP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en-GB" sz="16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GB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4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160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9</m:t>
                            </m:r>
                          </m:den>
                        </m:f>
                      </m:oMath>
                    </m:oMathPara>
                  </a14:m>
                  <a:endParaRPr lang="en-GB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46" name="Rounded Rectangle 4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92895" y="5597754"/>
                  <a:ext cx="1440159" cy="705713"/>
                </a:xfrm>
                <a:prstGeom prst="roundRect">
                  <a:avLst/>
                </a:prstGeom>
                <a:blipFill rotWithShape="1">
                  <a:blip r:embed="rId12"/>
                  <a:stretch>
                    <a:fillRect/>
                  </a:stretch>
                </a:blipFill>
                <a:ln>
                  <a:solidFill>
                    <a:srgbClr val="F9BC9A"/>
                  </a:solidFill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7" name="Rectangle 46"/>
          <p:cNvSpPr/>
          <p:nvPr/>
        </p:nvSpPr>
        <p:spPr>
          <a:xfrm>
            <a:off x="1734964" y="5888292"/>
            <a:ext cx="61612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The student eats </a:t>
            </a:r>
            <a:r>
              <a:rPr lang="en-GB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least 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chocolate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ounded Rectangle 47"/>
              <p:cNvSpPr/>
              <p:nvPr/>
            </p:nvSpPr>
            <p:spPr>
              <a:xfrm>
                <a:off x="7824126" y="5727124"/>
                <a:ext cx="2232314" cy="783998"/>
              </a:xfrm>
              <a:prstGeom prst="roundRect">
                <a:avLst/>
              </a:prstGeom>
              <a:solidFill>
                <a:srgbClr val="F9BC9A"/>
              </a:solidFill>
              <a:ln>
                <a:solidFill>
                  <a:srgbClr val="F9BC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9</m:t>
                          </m:r>
                        </m:den>
                      </m:f>
                      <m:r>
                        <m:rPr>
                          <m:nor/>
                        </m:rPr>
                        <a:rPr lang="en-GB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+ </m:t>
                      </m:r>
                      <m:f>
                        <m:fPr>
                          <m:ctrlP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9</m:t>
                          </m:r>
                        </m:den>
                      </m:f>
                      <m:r>
                        <a:rPr lang="en-GB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+</m:t>
                      </m:r>
                      <m:f>
                        <m:fPr>
                          <m:ctrlP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9</m:t>
                          </m:r>
                        </m:den>
                      </m:f>
                      <m:r>
                        <m:rPr>
                          <m:nor/>
                        </m:rPr>
                        <a:rPr lang="en-GB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= </m:t>
                      </m:r>
                      <m:f>
                        <m:fPr>
                          <m:ctrlP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9</m:t>
                          </m:r>
                        </m:den>
                      </m:f>
                    </m:oMath>
                  </m:oMathPara>
                </a14:m>
                <a:endParaRPr lang="en-GB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8" name="Rounded 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4126" y="5727124"/>
                <a:ext cx="2232314" cy="783998"/>
              </a:xfrm>
              <a:prstGeom prst="round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solidFill>
                  <a:srgbClr val="F9BC9A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38334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Box 1"/>
          <p:cNvSpPr txBox="1">
            <a:spLocks noChangeArrowheads="1"/>
          </p:cNvSpPr>
          <p:nvPr/>
        </p:nvSpPr>
        <p:spPr bwMode="auto">
          <a:xfrm>
            <a:off x="335360" y="3717032"/>
            <a:ext cx="11521280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What happens if the first ticket is not returned to the bag before the second ticket is drawn?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Can I draw a possibility space diagram for this situation?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Can I draw a tree diagram for this situation?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What is the probability of winning exactly one game now?</a:t>
            </a:r>
          </a:p>
        </p:txBody>
      </p:sp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335360" y="1249590"/>
            <a:ext cx="1152128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 bag contains six tickets numbered 1, 2, 3, 4, 5 and 6.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 student plays a game where they draw a ticket from the bag.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If they get a number less than 3 they eat a chocolate.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They play the game twice, </a:t>
            </a:r>
            <a:r>
              <a:rPr lang="en-GB" alt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returning the ticket between games so that there are always six tickets in the bag.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1"/>
            <a:ext cx="12192000" cy="120967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63538">
              <a:defRPr/>
            </a:pP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8" name="Group 5"/>
          <p:cNvGrpSpPr>
            <a:grpSpLocks/>
          </p:cNvGrpSpPr>
          <p:nvPr/>
        </p:nvGrpSpPr>
        <p:grpSpPr bwMode="auto">
          <a:xfrm>
            <a:off x="1658939" y="2239865"/>
            <a:ext cx="5032375" cy="2632075"/>
            <a:chOff x="2930997" y="1752653"/>
            <a:chExt cx="5032834" cy="4831369"/>
          </a:xfrm>
        </p:grpSpPr>
        <p:cxnSp>
          <p:nvCxnSpPr>
            <p:cNvPr id="29" name="Straight Connector 28"/>
            <p:cNvCxnSpPr/>
            <p:nvPr/>
          </p:nvCxnSpPr>
          <p:spPr>
            <a:xfrm flipV="1">
              <a:off x="5668097" y="1752653"/>
              <a:ext cx="2295734" cy="101114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V="1">
              <a:off x="2930997" y="2979435"/>
              <a:ext cx="2305260" cy="1296719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2930997" y="4276155"/>
              <a:ext cx="2305260" cy="129671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5523620" y="5709830"/>
              <a:ext cx="2440211" cy="874192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5668097" y="2763801"/>
              <a:ext cx="2295734" cy="638161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V="1">
              <a:off x="5523620" y="5176572"/>
              <a:ext cx="2440211" cy="53325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819" name="TextBox 9"/>
          <p:cNvSpPr txBox="1">
            <a:spLocks noChangeArrowheads="1"/>
          </p:cNvSpPr>
          <p:nvPr/>
        </p:nvSpPr>
        <p:spPr bwMode="auto">
          <a:xfrm>
            <a:off x="3963989" y="2587526"/>
            <a:ext cx="87788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</a:p>
        </p:txBody>
      </p:sp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3717926" y="4128989"/>
            <a:ext cx="8096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</a:p>
        </p:txBody>
      </p:sp>
      <p:sp>
        <p:nvSpPr>
          <p:cNvPr id="34823" name="TextBox 9"/>
          <p:cNvSpPr txBox="1">
            <a:spLocks noChangeArrowheads="1"/>
          </p:cNvSpPr>
          <p:nvPr/>
        </p:nvSpPr>
        <p:spPr bwMode="auto">
          <a:xfrm>
            <a:off x="6691314" y="1998762"/>
            <a:ext cx="87788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</a:p>
        </p:txBody>
      </p:sp>
      <p:sp>
        <p:nvSpPr>
          <p:cNvPr id="34824" name="TextBox 10"/>
          <p:cNvSpPr txBox="1">
            <a:spLocks noChangeArrowheads="1"/>
          </p:cNvSpPr>
          <p:nvPr/>
        </p:nvSpPr>
        <p:spPr bwMode="auto">
          <a:xfrm>
            <a:off x="6556376" y="3130451"/>
            <a:ext cx="8096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</a:p>
        </p:txBody>
      </p:sp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6800850" y="3748187"/>
            <a:ext cx="8763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60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6556376" y="4783039"/>
            <a:ext cx="8096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</a:p>
        </p:txBody>
      </p:sp>
      <p:sp>
        <p:nvSpPr>
          <p:cNvPr id="34835" name="TextBox 50"/>
          <p:cNvSpPr txBox="1">
            <a:spLocks noChangeArrowheads="1"/>
          </p:cNvSpPr>
          <p:nvPr/>
        </p:nvSpPr>
        <p:spPr bwMode="auto">
          <a:xfrm>
            <a:off x="7366001" y="2239044"/>
            <a:ext cx="16351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P(W then W)</a:t>
            </a:r>
          </a:p>
        </p:txBody>
      </p:sp>
      <p:sp>
        <p:nvSpPr>
          <p:cNvPr id="34836" name="TextBox 51"/>
          <p:cNvSpPr txBox="1">
            <a:spLocks noChangeArrowheads="1"/>
          </p:cNvSpPr>
          <p:nvPr/>
        </p:nvSpPr>
        <p:spPr bwMode="auto">
          <a:xfrm>
            <a:off x="7366001" y="2993151"/>
            <a:ext cx="16351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P(W then L)</a:t>
            </a:r>
          </a:p>
        </p:txBody>
      </p:sp>
      <p:sp>
        <p:nvSpPr>
          <p:cNvPr id="34837" name="TextBox 52"/>
          <p:cNvSpPr txBox="1">
            <a:spLocks noChangeArrowheads="1"/>
          </p:cNvSpPr>
          <p:nvPr/>
        </p:nvSpPr>
        <p:spPr bwMode="auto">
          <a:xfrm>
            <a:off x="7342189" y="3810099"/>
            <a:ext cx="16351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P(L then W)</a:t>
            </a:r>
          </a:p>
        </p:txBody>
      </p:sp>
      <p:sp>
        <p:nvSpPr>
          <p:cNvPr id="34838" name="TextBox 53"/>
          <p:cNvSpPr txBox="1">
            <a:spLocks noChangeArrowheads="1"/>
          </p:cNvSpPr>
          <p:nvPr/>
        </p:nvSpPr>
        <p:spPr bwMode="auto">
          <a:xfrm>
            <a:off x="7342188" y="4541118"/>
            <a:ext cx="16335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P(L then L)</a:t>
            </a:r>
          </a:p>
        </p:txBody>
      </p:sp>
      <p:sp>
        <p:nvSpPr>
          <p:cNvPr id="34839" name="TextBox 54"/>
          <p:cNvSpPr txBox="1">
            <a:spLocks noChangeArrowheads="1"/>
          </p:cNvSpPr>
          <p:nvPr/>
        </p:nvSpPr>
        <p:spPr bwMode="auto">
          <a:xfrm>
            <a:off x="1991545" y="2029718"/>
            <a:ext cx="13922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altLang="en-US" sz="2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game</a:t>
            </a:r>
          </a:p>
        </p:txBody>
      </p:sp>
      <p:sp>
        <p:nvSpPr>
          <p:cNvPr id="34840" name="TextBox 55"/>
          <p:cNvSpPr txBox="1">
            <a:spLocks noChangeArrowheads="1"/>
          </p:cNvSpPr>
          <p:nvPr/>
        </p:nvSpPr>
        <p:spPr bwMode="auto">
          <a:xfrm>
            <a:off x="4973638" y="1423889"/>
            <a:ext cx="16176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en-US" sz="2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 game</a:t>
            </a:r>
          </a:p>
        </p:txBody>
      </p:sp>
      <p:sp>
        <p:nvSpPr>
          <p:cNvPr id="34841" name="TextBox 56"/>
          <p:cNvSpPr txBox="1">
            <a:spLocks noChangeArrowheads="1"/>
          </p:cNvSpPr>
          <p:nvPr/>
        </p:nvSpPr>
        <p:spPr bwMode="auto">
          <a:xfrm>
            <a:off x="7454900" y="1751682"/>
            <a:ext cx="16192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Outcomes</a:t>
            </a:r>
          </a:p>
        </p:txBody>
      </p:sp>
      <p:sp>
        <p:nvSpPr>
          <p:cNvPr id="34842" name="TextBox 1"/>
          <p:cNvSpPr txBox="1">
            <a:spLocks noChangeArrowheads="1"/>
          </p:cNvSpPr>
          <p:nvPr/>
        </p:nvSpPr>
        <p:spPr bwMode="auto">
          <a:xfrm>
            <a:off x="1127449" y="5805264"/>
            <a:ext cx="48966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P(Win exactly one chocolate) = </a:t>
            </a:r>
          </a:p>
        </p:txBody>
      </p:sp>
      <p:sp>
        <p:nvSpPr>
          <p:cNvPr id="35" name="Rectangle 34"/>
          <p:cNvSpPr/>
          <p:nvPr/>
        </p:nvSpPr>
        <p:spPr>
          <a:xfrm>
            <a:off x="0" y="1"/>
            <a:ext cx="12192000" cy="120967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63538">
              <a:defRPr/>
            </a:pP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517996" y="2698528"/>
                <a:ext cx="356187" cy="5640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16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16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GB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7996" y="2698528"/>
                <a:ext cx="356187" cy="5640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5115133" y="1896660"/>
                <a:ext cx="356187" cy="5649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16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16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5133" y="1896660"/>
                <a:ext cx="356187" cy="5649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5089439" y="2993152"/>
                <a:ext cx="356187" cy="5643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16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16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9439" y="2993152"/>
                <a:ext cx="356187" cy="56438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2509569" y="4039044"/>
                <a:ext cx="356187" cy="5643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16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16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GB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9569" y="4039044"/>
                <a:ext cx="356187" cy="56438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5472776" y="3592415"/>
                <a:ext cx="356187" cy="5649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16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16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2776" y="3592415"/>
                <a:ext cx="356187" cy="56496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5343252" y="4715062"/>
                <a:ext cx="356187" cy="5649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16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16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3252" y="4715062"/>
                <a:ext cx="356187" cy="56496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ounded Rectangle 41"/>
              <p:cNvSpPr/>
              <p:nvPr/>
            </p:nvSpPr>
            <p:spPr>
              <a:xfrm>
                <a:off x="9048329" y="2174516"/>
                <a:ext cx="1295991" cy="628963"/>
              </a:xfrm>
              <a:prstGeom prst="roundRect">
                <a:avLst/>
              </a:prstGeom>
              <a:solidFill>
                <a:srgbClr val="F9BC9A"/>
              </a:solidFill>
              <a:ln>
                <a:solidFill>
                  <a:srgbClr val="F9BC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16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16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6</m:t>
                          </m:r>
                        </m:den>
                      </m:f>
                      <m:r>
                        <m:rPr>
                          <m:nor/>
                        </m:rPr>
                        <a:rPr lang="en-GB"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×</m:t>
                      </m:r>
                      <m:f>
                        <m:fPr>
                          <m:ctrlPr>
                            <a:rPr lang="en-GB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16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16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  <m:r>
                        <m:rPr>
                          <m:nor/>
                        </m:rPr>
                        <a:rPr lang="en-GB"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GB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16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16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30</m:t>
                          </m:r>
                        </m:den>
                      </m:f>
                    </m:oMath>
                  </m:oMathPara>
                </a14:m>
                <a:endParaRPr lang="en-GB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2" name="Rounded 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8329" y="2174516"/>
                <a:ext cx="1295991" cy="628963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rgbClr val="F9BC9A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ounded Rectangle 42"/>
              <p:cNvSpPr/>
              <p:nvPr/>
            </p:nvSpPr>
            <p:spPr>
              <a:xfrm>
                <a:off x="9048482" y="2908202"/>
                <a:ext cx="1295991" cy="628963"/>
              </a:xfrm>
              <a:prstGeom prst="roundRect">
                <a:avLst/>
              </a:prstGeom>
              <a:solidFill>
                <a:srgbClr val="F9BC9A"/>
              </a:solidFill>
              <a:ln>
                <a:solidFill>
                  <a:srgbClr val="F9BC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16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16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6</m:t>
                          </m:r>
                        </m:den>
                      </m:f>
                      <m:r>
                        <m:rPr>
                          <m:nor/>
                        </m:rPr>
                        <a:rPr lang="en-GB"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×</m:t>
                      </m:r>
                      <m:f>
                        <m:fPr>
                          <m:ctrlPr>
                            <a:rPr lang="en-GB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16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16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  <m:r>
                        <m:rPr>
                          <m:nor/>
                        </m:rPr>
                        <a:rPr lang="en-GB"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GB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16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8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16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30</m:t>
                          </m:r>
                        </m:den>
                      </m:f>
                    </m:oMath>
                  </m:oMathPara>
                </a14:m>
                <a:endParaRPr lang="en-GB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3" name="Rounded 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8482" y="2908202"/>
                <a:ext cx="1295991" cy="628963"/>
              </a:xfrm>
              <a:prstGeom prst="round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solidFill>
                  <a:srgbClr val="F9BC9A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ounded Rectangle 43"/>
              <p:cNvSpPr/>
              <p:nvPr/>
            </p:nvSpPr>
            <p:spPr>
              <a:xfrm>
                <a:off x="9033756" y="3717033"/>
                <a:ext cx="1295991" cy="628963"/>
              </a:xfrm>
              <a:prstGeom prst="roundRect">
                <a:avLst/>
              </a:prstGeom>
              <a:solidFill>
                <a:srgbClr val="F9BC9A"/>
              </a:solidFill>
              <a:ln>
                <a:solidFill>
                  <a:srgbClr val="F9BC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16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16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6</m:t>
                          </m:r>
                        </m:den>
                      </m:f>
                      <m:r>
                        <m:rPr>
                          <m:nor/>
                        </m:rPr>
                        <a:rPr lang="en-GB"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×</m:t>
                      </m:r>
                      <m:f>
                        <m:fPr>
                          <m:ctrlPr>
                            <a:rPr lang="en-GB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16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16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  <m:r>
                        <m:rPr>
                          <m:nor/>
                        </m:rPr>
                        <a:rPr lang="en-GB"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GB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16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8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16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30</m:t>
                          </m:r>
                        </m:den>
                      </m:f>
                    </m:oMath>
                  </m:oMathPara>
                </a14:m>
                <a:endParaRPr lang="en-GB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4" name="Rounded Rectangle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3756" y="3717033"/>
                <a:ext cx="1295991" cy="628963"/>
              </a:xfrm>
              <a:prstGeom prst="round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solidFill>
                  <a:srgbClr val="F9BC9A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ounded Rectangle 44"/>
              <p:cNvSpPr/>
              <p:nvPr/>
            </p:nvSpPr>
            <p:spPr>
              <a:xfrm>
                <a:off x="9033755" y="4468558"/>
                <a:ext cx="1295991" cy="628963"/>
              </a:xfrm>
              <a:prstGeom prst="roundRect">
                <a:avLst/>
              </a:prstGeom>
              <a:solidFill>
                <a:srgbClr val="F9BC9A"/>
              </a:solidFill>
              <a:ln>
                <a:solidFill>
                  <a:srgbClr val="F9BC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16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16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6</m:t>
                          </m:r>
                        </m:den>
                      </m:f>
                      <m:r>
                        <m:rPr>
                          <m:nor/>
                        </m:rPr>
                        <a:rPr lang="en-GB"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×</m:t>
                      </m:r>
                      <m:f>
                        <m:fPr>
                          <m:ctrlPr>
                            <a:rPr lang="en-GB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16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16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  <m:r>
                        <m:rPr>
                          <m:nor/>
                        </m:rPr>
                        <a:rPr lang="en-GB"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GB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16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16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30</m:t>
                          </m:r>
                        </m:den>
                      </m:f>
                    </m:oMath>
                  </m:oMathPara>
                </a14:m>
                <a:endParaRPr lang="en-GB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5" name="Rounded Rectangle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3755" y="4468558"/>
                <a:ext cx="1295991" cy="628963"/>
              </a:xfrm>
              <a:prstGeom prst="round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solidFill>
                  <a:srgbClr val="F9BC9A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ounded Rectangle 45"/>
              <p:cNvSpPr/>
              <p:nvPr/>
            </p:nvSpPr>
            <p:spPr>
              <a:xfrm>
                <a:off x="5699438" y="5721764"/>
                <a:ext cx="2340778" cy="628963"/>
              </a:xfrm>
              <a:prstGeom prst="roundRect">
                <a:avLst/>
              </a:prstGeom>
              <a:solidFill>
                <a:srgbClr val="F9BC9A"/>
              </a:solidFill>
              <a:ln>
                <a:solidFill>
                  <a:srgbClr val="F9BC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16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8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16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30</m:t>
                          </m:r>
                        </m:den>
                      </m:f>
                      <m:r>
                        <m:rPr>
                          <m:nor/>
                        </m:rPr>
                        <a:rPr lang="en-GB"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+</m:t>
                      </m:r>
                      <m:f>
                        <m:fPr>
                          <m:ctrlPr>
                            <a:rPr lang="en-GB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16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8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16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30</m:t>
                          </m:r>
                        </m:den>
                      </m:f>
                      <m:r>
                        <m:rPr>
                          <m:nor/>
                        </m:rPr>
                        <a:rPr lang="en-GB"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GB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16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16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16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30</m:t>
                          </m:r>
                        </m:den>
                      </m:f>
                      <m:r>
                        <a:rPr lang="en-GB" sz="160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= </m:t>
                      </m:r>
                      <m:f>
                        <m:fPr>
                          <m:ctrlPr>
                            <a:rPr lang="en-GB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16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8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16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en-GB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6" name="Rounded Rectangle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9438" y="5721764"/>
                <a:ext cx="2340778" cy="628963"/>
              </a:xfrm>
              <a:prstGeom prst="round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solidFill>
                  <a:srgbClr val="F9BC9A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1"/>
            <a:ext cx="12192000" cy="120967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63538">
              <a:defRPr/>
            </a:pP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Lesson objectives</a:t>
            </a:r>
          </a:p>
        </p:txBody>
      </p:sp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335360" y="1209675"/>
            <a:ext cx="1152128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0"/>
              </a:spcBef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 be able to draw and interpret probability tree diagrams.</a:t>
            </a:r>
          </a:p>
          <a:p>
            <a:pPr marL="342900" indent="-342900">
              <a:spcBef>
                <a:spcPct val="0"/>
              </a:spcBef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Use probability tree diagrams to solve probability questions involving independent events.</a:t>
            </a:r>
          </a:p>
        </p:txBody>
      </p:sp>
    </p:spTree>
    <p:extLst>
      <p:ext uri="{BB962C8B-B14F-4D97-AF65-F5344CB8AC3E}">
        <p14:creationId xmlns:p14="http://schemas.microsoft.com/office/powerpoint/2010/main" val="2874583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3"/>
          <p:cNvSpPr txBox="1">
            <a:spLocks noChangeArrowheads="1"/>
          </p:cNvSpPr>
          <p:nvPr/>
        </p:nvSpPr>
        <p:spPr bwMode="auto">
          <a:xfrm>
            <a:off x="335360" y="1340770"/>
            <a:ext cx="11521280" cy="5447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 bag contains six tickets numbered 1, 2, 3, 4, 5 and 6.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 student plays a game where they draw a ticket from the bag.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If they get a number less than 3 they eat a chocolate.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They play the game twice, </a:t>
            </a:r>
            <a:r>
              <a:rPr lang="en-GB" alt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returning the ticket between games so that there are always six tickets in the bag.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GB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Find, using any method, the probability that:</a:t>
            </a:r>
          </a:p>
          <a:p>
            <a:pPr marL="457200" indent="-457200" eaLnBrk="1" hangingPunct="1">
              <a:spcBef>
                <a:spcPct val="50000"/>
              </a:spcBef>
              <a:buFont typeface="+mj-lt"/>
              <a:buAutoNum type="alphaLcParenR"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student eats two chocolates.</a:t>
            </a:r>
          </a:p>
          <a:p>
            <a:pPr marL="457200" indent="-457200" eaLnBrk="1" hangingPunct="1">
              <a:spcBef>
                <a:spcPct val="50000"/>
              </a:spcBef>
              <a:buFont typeface="+mj-lt"/>
              <a:buAutoNum type="alphaLcParenR"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student eats no chocolates.</a:t>
            </a:r>
          </a:p>
          <a:p>
            <a:pPr marL="457200" indent="-457200" eaLnBrk="1" hangingPunct="1">
              <a:spcBef>
                <a:spcPct val="50000"/>
              </a:spcBef>
              <a:buFont typeface="+mj-lt"/>
              <a:buAutoNum type="alphaLcParenR"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student ends up eating exactly one chocolate.</a:t>
            </a:r>
          </a:p>
          <a:p>
            <a:pPr marL="457200" indent="-457200" eaLnBrk="1" hangingPunct="1">
              <a:spcBef>
                <a:spcPct val="50000"/>
              </a:spcBef>
              <a:buFont typeface="+mj-lt"/>
              <a:buAutoNum type="alphaLcParenR"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student eats </a:t>
            </a:r>
            <a:r>
              <a:rPr lang="en-GB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at least </a:t>
            </a: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one chocolate.</a:t>
            </a:r>
          </a:p>
        </p:txBody>
      </p:sp>
      <p:sp>
        <p:nvSpPr>
          <p:cNvPr id="4099" name="Text Box 4"/>
          <p:cNvSpPr txBox="1">
            <a:spLocks noChangeArrowheads="1"/>
          </p:cNvSpPr>
          <p:nvPr/>
        </p:nvSpPr>
        <p:spPr bwMode="auto">
          <a:xfrm>
            <a:off x="5691188" y="17986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5" name="Rectangle 4"/>
          <p:cNvSpPr/>
          <p:nvPr/>
        </p:nvSpPr>
        <p:spPr>
          <a:xfrm>
            <a:off x="0" y="1"/>
            <a:ext cx="12192000" cy="120967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63538">
              <a:defRPr/>
            </a:pP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Finding probabilities - recap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3"/>
          <p:cNvGrpSpPr>
            <a:grpSpLocks/>
          </p:cNvGrpSpPr>
          <p:nvPr/>
        </p:nvGrpSpPr>
        <p:grpSpPr bwMode="auto">
          <a:xfrm>
            <a:off x="583499" y="1268627"/>
            <a:ext cx="4002803" cy="3024468"/>
            <a:chOff x="-39" y="389"/>
            <a:chExt cx="2969" cy="2659"/>
          </a:xfrm>
        </p:grpSpPr>
        <p:sp>
          <p:nvSpPr>
            <p:cNvPr id="6154" name="Rectangle 4"/>
            <p:cNvSpPr>
              <a:spLocks noChangeArrowheads="1"/>
            </p:cNvSpPr>
            <p:nvPr/>
          </p:nvSpPr>
          <p:spPr bwMode="auto">
            <a:xfrm>
              <a:off x="2557" y="2731"/>
              <a:ext cx="373" cy="3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55" name="Rectangle 5"/>
            <p:cNvSpPr>
              <a:spLocks noChangeArrowheads="1"/>
            </p:cNvSpPr>
            <p:nvPr/>
          </p:nvSpPr>
          <p:spPr bwMode="auto">
            <a:xfrm>
              <a:off x="2184" y="2731"/>
              <a:ext cx="373" cy="3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56" name="Rectangle 6"/>
            <p:cNvSpPr>
              <a:spLocks noChangeArrowheads="1"/>
            </p:cNvSpPr>
            <p:nvPr/>
          </p:nvSpPr>
          <p:spPr bwMode="auto">
            <a:xfrm>
              <a:off x="1810" y="2731"/>
              <a:ext cx="374" cy="3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57" name="Rectangle 7"/>
            <p:cNvSpPr>
              <a:spLocks noChangeArrowheads="1"/>
            </p:cNvSpPr>
            <p:nvPr/>
          </p:nvSpPr>
          <p:spPr bwMode="auto">
            <a:xfrm>
              <a:off x="1437" y="2731"/>
              <a:ext cx="373" cy="3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58" name="Rectangle 8"/>
            <p:cNvSpPr>
              <a:spLocks noChangeArrowheads="1"/>
            </p:cNvSpPr>
            <p:nvPr/>
          </p:nvSpPr>
          <p:spPr bwMode="auto">
            <a:xfrm>
              <a:off x="1063" y="2731"/>
              <a:ext cx="374" cy="3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59" name="Rectangle 9"/>
            <p:cNvSpPr>
              <a:spLocks noChangeArrowheads="1"/>
            </p:cNvSpPr>
            <p:nvPr/>
          </p:nvSpPr>
          <p:spPr bwMode="auto">
            <a:xfrm>
              <a:off x="690" y="2731"/>
              <a:ext cx="373" cy="3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60" name="Rectangle 10"/>
            <p:cNvSpPr>
              <a:spLocks noChangeArrowheads="1"/>
            </p:cNvSpPr>
            <p:nvPr/>
          </p:nvSpPr>
          <p:spPr bwMode="auto">
            <a:xfrm>
              <a:off x="317" y="2731"/>
              <a:ext cx="373" cy="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/>
                <a:t>6</a:t>
              </a:r>
              <a:endParaRPr lang="en-US" altLang="en-US" sz="2400"/>
            </a:p>
          </p:txBody>
        </p:sp>
        <p:sp>
          <p:nvSpPr>
            <p:cNvPr id="6161" name="Rectangle 11"/>
            <p:cNvSpPr>
              <a:spLocks noChangeArrowheads="1"/>
            </p:cNvSpPr>
            <p:nvPr/>
          </p:nvSpPr>
          <p:spPr bwMode="auto">
            <a:xfrm>
              <a:off x="2557" y="2413"/>
              <a:ext cx="373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62" name="Rectangle 12"/>
            <p:cNvSpPr>
              <a:spLocks noChangeArrowheads="1"/>
            </p:cNvSpPr>
            <p:nvPr/>
          </p:nvSpPr>
          <p:spPr bwMode="auto">
            <a:xfrm>
              <a:off x="2184" y="2413"/>
              <a:ext cx="373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63" name="Rectangle 13"/>
            <p:cNvSpPr>
              <a:spLocks noChangeArrowheads="1"/>
            </p:cNvSpPr>
            <p:nvPr/>
          </p:nvSpPr>
          <p:spPr bwMode="auto">
            <a:xfrm>
              <a:off x="1810" y="2413"/>
              <a:ext cx="374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64" name="Rectangle 14"/>
            <p:cNvSpPr>
              <a:spLocks noChangeArrowheads="1"/>
            </p:cNvSpPr>
            <p:nvPr/>
          </p:nvSpPr>
          <p:spPr bwMode="auto">
            <a:xfrm>
              <a:off x="1437" y="2413"/>
              <a:ext cx="373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65" name="Rectangle 15"/>
            <p:cNvSpPr>
              <a:spLocks noChangeArrowheads="1"/>
            </p:cNvSpPr>
            <p:nvPr/>
          </p:nvSpPr>
          <p:spPr bwMode="auto">
            <a:xfrm>
              <a:off x="1063" y="2413"/>
              <a:ext cx="374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66" name="Rectangle 16"/>
            <p:cNvSpPr>
              <a:spLocks noChangeArrowheads="1"/>
            </p:cNvSpPr>
            <p:nvPr/>
          </p:nvSpPr>
          <p:spPr bwMode="auto">
            <a:xfrm>
              <a:off x="690" y="2413"/>
              <a:ext cx="373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67" name="Rectangle 17"/>
            <p:cNvSpPr>
              <a:spLocks noChangeArrowheads="1"/>
            </p:cNvSpPr>
            <p:nvPr/>
          </p:nvSpPr>
          <p:spPr bwMode="auto">
            <a:xfrm>
              <a:off x="317" y="2413"/>
              <a:ext cx="373" cy="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 dirty="0"/>
                <a:t>5</a:t>
              </a:r>
              <a:endParaRPr lang="en-US" altLang="en-US" sz="2400" dirty="0"/>
            </a:p>
          </p:txBody>
        </p:sp>
        <p:sp>
          <p:nvSpPr>
            <p:cNvPr id="6168" name="Rectangle 18"/>
            <p:cNvSpPr>
              <a:spLocks noChangeArrowheads="1"/>
            </p:cNvSpPr>
            <p:nvPr/>
          </p:nvSpPr>
          <p:spPr bwMode="auto">
            <a:xfrm>
              <a:off x="2557" y="2096"/>
              <a:ext cx="373" cy="3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69" name="Rectangle 19"/>
            <p:cNvSpPr>
              <a:spLocks noChangeArrowheads="1"/>
            </p:cNvSpPr>
            <p:nvPr/>
          </p:nvSpPr>
          <p:spPr bwMode="auto">
            <a:xfrm>
              <a:off x="2184" y="2096"/>
              <a:ext cx="373" cy="3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70" name="Rectangle 20"/>
            <p:cNvSpPr>
              <a:spLocks noChangeArrowheads="1"/>
            </p:cNvSpPr>
            <p:nvPr/>
          </p:nvSpPr>
          <p:spPr bwMode="auto">
            <a:xfrm>
              <a:off x="1810" y="2096"/>
              <a:ext cx="374" cy="3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71" name="Rectangle 21"/>
            <p:cNvSpPr>
              <a:spLocks noChangeArrowheads="1"/>
            </p:cNvSpPr>
            <p:nvPr/>
          </p:nvSpPr>
          <p:spPr bwMode="auto">
            <a:xfrm>
              <a:off x="1437" y="2096"/>
              <a:ext cx="373" cy="3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72" name="Rectangle 22"/>
            <p:cNvSpPr>
              <a:spLocks noChangeArrowheads="1"/>
            </p:cNvSpPr>
            <p:nvPr/>
          </p:nvSpPr>
          <p:spPr bwMode="auto">
            <a:xfrm>
              <a:off x="1063" y="2096"/>
              <a:ext cx="374" cy="3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73" name="Rectangle 23"/>
            <p:cNvSpPr>
              <a:spLocks noChangeArrowheads="1"/>
            </p:cNvSpPr>
            <p:nvPr/>
          </p:nvSpPr>
          <p:spPr bwMode="auto">
            <a:xfrm>
              <a:off x="690" y="2096"/>
              <a:ext cx="373" cy="3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74" name="Rectangle 24"/>
            <p:cNvSpPr>
              <a:spLocks noChangeArrowheads="1"/>
            </p:cNvSpPr>
            <p:nvPr/>
          </p:nvSpPr>
          <p:spPr bwMode="auto">
            <a:xfrm>
              <a:off x="317" y="2096"/>
              <a:ext cx="373" cy="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/>
                <a:t>4</a:t>
              </a:r>
              <a:endParaRPr lang="en-US" altLang="en-US" sz="2400"/>
            </a:p>
          </p:txBody>
        </p:sp>
        <p:sp>
          <p:nvSpPr>
            <p:cNvPr id="6175" name="Rectangle 25"/>
            <p:cNvSpPr>
              <a:spLocks noChangeArrowheads="1"/>
            </p:cNvSpPr>
            <p:nvPr/>
          </p:nvSpPr>
          <p:spPr bwMode="auto">
            <a:xfrm>
              <a:off x="2557" y="1778"/>
              <a:ext cx="373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76" name="Rectangle 26"/>
            <p:cNvSpPr>
              <a:spLocks noChangeArrowheads="1"/>
            </p:cNvSpPr>
            <p:nvPr/>
          </p:nvSpPr>
          <p:spPr bwMode="auto">
            <a:xfrm>
              <a:off x="2184" y="1778"/>
              <a:ext cx="373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77" name="Rectangle 27"/>
            <p:cNvSpPr>
              <a:spLocks noChangeArrowheads="1"/>
            </p:cNvSpPr>
            <p:nvPr/>
          </p:nvSpPr>
          <p:spPr bwMode="auto">
            <a:xfrm>
              <a:off x="1810" y="1778"/>
              <a:ext cx="374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78" name="Rectangle 28"/>
            <p:cNvSpPr>
              <a:spLocks noChangeArrowheads="1"/>
            </p:cNvSpPr>
            <p:nvPr/>
          </p:nvSpPr>
          <p:spPr bwMode="auto">
            <a:xfrm>
              <a:off x="1437" y="1778"/>
              <a:ext cx="373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79" name="Rectangle 29"/>
            <p:cNvSpPr>
              <a:spLocks noChangeArrowheads="1"/>
            </p:cNvSpPr>
            <p:nvPr/>
          </p:nvSpPr>
          <p:spPr bwMode="auto">
            <a:xfrm>
              <a:off x="1063" y="1778"/>
              <a:ext cx="374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80" name="Rectangle 30"/>
            <p:cNvSpPr>
              <a:spLocks noChangeArrowheads="1"/>
            </p:cNvSpPr>
            <p:nvPr/>
          </p:nvSpPr>
          <p:spPr bwMode="auto">
            <a:xfrm>
              <a:off x="690" y="1778"/>
              <a:ext cx="373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81" name="Rectangle 31"/>
            <p:cNvSpPr>
              <a:spLocks noChangeArrowheads="1"/>
            </p:cNvSpPr>
            <p:nvPr/>
          </p:nvSpPr>
          <p:spPr bwMode="auto">
            <a:xfrm>
              <a:off x="317" y="1778"/>
              <a:ext cx="373" cy="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/>
                <a:t>3</a:t>
              </a:r>
              <a:endParaRPr lang="en-US" altLang="en-US" sz="2400"/>
            </a:p>
          </p:txBody>
        </p:sp>
        <p:sp>
          <p:nvSpPr>
            <p:cNvPr id="6182" name="Rectangle 32"/>
            <p:cNvSpPr>
              <a:spLocks noChangeArrowheads="1"/>
            </p:cNvSpPr>
            <p:nvPr/>
          </p:nvSpPr>
          <p:spPr bwMode="auto">
            <a:xfrm>
              <a:off x="2557" y="1460"/>
              <a:ext cx="373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83" name="Rectangle 33"/>
            <p:cNvSpPr>
              <a:spLocks noChangeArrowheads="1"/>
            </p:cNvSpPr>
            <p:nvPr/>
          </p:nvSpPr>
          <p:spPr bwMode="auto">
            <a:xfrm>
              <a:off x="2184" y="1460"/>
              <a:ext cx="373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84" name="Rectangle 34"/>
            <p:cNvSpPr>
              <a:spLocks noChangeArrowheads="1"/>
            </p:cNvSpPr>
            <p:nvPr/>
          </p:nvSpPr>
          <p:spPr bwMode="auto">
            <a:xfrm>
              <a:off x="1810" y="1460"/>
              <a:ext cx="374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85" name="Rectangle 35"/>
            <p:cNvSpPr>
              <a:spLocks noChangeArrowheads="1"/>
            </p:cNvSpPr>
            <p:nvPr/>
          </p:nvSpPr>
          <p:spPr bwMode="auto">
            <a:xfrm>
              <a:off x="1437" y="1460"/>
              <a:ext cx="373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86" name="Rectangle 36"/>
            <p:cNvSpPr>
              <a:spLocks noChangeArrowheads="1"/>
            </p:cNvSpPr>
            <p:nvPr/>
          </p:nvSpPr>
          <p:spPr bwMode="auto">
            <a:xfrm>
              <a:off x="1063" y="1460"/>
              <a:ext cx="374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US" altLang="en-US" sz="2400">
                  <a:solidFill>
                    <a:srgbClr val="FF6600"/>
                  </a:solidFill>
                </a:rPr>
                <a:t>x</a:t>
              </a:r>
            </a:p>
          </p:txBody>
        </p:sp>
        <p:sp>
          <p:nvSpPr>
            <p:cNvPr id="6187" name="Rectangle 37"/>
            <p:cNvSpPr>
              <a:spLocks noChangeArrowheads="1"/>
            </p:cNvSpPr>
            <p:nvPr/>
          </p:nvSpPr>
          <p:spPr bwMode="auto">
            <a:xfrm>
              <a:off x="690" y="1460"/>
              <a:ext cx="373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US" altLang="en-US" sz="2400">
                  <a:solidFill>
                    <a:srgbClr val="FF6600"/>
                  </a:solidFill>
                </a:rPr>
                <a:t>x</a:t>
              </a:r>
            </a:p>
          </p:txBody>
        </p:sp>
        <p:sp>
          <p:nvSpPr>
            <p:cNvPr id="6188" name="Rectangle 38"/>
            <p:cNvSpPr>
              <a:spLocks noChangeArrowheads="1"/>
            </p:cNvSpPr>
            <p:nvPr/>
          </p:nvSpPr>
          <p:spPr bwMode="auto">
            <a:xfrm>
              <a:off x="317" y="1460"/>
              <a:ext cx="373" cy="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/>
                <a:t>2</a:t>
              </a:r>
              <a:endParaRPr lang="en-US" altLang="en-US" sz="2400"/>
            </a:p>
          </p:txBody>
        </p:sp>
        <p:sp>
          <p:nvSpPr>
            <p:cNvPr id="6189" name="Rectangle 39"/>
            <p:cNvSpPr>
              <a:spLocks noChangeArrowheads="1"/>
            </p:cNvSpPr>
            <p:nvPr/>
          </p:nvSpPr>
          <p:spPr bwMode="auto">
            <a:xfrm>
              <a:off x="2557" y="1112"/>
              <a:ext cx="373" cy="3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90" name="Rectangle 40"/>
            <p:cNvSpPr>
              <a:spLocks noChangeArrowheads="1"/>
            </p:cNvSpPr>
            <p:nvPr/>
          </p:nvSpPr>
          <p:spPr bwMode="auto">
            <a:xfrm>
              <a:off x="2184" y="1112"/>
              <a:ext cx="373" cy="3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91" name="Rectangle 41"/>
            <p:cNvSpPr>
              <a:spLocks noChangeArrowheads="1"/>
            </p:cNvSpPr>
            <p:nvPr/>
          </p:nvSpPr>
          <p:spPr bwMode="auto">
            <a:xfrm>
              <a:off x="1810" y="1112"/>
              <a:ext cx="374" cy="3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92" name="Rectangle 42"/>
            <p:cNvSpPr>
              <a:spLocks noChangeArrowheads="1"/>
            </p:cNvSpPr>
            <p:nvPr/>
          </p:nvSpPr>
          <p:spPr bwMode="auto">
            <a:xfrm>
              <a:off x="1437" y="1112"/>
              <a:ext cx="373" cy="3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93" name="Rectangle 43"/>
            <p:cNvSpPr>
              <a:spLocks noChangeArrowheads="1"/>
            </p:cNvSpPr>
            <p:nvPr/>
          </p:nvSpPr>
          <p:spPr bwMode="auto">
            <a:xfrm>
              <a:off x="1063" y="1112"/>
              <a:ext cx="374" cy="3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US" altLang="en-US" sz="2400">
                  <a:solidFill>
                    <a:srgbClr val="FF6600"/>
                  </a:solidFill>
                </a:rPr>
                <a:t>x</a:t>
              </a:r>
            </a:p>
          </p:txBody>
        </p:sp>
        <p:sp>
          <p:nvSpPr>
            <p:cNvPr id="6194" name="Rectangle 44"/>
            <p:cNvSpPr>
              <a:spLocks noChangeArrowheads="1"/>
            </p:cNvSpPr>
            <p:nvPr/>
          </p:nvSpPr>
          <p:spPr bwMode="auto">
            <a:xfrm>
              <a:off x="690" y="1112"/>
              <a:ext cx="373" cy="3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US" altLang="en-US" sz="2400">
                  <a:solidFill>
                    <a:srgbClr val="FF6600"/>
                  </a:solidFill>
                </a:rPr>
                <a:t>x</a:t>
              </a:r>
            </a:p>
          </p:txBody>
        </p:sp>
        <p:sp>
          <p:nvSpPr>
            <p:cNvPr id="6195" name="Rectangle 45"/>
            <p:cNvSpPr>
              <a:spLocks noChangeArrowheads="1"/>
            </p:cNvSpPr>
            <p:nvPr/>
          </p:nvSpPr>
          <p:spPr bwMode="auto">
            <a:xfrm>
              <a:off x="317" y="1112"/>
              <a:ext cx="373" cy="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/>
                <a:t>1</a:t>
              </a:r>
              <a:endParaRPr lang="en-US" altLang="en-US" sz="2400"/>
            </a:p>
          </p:txBody>
        </p:sp>
        <p:sp>
          <p:nvSpPr>
            <p:cNvPr id="6196" name="Rectangle 46"/>
            <p:cNvSpPr>
              <a:spLocks noChangeArrowheads="1"/>
            </p:cNvSpPr>
            <p:nvPr/>
          </p:nvSpPr>
          <p:spPr bwMode="auto">
            <a:xfrm>
              <a:off x="2557" y="778"/>
              <a:ext cx="373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/>
                <a:t>6</a:t>
              </a:r>
              <a:endParaRPr lang="en-US" altLang="en-US" sz="2400"/>
            </a:p>
          </p:txBody>
        </p:sp>
        <p:sp>
          <p:nvSpPr>
            <p:cNvPr id="6197" name="Rectangle 47"/>
            <p:cNvSpPr>
              <a:spLocks noChangeArrowheads="1"/>
            </p:cNvSpPr>
            <p:nvPr/>
          </p:nvSpPr>
          <p:spPr bwMode="auto">
            <a:xfrm>
              <a:off x="2184" y="778"/>
              <a:ext cx="373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/>
                <a:t>5</a:t>
              </a:r>
              <a:endParaRPr lang="en-US" altLang="en-US" sz="2400"/>
            </a:p>
          </p:txBody>
        </p:sp>
        <p:sp>
          <p:nvSpPr>
            <p:cNvPr id="6198" name="Rectangle 48"/>
            <p:cNvSpPr>
              <a:spLocks noChangeArrowheads="1"/>
            </p:cNvSpPr>
            <p:nvPr/>
          </p:nvSpPr>
          <p:spPr bwMode="auto">
            <a:xfrm>
              <a:off x="1810" y="778"/>
              <a:ext cx="374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/>
                <a:t>4</a:t>
              </a:r>
              <a:endParaRPr lang="en-US" altLang="en-US" sz="2400"/>
            </a:p>
          </p:txBody>
        </p:sp>
        <p:sp>
          <p:nvSpPr>
            <p:cNvPr id="6199" name="Rectangle 49"/>
            <p:cNvSpPr>
              <a:spLocks noChangeArrowheads="1"/>
            </p:cNvSpPr>
            <p:nvPr/>
          </p:nvSpPr>
          <p:spPr bwMode="auto">
            <a:xfrm>
              <a:off x="1437" y="778"/>
              <a:ext cx="373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/>
                <a:t>3</a:t>
              </a:r>
              <a:endParaRPr lang="en-US" altLang="en-US" sz="2400"/>
            </a:p>
          </p:txBody>
        </p:sp>
        <p:sp>
          <p:nvSpPr>
            <p:cNvPr id="6200" name="Rectangle 50"/>
            <p:cNvSpPr>
              <a:spLocks noChangeArrowheads="1"/>
            </p:cNvSpPr>
            <p:nvPr/>
          </p:nvSpPr>
          <p:spPr bwMode="auto">
            <a:xfrm>
              <a:off x="1063" y="778"/>
              <a:ext cx="374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/>
                <a:t>2</a:t>
              </a:r>
              <a:endParaRPr lang="en-US" altLang="en-US" sz="2400"/>
            </a:p>
          </p:txBody>
        </p:sp>
        <p:sp>
          <p:nvSpPr>
            <p:cNvPr id="6201" name="Rectangle 51"/>
            <p:cNvSpPr>
              <a:spLocks noChangeArrowheads="1"/>
            </p:cNvSpPr>
            <p:nvPr/>
          </p:nvSpPr>
          <p:spPr bwMode="auto">
            <a:xfrm>
              <a:off x="690" y="778"/>
              <a:ext cx="373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/>
                <a:t>1</a:t>
              </a:r>
              <a:endParaRPr lang="en-US" altLang="en-US" sz="2400"/>
            </a:p>
          </p:txBody>
        </p:sp>
        <p:sp>
          <p:nvSpPr>
            <p:cNvPr id="6202" name="Rectangle 52"/>
            <p:cNvSpPr>
              <a:spLocks noChangeArrowheads="1"/>
            </p:cNvSpPr>
            <p:nvPr/>
          </p:nvSpPr>
          <p:spPr bwMode="auto">
            <a:xfrm>
              <a:off x="317" y="778"/>
              <a:ext cx="373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/>
                <a:t>+</a:t>
              </a:r>
              <a:endParaRPr lang="en-US" altLang="en-US" sz="2400"/>
            </a:p>
          </p:txBody>
        </p:sp>
        <p:sp>
          <p:nvSpPr>
            <p:cNvPr id="6203" name="Line 53"/>
            <p:cNvSpPr>
              <a:spLocks noChangeShapeType="1"/>
            </p:cNvSpPr>
            <p:nvPr/>
          </p:nvSpPr>
          <p:spPr bwMode="auto">
            <a:xfrm>
              <a:off x="317" y="778"/>
              <a:ext cx="2613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04" name="Line 54"/>
            <p:cNvSpPr>
              <a:spLocks noChangeShapeType="1"/>
            </p:cNvSpPr>
            <p:nvPr/>
          </p:nvSpPr>
          <p:spPr bwMode="auto">
            <a:xfrm>
              <a:off x="317" y="1112"/>
              <a:ext cx="261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05" name="Line 55"/>
            <p:cNvSpPr>
              <a:spLocks noChangeShapeType="1"/>
            </p:cNvSpPr>
            <p:nvPr/>
          </p:nvSpPr>
          <p:spPr bwMode="auto">
            <a:xfrm>
              <a:off x="317" y="1460"/>
              <a:ext cx="261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06" name="Line 56"/>
            <p:cNvSpPr>
              <a:spLocks noChangeShapeType="1"/>
            </p:cNvSpPr>
            <p:nvPr/>
          </p:nvSpPr>
          <p:spPr bwMode="auto">
            <a:xfrm>
              <a:off x="317" y="1778"/>
              <a:ext cx="261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07" name="Line 57"/>
            <p:cNvSpPr>
              <a:spLocks noChangeShapeType="1"/>
            </p:cNvSpPr>
            <p:nvPr/>
          </p:nvSpPr>
          <p:spPr bwMode="auto">
            <a:xfrm>
              <a:off x="317" y="2096"/>
              <a:ext cx="261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08" name="Line 58"/>
            <p:cNvSpPr>
              <a:spLocks noChangeShapeType="1"/>
            </p:cNvSpPr>
            <p:nvPr/>
          </p:nvSpPr>
          <p:spPr bwMode="auto">
            <a:xfrm>
              <a:off x="317" y="2413"/>
              <a:ext cx="261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09" name="Line 59"/>
            <p:cNvSpPr>
              <a:spLocks noChangeShapeType="1"/>
            </p:cNvSpPr>
            <p:nvPr/>
          </p:nvSpPr>
          <p:spPr bwMode="auto">
            <a:xfrm>
              <a:off x="317" y="2731"/>
              <a:ext cx="261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0" name="Line 60"/>
            <p:cNvSpPr>
              <a:spLocks noChangeShapeType="1"/>
            </p:cNvSpPr>
            <p:nvPr/>
          </p:nvSpPr>
          <p:spPr bwMode="auto">
            <a:xfrm>
              <a:off x="317" y="3048"/>
              <a:ext cx="2613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1" name="Line 61"/>
            <p:cNvSpPr>
              <a:spLocks noChangeShapeType="1"/>
            </p:cNvSpPr>
            <p:nvPr/>
          </p:nvSpPr>
          <p:spPr bwMode="auto">
            <a:xfrm>
              <a:off x="317" y="778"/>
              <a:ext cx="0" cy="227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2" name="Line 62"/>
            <p:cNvSpPr>
              <a:spLocks noChangeShapeType="1"/>
            </p:cNvSpPr>
            <p:nvPr/>
          </p:nvSpPr>
          <p:spPr bwMode="auto">
            <a:xfrm>
              <a:off x="690" y="778"/>
              <a:ext cx="0" cy="2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3" name="Line 63"/>
            <p:cNvSpPr>
              <a:spLocks noChangeShapeType="1"/>
            </p:cNvSpPr>
            <p:nvPr/>
          </p:nvSpPr>
          <p:spPr bwMode="auto">
            <a:xfrm>
              <a:off x="1063" y="778"/>
              <a:ext cx="0" cy="2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4" name="Line 64"/>
            <p:cNvSpPr>
              <a:spLocks noChangeShapeType="1"/>
            </p:cNvSpPr>
            <p:nvPr/>
          </p:nvSpPr>
          <p:spPr bwMode="auto">
            <a:xfrm>
              <a:off x="1437" y="778"/>
              <a:ext cx="0" cy="2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5" name="Line 65"/>
            <p:cNvSpPr>
              <a:spLocks noChangeShapeType="1"/>
            </p:cNvSpPr>
            <p:nvPr/>
          </p:nvSpPr>
          <p:spPr bwMode="auto">
            <a:xfrm>
              <a:off x="1814" y="778"/>
              <a:ext cx="0" cy="2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6" name="Line 66"/>
            <p:cNvSpPr>
              <a:spLocks noChangeShapeType="1"/>
            </p:cNvSpPr>
            <p:nvPr/>
          </p:nvSpPr>
          <p:spPr bwMode="auto">
            <a:xfrm>
              <a:off x="2184" y="778"/>
              <a:ext cx="0" cy="2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7" name="Line 67"/>
            <p:cNvSpPr>
              <a:spLocks noChangeShapeType="1"/>
            </p:cNvSpPr>
            <p:nvPr/>
          </p:nvSpPr>
          <p:spPr bwMode="auto">
            <a:xfrm>
              <a:off x="2557" y="778"/>
              <a:ext cx="0" cy="2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8" name="Line 68"/>
            <p:cNvSpPr>
              <a:spLocks noChangeShapeType="1"/>
            </p:cNvSpPr>
            <p:nvPr/>
          </p:nvSpPr>
          <p:spPr bwMode="auto">
            <a:xfrm>
              <a:off x="2930" y="778"/>
              <a:ext cx="0" cy="227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9" name="Rectangle 69"/>
            <p:cNvSpPr>
              <a:spLocks noChangeArrowheads="1"/>
            </p:cNvSpPr>
            <p:nvPr/>
          </p:nvSpPr>
          <p:spPr bwMode="auto">
            <a:xfrm>
              <a:off x="653" y="389"/>
              <a:ext cx="2199" cy="3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GB" altLang="en-US" sz="2000" b="1" dirty="0">
                  <a:latin typeface="Arial" charset="0"/>
                </a:rPr>
                <a:t>2</a:t>
              </a:r>
              <a:r>
                <a:rPr lang="en-GB" altLang="en-US" sz="2000" b="1" baseline="30000" dirty="0">
                  <a:latin typeface="Arial" charset="0"/>
                </a:rPr>
                <a:t>nd</a:t>
              </a:r>
              <a:r>
                <a:rPr lang="en-GB" altLang="en-US" sz="2000" b="1" dirty="0">
                  <a:latin typeface="Arial" charset="0"/>
                </a:rPr>
                <a:t> game</a:t>
              </a:r>
              <a:endParaRPr lang="en-US" altLang="en-US" sz="2000" dirty="0">
                <a:latin typeface="Arial" charset="0"/>
              </a:endParaRPr>
            </a:p>
          </p:txBody>
        </p:sp>
        <p:sp>
          <p:nvSpPr>
            <p:cNvPr id="6220" name="Rectangle 70"/>
            <p:cNvSpPr>
              <a:spLocks noChangeArrowheads="1"/>
            </p:cNvSpPr>
            <p:nvPr/>
          </p:nvSpPr>
          <p:spPr bwMode="auto">
            <a:xfrm rot="16200000">
              <a:off x="-911" y="1763"/>
              <a:ext cx="2041" cy="2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GB" altLang="en-US" sz="2000" b="1" dirty="0">
                  <a:latin typeface="Arial" charset="0"/>
                </a:rPr>
                <a:t>1</a:t>
              </a:r>
              <a:r>
                <a:rPr lang="en-GB" altLang="en-US" sz="2000" b="1" baseline="30000" dirty="0">
                  <a:latin typeface="Arial" charset="0"/>
                </a:rPr>
                <a:t>st</a:t>
              </a:r>
              <a:r>
                <a:rPr lang="en-GB" altLang="en-US" sz="2000" b="1" dirty="0">
                  <a:latin typeface="Arial" charset="0"/>
                </a:rPr>
                <a:t> game</a:t>
              </a:r>
              <a:endParaRPr lang="en-US" altLang="en-US" sz="2000" dirty="0">
                <a:latin typeface="Arial" charset="0"/>
              </a:endParaRPr>
            </a:p>
          </p:txBody>
        </p:sp>
      </p:grpSp>
      <p:sp>
        <p:nvSpPr>
          <p:cNvPr id="70" name="Rectangle 69"/>
          <p:cNvSpPr/>
          <p:nvPr/>
        </p:nvSpPr>
        <p:spPr>
          <a:xfrm>
            <a:off x="5545852" y="1291669"/>
            <a:ext cx="63107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Calculate the probability that:</a:t>
            </a:r>
          </a:p>
          <a:p>
            <a:pPr marL="457200" indent="-457200" eaLnBrk="1" hangingPunct="1">
              <a:spcBef>
                <a:spcPct val="50000"/>
              </a:spcBef>
              <a:buFontTx/>
              <a:buAutoNum type="alphaLcParenR"/>
              <a:defRPr/>
            </a:pPr>
            <a:r>
              <a:rPr lang="en-GB" alt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student eats two chocolates.</a:t>
            </a: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indent="-457200" eaLnBrk="1" hangingPunct="1">
              <a:spcBef>
                <a:spcPct val="50000"/>
              </a:spcBef>
              <a:buFontTx/>
              <a:buAutoNum type="alphaLcParenR"/>
              <a:defRPr/>
            </a:pP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The student eats no chocolates.</a:t>
            </a:r>
          </a:p>
          <a:p>
            <a:pPr marL="457200" indent="-457200" eaLnBrk="1" hangingPunct="1">
              <a:spcBef>
                <a:spcPct val="50000"/>
              </a:spcBef>
              <a:buFontTx/>
              <a:buAutoNum type="alphaLcParenR"/>
              <a:defRPr/>
            </a:pP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The student ends up eating exactly one chocolate.</a:t>
            </a:r>
          </a:p>
          <a:p>
            <a:pPr marL="457200" indent="-457200" eaLnBrk="1" hangingPunct="1">
              <a:spcBef>
                <a:spcPct val="50000"/>
              </a:spcBef>
              <a:buFontTx/>
              <a:buAutoNum type="alphaLcParenR" startAt="4"/>
              <a:defRPr/>
            </a:pP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The student eats </a:t>
            </a:r>
            <a:r>
              <a:rPr lang="en-GB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at least </a:t>
            </a: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one chocolate.</a:t>
            </a:r>
          </a:p>
        </p:txBody>
      </p:sp>
      <p:sp>
        <p:nvSpPr>
          <p:cNvPr id="6149" name="TextBox 71"/>
          <p:cNvSpPr txBox="1">
            <a:spLocks noChangeArrowheads="1"/>
          </p:cNvSpPr>
          <p:nvPr/>
        </p:nvSpPr>
        <p:spPr bwMode="auto">
          <a:xfrm>
            <a:off x="335360" y="4676960"/>
            <a:ext cx="1152128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P(Student eats 2 chocolates)  =   P(Win Game 1) × P(Win game 2)</a:t>
            </a:r>
          </a:p>
        </p:txBody>
      </p:sp>
      <p:sp>
        <p:nvSpPr>
          <p:cNvPr id="6151" name="TextBox 73"/>
          <p:cNvSpPr txBox="1">
            <a:spLocks noChangeArrowheads="1"/>
          </p:cNvSpPr>
          <p:nvPr/>
        </p:nvSpPr>
        <p:spPr bwMode="auto">
          <a:xfrm>
            <a:off x="4079776" y="5991373"/>
            <a:ext cx="296369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=                              </a:t>
            </a:r>
          </a:p>
        </p:txBody>
      </p:sp>
      <p:sp>
        <p:nvSpPr>
          <p:cNvPr id="6153" name="TextBox 76"/>
          <p:cNvSpPr txBox="1">
            <a:spLocks noChangeArrowheads="1"/>
          </p:cNvSpPr>
          <p:nvPr/>
        </p:nvSpPr>
        <p:spPr bwMode="auto">
          <a:xfrm>
            <a:off x="4079776" y="5298142"/>
            <a:ext cx="3817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77" name="Rectangle 76"/>
          <p:cNvSpPr/>
          <p:nvPr/>
        </p:nvSpPr>
        <p:spPr>
          <a:xfrm>
            <a:off x="0" y="6190"/>
            <a:ext cx="12192000" cy="120967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63538">
              <a:defRPr/>
            </a:pP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Finding probabilities - recap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Rounded Rectangle 77"/>
              <p:cNvSpPr/>
              <p:nvPr/>
            </p:nvSpPr>
            <p:spPr>
              <a:xfrm>
                <a:off x="4655841" y="5155102"/>
                <a:ext cx="2154597" cy="705713"/>
              </a:xfrm>
              <a:prstGeom prst="roundRect">
                <a:avLst/>
              </a:prstGeom>
              <a:solidFill>
                <a:srgbClr val="F9BC9A"/>
              </a:solidFill>
              <a:ln>
                <a:solidFill>
                  <a:srgbClr val="F9BC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6</m:t>
                          </m:r>
                        </m:den>
                      </m:f>
                      <m:r>
                        <m:rPr>
                          <m:nor/>
                        </m:rPr>
                        <a:rPr lang="en-GB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×</m:t>
                      </m:r>
                      <m:f>
                        <m:fPr>
                          <m:ctrlP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GB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8" name="Rounded Rectangle 7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841" y="5155102"/>
                <a:ext cx="2154597" cy="705713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F9BC9A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Rounded Rectangle 78"/>
              <p:cNvSpPr/>
              <p:nvPr/>
            </p:nvSpPr>
            <p:spPr>
              <a:xfrm>
                <a:off x="4655840" y="5949281"/>
                <a:ext cx="792089" cy="705713"/>
              </a:xfrm>
              <a:prstGeom prst="roundRect">
                <a:avLst/>
              </a:prstGeom>
              <a:solidFill>
                <a:srgbClr val="F9BC9A"/>
              </a:solidFill>
              <a:ln>
                <a:solidFill>
                  <a:srgbClr val="F9BC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36</m:t>
                          </m:r>
                        </m:den>
                      </m:f>
                    </m:oMath>
                  </m:oMathPara>
                </a14:m>
                <a:endParaRPr lang="en-GB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9" name="Rounded Rectangle 7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840" y="5949281"/>
                <a:ext cx="792089" cy="705713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F9BC9A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0" name="TextBox 73"/>
          <p:cNvSpPr txBox="1">
            <a:spLocks noChangeArrowheads="1"/>
          </p:cNvSpPr>
          <p:nvPr/>
        </p:nvSpPr>
        <p:spPr bwMode="auto">
          <a:xfrm>
            <a:off x="5591944" y="5992234"/>
            <a:ext cx="702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=                            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Rounded Rectangle 80"/>
              <p:cNvSpPr/>
              <p:nvPr/>
            </p:nvSpPr>
            <p:spPr>
              <a:xfrm>
                <a:off x="6048350" y="5949281"/>
                <a:ext cx="792089" cy="705713"/>
              </a:xfrm>
              <a:prstGeom prst="roundRect">
                <a:avLst/>
              </a:prstGeom>
              <a:solidFill>
                <a:srgbClr val="F9BC9A"/>
              </a:solidFill>
              <a:ln>
                <a:solidFill>
                  <a:srgbClr val="F9BC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GB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1" name="Rounded Rectangle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8350" y="5949281"/>
                <a:ext cx="792089" cy="705713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rgbClr val="F9BC9A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3"/>
          <p:cNvGrpSpPr>
            <a:grpSpLocks/>
          </p:cNvGrpSpPr>
          <p:nvPr/>
        </p:nvGrpSpPr>
        <p:grpSpPr bwMode="auto">
          <a:xfrm>
            <a:off x="583499" y="1268627"/>
            <a:ext cx="4002803" cy="3024468"/>
            <a:chOff x="-39" y="389"/>
            <a:chExt cx="2969" cy="2659"/>
          </a:xfrm>
        </p:grpSpPr>
        <p:sp>
          <p:nvSpPr>
            <p:cNvPr id="6154" name="Rectangle 4"/>
            <p:cNvSpPr>
              <a:spLocks noChangeArrowheads="1"/>
            </p:cNvSpPr>
            <p:nvPr/>
          </p:nvSpPr>
          <p:spPr bwMode="auto">
            <a:xfrm>
              <a:off x="2557" y="2731"/>
              <a:ext cx="373" cy="3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55" name="Rectangle 5"/>
            <p:cNvSpPr>
              <a:spLocks noChangeArrowheads="1"/>
            </p:cNvSpPr>
            <p:nvPr/>
          </p:nvSpPr>
          <p:spPr bwMode="auto">
            <a:xfrm>
              <a:off x="2184" y="2731"/>
              <a:ext cx="373" cy="3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56" name="Rectangle 6"/>
            <p:cNvSpPr>
              <a:spLocks noChangeArrowheads="1"/>
            </p:cNvSpPr>
            <p:nvPr/>
          </p:nvSpPr>
          <p:spPr bwMode="auto">
            <a:xfrm>
              <a:off x="1810" y="2731"/>
              <a:ext cx="374" cy="3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57" name="Rectangle 7"/>
            <p:cNvSpPr>
              <a:spLocks noChangeArrowheads="1"/>
            </p:cNvSpPr>
            <p:nvPr/>
          </p:nvSpPr>
          <p:spPr bwMode="auto">
            <a:xfrm>
              <a:off x="1437" y="2731"/>
              <a:ext cx="373" cy="3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58" name="Rectangle 8"/>
            <p:cNvSpPr>
              <a:spLocks noChangeArrowheads="1"/>
            </p:cNvSpPr>
            <p:nvPr/>
          </p:nvSpPr>
          <p:spPr bwMode="auto">
            <a:xfrm>
              <a:off x="1063" y="2731"/>
              <a:ext cx="374" cy="3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59" name="Rectangle 9"/>
            <p:cNvSpPr>
              <a:spLocks noChangeArrowheads="1"/>
            </p:cNvSpPr>
            <p:nvPr/>
          </p:nvSpPr>
          <p:spPr bwMode="auto">
            <a:xfrm>
              <a:off x="690" y="2731"/>
              <a:ext cx="373" cy="3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60" name="Rectangle 10"/>
            <p:cNvSpPr>
              <a:spLocks noChangeArrowheads="1"/>
            </p:cNvSpPr>
            <p:nvPr/>
          </p:nvSpPr>
          <p:spPr bwMode="auto">
            <a:xfrm>
              <a:off x="317" y="2731"/>
              <a:ext cx="373" cy="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/>
                <a:t>6</a:t>
              </a:r>
              <a:endParaRPr lang="en-US" altLang="en-US" sz="2400"/>
            </a:p>
          </p:txBody>
        </p:sp>
        <p:sp>
          <p:nvSpPr>
            <p:cNvPr id="6161" name="Rectangle 11"/>
            <p:cNvSpPr>
              <a:spLocks noChangeArrowheads="1"/>
            </p:cNvSpPr>
            <p:nvPr/>
          </p:nvSpPr>
          <p:spPr bwMode="auto">
            <a:xfrm>
              <a:off x="2557" y="2413"/>
              <a:ext cx="373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62" name="Rectangle 12"/>
            <p:cNvSpPr>
              <a:spLocks noChangeArrowheads="1"/>
            </p:cNvSpPr>
            <p:nvPr/>
          </p:nvSpPr>
          <p:spPr bwMode="auto">
            <a:xfrm>
              <a:off x="2184" y="2413"/>
              <a:ext cx="373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63" name="Rectangle 13"/>
            <p:cNvSpPr>
              <a:spLocks noChangeArrowheads="1"/>
            </p:cNvSpPr>
            <p:nvPr/>
          </p:nvSpPr>
          <p:spPr bwMode="auto">
            <a:xfrm>
              <a:off x="1810" y="2413"/>
              <a:ext cx="374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64" name="Rectangle 14"/>
            <p:cNvSpPr>
              <a:spLocks noChangeArrowheads="1"/>
            </p:cNvSpPr>
            <p:nvPr/>
          </p:nvSpPr>
          <p:spPr bwMode="auto">
            <a:xfrm>
              <a:off x="1437" y="2413"/>
              <a:ext cx="373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65" name="Rectangle 15"/>
            <p:cNvSpPr>
              <a:spLocks noChangeArrowheads="1"/>
            </p:cNvSpPr>
            <p:nvPr/>
          </p:nvSpPr>
          <p:spPr bwMode="auto">
            <a:xfrm>
              <a:off x="1063" y="2413"/>
              <a:ext cx="374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66" name="Rectangle 16"/>
            <p:cNvSpPr>
              <a:spLocks noChangeArrowheads="1"/>
            </p:cNvSpPr>
            <p:nvPr/>
          </p:nvSpPr>
          <p:spPr bwMode="auto">
            <a:xfrm>
              <a:off x="690" y="2413"/>
              <a:ext cx="373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67" name="Rectangle 17"/>
            <p:cNvSpPr>
              <a:spLocks noChangeArrowheads="1"/>
            </p:cNvSpPr>
            <p:nvPr/>
          </p:nvSpPr>
          <p:spPr bwMode="auto">
            <a:xfrm>
              <a:off x="317" y="2413"/>
              <a:ext cx="373" cy="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 dirty="0"/>
                <a:t>5</a:t>
              </a:r>
              <a:endParaRPr lang="en-US" altLang="en-US" sz="2400" dirty="0"/>
            </a:p>
          </p:txBody>
        </p:sp>
        <p:sp>
          <p:nvSpPr>
            <p:cNvPr id="6168" name="Rectangle 18"/>
            <p:cNvSpPr>
              <a:spLocks noChangeArrowheads="1"/>
            </p:cNvSpPr>
            <p:nvPr/>
          </p:nvSpPr>
          <p:spPr bwMode="auto">
            <a:xfrm>
              <a:off x="2557" y="2096"/>
              <a:ext cx="373" cy="3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69" name="Rectangle 19"/>
            <p:cNvSpPr>
              <a:spLocks noChangeArrowheads="1"/>
            </p:cNvSpPr>
            <p:nvPr/>
          </p:nvSpPr>
          <p:spPr bwMode="auto">
            <a:xfrm>
              <a:off x="2184" y="2096"/>
              <a:ext cx="373" cy="3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70" name="Rectangle 20"/>
            <p:cNvSpPr>
              <a:spLocks noChangeArrowheads="1"/>
            </p:cNvSpPr>
            <p:nvPr/>
          </p:nvSpPr>
          <p:spPr bwMode="auto">
            <a:xfrm>
              <a:off x="1810" y="2096"/>
              <a:ext cx="374" cy="3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71" name="Rectangle 21"/>
            <p:cNvSpPr>
              <a:spLocks noChangeArrowheads="1"/>
            </p:cNvSpPr>
            <p:nvPr/>
          </p:nvSpPr>
          <p:spPr bwMode="auto">
            <a:xfrm>
              <a:off x="1437" y="2096"/>
              <a:ext cx="373" cy="3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72" name="Rectangle 22"/>
            <p:cNvSpPr>
              <a:spLocks noChangeArrowheads="1"/>
            </p:cNvSpPr>
            <p:nvPr/>
          </p:nvSpPr>
          <p:spPr bwMode="auto">
            <a:xfrm>
              <a:off x="1063" y="2096"/>
              <a:ext cx="374" cy="3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73" name="Rectangle 23"/>
            <p:cNvSpPr>
              <a:spLocks noChangeArrowheads="1"/>
            </p:cNvSpPr>
            <p:nvPr/>
          </p:nvSpPr>
          <p:spPr bwMode="auto">
            <a:xfrm>
              <a:off x="690" y="2096"/>
              <a:ext cx="373" cy="3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74" name="Rectangle 24"/>
            <p:cNvSpPr>
              <a:spLocks noChangeArrowheads="1"/>
            </p:cNvSpPr>
            <p:nvPr/>
          </p:nvSpPr>
          <p:spPr bwMode="auto">
            <a:xfrm>
              <a:off x="317" y="2096"/>
              <a:ext cx="373" cy="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/>
                <a:t>4</a:t>
              </a:r>
              <a:endParaRPr lang="en-US" altLang="en-US" sz="2400"/>
            </a:p>
          </p:txBody>
        </p:sp>
        <p:sp>
          <p:nvSpPr>
            <p:cNvPr id="6175" name="Rectangle 25"/>
            <p:cNvSpPr>
              <a:spLocks noChangeArrowheads="1"/>
            </p:cNvSpPr>
            <p:nvPr/>
          </p:nvSpPr>
          <p:spPr bwMode="auto">
            <a:xfrm>
              <a:off x="2557" y="1778"/>
              <a:ext cx="373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76" name="Rectangle 26"/>
            <p:cNvSpPr>
              <a:spLocks noChangeArrowheads="1"/>
            </p:cNvSpPr>
            <p:nvPr/>
          </p:nvSpPr>
          <p:spPr bwMode="auto">
            <a:xfrm>
              <a:off x="2184" y="1778"/>
              <a:ext cx="373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77" name="Rectangle 27"/>
            <p:cNvSpPr>
              <a:spLocks noChangeArrowheads="1"/>
            </p:cNvSpPr>
            <p:nvPr/>
          </p:nvSpPr>
          <p:spPr bwMode="auto">
            <a:xfrm>
              <a:off x="1810" y="1778"/>
              <a:ext cx="374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78" name="Rectangle 28"/>
            <p:cNvSpPr>
              <a:spLocks noChangeArrowheads="1"/>
            </p:cNvSpPr>
            <p:nvPr/>
          </p:nvSpPr>
          <p:spPr bwMode="auto">
            <a:xfrm>
              <a:off x="1437" y="1778"/>
              <a:ext cx="373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79" name="Rectangle 29"/>
            <p:cNvSpPr>
              <a:spLocks noChangeArrowheads="1"/>
            </p:cNvSpPr>
            <p:nvPr/>
          </p:nvSpPr>
          <p:spPr bwMode="auto">
            <a:xfrm>
              <a:off x="1063" y="1778"/>
              <a:ext cx="374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80" name="Rectangle 30"/>
            <p:cNvSpPr>
              <a:spLocks noChangeArrowheads="1"/>
            </p:cNvSpPr>
            <p:nvPr/>
          </p:nvSpPr>
          <p:spPr bwMode="auto">
            <a:xfrm>
              <a:off x="690" y="1778"/>
              <a:ext cx="373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81" name="Rectangle 31"/>
            <p:cNvSpPr>
              <a:spLocks noChangeArrowheads="1"/>
            </p:cNvSpPr>
            <p:nvPr/>
          </p:nvSpPr>
          <p:spPr bwMode="auto">
            <a:xfrm>
              <a:off x="317" y="1778"/>
              <a:ext cx="373" cy="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/>
                <a:t>3</a:t>
              </a:r>
              <a:endParaRPr lang="en-US" altLang="en-US" sz="2400"/>
            </a:p>
          </p:txBody>
        </p:sp>
        <p:sp>
          <p:nvSpPr>
            <p:cNvPr id="6182" name="Rectangle 32"/>
            <p:cNvSpPr>
              <a:spLocks noChangeArrowheads="1"/>
            </p:cNvSpPr>
            <p:nvPr/>
          </p:nvSpPr>
          <p:spPr bwMode="auto">
            <a:xfrm>
              <a:off x="2557" y="1460"/>
              <a:ext cx="373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83" name="Rectangle 33"/>
            <p:cNvSpPr>
              <a:spLocks noChangeArrowheads="1"/>
            </p:cNvSpPr>
            <p:nvPr/>
          </p:nvSpPr>
          <p:spPr bwMode="auto">
            <a:xfrm>
              <a:off x="2184" y="1460"/>
              <a:ext cx="373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84" name="Rectangle 34"/>
            <p:cNvSpPr>
              <a:spLocks noChangeArrowheads="1"/>
            </p:cNvSpPr>
            <p:nvPr/>
          </p:nvSpPr>
          <p:spPr bwMode="auto">
            <a:xfrm>
              <a:off x="1810" y="1460"/>
              <a:ext cx="374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85" name="Rectangle 35"/>
            <p:cNvSpPr>
              <a:spLocks noChangeArrowheads="1"/>
            </p:cNvSpPr>
            <p:nvPr/>
          </p:nvSpPr>
          <p:spPr bwMode="auto">
            <a:xfrm>
              <a:off x="1437" y="1460"/>
              <a:ext cx="373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88" name="Rectangle 38"/>
            <p:cNvSpPr>
              <a:spLocks noChangeArrowheads="1"/>
            </p:cNvSpPr>
            <p:nvPr/>
          </p:nvSpPr>
          <p:spPr bwMode="auto">
            <a:xfrm>
              <a:off x="317" y="1460"/>
              <a:ext cx="373" cy="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/>
                <a:t>2</a:t>
              </a:r>
              <a:endParaRPr lang="en-US" altLang="en-US" sz="2400"/>
            </a:p>
          </p:txBody>
        </p:sp>
        <p:sp>
          <p:nvSpPr>
            <p:cNvPr id="6189" name="Rectangle 39"/>
            <p:cNvSpPr>
              <a:spLocks noChangeArrowheads="1"/>
            </p:cNvSpPr>
            <p:nvPr/>
          </p:nvSpPr>
          <p:spPr bwMode="auto">
            <a:xfrm>
              <a:off x="2557" y="1112"/>
              <a:ext cx="373" cy="3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90" name="Rectangle 40"/>
            <p:cNvSpPr>
              <a:spLocks noChangeArrowheads="1"/>
            </p:cNvSpPr>
            <p:nvPr/>
          </p:nvSpPr>
          <p:spPr bwMode="auto">
            <a:xfrm>
              <a:off x="2184" y="1112"/>
              <a:ext cx="373" cy="3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91" name="Rectangle 41"/>
            <p:cNvSpPr>
              <a:spLocks noChangeArrowheads="1"/>
            </p:cNvSpPr>
            <p:nvPr/>
          </p:nvSpPr>
          <p:spPr bwMode="auto">
            <a:xfrm>
              <a:off x="1810" y="1112"/>
              <a:ext cx="374" cy="3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92" name="Rectangle 42"/>
            <p:cNvSpPr>
              <a:spLocks noChangeArrowheads="1"/>
            </p:cNvSpPr>
            <p:nvPr/>
          </p:nvSpPr>
          <p:spPr bwMode="auto">
            <a:xfrm>
              <a:off x="1437" y="1112"/>
              <a:ext cx="373" cy="3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95" name="Rectangle 45"/>
            <p:cNvSpPr>
              <a:spLocks noChangeArrowheads="1"/>
            </p:cNvSpPr>
            <p:nvPr/>
          </p:nvSpPr>
          <p:spPr bwMode="auto">
            <a:xfrm>
              <a:off x="317" y="1112"/>
              <a:ext cx="373" cy="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/>
                <a:t>1</a:t>
              </a:r>
              <a:endParaRPr lang="en-US" altLang="en-US" sz="2400"/>
            </a:p>
          </p:txBody>
        </p:sp>
        <p:sp>
          <p:nvSpPr>
            <p:cNvPr id="6196" name="Rectangle 46"/>
            <p:cNvSpPr>
              <a:spLocks noChangeArrowheads="1"/>
            </p:cNvSpPr>
            <p:nvPr/>
          </p:nvSpPr>
          <p:spPr bwMode="auto">
            <a:xfrm>
              <a:off x="2557" y="778"/>
              <a:ext cx="373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/>
                <a:t>6</a:t>
              </a:r>
              <a:endParaRPr lang="en-US" altLang="en-US" sz="2400"/>
            </a:p>
          </p:txBody>
        </p:sp>
        <p:sp>
          <p:nvSpPr>
            <p:cNvPr id="6197" name="Rectangle 47"/>
            <p:cNvSpPr>
              <a:spLocks noChangeArrowheads="1"/>
            </p:cNvSpPr>
            <p:nvPr/>
          </p:nvSpPr>
          <p:spPr bwMode="auto">
            <a:xfrm>
              <a:off x="2184" y="778"/>
              <a:ext cx="373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/>
                <a:t>5</a:t>
              </a:r>
              <a:endParaRPr lang="en-US" altLang="en-US" sz="2400"/>
            </a:p>
          </p:txBody>
        </p:sp>
        <p:sp>
          <p:nvSpPr>
            <p:cNvPr id="6198" name="Rectangle 48"/>
            <p:cNvSpPr>
              <a:spLocks noChangeArrowheads="1"/>
            </p:cNvSpPr>
            <p:nvPr/>
          </p:nvSpPr>
          <p:spPr bwMode="auto">
            <a:xfrm>
              <a:off x="1810" y="778"/>
              <a:ext cx="374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/>
                <a:t>4</a:t>
              </a:r>
              <a:endParaRPr lang="en-US" altLang="en-US" sz="2400"/>
            </a:p>
          </p:txBody>
        </p:sp>
        <p:sp>
          <p:nvSpPr>
            <p:cNvPr id="6199" name="Rectangle 49"/>
            <p:cNvSpPr>
              <a:spLocks noChangeArrowheads="1"/>
            </p:cNvSpPr>
            <p:nvPr/>
          </p:nvSpPr>
          <p:spPr bwMode="auto">
            <a:xfrm>
              <a:off x="1437" y="778"/>
              <a:ext cx="373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/>
                <a:t>3</a:t>
              </a:r>
              <a:endParaRPr lang="en-US" altLang="en-US" sz="2400"/>
            </a:p>
          </p:txBody>
        </p:sp>
        <p:sp>
          <p:nvSpPr>
            <p:cNvPr id="6200" name="Rectangle 50"/>
            <p:cNvSpPr>
              <a:spLocks noChangeArrowheads="1"/>
            </p:cNvSpPr>
            <p:nvPr/>
          </p:nvSpPr>
          <p:spPr bwMode="auto">
            <a:xfrm>
              <a:off x="1063" y="778"/>
              <a:ext cx="374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/>
                <a:t>2</a:t>
              </a:r>
              <a:endParaRPr lang="en-US" altLang="en-US" sz="2400"/>
            </a:p>
          </p:txBody>
        </p:sp>
        <p:sp>
          <p:nvSpPr>
            <p:cNvPr id="6201" name="Rectangle 51"/>
            <p:cNvSpPr>
              <a:spLocks noChangeArrowheads="1"/>
            </p:cNvSpPr>
            <p:nvPr/>
          </p:nvSpPr>
          <p:spPr bwMode="auto">
            <a:xfrm>
              <a:off x="690" y="778"/>
              <a:ext cx="373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/>
                <a:t>1</a:t>
              </a:r>
              <a:endParaRPr lang="en-US" altLang="en-US" sz="2400"/>
            </a:p>
          </p:txBody>
        </p:sp>
        <p:sp>
          <p:nvSpPr>
            <p:cNvPr id="6202" name="Rectangle 52"/>
            <p:cNvSpPr>
              <a:spLocks noChangeArrowheads="1"/>
            </p:cNvSpPr>
            <p:nvPr/>
          </p:nvSpPr>
          <p:spPr bwMode="auto">
            <a:xfrm>
              <a:off x="317" y="778"/>
              <a:ext cx="373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/>
                <a:t>+</a:t>
              </a:r>
              <a:endParaRPr lang="en-US" altLang="en-US" sz="2400"/>
            </a:p>
          </p:txBody>
        </p:sp>
        <p:sp>
          <p:nvSpPr>
            <p:cNvPr id="6203" name="Line 53"/>
            <p:cNvSpPr>
              <a:spLocks noChangeShapeType="1"/>
            </p:cNvSpPr>
            <p:nvPr/>
          </p:nvSpPr>
          <p:spPr bwMode="auto">
            <a:xfrm>
              <a:off x="317" y="778"/>
              <a:ext cx="2613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04" name="Line 54"/>
            <p:cNvSpPr>
              <a:spLocks noChangeShapeType="1"/>
            </p:cNvSpPr>
            <p:nvPr/>
          </p:nvSpPr>
          <p:spPr bwMode="auto">
            <a:xfrm>
              <a:off x="317" y="1112"/>
              <a:ext cx="261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05" name="Line 55"/>
            <p:cNvSpPr>
              <a:spLocks noChangeShapeType="1"/>
            </p:cNvSpPr>
            <p:nvPr/>
          </p:nvSpPr>
          <p:spPr bwMode="auto">
            <a:xfrm>
              <a:off x="317" y="1460"/>
              <a:ext cx="261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06" name="Line 56"/>
            <p:cNvSpPr>
              <a:spLocks noChangeShapeType="1"/>
            </p:cNvSpPr>
            <p:nvPr/>
          </p:nvSpPr>
          <p:spPr bwMode="auto">
            <a:xfrm>
              <a:off x="317" y="1778"/>
              <a:ext cx="261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07" name="Line 57"/>
            <p:cNvSpPr>
              <a:spLocks noChangeShapeType="1"/>
            </p:cNvSpPr>
            <p:nvPr/>
          </p:nvSpPr>
          <p:spPr bwMode="auto">
            <a:xfrm>
              <a:off x="317" y="2096"/>
              <a:ext cx="261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08" name="Line 58"/>
            <p:cNvSpPr>
              <a:spLocks noChangeShapeType="1"/>
            </p:cNvSpPr>
            <p:nvPr/>
          </p:nvSpPr>
          <p:spPr bwMode="auto">
            <a:xfrm>
              <a:off x="317" y="2413"/>
              <a:ext cx="261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09" name="Line 59"/>
            <p:cNvSpPr>
              <a:spLocks noChangeShapeType="1"/>
            </p:cNvSpPr>
            <p:nvPr/>
          </p:nvSpPr>
          <p:spPr bwMode="auto">
            <a:xfrm>
              <a:off x="317" y="2731"/>
              <a:ext cx="261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0" name="Line 60"/>
            <p:cNvSpPr>
              <a:spLocks noChangeShapeType="1"/>
            </p:cNvSpPr>
            <p:nvPr/>
          </p:nvSpPr>
          <p:spPr bwMode="auto">
            <a:xfrm>
              <a:off x="317" y="3048"/>
              <a:ext cx="2613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1" name="Line 61"/>
            <p:cNvSpPr>
              <a:spLocks noChangeShapeType="1"/>
            </p:cNvSpPr>
            <p:nvPr/>
          </p:nvSpPr>
          <p:spPr bwMode="auto">
            <a:xfrm>
              <a:off x="317" y="778"/>
              <a:ext cx="0" cy="227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2" name="Line 62"/>
            <p:cNvSpPr>
              <a:spLocks noChangeShapeType="1"/>
            </p:cNvSpPr>
            <p:nvPr/>
          </p:nvSpPr>
          <p:spPr bwMode="auto">
            <a:xfrm>
              <a:off x="690" y="778"/>
              <a:ext cx="0" cy="2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3" name="Line 63"/>
            <p:cNvSpPr>
              <a:spLocks noChangeShapeType="1"/>
            </p:cNvSpPr>
            <p:nvPr/>
          </p:nvSpPr>
          <p:spPr bwMode="auto">
            <a:xfrm>
              <a:off x="1063" y="778"/>
              <a:ext cx="0" cy="2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4" name="Line 64"/>
            <p:cNvSpPr>
              <a:spLocks noChangeShapeType="1"/>
            </p:cNvSpPr>
            <p:nvPr/>
          </p:nvSpPr>
          <p:spPr bwMode="auto">
            <a:xfrm>
              <a:off x="1437" y="778"/>
              <a:ext cx="0" cy="2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5" name="Line 65"/>
            <p:cNvSpPr>
              <a:spLocks noChangeShapeType="1"/>
            </p:cNvSpPr>
            <p:nvPr/>
          </p:nvSpPr>
          <p:spPr bwMode="auto">
            <a:xfrm>
              <a:off x="1814" y="778"/>
              <a:ext cx="0" cy="2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6" name="Line 66"/>
            <p:cNvSpPr>
              <a:spLocks noChangeShapeType="1"/>
            </p:cNvSpPr>
            <p:nvPr/>
          </p:nvSpPr>
          <p:spPr bwMode="auto">
            <a:xfrm>
              <a:off x="2184" y="778"/>
              <a:ext cx="0" cy="2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7" name="Line 67"/>
            <p:cNvSpPr>
              <a:spLocks noChangeShapeType="1"/>
            </p:cNvSpPr>
            <p:nvPr/>
          </p:nvSpPr>
          <p:spPr bwMode="auto">
            <a:xfrm>
              <a:off x="2557" y="778"/>
              <a:ext cx="0" cy="2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8" name="Line 68"/>
            <p:cNvSpPr>
              <a:spLocks noChangeShapeType="1"/>
            </p:cNvSpPr>
            <p:nvPr/>
          </p:nvSpPr>
          <p:spPr bwMode="auto">
            <a:xfrm>
              <a:off x="2930" y="778"/>
              <a:ext cx="0" cy="227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9" name="Rectangle 69"/>
            <p:cNvSpPr>
              <a:spLocks noChangeArrowheads="1"/>
            </p:cNvSpPr>
            <p:nvPr/>
          </p:nvSpPr>
          <p:spPr bwMode="auto">
            <a:xfrm>
              <a:off x="653" y="389"/>
              <a:ext cx="2199" cy="3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GB" altLang="en-US" sz="2000" b="1" dirty="0">
                  <a:latin typeface="Arial" charset="0"/>
                </a:rPr>
                <a:t>2</a:t>
              </a:r>
              <a:r>
                <a:rPr lang="en-GB" altLang="en-US" sz="2000" b="1" baseline="30000" dirty="0">
                  <a:latin typeface="Arial" charset="0"/>
                </a:rPr>
                <a:t>nd</a:t>
              </a:r>
              <a:r>
                <a:rPr lang="en-GB" altLang="en-US" sz="2000" b="1" dirty="0">
                  <a:latin typeface="Arial" charset="0"/>
                </a:rPr>
                <a:t> game</a:t>
              </a:r>
              <a:endParaRPr lang="en-US" altLang="en-US" sz="2000" dirty="0">
                <a:latin typeface="Arial" charset="0"/>
              </a:endParaRPr>
            </a:p>
          </p:txBody>
        </p:sp>
        <p:sp>
          <p:nvSpPr>
            <p:cNvPr id="6220" name="Rectangle 70"/>
            <p:cNvSpPr>
              <a:spLocks noChangeArrowheads="1"/>
            </p:cNvSpPr>
            <p:nvPr/>
          </p:nvSpPr>
          <p:spPr bwMode="auto">
            <a:xfrm rot="16200000">
              <a:off x="-911" y="1763"/>
              <a:ext cx="2041" cy="2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GB" altLang="en-US" sz="2000" b="1" dirty="0">
                  <a:latin typeface="Arial" charset="0"/>
                </a:rPr>
                <a:t>1</a:t>
              </a:r>
              <a:r>
                <a:rPr lang="en-GB" altLang="en-US" sz="2000" b="1" baseline="30000" dirty="0">
                  <a:latin typeface="Arial" charset="0"/>
                </a:rPr>
                <a:t>st</a:t>
              </a:r>
              <a:r>
                <a:rPr lang="en-GB" altLang="en-US" sz="2000" b="1" dirty="0">
                  <a:latin typeface="Arial" charset="0"/>
                </a:rPr>
                <a:t> game</a:t>
              </a:r>
              <a:endParaRPr lang="en-US" altLang="en-US" sz="2000" dirty="0">
                <a:latin typeface="Arial" charset="0"/>
              </a:endParaRPr>
            </a:p>
          </p:txBody>
        </p:sp>
      </p:grpSp>
      <p:sp>
        <p:nvSpPr>
          <p:cNvPr id="70" name="Rectangle 69"/>
          <p:cNvSpPr/>
          <p:nvPr/>
        </p:nvSpPr>
        <p:spPr>
          <a:xfrm>
            <a:off x="5545852" y="1291669"/>
            <a:ext cx="63107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Calculate the probability that:</a:t>
            </a:r>
          </a:p>
          <a:p>
            <a:pPr marL="457200" indent="-457200" eaLnBrk="1" hangingPunct="1">
              <a:spcBef>
                <a:spcPct val="50000"/>
              </a:spcBef>
              <a:buFontTx/>
              <a:buAutoNum type="alphaLcParenR"/>
              <a:defRPr/>
            </a:pP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The student eats two chocolates. </a:t>
            </a:r>
          </a:p>
          <a:p>
            <a:pPr marL="457200" indent="-457200" eaLnBrk="1" hangingPunct="1">
              <a:spcBef>
                <a:spcPct val="50000"/>
              </a:spcBef>
              <a:buFontTx/>
              <a:buAutoNum type="alphaLcParenR"/>
              <a:defRPr/>
            </a:pPr>
            <a:r>
              <a:rPr lang="en-GB" alt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student eats no chocolates.</a:t>
            </a:r>
          </a:p>
          <a:p>
            <a:pPr marL="457200" indent="-457200" eaLnBrk="1" hangingPunct="1">
              <a:spcBef>
                <a:spcPct val="50000"/>
              </a:spcBef>
              <a:buFontTx/>
              <a:buAutoNum type="alphaLcParenR"/>
              <a:defRPr/>
            </a:pP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The student ends up eating exactly one chocolate.</a:t>
            </a:r>
          </a:p>
          <a:p>
            <a:pPr marL="457200" indent="-457200" eaLnBrk="1" hangingPunct="1">
              <a:spcBef>
                <a:spcPct val="50000"/>
              </a:spcBef>
              <a:buFontTx/>
              <a:buAutoNum type="alphaLcParenR" startAt="4"/>
              <a:defRPr/>
            </a:pP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The student eats </a:t>
            </a:r>
            <a:r>
              <a:rPr lang="en-GB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at least </a:t>
            </a: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one chocolate.</a:t>
            </a:r>
          </a:p>
        </p:txBody>
      </p:sp>
      <p:sp>
        <p:nvSpPr>
          <p:cNvPr id="77" name="Rectangle 76"/>
          <p:cNvSpPr/>
          <p:nvPr/>
        </p:nvSpPr>
        <p:spPr>
          <a:xfrm>
            <a:off x="0" y="6190"/>
            <a:ext cx="12192000" cy="120967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63538">
              <a:defRPr/>
            </a:pP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Finding probabilities - recap</a:t>
            </a:r>
          </a:p>
        </p:txBody>
      </p:sp>
      <p:sp>
        <p:nvSpPr>
          <p:cNvPr id="150" name="TextBox 71"/>
          <p:cNvSpPr txBox="1">
            <a:spLocks noChangeArrowheads="1"/>
          </p:cNvSpPr>
          <p:nvPr/>
        </p:nvSpPr>
        <p:spPr bwMode="auto">
          <a:xfrm>
            <a:off x="335360" y="4653136"/>
            <a:ext cx="11521279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P(Student eats no chocolates) =  P(Lose Game 1) × P(Lose game 2)</a:t>
            </a:r>
          </a:p>
        </p:txBody>
      </p:sp>
      <p:sp>
        <p:nvSpPr>
          <p:cNvPr id="151" name="TextBox 73"/>
          <p:cNvSpPr txBox="1">
            <a:spLocks noChangeArrowheads="1"/>
          </p:cNvSpPr>
          <p:nvPr/>
        </p:nvSpPr>
        <p:spPr bwMode="auto">
          <a:xfrm>
            <a:off x="4175811" y="5933725"/>
            <a:ext cx="294811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=                              </a:t>
            </a:r>
          </a:p>
        </p:txBody>
      </p:sp>
      <p:sp>
        <p:nvSpPr>
          <p:cNvPr id="152" name="TextBox 76"/>
          <p:cNvSpPr txBox="1">
            <a:spLocks noChangeArrowheads="1"/>
          </p:cNvSpPr>
          <p:nvPr/>
        </p:nvSpPr>
        <p:spPr bwMode="auto">
          <a:xfrm>
            <a:off x="4175811" y="5250131"/>
            <a:ext cx="33409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3" name="Rounded Rectangle 152"/>
              <p:cNvSpPr/>
              <p:nvPr/>
            </p:nvSpPr>
            <p:spPr>
              <a:xfrm>
                <a:off x="4871864" y="5125478"/>
                <a:ext cx="2154597" cy="705713"/>
              </a:xfrm>
              <a:prstGeom prst="roundRect">
                <a:avLst/>
              </a:prstGeom>
              <a:solidFill>
                <a:srgbClr val="F9BC9A"/>
              </a:solidFill>
              <a:ln>
                <a:solidFill>
                  <a:srgbClr val="F9BC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6</m:t>
                          </m:r>
                        </m:den>
                      </m:f>
                      <m:r>
                        <m:rPr>
                          <m:nor/>
                        </m:rPr>
                        <a:rPr lang="en-GB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×</m:t>
                      </m:r>
                      <m:f>
                        <m:fPr>
                          <m:ctrlP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GB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3" name="Rounded Rectangle 1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1864" y="5125478"/>
                <a:ext cx="2154597" cy="705713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F9BC9A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4" name="Rounded Rectangle 153"/>
              <p:cNvSpPr/>
              <p:nvPr/>
            </p:nvSpPr>
            <p:spPr>
              <a:xfrm>
                <a:off x="4871863" y="5919657"/>
                <a:ext cx="792089" cy="705713"/>
              </a:xfrm>
              <a:prstGeom prst="roundRect">
                <a:avLst/>
              </a:prstGeom>
              <a:solidFill>
                <a:srgbClr val="F9BC9A"/>
              </a:solidFill>
              <a:ln>
                <a:solidFill>
                  <a:srgbClr val="F9BC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16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36</m:t>
                          </m:r>
                        </m:den>
                      </m:f>
                    </m:oMath>
                  </m:oMathPara>
                </a14:m>
                <a:endParaRPr lang="en-GB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4" name="Rounded Rectangle 1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1863" y="5919657"/>
                <a:ext cx="792089" cy="705713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F9BC9A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5" name="TextBox 73"/>
          <p:cNvSpPr txBox="1">
            <a:spLocks noChangeArrowheads="1"/>
          </p:cNvSpPr>
          <p:nvPr/>
        </p:nvSpPr>
        <p:spPr bwMode="auto">
          <a:xfrm>
            <a:off x="5807967" y="5962610"/>
            <a:ext cx="28803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157" name="Rectangle 36"/>
          <p:cNvSpPr>
            <a:spLocks noChangeArrowheads="1"/>
          </p:cNvSpPr>
          <p:nvPr/>
        </p:nvSpPr>
        <p:spPr bwMode="auto">
          <a:xfrm>
            <a:off x="4167086" y="3965960"/>
            <a:ext cx="288000" cy="28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58" name="Rectangle 37"/>
          <p:cNvSpPr>
            <a:spLocks noChangeArrowheads="1"/>
          </p:cNvSpPr>
          <p:nvPr/>
        </p:nvSpPr>
        <p:spPr bwMode="auto">
          <a:xfrm>
            <a:off x="3651088" y="3965960"/>
            <a:ext cx="288000" cy="28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59" name="Rectangle 43"/>
          <p:cNvSpPr>
            <a:spLocks noChangeArrowheads="1"/>
          </p:cNvSpPr>
          <p:nvPr/>
        </p:nvSpPr>
        <p:spPr bwMode="auto">
          <a:xfrm>
            <a:off x="4166410" y="3586621"/>
            <a:ext cx="288000" cy="28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60" name="Rectangle 44"/>
          <p:cNvSpPr>
            <a:spLocks noChangeArrowheads="1"/>
          </p:cNvSpPr>
          <p:nvPr/>
        </p:nvSpPr>
        <p:spPr bwMode="auto">
          <a:xfrm>
            <a:off x="3663533" y="3586621"/>
            <a:ext cx="288000" cy="28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6" name="Rounded Rectangle 155"/>
              <p:cNvSpPr/>
              <p:nvPr/>
            </p:nvSpPr>
            <p:spPr>
              <a:xfrm>
                <a:off x="6264373" y="5919657"/>
                <a:ext cx="792089" cy="705713"/>
              </a:xfrm>
              <a:prstGeom prst="roundRect">
                <a:avLst/>
              </a:prstGeom>
              <a:solidFill>
                <a:srgbClr val="F9BC9A"/>
              </a:solidFill>
              <a:ln>
                <a:solidFill>
                  <a:srgbClr val="F9BC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GB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6" name="Rounded Rectangle 1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4373" y="5919657"/>
                <a:ext cx="792089" cy="705713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rgbClr val="F9BC9A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1" name="Rectangle 36"/>
          <p:cNvSpPr>
            <a:spLocks noChangeArrowheads="1"/>
          </p:cNvSpPr>
          <p:nvPr/>
        </p:nvSpPr>
        <p:spPr bwMode="auto">
          <a:xfrm>
            <a:off x="3168213" y="3965960"/>
            <a:ext cx="288000" cy="28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62" name="Rectangle 37"/>
          <p:cNvSpPr>
            <a:spLocks noChangeArrowheads="1"/>
          </p:cNvSpPr>
          <p:nvPr/>
        </p:nvSpPr>
        <p:spPr bwMode="auto">
          <a:xfrm>
            <a:off x="2652215" y="3965960"/>
            <a:ext cx="288000" cy="28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63" name="Rectangle 43"/>
          <p:cNvSpPr>
            <a:spLocks noChangeArrowheads="1"/>
          </p:cNvSpPr>
          <p:nvPr/>
        </p:nvSpPr>
        <p:spPr bwMode="auto">
          <a:xfrm>
            <a:off x="3167537" y="3586621"/>
            <a:ext cx="288000" cy="28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64" name="Rectangle 44"/>
          <p:cNvSpPr>
            <a:spLocks noChangeArrowheads="1"/>
          </p:cNvSpPr>
          <p:nvPr/>
        </p:nvSpPr>
        <p:spPr bwMode="auto">
          <a:xfrm>
            <a:off x="2664660" y="3586621"/>
            <a:ext cx="288000" cy="28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65" name="Rectangle 36"/>
          <p:cNvSpPr>
            <a:spLocks noChangeArrowheads="1"/>
          </p:cNvSpPr>
          <p:nvPr/>
        </p:nvSpPr>
        <p:spPr bwMode="auto">
          <a:xfrm>
            <a:off x="3167537" y="3232426"/>
            <a:ext cx="288000" cy="28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66" name="Rectangle 37"/>
          <p:cNvSpPr>
            <a:spLocks noChangeArrowheads="1"/>
          </p:cNvSpPr>
          <p:nvPr/>
        </p:nvSpPr>
        <p:spPr bwMode="auto">
          <a:xfrm>
            <a:off x="2651539" y="3232426"/>
            <a:ext cx="288000" cy="28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67" name="Rectangle 43"/>
          <p:cNvSpPr>
            <a:spLocks noChangeArrowheads="1"/>
          </p:cNvSpPr>
          <p:nvPr/>
        </p:nvSpPr>
        <p:spPr bwMode="auto">
          <a:xfrm>
            <a:off x="3168000" y="2862000"/>
            <a:ext cx="288000" cy="28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68" name="Rectangle 44"/>
          <p:cNvSpPr>
            <a:spLocks noChangeArrowheads="1"/>
          </p:cNvSpPr>
          <p:nvPr/>
        </p:nvSpPr>
        <p:spPr bwMode="auto">
          <a:xfrm>
            <a:off x="2663984" y="2862000"/>
            <a:ext cx="288000" cy="28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69" name="Rectangle 36"/>
          <p:cNvSpPr>
            <a:spLocks noChangeArrowheads="1"/>
          </p:cNvSpPr>
          <p:nvPr/>
        </p:nvSpPr>
        <p:spPr bwMode="auto">
          <a:xfrm>
            <a:off x="4167086" y="3245780"/>
            <a:ext cx="288000" cy="28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70" name="Rectangle 37"/>
          <p:cNvSpPr>
            <a:spLocks noChangeArrowheads="1"/>
          </p:cNvSpPr>
          <p:nvPr/>
        </p:nvSpPr>
        <p:spPr bwMode="auto">
          <a:xfrm>
            <a:off x="3651088" y="3245780"/>
            <a:ext cx="288000" cy="28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71" name="Rectangle 43"/>
          <p:cNvSpPr>
            <a:spLocks noChangeArrowheads="1"/>
          </p:cNvSpPr>
          <p:nvPr/>
        </p:nvSpPr>
        <p:spPr bwMode="auto">
          <a:xfrm>
            <a:off x="4166410" y="2866441"/>
            <a:ext cx="288000" cy="28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72" name="Rectangle 44"/>
          <p:cNvSpPr>
            <a:spLocks noChangeArrowheads="1"/>
          </p:cNvSpPr>
          <p:nvPr/>
        </p:nvSpPr>
        <p:spPr bwMode="auto">
          <a:xfrm>
            <a:off x="3663533" y="2866441"/>
            <a:ext cx="288000" cy="28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9726823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3"/>
          <p:cNvGrpSpPr>
            <a:grpSpLocks/>
          </p:cNvGrpSpPr>
          <p:nvPr/>
        </p:nvGrpSpPr>
        <p:grpSpPr bwMode="auto">
          <a:xfrm>
            <a:off x="583499" y="1268627"/>
            <a:ext cx="4002803" cy="3024468"/>
            <a:chOff x="-39" y="389"/>
            <a:chExt cx="2969" cy="2659"/>
          </a:xfrm>
        </p:grpSpPr>
        <p:sp>
          <p:nvSpPr>
            <p:cNvPr id="6154" name="Rectangle 4"/>
            <p:cNvSpPr>
              <a:spLocks noChangeArrowheads="1"/>
            </p:cNvSpPr>
            <p:nvPr/>
          </p:nvSpPr>
          <p:spPr bwMode="auto">
            <a:xfrm>
              <a:off x="2557" y="2731"/>
              <a:ext cx="373" cy="3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55" name="Rectangle 5"/>
            <p:cNvSpPr>
              <a:spLocks noChangeArrowheads="1"/>
            </p:cNvSpPr>
            <p:nvPr/>
          </p:nvSpPr>
          <p:spPr bwMode="auto">
            <a:xfrm>
              <a:off x="2184" y="2731"/>
              <a:ext cx="373" cy="3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56" name="Rectangle 6"/>
            <p:cNvSpPr>
              <a:spLocks noChangeArrowheads="1"/>
            </p:cNvSpPr>
            <p:nvPr/>
          </p:nvSpPr>
          <p:spPr bwMode="auto">
            <a:xfrm>
              <a:off x="1810" y="2731"/>
              <a:ext cx="374" cy="3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57" name="Rectangle 7"/>
            <p:cNvSpPr>
              <a:spLocks noChangeArrowheads="1"/>
            </p:cNvSpPr>
            <p:nvPr/>
          </p:nvSpPr>
          <p:spPr bwMode="auto">
            <a:xfrm>
              <a:off x="1437" y="2731"/>
              <a:ext cx="373" cy="3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58" name="Rectangle 8"/>
            <p:cNvSpPr>
              <a:spLocks noChangeArrowheads="1"/>
            </p:cNvSpPr>
            <p:nvPr/>
          </p:nvSpPr>
          <p:spPr bwMode="auto">
            <a:xfrm>
              <a:off x="1063" y="2731"/>
              <a:ext cx="374" cy="3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59" name="Rectangle 9"/>
            <p:cNvSpPr>
              <a:spLocks noChangeArrowheads="1"/>
            </p:cNvSpPr>
            <p:nvPr/>
          </p:nvSpPr>
          <p:spPr bwMode="auto">
            <a:xfrm>
              <a:off x="690" y="2731"/>
              <a:ext cx="373" cy="3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60" name="Rectangle 10"/>
            <p:cNvSpPr>
              <a:spLocks noChangeArrowheads="1"/>
            </p:cNvSpPr>
            <p:nvPr/>
          </p:nvSpPr>
          <p:spPr bwMode="auto">
            <a:xfrm>
              <a:off x="317" y="2731"/>
              <a:ext cx="373" cy="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/>
                <a:t>6</a:t>
              </a:r>
              <a:endParaRPr lang="en-US" altLang="en-US" sz="2400"/>
            </a:p>
          </p:txBody>
        </p:sp>
        <p:sp>
          <p:nvSpPr>
            <p:cNvPr id="6161" name="Rectangle 11"/>
            <p:cNvSpPr>
              <a:spLocks noChangeArrowheads="1"/>
            </p:cNvSpPr>
            <p:nvPr/>
          </p:nvSpPr>
          <p:spPr bwMode="auto">
            <a:xfrm>
              <a:off x="2557" y="2413"/>
              <a:ext cx="373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62" name="Rectangle 12"/>
            <p:cNvSpPr>
              <a:spLocks noChangeArrowheads="1"/>
            </p:cNvSpPr>
            <p:nvPr/>
          </p:nvSpPr>
          <p:spPr bwMode="auto">
            <a:xfrm>
              <a:off x="2184" y="2413"/>
              <a:ext cx="373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63" name="Rectangle 13"/>
            <p:cNvSpPr>
              <a:spLocks noChangeArrowheads="1"/>
            </p:cNvSpPr>
            <p:nvPr/>
          </p:nvSpPr>
          <p:spPr bwMode="auto">
            <a:xfrm>
              <a:off x="1810" y="2413"/>
              <a:ext cx="374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64" name="Rectangle 14"/>
            <p:cNvSpPr>
              <a:spLocks noChangeArrowheads="1"/>
            </p:cNvSpPr>
            <p:nvPr/>
          </p:nvSpPr>
          <p:spPr bwMode="auto">
            <a:xfrm>
              <a:off x="1437" y="2413"/>
              <a:ext cx="373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65" name="Rectangle 15"/>
            <p:cNvSpPr>
              <a:spLocks noChangeArrowheads="1"/>
            </p:cNvSpPr>
            <p:nvPr/>
          </p:nvSpPr>
          <p:spPr bwMode="auto">
            <a:xfrm>
              <a:off x="1063" y="2413"/>
              <a:ext cx="374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66" name="Rectangle 16"/>
            <p:cNvSpPr>
              <a:spLocks noChangeArrowheads="1"/>
            </p:cNvSpPr>
            <p:nvPr/>
          </p:nvSpPr>
          <p:spPr bwMode="auto">
            <a:xfrm>
              <a:off x="690" y="2413"/>
              <a:ext cx="373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67" name="Rectangle 17"/>
            <p:cNvSpPr>
              <a:spLocks noChangeArrowheads="1"/>
            </p:cNvSpPr>
            <p:nvPr/>
          </p:nvSpPr>
          <p:spPr bwMode="auto">
            <a:xfrm>
              <a:off x="317" y="2413"/>
              <a:ext cx="373" cy="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 dirty="0"/>
                <a:t>5</a:t>
              </a:r>
              <a:endParaRPr lang="en-US" altLang="en-US" sz="2400" dirty="0"/>
            </a:p>
          </p:txBody>
        </p:sp>
        <p:sp>
          <p:nvSpPr>
            <p:cNvPr id="6168" name="Rectangle 18"/>
            <p:cNvSpPr>
              <a:spLocks noChangeArrowheads="1"/>
            </p:cNvSpPr>
            <p:nvPr/>
          </p:nvSpPr>
          <p:spPr bwMode="auto">
            <a:xfrm>
              <a:off x="2557" y="2096"/>
              <a:ext cx="373" cy="3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69" name="Rectangle 19"/>
            <p:cNvSpPr>
              <a:spLocks noChangeArrowheads="1"/>
            </p:cNvSpPr>
            <p:nvPr/>
          </p:nvSpPr>
          <p:spPr bwMode="auto">
            <a:xfrm>
              <a:off x="2184" y="2096"/>
              <a:ext cx="373" cy="3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70" name="Rectangle 20"/>
            <p:cNvSpPr>
              <a:spLocks noChangeArrowheads="1"/>
            </p:cNvSpPr>
            <p:nvPr/>
          </p:nvSpPr>
          <p:spPr bwMode="auto">
            <a:xfrm>
              <a:off x="1810" y="2096"/>
              <a:ext cx="374" cy="3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71" name="Rectangle 21"/>
            <p:cNvSpPr>
              <a:spLocks noChangeArrowheads="1"/>
            </p:cNvSpPr>
            <p:nvPr/>
          </p:nvSpPr>
          <p:spPr bwMode="auto">
            <a:xfrm>
              <a:off x="1437" y="2096"/>
              <a:ext cx="373" cy="3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72" name="Rectangle 22"/>
            <p:cNvSpPr>
              <a:spLocks noChangeArrowheads="1"/>
            </p:cNvSpPr>
            <p:nvPr/>
          </p:nvSpPr>
          <p:spPr bwMode="auto">
            <a:xfrm>
              <a:off x="1063" y="2096"/>
              <a:ext cx="374" cy="3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73" name="Rectangle 23"/>
            <p:cNvSpPr>
              <a:spLocks noChangeArrowheads="1"/>
            </p:cNvSpPr>
            <p:nvPr/>
          </p:nvSpPr>
          <p:spPr bwMode="auto">
            <a:xfrm>
              <a:off x="690" y="2096"/>
              <a:ext cx="373" cy="3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74" name="Rectangle 24"/>
            <p:cNvSpPr>
              <a:spLocks noChangeArrowheads="1"/>
            </p:cNvSpPr>
            <p:nvPr/>
          </p:nvSpPr>
          <p:spPr bwMode="auto">
            <a:xfrm>
              <a:off x="317" y="2096"/>
              <a:ext cx="373" cy="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/>
                <a:t>4</a:t>
              </a:r>
              <a:endParaRPr lang="en-US" altLang="en-US" sz="2400"/>
            </a:p>
          </p:txBody>
        </p:sp>
        <p:sp>
          <p:nvSpPr>
            <p:cNvPr id="6175" name="Rectangle 25"/>
            <p:cNvSpPr>
              <a:spLocks noChangeArrowheads="1"/>
            </p:cNvSpPr>
            <p:nvPr/>
          </p:nvSpPr>
          <p:spPr bwMode="auto">
            <a:xfrm>
              <a:off x="2557" y="1778"/>
              <a:ext cx="373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76" name="Rectangle 26"/>
            <p:cNvSpPr>
              <a:spLocks noChangeArrowheads="1"/>
            </p:cNvSpPr>
            <p:nvPr/>
          </p:nvSpPr>
          <p:spPr bwMode="auto">
            <a:xfrm>
              <a:off x="2184" y="1778"/>
              <a:ext cx="373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77" name="Rectangle 27"/>
            <p:cNvSpPr>
              <a:spLocks noChangeArrowheads="1"/>
            </p:cNvSpPr>
            <p:nvPr/>
          </p:nvSpPr>
          <p:spPr bwMode="auto">
            <a:xfrm>
              <a:off x="1810" y="1778"/>
              <a:ext cx="374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78" name="Rectangle 28"/>
            <p:cNvSpPr>
              <a:spLocks noChangeArrowheads="1"/>
            </p:cNvSpPr>
            <p:nvPr/>
          </p:nvSpPr>
          <p:spPr bwMode="auto">
            <a:xfrm>
              <a:off x="1437" y="1778"/>
              <a:ext cx="373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79" name="Rectangle 29"/>
            <p:cNvSpPr>
              <a:spLocks noChangeArrowheads="1"/>
            </p:cNvSpPr>
            <p:nvPr/>
          </p:nvSpPr>
          <p:spPr bwMode="auto">
            <a:xfrm>
              <a:off x="1063" y="1778"/>
              <a:ext cx="374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80" name="Rectangle 30"/>
            <p:cNvSpPr>
              <a:spLocks noChangeArrowheads="1"/>
            </p:cNvSpPr>
            <p:nvPr/>
          </p:nvSpPr>
          <p:spPr bwMode="auto">
            <a:xfrm>
              <a:off x="690" y="1778"/>
              <a:ext cx="373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81" name="Rectangle 31"/>
            <p:cNvSpPr>
              <a:spLocks noChangeArrowheads="1"/>
            </p:cNvSpPr>
            <p:nvPr/>
          </p:nvSpPr>
          <p:spPr bwMode="auto">
            <a:xfrm>
              <a:off x="317" y="1778"/>
              <a:ext cx="373" cy="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/>
                <a:t>3</a:t>
              </a:r>
              <a:endParaRPr lang="en-US" altLang="en-US" sz="2400"/>
            </a:p>
          </p:txBody>
        </p:sp>
        <p:sp>
          <p:nvSpPr>
            <p:cNvPr id="6182" name="Rectangle 32"/>
            <p:cNvSpPr>
              <a:spLocks noChangeArrowheads="1"/>
            </p:cNvSpPr>
            <p:nvPr/>
          </p:nvSpPr>
          <p:spPr bwMode="auto">
            <a:xfrm>
              <a:off x="2557" y="1460"/>
              <a:ext cx="373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83" name="Rectangle 33"/>
            <p:cNvSpPr>
              <a:spLocks noChangeArrowheads="1"/>
            </p:cNvSpPr>
            <p:nvPr/>
          </p:nvSpPr>
          <p:spPr bwMode="auto">
            <a:xfrm>
              <a:off x="2184" y="1460"/>
              <a:ext cx="373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84" name="Rectangle 34"/>
            <p:cNvSpPr>
              <a:spLocks noChangeArrowheads="1"/>
            </p:cNvSpPr>
            <p:nvPr/>
          </p:nvSpPr>
          <p:spPr bwMode="auto">
            <a:xfrm>
              <a:off x="1810" y="1460"/>
              <a:ext cx="374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85" name="Rectangle 35"/>
            <p:cNvSpPr>
              <a:spLocks noChangeArrowheads="1"/>
            </p:cNvSpPr>
            <p:nvPr/>
          </p:nvSpPr>
          <p:spPr bwMode="auto">
            <a:xfrm>
              <a:off x="1437" y="1460"/>
              <a:ext cx="373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88" name="Rectangle 38"/>
            <p:cNvSpPr>
              <a:spLocks noChangeArrowheads="1"/>
            </p:cNvSpPr>
            <p:nvPr/>
          </p:nvSpPr>
          <p:spPr bwMode="auto">
            <a:xfrm>
              <a:off x="317" y="1460"/>
              <a:ext cx="373" cy="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/>
                <a:t>2</a:t>
              </a:r>
              <a:endParaRPr lang="en-US" altLang="en-US" sz="2400"/>
            </a:p>
          </p:txBody>
        </p:sp>
        <p:sp>
          <p:nvSpPr>
            <p:cNvPr id="6189" name="Rectangle 39"/>
            <p:cNvSpPr>
              <a:spLocks noChangeArrowheads="1"/>
            </p:cNvSpPr>
            <p:nvPr/>
          </p:nvSpPr>
          <p:spPr bwMode="auto">
            <a:xfrm>
              <a:off x="2557" y="1112"/>
              <a:ext cx="373" cy="3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90" name="Rectangle 40"/>
            <p:cNvSpPr>
              <a:spLocks noChangeArrowheads="1"/>
            </p:cNvSpPr>
            <p:nvPr/>
          </p:nvSpPr>
          <p:spPr bwMode="auto">
            <a:xfrm>
              <a:off x="2184" y="1112"/>
              <a:ext cx="373" cy="3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91" name="Rectangle 41"/>
            <p:cNvSpPr>
              <a:spLocks noChangeArrowheads="1"/>
            </p:cNvSpPr>
            <p:nvPr/>
          </p:nvSpPr>
          <p:spPr bwMode="auto">
            <a:xfrm>
              <a:off x="1810" y="1112"/>
              <a:ext cx="374" cy="3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92" name="Rectangle 42"/>
            <p:cNvSpPr>
              <a:spLocks noChangeArrowheads="1"/>
            </p:cNvSpPr>
            <p:nvPr/>
          </p:nvSpPr>
          <p:spPr bwMode="auto">
            <a:xfrm>
              <a:off x="1437" y="1112"/>
              <a:ext cx="373" cy="3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95" name="Rectangle 45"/>
            <p:cNvSpPr>
              <a:spLocks noChangeArrowheads="1"/>
            </p:cNvSpPr>
            <p:nvPr/>
          </p:nvSpPr>
          <p:spPr bwMode="auto">
            <a:xfrm>
              <a:off x="317" y="1112"/>
              <a:ext cx="373" cy="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/>
                <a:t>1</a:t>
              </a:r>
              <a:endParaRPr lang="en-US" altLang="en-US" sz="2400"/>
            </a:p>
          </p:txBody>
        </p:sp>
        <p:sp>
          <p:nvSpPr>
            <p:cNvPr id="6196" name="Rectangle 46"/>
            <p:cNvSpPr>
              <a:spLocks noChangeArrowheads="1"/>
            </p:cNvSpPr>
            <p:nvPr/>
          </p:nvSpPr>
          <p:spPr bwMode="auto">
            <a:xfrm>
              <a:off x="2557" y="778"/>
              <a:ext cx="373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/>
                <a:t>6</a:t>
              </a:r>
              <a:endParaRPr lang="en-US" altLang="en-US" sz="2400"/>
            </a:p>
          </p:txBody>
        </p:sp>
        <p:sp>
          <p:nvSpPr>
            <p:cNvPr id="6197" name="Rectangle 47"/>
            <p:cNvSpPr>
              <a:spLocks noChangeArrowheads="1"/>
            </p:cNvSpPr>
            <p:nvPr/>
          </p:nvSpPr>
          <p:spPr bwMode="auto">
            <a:xfrm>
              <a:off x="2184" y="778"/>
              <a:ext cx="373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/>
                <a:t>5</a:t>
              </a:r>
              <a:endParaRPr lang="en-US" altLang="en-US" sz="2400"/>
            </a:p>
          </p:txBody>
        </p:sp>
        <p:sp>
          <p:nvSpPr>
            <p:cNvPr id="6198" name="Rectangle 48"/>
            <p:cNvSpPr>
              <a:spLocks noChangeArrowheads="1"/>
            </p:cNvSpPr>
            <p:nvPr/>
          </p:nvSpPr>
          <p:spPr bwMode="auto">
            <a:xfrm>
              <a:off x="1810" y="778"/>
              <a:ext cx="374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/>
                <a:t>4</a:t>
              </a:r>
              <a:endParaRPr lang="en-US" altLang="en-US" sz="2400"/>
            </a:p>
          </p:txBody>
        </p:sp>
        <p:sp>
          <p:nvSpPr>
            <p:cNvPr id="6199" name="Rectangle 49"/>
            <p:cNvSpPr>
              <a:spLocks noChangeArrowheads="1"/>
            </p:cNvSpPr>
            <p:nvPr/>
          </p:nvSpPr>
          <p:spPr bwMode="auto">
            <a:xfrm>
              <a:off x="1437" y="778"/>
              <a:ext cx="373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/>
                <a:t>3</a:t>
              </a:r>
              <a:endParaRPr lang="en-US" altLang="en-US" sz="2400"/>
            </a:p>
          </p:txBody>
        </p:sp>
        <p:sp>
          <p:nvSpPr>
            <p:cNvPr id="6200" name="Rectangle 50"/>
            <p:cNvSpPr>
              <a:spLocks noChangeArrowheads="1"/>
            </p:cNvSpPr>
            <p:nvPr/>
          </p:nvSpPr>
          <p:spPr bwMode="auto">
            <a:xfrm>
              <a:off x="1063" y="778"/>
              <a:ext cx="374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/>
                <a:t>2</a:t>
              </a:r>
              <a:endParaRPr lang="en-US" altLang="en-US" sz="2400"/>
            </a:p>
          </p:txBody>
        </p:sp>
        <p:sp>
          <p:nvSpPr>
            <p:cNvPr id="6201" name="Rectangle 51"/>
            <p:cNvSpPr>
              <a:spLocks noChangeArrowheads="1"/>
            </p:cNvSpPr>
            <p:nvPr/>
          </p:nvSpPr>
          <p:spPr bwMode="auto">
            <a:xfrm>
              <a:off x="690" y="778"/>
              <a:ext cx="373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/>
                <a:t>1</a:t>
              </a:r>
              <a:endParaRPr lang="en-US" altLang="en-US" sz="2400"/>
            </a:p>
          </p:txBody>
        </p:sp>
        <p:sp>
          <p:nvSpPr>
            <p:cNvPr id="6202" name="Rectangle 52"/>
            <p:cNvSpPr>
              <a:spLocks noChangeArrowheads="1"/>
            </p:cNvSpPr>
            <p:nvPr/>
          </p:nvSpPr>
          <p:spPr bwMode="auto">
            <a:xfrm>
              <a:off x="317" y="778"/>
              <a:ext cx="373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/>
                <a:t>+</a:t>
              </a:r>
              <a:endParaRPr lang="en-US" altLang="en-US" sz="2400"/>
            </a:p>
          </p:txBody>
        </p:sp>
        <p:sp>
          <p:nvSpPr>
            <p:cNvPr id="6203" name="Line 53"/>
            <p:cNvSpPr>
              <a:spLocks noChangeShapeType="1"/>
            </p:cNvSpPr>
            <p:nvPr/>
          </p:nvSpPr>
          <p:spPr bwMode="auto">
            <a:xfrm>
              <a:off x="317" y="778"/>
              <a:ext cx="2613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04" name="Line 54"/>
            <p:cNvSpPr>
              <a:spLocks noChangeShapeType="1"/>
            </p:cNvSpPr>
            <p:nvPr/>
          </p:nvSpPr>
          <p:spPr bwMode="auto">
            <a:xfrm>
              <a:off x="317" y="1112"/>
              <a:ext cx="261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05" name="Line 55"/>
            <p:cNvSpPr>
              <a:spLocks noChangeShapeType="1"/>
            </p:cNvSpPr>
            <p:nvPr/>
          </p:nvSpPr>
          <p:spPr bwMode="auto">
            <a:xfrm>
              <a:off x="317" y="1460"/>
              <a:ext cx="261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06" name="Line 56"/>
            <p:cNvSpPr>
              <a:spLocks noChangeShapeType="1"/>
            </p:cNvSpPr>
            <p:nvPr/>
          </p:nvSpPr>
          <p:spPr bwMode="auto">
            <a:xfrm>
              <a:off x="317" y="1778"/>
              <a:ext cx="261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07" name="Line 57"/>
            <p:cNvSpPr>
              <a:spLocks noChangeShapeType="1"/>
            </p:cNvSpPr>
            <p:nvPr/>
          </p:nvSpPr>
          <p:spPr bwMode="auto">
            <a:xfrm>
              <a:off x="317" y="2096"/>
              <a:ext cx="261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08" name="Line 58"/>
            <p:cNvSpPr>
              <a:spLocks noChangeShapeType="1"/>
            </p:cNvSpPr>
            <p:nvPr/>
          </p:nvSpPr>
          <p:spPr bwMode="auto">
            <a:xfrm>
              <a:off x="317" y="2413"/>
              <a:ext cx="261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09" name="Line 59"/>
            <p:cNvSpPr>
              <a:spLocks noChangeShapeType="1"/>
            </p:cNvSpPr>
            <p:nvPr/>
          </p:nvSpPr>
          <p:spPr bwMode="auto">
            <a:xfrm>
              <a:off x="317" y="2731"/>
              <a:ext cx="261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0" name="Line 60"/>
            <p:cNvSpPr>
              <a:spLocks noChangeShapeType="1"/>
            </p:cNvSpPr>
            <p:nvPr/>
          </p:nvSpPr>
          <p:spPr bwMode="auto">
            <a:xfrm>
              <a:off x="317" y="3048"/>
              <a:ext cx="2613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1" name="Line 61"/>
            <p:cNvSpPr>
              <a:spLocks noChangeShapeType="1"/>
            </p:cNvSpPr>
            <p:nvPr/>
          </p:nvSpPr>
          <p:spPr bwMode="auto">
            <a:xfrm>
              <a:off x="317" y="778"/>
              <a:ext cx="0" cy="227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2" name="Line 62"/>
            <p:cNvSpPr>
              <a:spLocks noChangeShapeType="1"/>
            </p:cNvSpPr>
            <p:nvPr/>
          </p:nvSpPr>
          <p:spPr bwMode="auto">
            <a:xfrm>
              <a:off x="690" y="778"/>
              <a:ext cx="0" cy="2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3" name="Line 63"/>
            <p:cNvSpPr>
              <a:spLocks noChangeShapeType="1"/>
            </p:cNvSpPr>
            <p:nvPr/>
          </p:nvSpPr>
          <p:spPr bwMode="auto">
            <a:xfrm>
              <a:off x="1063" y="778"/>
              <a:ext cx="0" cy="2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4" name="Line 64"/>
            <p:cNvSpPr>
              <a:spLocks noChangeShapeType="1"/>
            </p:cNvSpPr>
            <p:nvPr/>
          </p:nvSpPr>
          <p:spPr bwMode="auto">
            <a:xfrm>
              <a:off x="1437" y="778"/>
              <a:ext cx="0" cy="2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5" name="Line 65"/>
            <p:cNvSpPr>
              <a:spLocks noChangeShapeType="1"/>
            </p:cNvSpPr>
            <p:nvPr/>
          </p:nvSpPr>
          <p:spPr bwMode="auto">
            <a:xfrm>
              <a:off x="1814" y="778"/>
              <a:ext cx="0" cy="2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6" name="Line 66"/>
            <p:cNvSpPr>
              <a:spLocks noChangeShapeType="1"/>
            </p:cNvSpPr>
            <p:nvPr/>
          </p:nvSpPr>
          <p:spPr bwMode="auto">
            <a:xfrm>
              <a:off x="2184" y="778"/>
              <a:ext cx="0" cy="2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7" name="Line 67"/>
            <p:cNvSpPr>
              <a:spLocks noChangeShapeType="1"/>
            </p:cNvSpPr>
            <p:nvPr/>
          </p:nvSpPr>
          <p:spPr bwMode="auto">
            <a:xfrm>
              <a:off x="2557" y="778"/>
              <a:ext cx="0" cy="2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8" name="Line 68"/>
            <p:cNvSpPr>
              <a:spLocks noChangeShapeType="1"/>
            </p:cNvSpPr>
            <p:nvPr/>
          </p:nvSpPr>
          <p:spPr bwMode="auto">
            <a:xfrm>
              <a:off x="2930" y="778"/>
              <a:ext cx="0" cy="227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9" name="Rectangle 69"/>
            <p:cNvSpPr>
              <a:spLocks noChangeArrowheads="1"/>
            </p:cNvSpPr>
            <p:nvPr/>
          </p:nvSpPr>
          <p:spPr bwMode="auto">
            <a:xfrm>
              <a:off x="653" y="389"/>
              <a:ext cx="2199" cy="3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GB" altLang="en-US" sz="2000" b="1" dirty="0">
                  <a:latin typeface="Arial" charset="0"/>
                </a:rPr>
                <a:t>2</a:t>
              </a:r>
              <a:r>
                <a:rPr lang="en-GB" altLang="en-US" sz="2000" b="1" baseline="30000" dirty="0">
                  <a:latin typeface="Arial" charset="0"/>
                </a:rPr>
                <a:t>nd</a:t>
              </a:r>
              <a:r>
                <a:rPr lang="en-GB" altLang="en-US" sz="2000" b="1" dirty="0">
                  <a:latin typeface="Arial" charset="0"/>
                </a:rPr>
                <a:t> game</a:t>
              </a:r>
              <a:endParaRPr lang="en-US" altLang="en-US" sz="2000" dirty="0">
                <a:latin typeface="Arial" charset="0"/>
              </a:endParaRPr>
            </a:p>
          </p:txBody>
        </p:sp>
        <p:sp>
          <p:nvSpPr>
            <p:cNvPr id="6220" name="Rectangle 70"/>
            <p:cNvSpPr>
              <a:spLocks noChangeArrowheads="1"/>
            </p:cNvSpPr>
            <p:nvPr/>
          </p:nvSpPr>
          <p:spPr bwMode="auto">
            <a:xfrm rot="16200000">
              <a:off x="-911" y="1763"/>
              <a:ext cx="2041" cy="2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GB" altLang="en-US" sz="2000" b="1" dirty="0">
                  <a:latin typeface="Arial" charset="0"/>
                </a:rPr>
                <a:t>1</a:t>
              </a:r>
              <a:r>
                <a:rPr lang="en-GB" altLang="en-US" sz="2000" b="1" baseline="30000" dirty="0">
                  <a:latin typeface="Arial" charset="0"/>
                </a:rPr>
                <a:t>st</a:t>
              </a:r>
              <a:r>
                <a:rPr lang="en-GB" altLang="en-US" sz="2000" b="1" dirty="0">
                  <a:latin typeface="Arial" charset="0"/>
                </a:rPr>
                <a:t> game</a:t>
              </a:r>
              <a:endParaRPr lang="en-US" altLang="en-US" sz="2000" dirty="0">
                <a:latin typeface="Arial" charset="0"/>
              </a:endParaRPr>
            </a:p>
          </p:txBody>
        </p:sp>
      </p:grpSp>
      <p:sp>
        <p:nvSpPr>
          <p:cNvPr id="70" name="Rectangle 69"/>
          <p:cNvSpPr/>
          <p:nvPr/>
        </p:nvSpPr>
        <p:spPr>
          <a:xfrm>
            <a:off x="5545852" y="1291669"/>
            <a:ext cx="63107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Calculate the probability that:</a:t>
            </a:r>
          </a:p>
          <a:p>
            <a:pPr marL="457200" indent="-457200" eaLnBrk="1" hangingPunct="1">
              <a:spcBef>
                <a:spcPct val="50000"/>
              </a:spcBef>
              <a:buFontTx/>
              <a:buAutoNum type="alphaLcParenR"/>
              <a:defRPr/>
            </a:pP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The student eats two chocolates. </a:t>
            </a:r>
          </a:p>
          <a:p>
            <a:pPr marL="457200" indent="-457200" eaLnBrk="1" hangingPunct="1">
              <a:spcBef>
                <a:spcPct val="50000"/>
              </a:spcBef>
              <a:buFontTx/>
              <a:buAutoNum type="alphaLcParenR"/>
              <a:defRPr/>
            </a:pP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The student eats no chocolates.</a:t>
            </a:r>
          </a:p>
          <a:p>
            <a:pPr marL="457200" indent="-457200" eaLnBrk="1" hangingPunct="1">
              <a:spcBef>
                <a:spcPct val="50000"/>
              </a:spcBef>
              <a:buFontTx/>
              <a:buAutoNum type="alphaLcParenR"/>
              <a:defRPr/>
            </a:pPr>
            <a:r>
              <a:rPr lang="en-GB" alt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student ends up eating exactly one chocolate.</a:t>
            </a:r>
          </a:p>
          <a:p>
            <a:pPr marL="457200" indent="-457200" eaLnBrk="1" hangingPunct="1">
              <a:spcBef>
                <a:spcPct val="50000"/>
              </a:spcBef>
              <a:buFontTx/>
              <a:buAutoNum type="alphaLcParenR" startAt="4"/>
              <a:defRPr/>
            </a:pP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The student eats </a:t>
            </a:r>
            <a:r>
              <a:rPr lang="en-GB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at least </a:t>
            </a: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one chocolate.</a:t>
            </a:r>
          </a:p>
        </p:txBody>
      </p:sp>
      <p:sp>
        <p:nvSpPr>
          <p:cNvPr id="77" name="Rectangle 76"/>
          <p:cNvSpPr/>
          <p:nvPr/>
        </p:nvSpPr>
        <p:spPr>
          <a:xfrm>
            <a:off x="0" y="6190"/>
            <a:ext cx="12192000" cy="120967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63538">
              <a:defRPr/>
            </a:pP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Finding probabilities - recap</a:t>
            </a:r>
          </a:p>
        </p:txBody>
      </p:sp>
      <p:sp>
        <p:nvSpPr>
          <p:cNvPr id="157" name="Rectangle 36"/>
          <p:cNvSpPr>
            <a:spLocks noChangeArrowheads="1"/>
          </p:cNvSpPr>
          <p:nvPr/>
        </p:nvSpPr>
        <p:spPr bwMode="auto">
          <a:xfrm>
            <a:off x="2187508" y="3261892"/>
            <a:ext cx="288000" cy="28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58" name="Rectangle 37"/>
          <p:cNvSpPr>
            <a:spLocks noChangeArrowheads="1"/>
          </p:cNvSpPr>
          <p:nvPr/>
        </p:nvSpPr>
        <p:spPr bwMode="auto">
          <a:xfrm>
            <a:off x="1671510" y="3261892"/>
            <a:ext cx="288000" cy="28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59" name="Rectangle 43"/>
          <p:cNvSpPr>
            <a:spLocks noChangeArrowheads="1"/>
          </p:cNvSpPr>
          <p:nvPr/>
        </p:nvSpPr>
        <p:spPr bwMode="auto">
          <a:xfrm>
            <a:off x="2186832" y="2882553"/>
            <a:ext cx="288000" cy="28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60" name="Rectangle 44"/>
          <p:cNvSpPr>
            <a:spLocks noChangeArrowheads="1"/>
          </p:cNvSpPr>
          <p:nvPr/>
        </p:nvSpPr>
        <p:spPr bwMode="auto">
          <a:xfrm>
            <a:off x="1683955" y="2882553"/>
            <a:ext cx="288000" cy="28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61" name="Rectangle 36"/>
          <p:cNvSpPr>
            <a:spLocks noChangeArrowheads="1"/>
          </p:cNvSpPr>
          <p:nvPr/>
        </p:nvSpPr>
        <p:spPr bwMode="auto">
          <a:xfrm>
            <a:off x="2171749" y="3965960"/>
            <a:ext cx="288000" cy="28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62" name="Rectangle 37"/>
          <p:cNvSpPr>
            <a:spLocks noChangeArrowheads="1"/>
          </p:cNvSpPr>
          <p:nvPr/>
        </p:nvSpPr>
        <p:spPr bwMode="auto">
          <a:xfrm>
            <a:off x="1655751" y="3965960"/>
            <a:ext cx="288000" cy="28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63" name="Rectangle 43"/>
          <p:cNvSpPr>
            <a:spLocks noChangeArrowheads="1"/>
          </p:cNvSpPr>
          <p:nvPr/>
        </p:nvSpPr>
        <p:spPr bwMode="auto">
          <a:xfrm>
            <a:off x="2171073" y="3586621"/>
            <a:ext cx="288000" cy="28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64" name="Rectangle 44"/>
          <p:cNvSpPr>
            <a:spLocks noChangeArrowheads="1"/>
          </p:cNvSpPr>
          <p:nvPr/>
        </p:nvSpPr>
        <p:spPr bwMode="auto">
          <a:xfrm>
            <a:off x="1668196" y="3586621"/>
            <a:ext cx="288000" cy="28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65" name="Rectangle 36"/>
          <p:cNvSpPr>
            <a:spLocks noChangeArrowheads="1"/>
          </p:cNvSpPr>
          <p:nvPr/>
        </p:nvSpPr>
        <p:spPr bwMode="auto">
          <a:xfrm>
            <a:off x="3179982" y="2517058"/>
            <a:ext cx="304458" cy="26914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66" name="Rectangle 37"/>
          <p:cNvSpPr>
            <a:spLocks noChangeArrowheads="1"/>
          </p:cNvSpPr>
          <p:nvPr/>
        </p:nvSpPr>
        <p:spPr bwMode="auto">
          <a:xfrm>
            <a:off x="2663984" y="2507756"/>
            <a:ext cx="288000" cy="27844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67" name="Rectangle 43"/>
          <p:cNvSpPr>
            <a:spLocks noChangeArrowheads="1"/>
          </p:cNvSpPr>
          <p:nvPr/>
        </p:nvSpPr>
        <p:spPr bwMode="auto">
          <a:xfrm>
            <a:off x="3180445" y="2127772"/>
            <a:ext cx="288000" cy="28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68" name="Rectangle 44"/>
          <p:cNvSpPr>
            <a:spLocks noChangeArrowheads="1"/>
          </p:cNvSpPr>
          <p:nvPr/>
        </p:nvSpPr>
        <p:spPr bwMode="auto">
          <a:xfrm>
            <a:off x="2676429" y="2127772"/>
            <a:ext cx="288000" cy="28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69" name="Rectangle 36"/>
          <p:cNvSpPr>
            <a:spLocks noChangeArrowheads="1"/>
          </p:cNvSpPr>
          <p:nvPr/>
        </p:nvSpPr>
        <p:spPr bwMode="auto">
          <a:xfrm>
            <a:off x="4179531" y="2511552"/>
            <a:ext cx="288000" cy="28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70" name="Rectangle 37"/>
          <p:cNvSpPr>
            <a:spLocks noChangeArrowheads="1"/>
          </p:cNvSpPr>
          <p:nvPr/>
        </p:nvSpPr>
        <p:spPr bwMode="auto">
          <a:xfrm>
            <a:off x="3663533" y="2511552"/>
            <a:ext cx="288000" cy="28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71" name="Rectangle 43"/>
          <p:cNvSpPr>
            <a:spLocks noChangeArrowheads="1"/>
          </p:cNvSpPr>
          <p:nvPr/>
        </p:nvSpPr>
        <p:spPr bwMode="auto">
          <a:xfrm>
            <a:off x="4178855" y="2132213"/>
            <a:ext cx="288000" cy="28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72" name="Rectangle 44"/>
          <p:cNvSpPr>
            <a:spLocks noChangeArrowheads="1"/>
          </p:cNvSpPr>
          <p:nvPr/>
        </p:nvSpPr>
        <p:spPr bwMode="auto">
          <a:xfrm>
            <a:off x="3675978" y="2132213"/>
            <a:ext cx="288000" cy="28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91" name="TextBox 71"/>
          <p:cNvSpPr txBox="1">
            <a:spLocks noChangeArrowheads="1"/>
          </p:cNvSpPr>
          <p:nvPr/>
        </p:nvSpPr>
        <p:spPr bwMode="auto">
          <a:xfrm>
            <a:off x="335361" y="4509120"/>
            <a:ext cx="1053266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P(Student eats 1 chocolate)  =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P(Win Game 1) × P(Lose Game 2) + P(Lose Game 1) × P(Win Game 2)</a:t>
            </a:r>
          </a:p>
        </p:txBody>
      </p:sp>
      <p:sp>
        <p:nvSpPr>
          <p:cNvPr id="92" name="TextBox 73"/>
          <p:cNvSpPr txBox="1">
            <a:spLocks noChangeArrowheads="1"/>
          </p:cNvSpPr>
          <p:nvPr/>
        </p:nvSpPr>
        <p:spPr bwMode="auto">
          <a:xfrm>
            <a:off x="5036415" y="6053975"/>
            <a:ext cx="702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=                              </a:t>
            </a:r>
          </a:p>
        </p:txBody>
      </p:sp>
      <p:sp>
        <p:nvSpPr>
          <p:cNvPr id="93" name="TextBox 76"/>
          <p:cNvSpPr txBox="1">
            <a:spLocks noChangeArrowheads="1"/>
          </p:cNvSpPr>
          <p:nvPr/>
        </p:nvSpPr>
        <p:spPr bwMode="auto">
          <a:xfrm>
            <a:off x="5036415" y="5410047"/>
            <a:ext cx="3067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4" name="Rounded Rectangle 93"/>
              <p:cNvSpPr/>
              <p:nvPr/>
            </p:nvSpPr>
            <p:spPr>
              <a:xfrm>
                <a:off x="5738916" y="5243567"/>
                <a:ext cx="2517324" cy="705713"/>
              </a:xfrm>
              <a:prstGeom prst="roundRect">
                <a:avLst/>
              </a:prstGeom>
              <a:solidFill>
                <a:srgbClr val="F9BC9A"/>
              </a:solidFill>
              <a:ln>
                <a:solidFill>
                  <a:srgbClr val="F9BC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6</m:t>
                          </m:r>
                        </m:den>
                      </m:f>
                      <m:r>
                        <m:rPr>
                          <m:nor/>
                        </m:rPr>
                        <a:rPr lang="en-GB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×</m:t>
                      </m:r>
                      <m:f>
                        <m:fPr>
                          <m:ctrlP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6</m:t>
                          </m:r>
                        </m:den>
                      </m:f>
                      <m:r>
                        <m:rPr>
                          <m:nor/>
                        </m:rPr>
                        <a:rPr lang="en-GB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+ </m:t>
                      </m:r>
                      <m:f>
                        <m:fPr>
                          <m:ctrlP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6</m:t>
                          </m:r>
                        </m:den>
                      </m:f>
                      <m:r>
                        <m:rPr>
                          <m:nor/>
                        </m:rPr>
                        <a:rPr lang="en-GB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mbria Math"/>
                          <a:cs typeface="Arial" panose="020B0604020202020204" pitchFamily="34" charset="0"/>
                        </a:rPr>
                        <m:t>×</m:t>
                      </m:r>
                      <m:f>
                        <m:fPr>
                          <m:ctrlP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Cambria Math"/>
                              <a:cs typeface="Arial" panose="020B0604020202020204" pitchFamily="34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GB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4" name="Rounded Rectangle 9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8916" y="5243567"/>
                <a:ext cx="2517324" cy="705713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F9BC9A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Rounded Rectangle 94"/>
              <p:cNvSpPr/>
              <p:nvPr/>
            </p:nvSpPr>
            <p:spPr>
              <a:xfrm>
                <a:off x="5738916" y="6053939"/>
                <a:ext cx="1581221" cy="705713"/>
              </a:xfrm>
              <a:prstGeom prst="roundRect">
                <a:avLst/>
              </a:prstGeom>
              <a:solidFill>
                <a:srgbClr val="F9BC9A"/>
              </a:solidFill>
              <a:ln>
                <a:solidFill>
                  <a:srgbClr val="F9BC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8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36</m:t>
                          </m:r>
                        </m:den>
                      </m:f>
                      <m:r>
                        <m:rPr>
                          <m:nor/>
                        </m:rPr>
                        <a:rPr lang="en-GB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+ </m:t>
                      </m:r>
                      <m:f>
                        <m:fPr>
                          <m:ctrlP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8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36</m:t>
                          </m:r>
                        </m:den>
                      </m:f>
                    </m:oMath>
                  </m:oMathPara>
                </a14:m>
                <a:endParaRPr lang="en-GB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5" name="Rounded Rectangle 9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8916" y="6053939"/>
                <a:ext cx="1581221" cy="705713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F9BC9A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6" name="TextBox 73"/>
          <p:cNvSpPr txBox="1">
            <a:spLocks noChangeArrowheads="1"/>
          </p:cNvSpPr>
          <p:nvPr/>
        </p:nvSpPr>
        <p:spPr bwMode="auto">
          <a:xfrm>
            <a:off x="7472957" y="6175813"/>
            <a:ext cx="702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=                            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7" name="Rounded Rectangle 96"/>
              <p:cNvSpPr/>
              <p:nvPr/>
            </p:nvSpPr>
            <p:spPr>
              <a:xfrm>
                <a:off x="7896763" y="6057069"/>
                <a:ext cx="792089" cy="705713"/>
              </a:xfrm>
              <a:prstGeom prst="roundRect">
                <a:avLst/>
              </a:prstGeom>
              <a:solidFill>
                <a:srgbClr val="F9BC9A"/>
              </a:solidFill>
              <a:ln>
                <a:solidFill>
                  <a:srgbClr val="F9BC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16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36</m:t>
                          </m:r>
                        </m:den>
                      </m:f>
                    </m:oMath>
                  </m:oMathPara>
                </a14:m>
                <a:endParaRPr lang="en-GB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7" name="Rounded Rectangle 9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6763" y="6057069"/>
                <a:ext cx="792089" cy="705713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rgbClr val="F9BC9A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8" name="TextBox 73"/>
          <p:cNvSpPr txBox="1">
            <a:spLocks noChangeArrowheads="1"/>
          </p:cNvSpPr>
          <p:nvPr/>
        </p:nvSpPr>
        <p:spPr bwMode="auto">
          <a:xfrm>
            <a:off x="8777876" y="6178943"/>
            <a:ext cx="702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=                            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9" name="Rounded Rectangle 98"/>
              <p:cNvSpPr/>
              <p:nvPr/>
            </p:nvSpPr>
            <p:spPr>
              <a:xfrm>
                <a:off x="9201135" y="6053937"/>
                <a:ext cx="792089" cy="705713"/>
              </a:xfrm>
              <a:prstGeom prst="roundRect">
                <a:avLst/>
              </a:prstGeom>
              <a:solidFill>
                <a:srgbClr val="F9BC9A"/>
              </a:solidFill>
              <a:ln>
                <a:solidFill>
                  <a:srgbClr val="F9BC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GB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9" name="Rounded Rectangle 9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1135" y="6053937"/>
                <a:ext cx="792089" cy="705713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rgbClr val="F9BC9A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94255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3"/>
          <p:cNvGrpSpPr>
            <a:grpSpLocks/>
          </p:cNvGrpSpPr>
          <p:nvPr/>
        </p:nvGrpSpPr>
        <p:grpSpPr bwMode="auto">
          <a:xfrm>
            <a:off x="583499" y="1268627"/>
            <a:ext cx="4002803" cy="3024468"/>
            <a:chOff x="-39" y="389"/>
            <a:chExt cx="2969" cy="2659"/>
          </a:xfrm>
        </p:grpSpPr>
        <p:sp>
          <p:nvSpPr>
            <p:cNvPr id="6154" name="Rectangle 4"/>
            <p:cNvSpPr>
              <a:spLocks noChangeArrowheads="1"/>
            </p:cNvSpPr>
            <p:nvPr/>
          </p:nvSpPr>
          <p:spPr bwMode="auto">
            <a:xfrm>
              <a:off x="2557" y="2731"/>
              <a:ext cx="373" cy="3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55" name="Rectangle 5"/>
            <p:cNvSpPr>
              <a:spLocks noChangeArrowheads="1"/>
            </p:cNvSpPr>
            <p:nvPr/>
          </p:nvSpPr>
          <p:spPr bwMode="auto">
            <a:xfrm>
              <a:off x="2184" y="2731"/>
              <a:ext cx="373" cy="3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56" name="Rectangle 6"/>
            <p:cNvSpPr>
              <a:spLocks noChangeArrowheads="1"/>
            </p:cNvSpPr>
            <p:nvPr/>
          </p:nvSpPr>
          <p:spPr bwMode="auto">
            <a:xfrm>
              <a:off x="1810" y="2731"/>
              <a:ext cx="374" cy="3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57" name="Rectangle 7"/>
            <p:cNvSpPr>
              <a:spLocks noChangeArrowheads="1"/>
            </p:cNvSpPr>
            <p:nvPr/>
          </p:nvSpPr>
          <p:spPr bwMode="auto">
            <a:xfrm>
              <a:off x="1437" y="2731"/>
              <a:ext cx="373" cy="3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58" name="Rectangle 8"/>
            <p:cNvSpPr>
              <a:spLocks noChangeArrowheads="1"/>
            </p:cNvSpPr>
            <p:nvPr/>
          </p:nvSpPr>
          <p:spPr bwMode="auto">
            <a:xfrm>
              <a:off x="1063" y="2731"/>
              <a:ext cx="374" cy="3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59" name="Rectangle 9"/>
            <p:cNvSpPr>
              <a:spLocks noChangeArrowheads="1"/>
            </p:cNvSpPr>
            <p:nvPr/>
          </p:nvSpPr>
          <p:spPr bwMode="auto">
            <a:xfrm>
              <a:off x="690" y="2731"/>
              <a:ext cx="373" cy="3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60" name="Rectangle 10"/>
            <p:cNvSpPr>
              <a:spLocks noChangeArrowheads="1"/>
            </p:cNvSpPr>
            <p:nvPr/>
          </p:nvSpPr>
          <p:spPr bwMode="auto">
            <a:xfrm>
              <a:off x="317" y="2731"/>
              <a:ext cx="373" cy="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/>
                <a:t>6</a:t>
              </a:r>
              <a:endParaRPr lang="en-US" altLang="en-US" sz="2400"/>
            </a:p>
          </p:txBody>
        </p:sp>
        <p:sp>
          <p:nvSpPr>
            <p:cNvPr id="6161" name="Rectangle 11"/>
            <p:cNvSpPr>
              <a:spLocks noChangeArrowheads="1"/>
            </p:cNvSpPr>
            <p:nvPr/>
          </p:nvSpPr>
          <p:spPr bwMode="auto">
            <a:xfrm>
              <a:off x="2557" y="2413"/>
              <a:ext cx="373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62" name="Rectangle 12"/>
            <p:cNvSpPr>
              <a:spLocks noChangeArrowheads="1"/>
            </p:cNvSpPr>
            <p:nvPr/>
          </p:nvSpPr>
          <p:spPr bwMode="auto">
            <a:xfrm>
              <a:off x="2184" y="2413"/>
              <a:ext cx="373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63" name="Rectangle 13"/>
            <p:cNvSpPr>
              <a:spLocks noChangeArrowheads="1"/>
            </p:cNvSpPr>
            <p:nvPr/>
          </p:nvSpPr>
          <p:spPr bwMode="auto">
            <a:xfrm>
              <a:off x="1810" y="2413"/>
              <a:ext cx="374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64" name="Rectangle 14"/>
            <p:cNvSpPr>
              <a:spLocks noChangeArrowheads="1"/>
            </p:cNvSpPr>
            <p:nvPr/>
          </p:nvSpPr>
          <p:spPr bwMode="auto">
            <a:xfrm>
              <a:off x="1437" y="2413"/>
              <a:ext cx="373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65" name="Rectangle 15"/>
            <p:cNvSpPr>
              <a:spLocks noChangeArrowheads="1"/>
            </p:cNvSpPr>
            <p:nvPr/>
          </p:nvSpPr>
          <p:spPr bwMode="auto">
            <a:xfrm>
              <a:off x="1063" y="2413"/>
              <a:ext cx="374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66" name="Rectangle 16"/>
            <p:cNvSpPr>
              <a:spLocks noChangeArrowheads="1"/>
            </p:cNvSpPr>
            <p:nvPr/>
          </p:nvSpPr>
          <p:spPr bwMode="auto">
            <a:xfrm>
              <a:off x="690" y="2413"/>
              <a:ext cx="373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67" name="Rectangle 17"/>
            <p:cNvSpPr>
              <a:spLocks noChangeArrowheads="1"/>
            </p:cNvSpPr>
            <p:nvPr/>
          </p:nvSpPr>
          <p:spPr bwMode="auto">
            <a:xfrm>
              <a:off x="317" y="2413"/>
              <a:ext cx="373" cy="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 dirty="0"/>
                <a:t>5</a:t>
              </a:r>
              <a:endParaRPr lang="en-US" altLang="en-US" sz="2400" dirty="0"/>
            </a:p>
          </p:txBody>
        </p:sp>
        <p:sp>
          <p:nvSpPr>
            <p:cNvPr id="6168" name="Rectangle 18"/>
            <p:cNvSpPr>
              <a:spLocks noChangeArrowheads="1"/>
            </p:cNvSpPr>
            <p:nvPr/>
          </p:nvSpPr>
          <p:spPr bwMode="auto">
            <a:xfrm>
              <a:off x="2557" y="2096"/>
              <a:ext cx="373" cy="3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69" name="Rectangle 19"/>
            <p:cNvSpPr>
              <a:spLocks noChangeArrowheads="1"/>
            </p:cNvSpPr>
            <p:nvPr/>
          </p:nvSpPr>
          <p:spPr bwMode="auto">
            <a:xfrm>
              <a:off x="2184" y="2096"/>
              <a:ext cx="373" cy="3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70" name="Rectangle 20"/>
            <p:cNvSpPr>
              <a:spLocks noChangeArrowheads="1"/>
            </p:cNvSpPr>
            <p:nvPr/>
          </p:nvSpPr>
          <p:spPr bwMode="auto">
            <a:xfrm>
              <a:off x="1810" y="2096"/>
              <a:ext cx="374" cy="3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71" name="Rectangle 21"/>
            <p:cNvSpPr>
              <a:spLocks noChangeArrowheads="1"/>
            </p:cNvSpPr>
            <p:nvPr/>
          </p:nvSpPr>
          <p:spPr bwMode="auto">
            <a:xfrm>
              <a:off x="1437" y="2096"/>
              <a:ext cx="373" cy="3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72" name="Rectangle 22"/>
            <p:cNvSpPr>
              <a:spLocks noChangeArrowheads="1"/>
            </p:cNvSpPr>
            <p:nvPr/>
          </p:nvSpPr>
          <p:spPr bwMode="auto">
            <a:xfrm>
              <a:off x="1063" y="2096"/>
              <a:ext cx="374" cy="3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73" name="Rectangle 23"/>
            <p:cNvSpPr>
              <a:spLocks noChangeArrowheads="1"/>
            </p:cNvSpPr>
            <p:nvPr/>
          </p:nvSpPr>
          <p:spPr bwMode="auto">
            <a:xfrm>
              <a:off x="690" y="2096"/>
              <a:ext cx="373" cy="3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74" name="Rectangle 24"/>
            <p:cNvSpPr>
              <a:spLocks noChangeArrowheads="1"/>
            </p:cNvSpPr>
            <p:nvPr/>
          </p:nvSpPr>
          <p:spPr bwMode="auto">
            <a:xfrm>
              <a:off x="317" y="2096"/>
              <a:ext cx="373" cy="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/>
                <a:t>4</a:t>
              </a:r>
              <a:endParaRPr lang="en-US" altLang="en-US" sz="2400"/>
            </a:p>
          </p:txBody>
        </p:sp>
        <p:sp>
          <p:nvSpPr>
            <p:cNvPr id="6175" name="Rectangle 25"/>
            <p:cNvSpPr>
              <a:spLocks noChangeArrowheads="1"/>
            </p:cNvSpPr>
            <p:nvPr/>
          </p:nvSpPr>
          <p:spPr bwMode="auto">
            <a:xfrm>
              <a:off x="2557" y="1778"/>
              <a:ext cx="373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76" name="Rectangle 26"/>
            <p:cNvSpPr>
              <a:spLocks noChangeArrowheads="1"/>
            </p:cNvSpPr>
            <p:nvPr/>
          </p:nvSpPr>
          <p:spPr bwMode="auto">
            <a:xfrm>
              <a:off x="2184" y="1778"/>
              <a:ext cx="373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77" name="Rectangle 27"/>
            <p:cNvSpPr>
              <a:spLocks noChangeArrowheads="1"/>
            </p:cNvSpPr>
            <p:nvPr/>
          </p:nvSpPr>
          <p:spPr bwMode="auto">
            <a:xfrm>
              <a:off x="1810" y="1778"/>
              <a:ext cx="374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78" name="Rectangle 28"/>
            <p:cNvSpPr>
              <a:spLocks noChangeArrowheads="1"/>
            </p:cNvSpPr>
            <p:nvPr/>
          </p:nvSpPr>
          <p:spPr bwMode="auto">
            <a:xfrm>
              <a:off x="1437" y="1778"/>
              <a:ext cx="373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79" name="Rectangle 29"/>
            <p:cNvSpPr>
              <a:spLocks noChangeArrowheads="1"/>
            </p:cNvSpPr>
            <p:nvPr/>
          </p:nvSpPr>
          <p:spPr bwMode="auto">
            <a:xfrm>
              <a:off x="1063" y="1778"/>
              <a:ext cx="374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80" name="Rectangle 30"/>
            <p:cNvSpPr>
              <a:spLocks noChangeArrowheads="1"/>
            </p:cNvSpPr>
            <p:nvPr/>
          </p:nvSpPr>
          <p:spPr bwMode="auto">
            <a:xfrm>
              <a:off x="690" y="1778"/>
              <a:ext cx="373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81" name="Rectangle 31"/>
            <p:cNvSpPr>
              <a:spLocks noChangeArrowheads="1"/>
            </p:cNvSpPr>
            <p:nvPr/>
          </p:nvSpPr>
          <p:spPr bwMode="auto">
            <a:xfrm>
              <a:off x="317" y="1778"/>
              <a:ext cx="373" cy="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/>
                <a:t>3</a:t>
              </a:r>
              <a:endParaRPr lang="en-US" altLang="en-US" sz="2400"/>
            </a:p>
          </p:txBody>
        </p:sp>
        <p:sp>
          <p:nvSpPr>
            <p:cNvPr id="6182" name="Rectangle 32"/>
            <p:cNvSpPr>
              <a:spLocks noChangeArrowheads="1"/>
            </p:cNvSpPr>
            <p:nvPr/>
          </p:nvSpPr>
          <p:spPr bwMode="auto">
            <a:xfrm>
              <a:off x="2557" y="1460"/>
              <a:ext cx="373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83" name="Rectangle 33"/>
            <p:cNvSpPr>
              <a:spLocks noChangeArrowheads="1"/>
            </p:cNvSpPr>
            <p:nvPr/>
          </p:nvSpPr>
          <p:spPr bwMode="auto">
            <a:xfrm>
              <a:off x="2184" y="1460"/>
              <a:ext cx="373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84" name="Rectangle 34"/>
            <p:cNvSpPr>
              <a:spLocks noChangeArrowheads="1"/>
            </p:cNvSpPr>
            <p:nvPr/>
          </p:nvSpPr>
          <p:spPr bwMode="auto">
            <a:xfrm>
              <a:off x="1810" y="1460"/>
              <a:ext cx="374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85" name="Rectangle 35"/>
            <p:cNvSpPr>
              <a:spLocks noChangeArrowheads="1"/>
            </p:cNvSpPr>
            <p:nvPr/>
          </p:nvSpPr>
          <p:spPr bwMode="auto">
            <a:xfrm>
              <a:off x="1437" y="1460"/>
              <a:ext cx="373" cy="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88" name="Rectangle 38"/>
            <p:cNvSpPr>
              <a:spLocks noChangeArrowheads="1"/>
            </p:cNvSpPr>
            <p:nvPr/>
          </p:nvSpPr>
          <p:spPr bwMode="auto">
            <a:xfrm>
              <a:off x="317" y="1460"/>
              <a:ext cx="373" cy="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/>
                <a:t>2</a:t>
              </a:r>
              <a:endParaRPr lang="en-US" altLang="en-US" sz="2400"/>
            </a:p>
          </p:txBody>
        </p:sp>
        <p:sp>
          <p:nvSpPr>
            <p:cNvPr id="6189" name="Rectangle 39"/>
            <p:cNvSpPr>
              <a:spLocks noChangeArrowheads="1"/>
            </p:cNvSpPr>
            <p:nvPr/>
          </p:nvSpPr>
          <p:spPr bwMode="auto">
            <a:xfrm>
              <a:off x="2557" y="1112"/>
              <a:ext cx="373" cy="3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90" name="Rectangle 40"/>
            <p:cNvSpPr>
              <a:spLocks noChangeArrowheads="1"/>
            </p:cNvSpPr>
            <p:nvPr/>
          </p:nvSpPr>
          <p:spPr bwMode="auto">
            <a:xfrm>
              <a:off x="2184" y="1112"/>
              <a:ext cx="373" cy="3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91" name="Rectangle 41"/>
            <p:cNvSpPr>
              <a:spLocks noChangeArrowheads="1"/>
            </p:cNvSpPr>
            <p:nvPr/>
          </p:nvSpPr>
          <p:spPr bwMode="auto">
            <a:xfrm>
              <a:off x="1810" y="1112"/>
              <a:ext cx="374" cy="3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92" name="Rectangle 42"/>
            <p:cNvSpPr>
              <a:spLocks noChangeArrowheads="1"/>
            </p:cNvSpPr>
            <p:nvPr/>
          </p:nvSpPr>
          <p:spPr bwMode="auto">
            <a:xfrm>
              <a:off x="1437" y="1112"/>
              <a:ext cx="373" cy="3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en-US" sz="2400">
                <a:solidFill>
                  <a:srgbClr val="FF6600"/>
                </a:solidFill>
              </a:endParaRPr>
            </a:p>
          </p:txBody>
        </p:sp>
        <p:sp>
          <p:nvSpPr>
            <p:cNvPr id="6195" name="Rectangle 45"/>
            <p:cNvSpPr>
              <a:spLocks noChangeArrowheads="1"/>
            </p:cNvSpPr>
            <p:nvPr/>
          </p:nvSpPr>
          <p:spPr bwMode="auto">
            <a:xfrm>
              <a:off x="317" y="1112"/>
              <a:ext cx="373" cy="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/>
                <a:t>1</a:t>
              </a:r>
              <a:endParaRPr lang="en-US" altLang="en-US" sz="2400"/>
            </a:p>
          </p:txBody>
        </p:sp>
        <p:sp>
          <p:nvSpPr>
            <p:cNvPr id="6196" name="Rectangle 46"/>
            <p:cNvSpPr>
              <a:spLocks noChangeArrowheads="1"/>
            </p:cNvSpPr>
            <p:nvPr/>
          </p:nvSpPr>
          <p:spPr bwMode="auto">
            <a:xfrm>
              <a:off x="2557" y="778"/>
              <a:ext cx="373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/>
                <a:t>6</a:t>
              </a:r>
              <a:endParaRPr lang="en-US" altLang="en-US" sz="2400"/>
            </a:p>
          </p:txBody>
        </p:sp>
        <p:sp>
          <p:nvSpPr>
            <p:cNvPr id="6197" name="Rectangle 47"/>
            <p:cNvSpPr>
              <a:spLocks noChangeArrowheads="1"/>
            </p:cNvSpPr>
            <p:nvPr/>
          </p:nvSpPr>
          <p:spPr bwMode="auto">
            <a:xfrm>
              <a:off x="2184" y="778"/>
              <a:ext cx="373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/>
                <a:t>5</a:t>
              </a:r>
              <a:endParaRPr lang="en-US" altLang="en-US" sz="2400"/>
            </a:p>
          </p:txBody>
        </p:sp>
        <p:sp>
          <p:nvSpPr>
            <p:cNvPr id="6198" name="Rectangle 48"/>
            <p:cNvSpPr>
              <a:spLocks noChangeArrowheads="1"/>
            </p:cNvSpPr>
            <p:nvPr/>
          </p:nvSpPr>
          <p:spPr bwMode="auto">
            <a:xfrm>
              <a:off x="1810" y="778"/>
              <a:ext cx="374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/>
                <a:t>4</a:t>
              </a:r>
              <a:endParaRPr lang="en-US" altLang="en-US" sz="2400"/>
            </a:p>
          </p:txBody>
        </p:sp>
        <p:sp>
          <p:nvSpPr>
            <p:cNvPr id="6199" name="Rectangle 49"/>
            <p:cNvSpPr>
              <a:spLocks noChangeArrowheads="1"/>
            </p:cNvSpPr>
            <p:nvPr/>
          </p:nvSpPr>
          <p:spPr bwMode="auto">
            <a:xfrm>
              <a:off x="1437" y="778"/>
              <a:ext cx="373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/>
                <a:t>3</a:t>
              </a:r>
              <a:endParaRPr lang="en-US" altLang="en-US" sz="2400"/>
            </a:p>
          </p:txBody>
        </p:sp>
        <p:sp>
          <p:nvSpPr>
            <p:cNvPr id="6200" name="Rectangle 50"/>
            <p:cNvSpPr>
              <a:spLocks noChangeArrowheads="1"/>
            </p:cNvSpPr>
            <p:nvPr/>
          </p:nvSpPr>
          <p:spPr bwMode="auto">
            <a:xfrm>
              <a:off x="1063" y="778"/>
              <a:ext cx="374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/>
                <a:t>2</a:t>
              </a:r>
              <a:endParaRPr lang="en-US" altLang="en-US" sz="2400"/>
            </a:p>
          </p:txBody>
        </p:sp>
        <p:sp>
          <p:nvSpPr>
            <p:cNvPr id="6201" name="Rectangle 51"/>
            <p:cNvSpPr>
              <a:spLocks noChangeArrowheads="1"/>
            </p:cNvSpPr>
            <p:nvPr/>
          </p:nvSpPr>
          <p:spPr bwMode="auto">
            <a:xfrm>
              <a:off x="690" y="778"/>
              <a:ext cx="373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/>
                <a:t>1</a:t>
              </a:r>
              <a:endParaRPr lang="en-US" altLang="en-US" sz="2400"/>
            </a:p>
          </p:txBody>
        </p:sp>
        <p:sp>
          <p:nvSpPr>
            <p:cNvPr id="6202" name="Rectangle 52"/>
            <p:cNvSpPr>
              <a:spLocks noChangeArrowheads="1"/>
            </p:cNvSpPr>
            <p:nvPr/>
          </p:nvSpPr>
          <p:spPr bwMode="auto">
            <a:xfrm>
              <a:off x="317" y="778"/>
              <a:ext cx="373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1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GB" altLang="en-US" sz="2400"/>
                <a:t>+</a:t>
              </a:r>
              <a:endParaRPr lang="en-US" altLang="en-US" sz="2400"/>
            </a:p>
          </p:txBody>
        </p:sp>
        <p:sp>
          <p:nvSpPr>
            <p:cNvPr id="6203" name="Line 53"/>
            <p:cNvSpPr>
              <a:spLocks noChangeShapeType="1"/>
            </p:cNvSpPr>
            <p:nvPr/>
          </p:nvSpPr>
          <p:spPr bwMode="auto">
            <a:xfrm>
              <a:off x="317" y="778"/>
              <a:ext cx="2613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04" name="Line 54"/>
            <p:cNvSpPr>
              <a:spLocks noChangeShapeType="1"/>
            </p:cNvSpPr>
            <p:nvPr/>
          </p:nvSpPr>
          <p:spPr bwMode="auto">
            <a:xfrm>
              <a:off x="317" y="1112"/>
              <a:ext cx="261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05" name="Line 55"/>
            <p:cNvSpPr>
              <a:spLocks noChangeShapeType="1"/>
            </p:cNvSpPr>
            <p:nvPr/>
          </p:nvSpPr>
          <p:spPr bwMode="auto">
            <a:xfrm>
              <a:off x="317" y="1460"/>
              <a:ext cx="261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06" name="Line 56"/>
            <p:cNvSpPr>
              <a:spLocks noChangeShapeType="1"/>
            </p:cNvSpPr>
            <p:nvPr/>
          </p:nvSpPr>
          <p:spPr bwMode="auto">
            <a:xfrm>
              <a:off x="317" y="1778"/>
              <a:ext cx="261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07" name="Line 57"/>
            <p:cNvSpPr>
              <a:spLocks noChangeShapeType="1"/>
            </p:cNvSpPr>
            <p:nvPr/>
          </p:nvSpPr>
          <p:spPr bwMode="auto">
            <a:xfrm>
              <a:off x="317" y="2096"/>
              <a:ext cx="261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08" name="Line 58"/>
            <p:cNvSpPr>
              <a:spLocks noChangeShapeType="1"/>
            </p:cNvSpPr>
            <p:nvPr/>
          </p:nvSpPr>
          <p:spPr bwMode="auto">
            <a:xfrm>
              <a:off x="317" y="2413"/>
              <a:ext cx="261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09" name="Line 59"/>
            <p:cNvSpPr>
              <a:spLocks noChangeShapeType="1"/>
            </p:cNvSpPr>
            <p:nvPr/>
          </p:nvSpPr>
          <p:spPr bwMode="auto">
            <a:xfrm>
              <a:off x="317" y="2731"/>
              <a:ext cx="261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0" name="Line 60"/>
            <p:cNvSpPr>
              <a:spLocks noChangeShapeType="1"/>
            </p:cNvSpPr>
            <p:nvPr/>
          </p:nvSpPr>
          <p:spPr bwMode="auto">
            <a:xfrm>
              <a:off x="317" y="3048"/>
              <a:ext cx="2613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1" name="Line 61"/>
            <p:cNvSpPr>
              <a:spLocks noChangeShapeType="1"/>
            </p:cNvSpPr>
            <p:nvPr/>
          </p:nvSpPr>
          <p:spPr bwMode="auto">
            <a:xfrm>
              <a:off x="317" y="778"/>
              <a:ext cx="0" cy="227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2" name="Line 62"/>
            <p:cNvSpPr>
              <a:spLocks noChangeShapeType="1"/>
            </p:cNvSpPr>
            <p:nvPr/>
          </p:nvSpPr>
          <p:spPr bwMode="auto">
            <a:xfrm>
              <a:off x="690" y="778"/>
              <a:ext cx="0" cy="2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3" name="Line 63"/>
            <p:cNvSpPr>
              <a:spLocks noChangeShapeType="1"/>
            </p:cNvSpPr>
            <p:nvPr/>
          </p:nvSpPr>
          <p:spPr bwMode="auto">
            <a:xfrm>
              <a:off x="1063" y="778"/>
              <a:ext cx="0" cy="2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4" name="Line 64"/>
            <p:cNvSpPr>
              <a:spLocks noChangeShapeType="1"/>
            </p:cNvSpPr>
            <p:nvPr/>
          </p:nvSpPr>
          <p:spPr bwMode="auto">
            <a:xfrm>
              <a:off x="1437" y="778"/>
              <a:ext cx="0" cy="2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5" name="Line 65"/>
            <p:cNvSpPr>
              <a:spLocks noChangeShapeType="1"/>
            </p:cNvSpPr>
            <p:nvPr/>
          </p:nvSpPr>
          <p:spPr bwMode="auto">
            <a:xfrm>
              <a:off x="1814" y="778"/>
              <a:ext cx="0" cy="2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6" name="Line 66"/>
            <p:cNvSpPr>
              <a:spLocks noChangeShapeType="1"/>
            </p:cNvSpPr>
            <p:nvPr/>
          </p:nvSpPr>
          <p:spPr bwMode="auto">
            <a:xfrm>
              <a:off x="2184" y="778"/>
              <a:ext cx="0" cy="2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7" name="Line 67"/>
            <p:cNvSpPr>
              <a:spLocks noChangeShapeType="1"/>
            </p:cNvSpPr>
            <p:nvPr/>
          </p:nvSpPr>
          <p:spPr bwMode="auto">
            <a:xfrm>
              <a:off x="2557" y="778"/>
              <a:ext cx="0" cy="22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8" name="Line 68"/>
            <p:cNvSpPr>
              <a:spLocks noChangeShapeType="1"/>
            </p:cNvSpPr>
            <p:nvPr/>
          </p:nvSpPr>
          <p:spPr bwMode="auto">
            <a:xfrm>
              <a:off x="2930" y="778"/>
              <a:ext cx="0" cy="227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219" name="Rectangle 69"/>
            <p:cNvSpPr>
              <a:spLocks noChangeArrowheads="1"/>
            </p:cNvSpPr>
            <p:nvPr/>
          </p:nvSpPr>
          <p:spPr bwMode="auto">
            <a:xfrm>
              <a:off x="653" y="389"/>
              <a:ext cx="2199" cy="3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GB" altLang="en-US" sz="2000" b="1" dirty="0">
                  <a:latin typeface="Arial" charset="0"/>
                </a:rPr>
                <a:t>2</a:t>
              </a:r>
              <a:r>
                <a:rPr lang="en-GB" altLang="en-US" sz="2000" b="1" baseline="30000" dirty="0">
                  <a:latin typeface="Arial" charset="0"/>
                </a:rPr>
                <a:t>nd</a:t>
              </a:r>
              <a:r>
                <a:rPr lang="en-GB" altLang="en-US" sz="2000" b="1" dirty="0">
                  <a:latin typeface="Arial" charset="0"/>
                </a:rPr>
                <a:t> game</a:t>
              </a:r>
              <a:endParaRPr lang="en-US" altLang="en-US" sz="2000" dirty="0">
                <a:latin typeface="Arial" charset="0"/>
              </a:endParaRPr>
            </a:p>
          </p:txBody>
        </p:sp>
        <p:sp>
          <p:nvSpPr>
            <p:cNvPr id="6220" name="Rectangle 70"/>
            <p:cNvSpPr>
              <a:spLocks noChangeArrowheads="1"/>
            </p:cNvSpPr>
            <p:nvPr/>
          </p:nvSpPr>
          <p:spPr bwMode="auto">
            <a:xfrm rot="16200000">
              <a:off x="-911" y="1763"/>
              <a:ext cx="2041" cy="2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GB" altLang="en-US" sz="2000" b="1" dirty="0">
                  <a:latin typeface="Arial" charset="0"/>
                </a:rPr>
                <a:t>1</a:t>
              </a:r>
              <a:r>
                <a:rPr lang="en-GB" altLang="en-US" sz="2000" b="1" baseline="30000" dirty="0">
                  <a:latin typeface="Arial" charset="0"/>
                </a:rPr>
                <a:t>st</a:t>
              </a:r>
              <a:r>
                <a:rPr lang="en-GB" altLang="en-US" sz="2000" b="1" dirty="0">
                  <a:latin typeface="Arial" charset="0"/>
                </a:rPr>
                <a:t> game</a:t>
              </a:r>
              <a:endParaRPr lang="en-US" altLang="en-US" sz="2000" dirty="0">
                <a:latin typeface="Arial" charset="0"/>
              </a:endParaRPr>
            </a:p>
          </p:txBody>
        </p:sp>
      </p:grpSp>
      <p:sp>
        <p:nvSpPr>
          <p:cNvPr id="70" name="Rectangle 69"/>
          <p:cNvSpPr/>
          <p:nvPr/>
        </p:nvSpPr>
        <p:spPr>
          <a:xfrm>
            <a:off x="5545852" y="1291669"/>
            <a:ext cx="63107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Calculate the probability that:</a:t>
            </a:r>
          </a:p>
          <a:p>
            <a:pPr marL="457200" indent="-457200" eaLnBrk="1" hangingPunct="1">
              <a:spcBef>
                <a:spcPct val="50000"/>
              </a:spcBef>
              <a:buFontTx/>
              <a:buAutoNum type="alphaLcParenR"/>
              <a:defRPr/>
            </a:pP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The student eats two chocolates. </a:t>
            </a:r>
          </a:p>
          <a:p>
            <a:pPr marL="457200" indent="-457200" eaLnBrk="1" hangingPunct="1">
              <a:spcBef>
                <a:spcPct val="50000"/>
              </a:spcBef>
              <a:buFontTx/>
              <a:buAutoNum type="alphaLcParenR"/>
              <a:defRPr/>
            </a:pP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The student eats no chocolates.</a:t>
            </a:r>
          </a:p>
          <a:p>
            <a:pPr marL="457200" indent="-457200" eaLnBrk="1" hangingPunct="1">
              <a:spcBef>
                <a:spcPct val="50000"/>
              </a:spcBef>
              <a:buFontTx/>
              <a:buAutoNum type="alphaLcParenR"/>
              <a:defRPr/>
            </a:pP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The student ends up eating exactly one chocolate.</a:t>
            </a:r>
          </a:p>
          <a:p>
            <a:pPr marL="457200" indent="-457200" eaLnBrk="1" hangingPunct="1">
              <a:spcBef>
                <a:spcPct val="50000"/>
              </a:spcBef>
              <a:buFontTx/>
              <a:buAutoNum type="alphaLcParenR" startAt="4"/>
              <a:defRPr/>
            </a:pPr>
            <a:r>
              <a:rPr lang="en-GB" alt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student eats </a:t>
            </a:r>
            <a:r>
              <a:rPr lang="en-GB" alt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least </a:t>
            </a:r>
            <a:r>
              <a:rPr lang="en-GB" alt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chocolate.</a:t>
            </a:r>
          </a:p>
        </p:txBody>
      </p:sp>
      <p:sp>
        <p:nvSpPr>
          <p:cNvPr id="77" name="Rectangle 76"/>
          <p:cNvSpPr/>
          <p:nvPr/>
        </p:nvSpPr>
        <p:spPr>
          <a:xfrm>
            <a:off x="0" y="6190"/>
            <a:ext cx="12192000" cy="120967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63538">
              <a:defRPr/>
            </a:pP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Finding probabilities - recap</a:t>
            </a:r>
          </a:p>
        </p:txBody>
      </p:sp>
      <p:sp>
        <p:nvSpPr>
          <p:cNvPr id="157" name="Rectangle 36"/>
          <p:cNvSpPr>
            <a:spLocks noChangeArrowheads="1"/>
          </p:cNvSpPr>
          <p:nvPr/>
        </p:nvSpPr>
        <p:spPr bwMode="auto">
          <a:xfrm>
            <a:off x="2187508" y="3261892"/>
            <a:ext cx="288000" cy="28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58" name="Rectangle 37"/>
          <p:cNvSpPr>
            <a:spLocks noChangeArrowheads="1"/>
          </p:cNvSpPr>
          <p:nvPr/>
        </p:nvSpPr>
        <p:spPr bwMode="auto">
          <a:xfrm>
            <a:off x="1671510" y="3261892"/>
            <a:ext cx="288000" cy="28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59" name="Rectangle 43"/>
          <p:cNvSpPr>
            <a:spLocks noChangeArrowheads="1"/>
          </p:cNvSpPr>
          <p:nvPr/>
        </p:nvSpPr>
        <p:spPr bwMode="auto">
          <a:xfrm>
            <a:off x="2186832" y="2882553"/>
            <a:ext cx="288000" cy="28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60" name="Rectangle 44"/>
          <p:cNvSpPr>
            <a:spLocks noChangeArrowheads="1"/>
          </p:cNvSpPr>
          <p:nvPr/>
        </p:nvSpPr>
        <p:spPr bwMode="auto">
          <a:xfrm>
            <a:off x="1683955" y="2882553"/>
            <a:ext cx="288000" cy="28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61" name="Rectangle 36"/>
          <p:cNvSpPr>
            <a:spLocks noChangeArrowheads="1"/>
          </p:cNvSpPr>
          <p:nvPr/>
        </p:nvSpPr>
        <p:spPr bwMode="auto">
          <a:xfrm>
            <a:off x="2171749" y="3965960"/>
            <a:ext cx="288000" cy="28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62" name="Rectangle 37"/>
          <p:cNvSpPr>
            <a:spLocks noChangeArrowheads="1"/>
          </p:cNvSpPr>
          <p:nvPr/>
        </p:nvSpPr>
        <p:spPr bwMode="auto">
          <a:xfrm>
            <a:off x="1655751" y="3965960"/>
            <a:ext cx="288000" cy="28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63" name="Rectangle 43"/>
          <p:cNvSpPr>
            <a:spLocks noChangeArrowheads="1"/>
          </p:cNvSpPr>
          <p:nvPr/>
        </p:nvSpPr>
        <p:spPr bwMode="auto">
          <a:xfrm>
            <a:off x="2171073" y="3586621"/>
            <a:ext cx="288000" cy="28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64" name="Rectangle 44"/>
          <p:cNvSpPr>
            <a:spLocks noChangeArrowheads="1"/>
          </p:cNvSpPr>
          <p:nvPr/>
        </p:nvSpPr>
        <p:spPr bwMode="auto">
          <a:xfrm>
            <a:off x="1668196" y="3586621"/>
            <a:ext cx="288000" cy="28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65" name="Rectangle 36"/>
          <p:cNvSpPr>
            <a:spLocks noChangeArrowheads="1"/>
          </p:cNvSpPr>
          <p:nvPr/>
        </p:nvSpPr>
        <p:spPr bwMode="auto">
          <a:xfrm>
            <a:off x="3179982" y="2507756"/>
            <a:ext cx="288000" cy="27844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66" name="Rectangle 37"/>
          <p:cNvSpPr>
            <a:spLocks noChangeArrowheads="1"/>
          </p:cNvSpPr>
          <p:nvPr/>
        </p:nvSpPr>
        <p:spPr bwMode="auto">
          <a:xfrm>
            <a:off x="2663984" y="2517058"/>
            <a:ext cx="288000" cy="26914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67" name="Rectangle 43"/>
          <p:cNvSpPr>
            <a:spLocks noChangeArrowheads="1"/>
          </p:cNvSpPr>
          <p:nvPr/>
        </p:nvSpPr>
        <p:spPr bwMode="auto">
          <a:xfrm>
            <a:off x="3180445" y="2127772"/>
            <a:ext cx="288000" cy="28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68" name="Rectangle 44"/>
          <p:cNvSpPr>
            <a:spLocks noChangeArrowheads="1"/>
          </p:cNvSpPr>
          <p:nvPr/>
        </p:nvSpPr>
        <p:spPr bwMode="auto">
          <a:xfrm>
            <a:off x="2676429" y="2127772"/>
            <a:ext cx="288000" cy="28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69" name="Rectangle 36"/>
          <p:cNvSpPr>
            <a:spLocks noChangeArrowheads="1"/>
          </p:cNvSpPr>
          <p:nvPr/>
        </p:nvSpPr>
        <p:spPr bwMode="auto">
          <a:xfrm>
            <a:off x="4179531" y="2511552"/>
            <a:ext cx="288000" cy="28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70" name="Rectangle 37"/>
          <p:cNvSpPr>
            <a:spLocks noChangeArrowheads="1"/>
          </p:cNvSpPr>
          <p:nvPr/>
        </p:nvSpPr>
        <p:spPr bwMode="auto">
          <a:xfrm>
            <a:off x="3663533" y="2511552"/>
            <a:ext cx="288000" cy="28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71" name="Rectangle 43"/>
          <p:cNvSpPr>
            <a:spLocks noChangeArrowheads="1"/>
          </p:cNvSpPr>
          <p:nvPr/>
        </p:nvSpPr>
        <p:spPr bwMode="auto">
          <a:xfrm>
            <a:off x="4178855" y="2132213"/>
            <a:ext cx="288000" cy="28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72" name="Rectangle 44"/>
          <p:cNvSpPr>
            <a:spLocks noChangeArrowheads="1"/>
          </p:cNvSpPr>
          <p:nvPr/>
        </p:nvSpPr>
        <p:spPr bwMode="auto">
          <a:xfrm>
            <a:off x="3675978" y="2132213"/>
            <a:ext cx="288000" cy="28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00" name="TextBox 71"/>
          <p:cNvSpPr txBox="1">
            <a:spLocks noChangeArrowheads="1"/>
          </p:cNvSpPr>
          <p:nvPr/>
        </p:nvSpPr>
        <p:spPr bwMode="auto">
          <a:xfrm>
            <a:off x="335360" y="4747342"/>
            <a:ext cx="950505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P(Student eats at least 1 chocolate)  =  P(eat 1) + P(eat 2)            </a:t>
            </a:r>
          </a:p>
        </p:txBody>
      </p:sp>
      <p:sp>
        <p:nvSpPr>
          <p:cNvPr id="101" name="TextBox 100"/>
          <p:cNvSpPr txBox="1">
            <a:spLocks noChangeArrowheads="1"/>
          </p:cNvSpPr>
          <p:nvPr/>
        </p:nvSpPr>
        <p:spPr bwMode="auto">
          <a:xfrm>
            <a:off x="5332507" y="6113272"/>
            <a:ext cx="342461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=      </a:t>
            </a:r>
          </a:p>
        </p:txBody>
      </p:sp>
      <p:sp>
        <p:nvSpPr>
          <p:cNvPr id="102" name="TextBox 76"/>
          <p:cNvSpPr txBox="1">
            <a:spLocks noChangeArrowheads="1"/>
          </p:cNvSpPr>
          <p:nvPr/>
        </p:nvSpPr>
        <p:spPr bwMode="auto">
          <a:xfrm>
            <a:off x="5332507" y="5331033"/>
            <a:ext cx="30974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Rounded Rectangle 102"/>
              <p:cNvSpPr/>
              <p:nvPr/>
            </p:nvSpPr>
            <p:spPr>
              <a:xfrm>
                <a:off x="6096000" y="5243567"/>
                <a:ext cx="2517324" cy="705713"/>
              </a:xfrm>
              <a:prstGeom prst="roundRect">
                <a:avLst/>
              </a:prstGeom>
              <a:solidFill>
                <a:srgbClr val="F9BC9A"/>
              </a:solidFill>
              <a:ln>
                <a:solidFill>
                  <a:srgbClr val="F9BC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9</m:t>
                          </m:r>
                        </m:den>
                      </m:f>
                      <m:r>
                        <m:rPr>
                          <m:nor/>
                        </m:rPr>
                        <a:rPr lang="en-GB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+ </m:t>
                      </m:r>
                      <m:f>
                        <m:fPr>
                          <m:ctrlP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9</m:t>
                          </m:r>
                        </m:den>
                      </m:f>
                      <m:r>
                        <m:rPr>
                          <m:nor/>
                        </m:rPr>
                        <a:rPr lang="en-GB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en-GB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3" name="Rounded Rectangle 10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5243567"/>
                <a:ext cx="2517324" cy="705713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F9BC9A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Rounded Rectangle 103"/>
              <p:cNvSpPr/>
              <p:nvPr/>
            </p:nvSpPr>
            <p:spPr>
              <a:xfrm>
                <a:off x="6096000" y="6100645"/>
                <a:ext cx="792089" cy="705713"/>
              </a:xfrm>
              <a:prstGeom prst="roundRect">
                <a:avLst/>
              </a:prstGeom>
              <a:solidFill>
                <a:srgbClr val="F9BC9A"/>
              </a:solidFill>
              <a:ln>
                <a:solidFill>
                  <a:srgbClr val="F9BC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GB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4" name="Rounded Rectangle 10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6100645"/>
                <a:ext cx="792089" cy="705713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F9BC9A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5" name="Rectangle 36"/>
          <p:cNvSpPr>
            <a:spLocks noChangeArrowheads="1"/>
          </p:cNvSpPr>
          <p:nvPr/>
        </p:nvSpPr>
        <p:spPr bwMode="auto">
          <a:xfrm>
            <a:off x="2171749" y="2520266"/>
            <a:ext cx="288000" cy="26585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06" name="Rectangle 37"/>
          <p:cNvSpPr>
            <a:spLocks noChangeArrowheads="1"/>
          </p:cNvSpPr>
          <p:nvPr/>
        </p:nvSpPr>
        <p:spPr bwMode="auto">
          <a:xfrm>
            <a:off x="1655751" y="2517058"/>
            <a:ext cx="288000" cy="26906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07" name="Rectangle 43"/>
          <p:cNvSpPr>
            <a:spLocks noChangeArrowheads="1"/>
          </p:cNvSpPr>
          <p:nvPr/>
        </p:nvSpPr>
        <p:spPr bwMode="auto">
          <a:xfrm>
            <a:off x="2171073" y="2118785"/>
            <a:ext cx="288000" cy="28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08" name="Rectangle 44"/>
          <p:cNvSpPr>
            <a:spLocks noChangeArrowheads="1"/>
          </p:cNvSpPr>
          <p:nvPr/>
        </p:nvSpPr>
        <p:spPr bwMode="auto">
          <a:xfrm>
            <a:off x="1668196" y="2118785"/>
            <a:ext cx="288000" cy="28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24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12888134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4"/>
          <p:cNvSpPr txBox="1">
            <a:spLocks noChangeArrowheads="1"/>
          </p:cNvSpPr>
          <p:nvPr/>
        </p:nvSpPr>
        <p:spPr bwMode="auto">
          <a:xfrm>
            <a:off x="335360" y="1628801"/>
            <a:ext cx="11521280" cy="42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Here is a different way to show the outcomes for my game. </a:t>
            </a:r>
            <a:endParaRPr lang="en-GB" altLang="en-US" sz="24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339" name="Group 5"/>
          <p:cNvGrpSpPr>
            <a:grpSpLocks/>
          </p:cNvGrpSpPr>
          <p:nvPr/>
        </p:nvGrpSpPr>
        <p:grpSpPr bwMode="auto">
          <a:xfrm>
            <a:off x="1658938" y="3852515"/>
            <a:ext cx="2305050" cy="1414462"/>
            <a:chOff x="2930997" y="2978548"/>
            <a:chExt cx="2305050" cy="2593040"/>
          </a:xfrm>
        </p:grpSpPr>
        <p:cxnSp>
          <p:nvCxnSpPr>
            <p:cNvPr id="30" name="Straight Connector 29"/>
            <p:cNvCxnSpPr/>
            <p:nvPr/>
          </p:nvCxnSpPr>
          <p:spPr>
            <a:xfrm flipV="1">
              <a:off x="2930997" y="2978548"/>
              <a:ext cx="2305050" cy="1297976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2930997" y="4276524"/>
              <a:ext cx="2305050" cy="1295064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340" name="TextBox 9"/>
          <p:cNvSpPr txBox="1">
            <a:spLocks noChangeArrowheads="1"/>
          </p:cNvSpPr>
          <p:nvPr/>
        </p:nvSpPr>
        <p:spPr bwMode="auto">
          <a:xfrm>
            <a:off x="3963989" y="3533428"/>
            <a:ext cx="8778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>
                <a:latin typeface="Calibri" pitchFamily="34" charset="0"/>
              </a:rPr>
              <a:t>W</a:t>
            </a:r>
          </a:p>
        </p:txBody>
      </p:sp>
      <p:sp>
        <p:nvSpPr>
          <p:cNvPr id="14341" name="TextBox 10"/>
          <p:cNvSpPr txBox="1">
            <a:spLocks noChangeArrowheads="1"/>
          </p:cNvSpPr>
          <p:nvPr/>
        </p:nvSpPr>
        <p:spPr bwMode="auto">
          <a:xfrm>
            <a:off x="3717926" y="5074890"/>
            <a:ext cx="8096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>
                <a:latin typeface="Calibri" pitchFamily="34" charset="0"/>
              </a:rPr>
              <a:t>L</a:t>
            </a:r>
          </a:p>
        </p:txBody>
      </p:sp>
      <p:sp>
        <p:nvSpPr>
          <p:cNvPr id="14344" name="TextBox 54"/>
          <p:cNvSpPr txBox="1">
            <a:spLocks noChangeArrowheads="1"/>
          </p:cNvSpPr>
          <p:nvPr/>
        </p:nvSpPr>
        <p:spPr bwMode="auto">
          <a:xfrm>
            <a:off x="2115345" y="2924944"/>
            <a:ext cx="13922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altLang="en-US" sz="2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game</a:t>
            </a:r>
          </a:p>
        </p:txBody>
      </p:sp>
      <p:sp>
        <p:nvSpPr>
          <p:cNvPr id="14345" name="TextBox 1"/>
          <p:cNvSpPr txBox="1">
            <a:spLocks noChangeArrowheads="1"/>
          </p:cNvSpPr>
          <p:nvPr/>
        </p:nvSpPr>
        <p:spPr bwMode="auto">
          <a:xfrm>
            <a:off x="4906571" y="3995391"/>
            <a:ext cx="695006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Start by considering the 1</a:t>
            </a:r>
            <a:r>
              <a:rPr lang="en-GB" altLang="en-US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game only. </a:t>
            </a:r>
          </a:p>
          <a:p>
            <a:pPr>
              <a:spcBef>
                <a:spcPct val="0"/>
              </a:spcBef>
              <a:buFontTx/>
              <a:buNone/>
            </a:pPr>
            <a:endParaRPr lang="en-GB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He can either win and eat the chocolate or lose.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1"/>
            <a:ext cx="12192000" cy="120967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63538">
              <a:defRPr/>
            </a:pP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Tree diagrams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590890" y="3333932"/>
                <a:ext cx="441146" cy="8013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90" y="3333932"/>
                <a:ext cx="441146" cy="8013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370317" y="5072955"/>
                <a:ext cx="441146" cy="8013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0317" y="5072955"/>
                <a:ext cx="441146" cy="80137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4"/>
          <p:cNvSpPr txBox="1">
            <a:spLocks noChangeArrowheads="1"/>
          </p:cNvSpPr>
          <p:nvPr/>
        </p:nvSpPr>
        <p:spPr bwMode="auto">
          <a:xfrm>
            <a:off x="335360" y="1445296"/>
            <a:ext cx="11521280" cy="42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Here is a different way to show the outcomes for my game</a:t>
            </a:r>
            <a:endParaRPr lang="en-GB" altLang="en-US" sz="24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387" name="Group 5"/>
          <p:cNvGrpSpPr>
            <a:grpSpLocks/>
          </p:cNvGrpSpPr>
          <p:nvPr/>
        </p:nvGrpSpPr>
        <p:grpSpPr bwMode="auto">
          <a:xfrm>
            <a:off x="1658939" y="4049861"/>
            <a:ext cx="5032375" cy="2081212"/>
            <a:chOff x="2930997" y="1752653"/>
            <a:chExt cx="5032834" cy="3818935"/>
          </a:xfrm>
        </p:grpSpPr>
        <p:cxnSp>
          <p:nvCxnSpPr>
            <p:cNvPr id="29" name="Straight Connector 28"/>
            <p:cNvCxnSpPr/>
            <p:nvPr/>
          </p:nvCxnSpPr>
          <p:spPr>
            <a:xfrm flipV="1">
              <a:off x="5668097" y="1752653"/>
              <a:ext cx="2295734" cy="1010808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V="1">
              <a:off x="2930997" y="2979023"/>
              <a:ext cx="2305260" cy="1296284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2930997" y="4275306"/>
              <a:ext cx="2305260" cy="1296282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5668097" y="2763461"/>
              <a:ext cx="2295734" cy="637947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388" name="TextBox 9"/>
          <p:cNvSpPr txBox="1">
            <a:spLocks noChangeArrowheads="1"/>
          </p:cNvSpPr>
          <p:nvPr/>
        </p:nvSpPr>
        <p:spPr bwMode="auto">
          <a:xfrm>
            <a:off x="3963989" y="4397524"/>
            <a:ext cx="8778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>
                <a:latin typeface="Calibri" pitchFamily="34" charset="0"/>
              </a:rPr>
              <a:t>W</a:t>
            </a:r>
          </a:p>
        </p:txBody>
      </p:sp>
      <p:sp>
        <p:nvSpPr>
          <p:cNvPr id="16389" name="TextBox 10"/>
          <p:cNvSpPr txBox="1">
            <a:spLocks noChangeArrowheads="1"/>
          </p:cNvSpPr>
          <p:nvPr/>
        </p:nvSpPr>
        <p:spPr bwMode="auto">
          <a:xfrm>
            <a:off x="3717926" y="5938986"/>
            <a:ext cx="8096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>
                <a:latin typeface="Calibri" pitchFamily="34" charset="0"/>
              </a:rPr>
              <a:t>L</a:t>
            </a:r>
          </a:p>
        </p:txBody>
      </p:sp>
      <p:sp>
        <p:nvSpPr>
          <p:cNvPr id="16392" name="TextBox 9"/>
          <p:cNvSpPr txBox="1">
            <a:spLocks noChangeArrowheads="1"/>
          </p:cNvSpPr>
          <p:nvPr/>
        </p:nvSpPr>
        <p:spPr bwMode="auto">
          <a:xfrm>
            <a:off x="6691314" y="3684736"/>
            <a:ext cx="8778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>
                <a:latin typeface="Calibri" pitchFamily="34" charset="0"/>
              </a:rPr>
              <a:t>W</a:t>
            </a:r>
          </a:p>
        </p:txBody>
      </p:sp>
      <p:sp>
        <p:nvSpPr>
          <p:cNvPr id="16393" name="TextBox 10"/>
          <p:cNvSpPr txBox="1">
            <a:spLocks noChangeArrowheads="1"/>
          </p:cNvSpPr>
          <p:nvPr/>
        </p:nvSpPr>
        <p:spPr bwMode="auto">
          <a:xfrm>
            <a:off x="6556376" y="4940449"/>
            <a:ext cx="8096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>
                <a:latin typeface="Calibri" pitchFamily="34" charset="0"/>
              </a:rPr>
              <a:t>L</a:t>
            </a:r>
          </a:p>
        </p:txBody>
      </p:sp>
      <p:sp>
        <p:nvSpPr>
          <p:cNvPr id="16396" name="TextBox 54"/>
          <p:cNvSpPr txBox="1">
            <a:spLocks noChangeArrowheads="1"/>
          </p:cNvSpPr>
          <p:nvPr/>
        </p:nvSpPr>
        <p:spPr bwMode="auto">
          <a:xfrm>
            <a:off x="2325689" y="3746648"/>
            <a:ext cx="13922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altLang="en-US" sz="2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game</a:t>
            </a:r>
          </a:p>
        </p:txBody>
      </p:sp>
      <p:sp>
        <p:nvSpPr>
          <p:cNvPr id="16397" name="TextBox 55"/>
          <p:cNvSpPr txBox="1">
            <a:spLocks noChangeArrowheads="1"/>
          </p:cNvSpPr>
          <p:nvPr/>
        </p:nvSpPr>
        <p:spPr bwMode="auto">
          <a:xfrm>
            <a:off x="4973638" y="3233886"/>
            <a:ext cx="16176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en-US" sz="2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 game</a:t>
            </a:r>
          </a:p>
        </p:txBody>
      </p:sp>
      <p:sp>
        <p:nvSpPr>
          <p:cNvPr id="16398" name="TextBox 57"/>
          <p:cNvSpPr txBox="1">
            <a:spLocks noChangeArrowheads="1"/>
          </p:cNvSpPr>
          <p:nvPr/>
        </p:nvSpPr>
        <p:spPr bwMode="auto">
          <a:xfrm>
            <a:off x="335360" y="2204865"/>
            <a:ext cx="1152128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If he wins the 1</a:t>
            </a:r>
            <a:r>
              <a:rPr lang="en-GB" altLang="en-US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game, he still has a second game to play. He might still win or lose the second game.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1"/>
            <a:ext cx="12192000" cy="120967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63538">
              <a:defRPr/>
            </a:pP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Tree diagrams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811463" y="4152977"/>
                <a:ext cx="441146" cy="8013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1463" y="4152977"/>
                <a:ext cx="441146" cy="8013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179521" y="3501009"/>
                <a:ext cx="441146" cy="8013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9521" y="3501009"/>
                <a:ext cx="441146" cy="80137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580660" y="5809636"/>
                <a:ext cx="441146" cy="7877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latin typeface="Cambria Math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0660" y="5809636"/>
                <a:ext cx="441146" cy="78771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179521" y="4801524"/>
                <a:ext cx="441146" cy="7877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>
                              <a:latin typeface="Cambria Math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9521" y="4801524"/>
                <a:ext cx="441146" cy="78771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3435</TotalTime>
  <Words>1342</Words>
  <Application>Microsoft Office PowerPoint</Application>
  <PresentationFormat>Widescreen</PresentationFormat>
  <Paragraphs>422</Paragraphs>
  <Slides>17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Cambria Math</vt:lpstr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Woodfine</dc:creator>
  <cp:lastModifiedBy>Liz Duncombe</cp:lastModifiedBy>
  <cp:revision>220</cp:revision>
  <cp:lastPrinted>2015-06-15T07:28:46Z</cp:lastPrinted>
  <dcterms:created xsi:type="dcterms:W3CDTF">2004-10-25T09:39:48Z</dcterms:created>
  <dcterms:modified xsi:type="dcterms:W3CDTF">2019-07-19T10:20:36Z</dcterms:modified>
</cp:coreProperties>
</file>