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9" r:id="rId2"/>
    <p:sldId id="350" r:id="rId3"/>
    <p:sldId id="352" r:id="rId4"/>
    <p:sldId id="353" r:id="rId5"/>
    <p:sldId id="355" r:id="rId6"/>
    <p:sldId id="354" r:id="rId7"/>
    <p:sldId id="329" r:id="rId8"/>
    <p:sldId id="351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4692"/>
    <a:srgbClr val="F9BC9A"/>
    <a:srgbClr val="00CC00"/>
    <a:srgbClr val="FF00FF"/>
    <a:srgbClr val="000099"/>
    <a:srgbClr val="99CC00"/>
    <a:srgbClr val="FFC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562" autoAdjust="0"/>
  </p:normalViewPr>
  <p:slideViewPr>
    <p:cSldViewPr snapToGrid="0">
      <p:cViewPr varScale="1">
        <p:scale>
          <a:sx n="79" d="100"/>
          <a:sy n="79" d="100"/>
        </p:scale>
        <p:origin x="120" y="27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EAAC-A2A0-406F-93BD-8DB209C49A3C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D6A3F-9099-452E-9E43-ACAAFCD64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93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panose="020B0600070205080204" pitchFamily="34" charset="-128"/>
                <a:cs typeface="ＭＳ Ｐゴシック" charset="0"/>
              </a:rPr>
              <a:t>This section gives learners the opportunity to use vectors to construct geometric arguments and proofs which is a natural progression from the material they have already looked at.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86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7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6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47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37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You could encourage a learner to come to the board and trace round the route as described. 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ＭＳ Ｐゴシック" panose="020B0600070205080204" pitchFamily="34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89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ＭＳ Ｐゴシック" panose="020B0600070205080204" pitchFamily="34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89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tmp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8.tmp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0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025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Vectors</a:t>
            </a:r>
          </a:p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– Extended Vector Geometry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350" y="1703437"/>
            <a:ext cx="11516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Solve simple geometrical problems in 2D using vectors.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objective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35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11199" y="4654313"/>
            <a:ext cx="1980624" cy="720000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7930" y="1715465"/>
            <a:ext cx="11516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= (1, -3, 2) and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= (3, 4, -5), what is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Starter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1200" y="2719859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a. (-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2, -1, 7)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1200" y="3736281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(-2, -7, 7)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1200" y="4752703"/>
            <a:ext cx="19223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(2, 7, -7)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1199" y="5769125"/>
            <a:ext cx="2122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d. (-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2, -7, 7)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40399" y="2743915"/>
            <a:ext cx="479490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Working:</a:t>
            </a:r>
          </a:p>
          <a:p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=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(3, 4, -5) - (1, -3, 2)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=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(3 - 1, 4 - (-3), -5 - 2)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=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(2, 7, -7)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79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D2927-F920-4817-BF2E-22D36B9C6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6" y="1416759"/>
            <a:ext cx="11509248" cy="43700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diagram shows two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vectors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which in vector notation can be written as follows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and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Now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supposing we were at the tail of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wanted to walk to the tail of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q. </a:t>
            </a:r>
            <a:endParaRPr lang="en-US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What could we do?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9A2B922-DBEC-41BD-A664-C5BE84D20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24" y="2402671"/>
            <a:ext cx="1009651" cy="7721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6E5E361-0D77-45F6-85B1-FF98B094B1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2814" y="2336355"/>
            <a:ext cx="791082" cy="81559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Adding and subtracting vectors revisited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41376" y="5713860"/>
            <a:ext cx="11509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 could either walk straight across the gap or walked along the vectors, the result would be the same. 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782514" y="2047909"/>
            <a:ext cx="2626971" cy="1740091"/>
            <a:chOff x="4782514" y="2047909"/>
            <a:chExt cx="2626971" cy="1740091"/>
          </a:xfrm>
        </p:grpSpPr>
        <p:grpSp>
          <p:nvGrpSpPr>
            <p:cNvPr id="27" name="Group 26"/>
            <p:cNvGrpSpPr/>
            <p:nvPr/>
          </p:nvGrpSpPr>
          <p:grpSpPr>
            <a:xfrm>
              <a:off x="4782514" y="2047909"/>
              <a:ext cx="2626971" cy="1671384"/>
              <a:chOff x="5066006" y="1939766"/>
              <a:chExt cx="2626971" cy="1671384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5066006" y="2070925"/>
                <a:ext cx="2626971" cy="1540225"/>
                <a:chOff x="8742369" y="2070329"/>
                <a:chExt cx="2626971" cy="1540225"/>
              </a:xfrm>
            </p:grpSpPr>
            <p:grpSp>
              <p:nvGrpSpPr>
                <p:cNvPr id="31" name="Group 30"/>
                <p:cNvGrpSpPr/>
                <p:nvPr/>
              </p:nvGrpSpPr>
              <p:grpSpPr>
                <a:xfrm>
                  <a:off x="9817258" y="2070329"/>
                  <a:ext cx="1525010" cy="518804"/>
                  <a:chOff x="6965570" y="1986003"/>
                  <a:chExt cx="1525010" cy="518804"/>
                </a:xfrm>
              </p:grpSpPr>
              <p:cxnSp>
                <p:nvCxnSpPr>
                  <p:cNvPr id="35" name="Straight Arrow Connector 34"/>
                  <p:cNvCxnSpPr/>
                  <p:nvPr/>
                </p:nvCxnSpPr>
                <p:spPr>
                  <a:xfrm>
                    <a:off x="6965570" y="1986003"/>
                    <a:ext cx="776350" cy="261649"/>
                  </a:xfrm>
                  <a:prstGeom prst="straightConnector1">
                    <a:avLst/>
                  </a:prstGeom>
                  <a:ln w="28575">
                    <a:headEnd type="none"/>
                    <a:tailEnd type="arrow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Arrow Connector 35"/>
                  <p:cNvCxnSpPr/>
                  <p:nvPr/>
                </p:nvCxnSpPr>
                <p:spPr>
                  <a:xfrm>
                    <a:off x="7714230" y="2243158"/>
                    <a:ext cx="776350" cy="261649"/>
                  </a:xfrm>
                  <a:prstGeom prst="straightConnector1">
                    <a:avLst/>
                  </a:prstGeom>
                  <a:ln w="28575">
                    <a:headEnd type="none"/>
                    <a:tailEnd type="none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Group 31"/>
                <p:cNvGrpSpPr/>
                <p:nvPr/>
              </p:nvGrpSpPr>
              <p:grpSpPr>
                <a:xfrm rot="19130461">
                  <a:off x="8742369" y="2624214"/>
                  <a:ext cx="2626971" cy="986340"/>
                  <a:chOff x="5852047" y="1549261"/>
                  <a:chExt cx="2626971" cy="986340"/>
                </a:xfrm>
              </p:grpSpPr>
              <p:cxnSp>
                <p:nvCxnSpPr>
                  <p:cNvPr id="33" name="Straight Arrow Connector 32"/>
                  <p:cNvCxnSpPr/>
                  <p:nvPr/>
                </p:nvCxnSpPr>
                <p:spPr>
                  <a:xfrm rot="2469539" flipV="1">
                    <a:off x="5852047" y="1549261"/>
                    <a:ext cx="1408542" cy="553808"/>
                  </a:xfrm>
                  <a:prstGeom prst="straightConnector1">
                    <a:avLst/>
                  </a:prstGeom>
                  <a:ln w="28575">
                    <a:headEnd type="none"/>
                    <a:tailEnd type="arrow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Arrow Connector 33"/>
                  <p:cNvCxnSpPr/>
                  <p:nvPr/>
                </p:nvCxnSpPr>
                <p:spPr>
                  <a:xfrm rot="2469539" flipV="1">
                    <a:off x="7280361" y="2050410"/>
                    <a:ext cx="1198657" cy="485191"/>
                  </a:xfrm>
                  <a:prstGeom prst="straightConnector1">
                    <a:avLst/>
                  </a:prstGeom>
                  <a:ln w="28575">
                    <a:headEnd type="none"/>
                    <a:tailEnd type="none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9" name="TextBox 28"/>
              <p:cNvSpPr txBox="1"/>
              <p:nvPr/>
            </p:nvSpPr>
            <p:spPr>
              <a:xfrm>
                <a:off x="6874045" y="1939766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endParaRPr lang="en-GB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584044" y="2996930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endParaRPr lang="en-GB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rot="6459434">
              <a:off x="4470161" y="2525704"/>
              <a:ext cx="1686493" cy="838100"/>
              <a:chOff x="4674646" y="2283847"/>
              <a:chExt cx="1686493" cy="838100"/>
            </a:xfrm>
          </p:grpSpPr>
          <p:cxnSp>
            <p:nvCxnSpPr>
              <p:cNvPr id="38" name="Straight Arrow Connector 37"/>
              <p:cNvCxnSpPr/>
              <p:nvPr/>
            </p:nvCxnSpPr>
            <p:spPr>
              <a:xfrm rot="15140566" flipH="1">
                <a:off x="4767580" y="2190913"/>
                <a:ext cx="517263" cy="7031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/>
                <a:tailEnd type="arrow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 rot="15140566" flipH="1">
                <a:off x="5588469" y="2349276"/>
                <a:ext cx="617398" cy="9279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/>
                <a:tailEnd type="none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04972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D2927-F920-4817-BF2E-22D36B9C6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5" y="1416759"/>
            <a:ext cx="11642077" cy="5672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 look at the vectors we can see this journey is therefore equivalent to </a:t>
            </a:r>
            <a:r>
              <a:rPr lang="en-US" sz="2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p-q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Screen Clipping">
            <a:extLst>
              <a:ext uri="{FF2B5EF4-FFF2-40B4-BE49-F238E27FC236}">
                <a16:creationId xmlns:a16="http://schemas.microsoft.com/office/drawing/2014/main" id="{DF71FC34-78E1-4576-A82E-2C6878E39C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84"/>
          <a:stretch/>
        </p:blipFill>
        <p:spPr>
          <a:xfrm>
            <a:off x="1051240" y="2345111"/>
            <a:ext cx="2341665" cy="100026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Adding and subtracting vectors revisited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8331829" y="3345376"/>
            <a:ext cx="2626971" cy="1740091"/>
            <a:chOff x="4782514" y="2047909"/>
            <a:chExt cx="2626971" cy="1740091"/>
          </a:xfrm>
        </p:grpSpPr>
        <p:grpSp>
          <p:nvGrpSpPr>
            <p:cNvPr id="38" name="Group 37"/>
            <p:cNvGrpSpPr/>
            <p:nvPr/>
          </p:nvGrpSpPr>
          <p:grpSpPr>
            <a:xfrm>
              <a:off x="4782514" y="2047909"/>
              <a:ext cx="2626971" cy="1671384"/>
              <a:chOff x="5066006" y="1939766"/>
              <a:chExt cx="2626971" cy="1671384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5066006" y="2070925"/>
                <a:ext cx="2626971" cy="1540225"/>
                <a:chOff x="8742369" y="2070329"/>
                <a:chExt cx="2626971" cy="1540225"/>
              </a:xfrm>
            </p:grpSpPr>
            <p:grpSp>
              <p:nvGrpSpPr>
                <p:cNvPr id="45" name="Group 44"/>
                <p:cNvGrpSpPr/>
                <p:nvPr/>
              </p:nvGrpSpPr>
              <p:grpSpPr>
                <a:xfrm>
                  <a:off x="9817258" y="2070329"/>
                  <a:ext cx="1525010" cy="518804"/>
                  <a:chOff x="6965570" y="1986003"/>
                  <a:chExt cx="1525010" cy="518804"/>
                </a:xfrm>
              </p:grpSpPr>
              <p:cxnSp>
                <p:nvCxnSpPr>
                  <p:cNvPr id="49" name="Straight Arrow Connector 48"/>
                  <p:cNvCxnSpPr/>
                  <p:nvPr/>
                </p:nvCxnSpPr>
                <p:spPr>
                  <a:xfrm>
                    <a:off x="6965570" y="1986003"/>
                    <a:ext cx="776350" cy="261649"/>
                  </a:xfrm>
                  <a:prstGeom prst="straightConnector1">
                    <a:avLst/>
                  </a:prstGeom>
                  <a:ln w="28575">
                    <a:headEnd type="none"/>
                    <a:tailEnd type="arrow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Arrow Connector 49"/>
                  <p:cNvCxnSpPr/>
                  <p:nvPr/>
                </p:nvCxnSpPr>
                <p:spPr>
                  <a:xfrm>
                    <a:off x="7714230" y="2243158"/>
                    <a:ext cx="776350" cy="261649"/>
                  </a:xfrm>
                  <a:prstGeom prst="straightConnector1">
                    <a:avLst/>
                  </a:prstGeom>
                  <a:ln w="28575">
                    <a:headEnd type="none"/>
                    <a:tailEnd type="none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" name="Group 45"/>
                <p:cNvGrpSpPr/>
                <p:nvPr/>
              </p:nvGrpSpPr>
              <p:grpSpPr>
                <a:xfrm rot="19130461">
                  <a:off x="8742369" y="2624214"/>
                  <a:ext cx="2626971" cy="986340"/>
                  <a:chOff x="5852047" y="1549261"/>
                  <a:chExt cx="2626971" cy="986340"/>
                </a:xfrm>
              </p:grpSpPr>
              <p:cxnSp>
                <p:nvCxnSpPr>
                  <p:cNvPr id="47" name="Straight Arrow Connector 46"/>
                  <p:cNvCxnSpPr/>
                  <p:nvPr/>
                </p:nvCxnSpPr>
                <p:spPr>
                  <a:xfrm rot="2469539" flipV="1">
                    <a:off x="5852047" y="1549261"/>
                    <a:ext cx="1408542" cy="553808"/>
                  </a:xfrm>
                  <a:prstGeom prst="straightConnector1">
                    <a:avLst/>
                  </a:prstGeom>
                  <a:ln w="28575">
                    <a:headEnd type="none"/>
                    <a:tailEnd type="arrow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Arrow Connector 47"/>
                  <p:cNvCxnSpPr/>
                  <p:nvPr/>
                </p:nvCxnSpPr>
                <p:spPr>
                  <a:xfrm rot="2469539" flipV="1">
                    <a:off x="7280361" y="2050410"/>
                    <a:ext cx="1198657" cy="485191"/>
                  </a:xfrm>
                  <a:prstGeom prst="straightConnector1">
                    <a:avLst/>
                  </a:prstGeom>
                  <a:ln w="28575">
                    <a:headEnd type="none"/>
                    <a:tailEnd type="none" w="lg" len="sm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3" name="TextBox 42"/>
              <p:cNvSpPr txBox="1"/>
              <p:nvPr/>
            </p:nvSpPr>
            <p:spPr>
              <a:xfrm>
                <a:off x="6874045" y="1939766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endParaRPr lang="en-GB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584044" y="2996930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endParaRPr lang="en-GB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 rot="6459434">
              <a:off x="4470161" y="2525704"/>
              <a:ext cx="1686493" cy="838100"/>
              <a:chOff x="4674646" y="2283847"/>
              <a:chExt cx="1686493" cy="838100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rot="15140566" flipH="1">
                <a:off x="4767580" y="2190913"/>
                <a:ext cx="517263" cy="7031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/>
                <a:tailEnd type="arrow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5140566" flipH="1">
                <a:off x="5588469" y="2349276"/>
                <a:ext cx="617398" cy="9279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/>
                <a:tailEnd type="none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51" name="Picture 50" descr="Screen Clipping">
            <a:extLst>
              <a:ext uri="{FF2B5EF4-FFF2-40B4-BE49-F238E27FC236}">
                <a16:creationId xmlns:a16="http://schemas.microsoft.com/office/drawing/2014/main" id="{DF71FC34-78E1-4576-A82E-2C6878E39C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10"/>
          <a:stretch/>
        </p:blipFill>
        <p:spPr>
          <a:xfrm>
            <a:off x="1051239" y="3776988"/>
            <a:ext cx="3689203" cy="1000265"/>
          </a:xfrm>
          <a:prstGeom prst="rect">
            <a:avLst/>
          </a:prstGeom>
        </p:spPr>
      </p:pic>
      <p:pic>
        <p:nvPicPr>
          <p:cNvPr id="52" name="Picture 51" descr="Screen Clipping">
            <a:extLst>
              <a:ext uri="{FF2B5EF4-FFF2-40B4-BE49-F238E27FC236}">
                <a16:creationId xmlns:a16="http://schemas.microsoft.com/office/drawing/2014/main" id="{DF71FC34-78E1-4576-A82E-2C6878E39C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239" y="5138382"/>
            <a:ext cx="4887007" cy="100026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 rot="3510536">
            <a:off x="8739202" y="2955832"/>
            <a:ext cx="281094" cy="1019547"/>
            <a:chOff x="8224355" y="2543221"/>
            <a:chExt cx="281094" cy="1019547"/>
          </a:xfrm>
        </p:grpSpPr>
        <p:cxnSp>
          <p:nvCxnSpPr>
            <p:cNvPr id="53" name="Straight Arrow Connector 52"/>
            <p:cNvCxnSpPr/>
            <p:nvPr/>
          </p:nvCxnSpPr>
          <p:spPr>
            <a:xfrm rot="18089464" flipH="1" flipV="1">
              <a:off x="8191583" y="2852736"/>
              <a:ext cx="623382" cy="4351"/>
            </a:xfrm>
            <a:prstGeom prst="straightConnector1">
              <a:avLst/>
            </a:prstGeom>
            <a:ln w="28575">
              <a:solidFill>
                <a:srgbClr val="904692"/>
              </a:solidFill>
              <a:headEnd type="none"/>
              <a:tailEnd type="arrow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8089464" flipH="1">
              <a:off x="7967647" y="3306061"/>
              <a:ext cx="513415" cy="0"/>
            </a:xfrm>
            <a:prstGeom prst="straightConnector1">
              <a:avLst/>
            </a:prstGeom>
            <a:ln w="28575">
              <a:solidFill>
                <a:srgbClr val="904692"/>
              </a:solidFill>
              <a:headEnd type="none"/>
              <a:tailEnd type="non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 rot="19684234">
            <a:off x="8151189" y="3523987"/>
            <a:ext cx="408087" cy="1438983"/>
            <a:chOff x="8327499" y="2115672"/>
            <a:chExt cx="408087" cy="1438983"/>
          </a:xfrm>
        </p:grpSpPr>
        <p:cxnSp>
          <p:nvCxnSpPr>
            <p:cNvPr id="56" name="Straight Arrow Connector 55"/>
            <p:cNvCxnSpPr/>
            <p:nvPr/>
          </p:nvCxnSpPr>
          <p:spPr>
            <a:xfrm rot="1915766" flipH="1">
              <a:off x="8731106" y="2115672"/>
              <a:ext cx="4480" cy="731291"/>
            </a:xfrm>
            <a:prstGeom prst="straightConnector1">
              <a:avLst/>
            </a:prstGeom>
            <a:ln w="28575">
              <a:solidFill>
                <a:srgbClr val="904692"/>
              </a:solidFill>
              <a:headEnd type="none"/>
              <a:tailEnd type="arrow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915766">
              <a:off x="8327499" y="2704382"/>
              <a:ext cx="8117" cy="850273"/>
            </a:xfrm>
            <a:prstGeom prst="straightConnector1">
              <a:avLst/>
            </a:prstGeom>
            <a:ln w="28575">
              <a:solidFill>
                <a:srgbClr val="904692"/>
              </a:solidFill>
              <a:headEnd type="none"/>
              <a:tailEnd type="none" w="lg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8642528" y="3054853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9046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en-GB" dirty="0">
              <a:solidFill>
                <a:srgbClr val="9046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813675" y="399307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9046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endParaRPr lang="en-GB" dirty="0">
              <a:solidFill>
                <a:srgbClr val="9046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2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D2927-F920-4817-BF2E-22D36B9C6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905" y="1383632"/>
            <a:ext cx="11506199" cy="44953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Now suppose we wanted to go to from the tail of q to the tail of p then this would be the same as moving along q in the same direction as the arrow (+</a:t>
            </a:r>
            <a:r>
              <a:rPr lang="en-GB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) and then up p in the opposite direction to its arrow (-</a:t>
            </a:r>
            <a:r>
              <a:rPr lang="en-GB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). Which is the same as </a:t>
            </a:r>
            <a:r>
              <a:rPr lang="en-GB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so that:</a:t>
            </a:r>
          </a:p>
          <a:p>
            <a:pPr marL="0" indent="0">
              <a:buNone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11634B-2E7C-4FDB-BC9A-1AAF9EA2A536}"/>
              </a:ext>
            </a:extLst>
          </p:cNvPr>
          <p:cNvSpPr/>
          <p:nvPr/>
        </p:nvSpPr>
        <p:spPr>
          <a:xfrm>
            <a:off x="344905" y="5232691"/>
            <a:ext cx="115061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the exact opposite of </a:t>
            </a:r>
            <a:r>
              <a:rPr lang="en-US" sz="26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p-q</a:t>
            </a:r>
            <a:r>
              <a:rPr lang="en-US" sz="2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en-GB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will build on this in the next set of problems. </a:t>
            </a:r>
            <a:endParaRPr lang="en-GB" sz="2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88770358-0392-48E6-8D80-2A30A6A8EF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073" y="3312078"/>
            <a:ext cx="5039428" cy="100979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Adding and subtracting vectors revisited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459304" y="2987948"/>
            <a:ext cx="3145125" cy="2030614"/>
            <a:chOff x="7813675" y="3054853"/>
            <a:chExt cx="3145125" cy="2030614"/>
          </a:xfrm>
        </p:grpSpPr>
        <p:grpSp>
          <p:nvGrpSpPr>
            <p:cNvPr id="10" name="Group 9"/>
            <p:cNvGrpSpPr/>
            <p:nvPr/>
          </p:nvGrpSpPr>
          <p:grpSpPr>
            <a:xfrm>
              <a:off x="8331829" y="3345376"/>
              <a:ext cx="2626971" cy="1740091"/>
              <a:chOff x="4782514" y="2047909"/>
              <a:chExt cx="2626971" cy="1740091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4782514" y="2047909"/>
                <a:ext cx="2626971" cy="1671384"/>
                <a:chOff x="5066006" y="1939766"/>
                <a:chExt cx="2626971" cy="1671384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>
                  <a:off x="5066006" y="2070925"/>
                  <a:ext cx="2626971" cy="1540225"/>
                  <a:chOff x="8742369" y="2070329"/>
                  <a:chExt cx="2626971" cy="1540225"/>
                </a:xfrm>
              </p:grpSpPr>
              <p:grpSp>
                <p:nvGrpSpPr>
                  <p:cNvPr id="19" name="Group 18"/>
                  <p:cNvGrpSpPr/>
                  <p:nvPr/>
                </p:nvGrpSpPr>
                <p:grpSpPr>
                  <a:xfrm>
                    <a:off x="9817258" y="2070329"/>
                    <a:ext cx="1525010" cy="518804"/>
                    <a:chOff x="6965570" y="1986003"/>
                    <a:chExt cx="1525010" cy="518804"/>
                  </a:xfrm>
                </p:grpSpPr>
                <p:cxnSp>
                  <p:nvCxnSpPr>
                    <p:cNvPr id="23" name="Straight Arrow Connector 22"/>
                    <p:cNvCxnSpPr/>
                    <p:nvPr/>
                  </p:nvCxnSpPr>
                  <p:spPr>
                    <a:xfrm>
                      <a:off x="6965570" y="1986003"/>
                      <a:ext cx="776350" cy="261649"/>
                    </a:xfrm>
                    <a:prstGeom prst="straightConnector1">
                      <a:avLst/>
                    </a:prstGeom>
                    <a:ln w="28575">
                      <a:headEnd type="none"/>
                      <a:tailEnd type="arrow" w="lg" len="sm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Arrow Connector 23"/>
                    <p:cNvCxnSpPr/>
                    <p:nvPr/>
                  </p:nvCxnSpPr>
                  <p:spPr>
                    <a:xfrm>
                      <a:off x="7714230" y="2243158"/>
                      <a:ext cx="776350" cy="261649"/>
                    </a:xfrm>
                    <a:prstGeom prst="straightConnector1">
                      <a:avLst/>
                    </a:prstGeom>
                    <a:ln w="28575">
                      <a:headEnd type="none"/>
                      <a:tailEnd type="none" w="lg" len="sm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/>
                  <p:cNvGrpSpPr/>
                  <p:nvPr/>
                </p:nvGrpSpPr>
                <p:grpSpPr>
                  <a:xfrm rot="19130461">
                    <a:off x="8742369" y="2624214"/>
                    <a:ext cx="2626971" cy="986340"/>
                    <a:chOff x="5852047" y="1549261"/>
                    <a:chExt cx="2626971" cy="986340"/>
                  </a:xfrm>
                </p:grpSpPr>
                <p:cxnSp>
                  <p:nvCxnSpPr>
                    <p:cNvPr id="21" name="Straight Arrow Connector 20"/>
                    <p:cNvCxnSpPr/>
                    <p:nvPr/>
                  </p:nvCxnSpPr>
                  <p:spPr>
                    <a:xfrm rot="2469539" flipV="1">
                      <a:off x="5852047" y="1549261"/>
                      <a:ext cx="1408542" cy="553808"/>
                    </a:xfrm>
                    <a:prstGeom prst="straightConnector1">
                      <a:avLst/>
                    </a:prstGeom>
                    <a:ln w="28575">
                      <a:headEnd type="none"/>
                      <a:tailEnd type="arrow" w="lg" len="sm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21"/>
                    <p:cNvCxnSpPr/>
                    <p:nvPr/>
                  </p:nvCxnSpPr>
                  <p:spPr>
                    <a:xfrm rot="2469539" flipV="1">
                      <a:off x="7280361" y="2050410"/>
                      <a:ext cx="1198657" cy="485191"/>
                    </a:xfrm>
                    <a:prstGeom prst="straightConnector1">
                      <a:avLst/>
                    </a:prstGeom>
                    <a:ln w="28575">
                      <a:headEnd type="none"/>
                      <a:tailEnd type="none" w="lg" len="sm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7" name="TextBox 16"/>
                <p:cNvSpPr txBox="1"/>
                <p:nvPr/>
              </p:nvSpPr>
              <p:spPr>
                <a:xfrm>
                  <a:off x="6874045" y="193976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</a:t>
                  </a:r>
                  <a:endParaRPr lang="en-GB" b="1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584044" y="2996930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q</a:t>
                  </a:r>
                  <a:endParaRPr lang="en-GB" b="1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 rot="6459434">
                <a:off x="4470161" y="2525704"/>
                <a:ext cx="1686493" cy="838100"/>
                <a:chOff x="4674646" y="2283847"/>
                <a:chExt cx="1686493" cy="838100"/>
              </a:xfrm>
            </p:grpSpPr>
            <p:cxnSp>
              <p:nvCxnSpPr>
                <p:cNvPr id="14" name="Straight Arrow Connector 13"/>
                <p:cNvCxnSpPr/>
                <p:nvPr/>
              </p:nvCxnSpPr>
              <p:spPr>
                <a:xfrm rot="15140566" flipH="1">
                  <a:off x="4767580" y="2190913"/>
                  <a:ext cx="517263" cy="70313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headEnd type="none"/>
                  <a:tailEnd type="arrow" w="lg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Arrow Connector 14"/>
                <p:cNvCxnSpPr/>
                <p:nvPr/>
              </p:nvCxnSpPr>
              <p:spPr>
                <a:xfrm rot="15140566" flipH="1">
                  <a:off x="5588469" y="2349276"/>
                  <a:ext cx="617398" cy="92794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headEnd type="none"/>
                  <a:tailEnd type="none" w="lg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" name="Group 24"/>
            <p:cNvGrpSpPr/>
            <p:nvPr/>
          </p:nvGrpSpPr>
          <p:grpSpPr>
            <a:xfrm rot="3510536">
              <a:off x="8739202" y="2955832"/>
              <a:ext cx="281094" cy="1019547"/>
              <a:chOff x="8224355" y="2543221"/>
              <a:chExt cx="281094" cy="1019547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rot="18089464" flipH="1" flipV="1">
                <a:off x="8191583" y="2852736"/>
                <a:ext cx="623382" cy="4351"/>
              </a:xfrm>
              <a:prstGeom prst="straightConnector1">
                <a:avLst/>
              </a:prstGeom>
              <a:ln w="28575">
                <a:solidFill>
                  <a:srgbClr val="904692"/>
                </a:solidFill>
                <a:headEnd type="none"/>
                <a:tailEnd type="arrow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18089464" flipH="1">
                <a:off x="7967647" y="3306061"/>
                <a:ext cx="513415" cy="0"/>
              </a:xfrm>
              <a:prstGeom prst="straightConnector1">
                <a:avLst/>
              </a:prstGeom>
              <a:ln w="28575">
                <a:solidFill>
                  <a:srgbClr val="904692"/>
                </a:solidFill>
                <a:headEnd type="none"/>
                <a:tailEnd type="none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 rot="19684234">
              <a:off x="8151189" y="3523987"/>
              <a:ext cx="408087" cy="1438983"/>
              <a:chOff x="8327499" y="2115672"/>
              <a:chExt cx="408087" cy="1438983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rot="1915766" flipH="1">
                <a:off x="8731106" y="2115672"/>
                <a:ext cx="4480" cy="731291"/>
              </a:xfrm>
              <a:prstGeom prst="straightConnector1">
                <a:avLst/>
              </a:prstGeom>
              <a:ln w="28575">
                <a:solidFill>
                  <a:srgbClr val="904692"/>
                </a:solidFill>
                <a:headEnd type="none"/>
                <a:tailEnd type="arrow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rot="1915766">
                <a:off x="8327499" y="2704382"/>
                <a:ext cx="8117" cy="850273"/>
              </a:xfrm>
              <a:prstGeom prst="straightConnector1">
                <a:avLst/>
              </a:prstGeom>
              <a:ln w="28575">
                <a:solidFill>
                  <a:srgbClr val="904692"/>
                </a:solidFill>
                <a:headEnd type="none"/>
                <a:tailEnd type="none" w="lg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/>
            <p:cNvSpPr txBox="1"/>
            <p:nvPr/>
          </p:nvSpPr>
          <p:spPr>
            <a:xfrm>
              <a:off x="8642528" y="3054853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904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-2</a:t>
              </a:r>
              <a:endParaRPr lang="en-GB" dirty="0">
                <a:solidFill>
                  <a:srgbClr val="904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813675" y="39930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90469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-3</a:t>
              </a:r>
              <a:endParaRPr lang="en-GB" dirty="0">
                <a:solidFill>
                  <a:srgbClr val="90469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64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0" y="1337410"/>
                <a:ext cx="12076386" cy="5977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ts val="900"/>
                  </a:spcBef>
                  <a:buClr>
                    <a:srgbClr val="55C2E6"/>
                  </a:buClr>
                </a:pP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The position vector of L is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kern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b="0" i="1" kern="0" smtClea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OL</m:t>
                        </m:r>
                      </m:e>
                    </m:acc>
                    <m:r>
                      <m:rPr>
                        <m:nor/>
                      </m:rPr>
                      <a:rPr lang="en-GB" sz="2800" b="0" i="0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GB" sz="2800" b="0" i="1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37410"/>
                <a:ext cx="12076386" cy="597792"/>
              </a:xfrm>
              <a:prstGeom prst="rect">
                <a:avLst/>
              </a:prstGeom>
              <a:blipFill>
                <a:blip r:embed="rId3"/>
                <a:stretch>
                  <a:fillRect l="-1010" b="-27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0" y="2013030"/>
                <a:ext cx="12076386" cy="5975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ts val="900"/>
                  </a:spcBef>
                  <a:buClr>
                    <a:srgbClr val="55C2E6"/>
                  </a:buClr>
                </a:pP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The position vector of M is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ker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i="1" ker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en-GB" sz="2800" b="0" i="1" kern="0" smtClea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M</m:t>
                        </m:r>
                      </m:e>
                    </m:acc>
                    <m:r>
                      <m:rPr>
                        <m:nor/>
                      </m:rPr>
                      <a:rPr lang="en-GB" sz="2800" ker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GB" sz="2800" i="1" ker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800" b="0" i="1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GB" sz="2800" b="0" i="1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  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13030"/>
                <a:ext cx="12076386" cy="597599"/>
              </a:xfrm>
              <a:prstGeom prst="rect">
                <a:avLst/>
              </a:prstGeom>
              <a:blipFill>
                <a:blip r:embed="rId4"/>
                <a:stretch>
                  <a:fillRect l="-1010" b="-27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0" y="2688650"/>
                <a:ext cx="6369269" cy="5975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ts val="900"/>
                  </a:spcBef>
                  <a:buClr>
                    <a:srgbClr val="55C2E6"/>
                  </a:buClr>
                </a:pP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The position vector of N is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ker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i="1" ker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en-GB" sz="2800" b="0" i="1" kern="0" smtClea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N</m:t>
                        </m:r>
                      </m:e>
                    </m:acc>
                    <m:r>
                      <m:rPr>
                        <m:nor/>
                      </m:rPr>
                      <a:rPr lang="en-GB" sz="2800" ker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GB" sz="2800" b="0" i="1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en-GB" sz="2800" b="0" i="1" kern="0" smtClean="0"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rPr>
                      <m:t>b</m:t>
                    </m:r>
                  </m:oMath>
                </a14:m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 </a:t>
                </a: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688650"/>
                <a:ext cx="6369269" cy="597599"/>
              </a:xfrm>
              <a:prstGeom prst="rect">
                <a:avLst/>
              </a:prstGeom>
              <a:blipFill>
                <a:blip r:embed="rId5"/>
                <a:stretch>
                  <a:fillRect l="-1914" b="-27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9BD8F997-5119-41D7-B896-1F14949B44B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602" y="1315970"/>
            <a:ext cx="3823018" cy="21435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0" y="3308681"/>
                <a:ext cx="12076386" cy="5975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ts val="900"/>
                  </a:spcBef>
                  <a:buClr>
                    <a:srgbClr val="55C2E6"/>
                  </a:buClr>
                </a:pP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Now describe the 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ker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b="0" i="1" kern="0" smtClean="0">
                            <a:latin typeface="Arial" panose="020B0604020202020204" pitchFamily="34" charset="0"/>
                            <a:ea typeface="ＭＳ Ｐゴシック" panose="020B0600070205080204" pitchFamily="34" charset="-128"/>
                            <a:cs typeface="Arial" panose="020B0604020202020204" pitchFamily="34" charset="0"/>
                          </a:rPr>
                          <m:t>MN</m:t>
                        </m:r>
                      </m:e>
                    </m:acc>
                  </m:oMath>
                </a14:m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 in terms of </a:t>
                </a:r>
                <a:r>
                  <a:rPr lang="en-GB" sz="2800" b="1" i="1" kern="0" dirty="0" smtClean="0">
                    <a:latin typeface="Arial"/>
                    <a:ea typeface="ＭＳ Ｐゴシック" panose="020B0600070205080204" pitchFamily="34" charset="-128"/>
                  </a:rPr>
                  <a:t>a</a:t>
                </a: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 and </a:t>
                </a:r>
                <a:r>
                  <a:rPr lang="en-GB" sz="2800" b="1" i="1" kern="0" dirty="0" smtClean="0">
                    <a:latin typeface="Arial"/>
                    <a:ea typeface="ＭＳ Ｐゴシック" panose="020B0600070205080204" pitchFamily="34" charset="-128"/>
                  </a:rPr>
                  <a:t>b</a:t>
                </a:r>
                <a:r>
                  <a:rPr lang="en-GB" sz="2800" kern="0" dirty="0" smtClean="0">
                    <a:latin typeface="Arial"/>
                    <a:ea typeface="ＭＳ Ｐゴシック" panose="020B0600070205080204" pitchFamily="34" charset="-128"/>
                  </a:rPr>
                  <a:t>.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08681"/>
                <a:ext cx="12076386" cy="597599"/>
              </a:xfrm>
              <a:prstGeom prst="rect">
                <a:avLst/>
              </a:prstGeom>
              <a:blipFill>
                <a:blip r:embed="rId7"/>
                <a:stretch>
                  <a:fillRect l="-1010" b="-265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 descr="Screen Clipping">
            <a:extLst>
              <a:ext uri="{FF2B5EF4-FFF2-40B4-BE49-F238E27FC236}">
                <a16:creationId xmlns:a16="http://schemas.microsoft.com/office/drawing/2014/main" id="{303BB17A-7F62-404B-A218-00FEFC3507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403" y="3817175"/>
            <a:ext cx="4201111" cy="2353003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3991933"/>
            <a:ext cx="8324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900"/>
              </a:spcBef>
              <a:buClr>
                <a:srgbClr val="55C2E6"/>
              </a:buClr>
            </a:pPr>
            <a:r>
              <a:rPr lang="en-GB" sz="2400" b="1" kern="0" dirty="0" smtClean="0">
                <a:latin typeface="Arial"/>
                <a:ea typeface="ＭＳ Ｐゴシック" panose="020B0600070205080204" pitchFamily="34" charset="-128"/>
              </a:rPr>
              <a:t>HINT: Try putting your finger on M and consider the two ways you can trace a journey around the perimeter of the trapezium formed by the vectors.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63056" y="5460276"/>
            <a:ext cx="5938347" cy="1123712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184634" y="5725512"/>
                <a:ext cx="3579826" cy="5932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2800" i="1" kern="0" smtClean="0"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kern="0" smtClean="0">
                              <a:latin typeface="Arial" panose="020B0604020202020204" pitchFamily="34" charset="0"/>
                              <a:ea typeface="ＭＳ Ｐゴシック" panose="020B0600070205080204" pitchFamily="34" charset="-128"/>
                              <a:cs typeface="Arial" panose="020B0604020202020204" pitchFamily="34" charset="0"/>
                            </a:rPr>
                            <m:t>MN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kern="0"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800" b="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sz="2800" b="0" i="1" kern="0" smtClean="0"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2800" b="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sz="2800" i="1" kern="0"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280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GB" sz="2800" b="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en-GB" sz="2800" b="0" i="1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2800" b="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m:rPr>
                          <m:nor/>
                        </m:rPr>
                        <a:rPr lang="en-GB" sz="2800" b="0" i="1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2800" b="0" i="0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m:rPr>
                          <m:nor/>
                        </m:rPr>
                        <a:rPr lang="en-GB" sz="2800" b="0" i="1" kern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</m:oMath>
                  </m:oMathPara>
                </a14:m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634" y="5725512"/>
                <a:ext cx="3579826" cy="59323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00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D8F997-5119-41D7-B896-1F14949B44B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7" y="2528582"/>
            <a:ext cx="3032234" cy="193306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7807" y="1574474"/>
            <a:ext cx="8060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900"/>
              </a:spcBef>
              <a:buClr>
                <a:srgbClr val="55C2E6"/>
              </a:buClr>
            </a:pPr>
            <a:r>
              <a:rPr lang="en-GB" sz="2800" i="1" kern="0" dirty="0" smtClean="0">
                <a:latin typeface="Arial"/>
                <a:ea typeface="ＭＳ Ｐゴシック" panose="020B0600070205080204" pitchFamily="34" charset="-128"/>
              </a:rPr>
              <a:t>X</a:t>
            </a:r>
            <a:r>
              <a:rPr lang="en-GB" sz="2800" kern="0" dirty="0" smtClean="0">
                <a:latin typeface="Arial"/>
                <a:ea typeface="ＭＳ Ｐゴシック" panose="020B0600070205080204" pitchFamily="34" charset="-128"/>
              </a:rPr>
              <a:t> is the mid-point for the line MN. What is the position vector of </a:t>
            </a:r>
            <a:r>
              <a:rPr lang="en-GB" sz="2800" i="1" kern="0" dirty="0" smtClean="0">
                <a:latin typeface="Arial"/>
                <a:ea typeface="ＭＳ Ｐゴシック" panose="020B0600070205080204" pitchFamily="34" charset="-128"/>
              </a:rPr>
              <a:t>X</a:t>
            </a:r>
            <a:r>
              <a:rPr lang="en-GB" sz="2800" kern="0" dirty="0" smtClean="0">
                <a:latin typeface="Arial"/>
                <a:ea typeface="ＭＳ Ｐゴシック" panose="020B0600070205080204" pitchFamily="34" charset="-128"/>
              </a:rPr>
              <a:t>?</a:t>
            </a:r>
            <a:endParaRPr lang="en-GB" sz="2800" i="1" kern="0" dirty="0" smtClean="0">
              <a:latin typeface="Arial"/>
              <a:ea typeface="ＭＳ Ｐゴシック" panose="020B0600070205080204" pitchFamily="34" charset="-128"/>
            </a:endParaRPr>
          </a:p>
        </p:txBody>
      </p:sp>
      <p:pic>
        <p:nvPicPr>
          <p:cNvPr id="24" name="Picture 23" descr="Screen Clipping">
            <a:extLst>
              <a:ext uri="{FF2B5EF4-FFF2-40B4-BE49-F238E27FC236}">
                <a16:creationId xmlns:a16="http://schemas.microsoft.com/office/drawing/2014/main" id="{186879F2-65F4-417C-B2DD-6B71C5F456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800" y="2390058"/>
            <a:ext cx="3794928" cy="20715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76064" y="4290986"/>
                <a:ext cx="3339230" cy="803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MX</m:t>
                        </m:r>
                      </m:e>
                    </m:acc>
                    <m:r>
                      <m:rPr>
                        <m:nor/>
                      </m:rPr>
                      <a:rPr lang="en-GB" sz="28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acc>
                      <m:accPr>
                        <m:chr m:val="⃗"/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MN</m:t>
                        </m:r>
                      </m:e>
                    </m:acc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064" y="4290986"/>
                <a:ext cx="3339230" cy="803874"/>
              </a:xfrm>
              <a:prstGeom prst="rect">
                <a:avLst/>
              </a:prstGeom>
              <a:blipFill>
                <a:blip r:embed="rId5"/>
                <a:stretch>
                  <a:fillRect l="-3650"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184" y="5158008"/>
                <a:ext cx="11780077" cy="593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And we already know that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MN</m:t>
                        </m:r>
                      </m:e>
                    </m:acc>
                    <m:r>
                      <m:rPr>
                        <m:nor/>
                      </m:rPr>
                      <a:rPr lang="en-GB" sz="280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184" y="5158008"/>
                <a:ext cx="11780077" cy="593239"/>
              </a:xfrm>
              <a:prstGeom prst="rect">
                <a:avLst/>
              </a:prstGeom>
              <a:blipFill>
                <a:blip r:embed="rId6"/>
                <a:stretch>
                  <a:fillRect l="-1087" b="-278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8097" y="4400822"/>
                <a:ext cx="2949846" cy="5977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OX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OL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GB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LM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GB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MX</m:t>
                          </m:r>
                        </m:e>
                      </m:acc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97" y="4400822"/>
                <a:ext cx="2949846" cy="5977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8097" y="5910641"/>
                <a:ext cx="4610350" cy="914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OX</m:t>
                          </m:r>
                        </m:e>
                      </m:acc>
                      <m:r>
                        <m:rPr>
                          <m:nor/>
                        </m:rPr>
                        <a:rPr lang="en-GB" sz="280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+2</m:t>
                          </m:r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</m:e>
                      </m:d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</m:oMath>
                  </m:oMathPara>
                </a14:m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97" y="5910641"/>
                <a:ext cx="4610350" cy="9149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7528</TotalTime>
  <Words>408</Words>
  <Application>Microsoft Office PowerPoint</Application>
  <PresentationFormat>Widescreen</PresentationFormat>
  <Paragraphs>76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Liz Duncombe</cp:lastModifiedBy>
  <cp:revision>197</cp:revision>
  <cp:lastPrinted>2017-09-28T18:06:59Z</cp:lastPrinted>
  <dcterms:created xsi:type="dcterms:W3CDTF">2016-05-16T13:35:50Z</dcterms:created>
  <dcterms:modified xsi:type="dcterms:W3CDTF">2019-07-19T09:00:12Z</dcterms:modified>
</cp:coreProperties>
</file>