
<file path=[Content_Types].xml><?xml version="1.0" encoding="utf-8"?>
<Types xmlns="http://schemas.openxmlformats.org/package/2006/content-types">
  <Default Extension="tmp" ContentType="image/png"/>
  <Default Extension="bin" ContentType="application/vnd.openxmlformats-officedocument.oleObject"/>
  <Default Extension="png" ContentType="image/png"/>
  <Default Extension="jpeg" ContentType="image/jpeg"/>
  <Default Extension="wmf" ContentType="image/x-wmf"/>
  <Default Extension="rels" ContentType="application/vnd.openxmlformats-package.relationships+xml"/>
  <Default Extension="xml" ContentType="application/xml"/>
  <Default Extension="vml" ContentType="application/vnd.openxmlformats-officedocument.vmlDrawing"/>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8"/>
  </p:notesMasterIdLst>
  <p:sldIdLst>
    <p:sldId id="349" r:id="rId2"/>
    <p:sldId id="350" r:id="rId3"/>
    <p:sldId id="329" r:id="rId4"/>
    <p:sldId id="351" r:id="rId5"/>
    <p:sldId id="352" r:id="rId6"/>
    <p:sldId id="353" r:id="rId7"/>
  </p:sldIdLst>
  <p:sldSz cx="12192000" cy="6858000"/>
  <p:notesSz cx="6797675" cy="992822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9BC9A"/>
    <a:srgbClr val="00CC00"/>
    <a:srgbClr val="904692"/>
    <a:srgbClr val="FF00FF"/>
    <a:srgbClr val="000099"/>
    <a:srgbClr val="99CC00"/>
    <a:srgbClr val="FFC81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00" autoAdjust="0"/>
    <p:restoredTop sz="80562" autoAdjust="0"/>
  </p:normalViewPr>
  <p:slideViewPr>
    <p:cSldViewPr snapToGrid="0">
      <p:cViewPr varScale="1">
        <p:scale>
          <a:sx n="79" d="100"/>
          <a:sy n="79" d="100"/>
        </p:scale>
        <p:origin x="120" y="270"/>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drawings/_rels/vmlDrawing1.vml.rels><?xml version="1.0" encoding="UTF-8" standalone="yes"?>
<Relationships xmlns="http://schemas.openxmlformats.org/package/2006/relationships"><Relationship Id="rId3" Type="http://schemas.openxmlformats.org/officeDocument/2006/relationships/image" Target="../media/image6.wmf"/><Relationship Id="rId2" Type="http://schemas.openxmlformats.org/officeDocument/2006/relationships/image" Target="../media/image5.wmf"/><Relationship Id="rId1" Type="http://schemas.openxmlformats.org/officeDocument/2006/relationships/image" Target="../media/image4.wmf"/></Relationships>
</file>

<file path=ppt/drawings/_rels/vmlDrawing2.vml.rels><?xml version="1.0" encoding="UTF-8" standalone="yes"?>
<Relationships xmlns="http://schemas.openxmlformats.org/package/2006/relationships"><Relationship Id="rId3" Type="http://schemas.openxmlformats.org/officeDocument/2006/relationships/image" Target="../media/image10.wmf"/><Relationship Id="rId2" Type="http://schemas.openxmlformats.org/officeDocument/2006/relationships/image" Target="../media/image9.wmf"/><Relationship Id="rId1" Type="http://schemas.openxmlformats.org/officeDocument/2006/relationships/image" Target="../media/image8.wmf"/><Relationship Id="rId4" Type="http://schemas.openxmlformats.org/officeDocument/2006/relationships/image" Target="../media/image11.wmf"/></Relationships>
</file>

<file path=ppt/drawings/_rels/vmlDrawing3.vml.rels><?xml version="1.0" encoding="UTF-8" standalone="yes"?>
<Relationships xmlns="http://schemas.openxmlformats.org/package/2006/relationships"><Relationship Id="rId3" Type="http://schemas.openxmlformats.org/officeDocument/2006/relationships/image" Target="../media/image16.wmf"/><Relationship Id="rId2" Type="http://schemas.openxmlformats.org/officeDocument/2006/relationships/image" Target="../media/image15.wmf"/><Relationship Id="rId1" Type="http://schemas.openxmlformats.org/officeDocument/2006/relationships/image" Target="../media/image14.wmf"/><Relationship Id="rId6" Type="http://schemas.openxmlformats.org/officeDocument/2006/relationships/image" Target="../media/image19.wmf"/><Relationship Id="rId5" Type="http://schemas.openxmlformats.org/officeDocument/2006/relationships/image" Target="../media/image18.wmf"/><Relationship Id="rId4" Type="http://schemas.openxmlformats.org/officeDocument/2006/relationships/image" Target="../media/image17.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6400" cy="498475"/>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49688" y="0"/>
            <a:ext cx="2946400" cy="498475"/>
          </a:xfrm>
          <a:prstGeom prst="rect">
            <a:avLst/>
          </a:prstGeom>
        </p:spPr>
        <p:txBody>
          <a:bodyPr vert="horz" lIns="91440" tIns="45720" rIns="91440" bIns="45720" rtlCol="0"/>
          <a:lstStyle>
            <a:lvl1pPr algn="r">
              <a:defRPr sz="1200"/>
            </a:lvl1pPr>
          </a:lstStyle>
          <a:p>
            <a:fld id="{FAA5EAAC-A2A0-406F-93BD-8DB209C49A3C}" type="datetimeFigureOut">
              <a:rPr lang="en-GB" smtClean="0"/>
              <a:t>19/07/2019</a:t>
            </a:fld>
            <a:endParaRPr lang="en-GB"/>
          </a:p>
        </p:txBody>
      </p:sp>
      <p:sp>
        <p:nvSpPr>
          <p:cNvPr id="4" name="Slide Image Placeholder 3"/>
          <p:cNvSpPr>
            <a:spLocks noGrp="1" noRot="1" noChangeAspect="1"/>
          </p:cNvSpPr>
          <p:nvPr>
            <p:ph type="sldImg" idx="2"/>
          </p:nvPr>
        </p:nvSpPr>
        <p:spPr>
          <a:xfrm>
            <a:off x="422275" y="1241425"/>
            <a:ext cx="5953125" cy="3349625"/>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79450" y="4778375"/>
            <a:ext cx="5438775" cy="3908425"/>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9429750"/>
            <a:ext cx="2946400" cy="498475"/>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49688" y="9429750"/>
            <a:ext cx="2946400" cy="498475"/>
          </a:xfrm>
          <a:prstGeom prst="rect">
            <a:avLst/>
          </a:prstGeom>
        </p:spPr>
        <p:txBody>
          <a:bodyPr vert="horz" lIns="91440" tIns="45720" rIns="91440" bIns="45720" rtlCol="0" anchor="b"/>
          <a:lstStyle>
            <a:lvl1pPr algn="r">
              <a:defRPr sz="1200"/>
            </a:lvl1pPr>
          </a:lstStyle>
          <a:p>
            <a:fld id="{BA4D6A3F-9099-452E-9E43-ACAAFCD6441B}" type="slidenum">
              <a:rPr lang="en-GB" smtClean="0"/>
              <a:t>‹#›</a:t>
            </a:fld>
            <a:endParaRPr lang="en-GB"/>
          </a:p>
        </p:txBody>
      </p:sp>
    </p:spTree>
    <p:extLst>
      <p:ext uri="{BB962C8B-B14F-4D97-AF65-F5344CB8AC3E}">
        <p14:creationId xmlns:p14="http://schemas.microsoft.com/office/powerpoint/2010/main" val="115493462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BA4D6A3F-9099-452E-9E43-ACAAFCD6441B}" type="slidenum">
              <a:rPr lang="en-GB" smtClean="0"/>
              <a:t>1</a:t>
            </a:fld>
            <a:endParaRPr lang="en-GB"/>
          </a:p>
        </p:txBody>
      </p:sp>
    </p:spTree>
    <p:extLst>
      <p:ext uri="{BB962C8B-B14F-4D97-AF65-F5344CB8AC3E}">
        <p14:creationId xmlns:p14="http://schemas.microsoft.com/office/powerpoint/2010/main" val="418186734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D411221F-D471-4286-B865-C445ABC3F7C8}" type="slidenum">
              <a:rPr lang="en-GB" smtClean="0"/>
              <a:t>2</a:t>
            </a:fld>
            <a:endParaRPr lang="en-GB"/>
          </a:p>
        </p:txBody>
      </p:sp>
    </p:spTree>
    <p:extLst>
      <p:ext uri="{BB962C8B-B14F-4D97-AF65-F5344CB8AC3E}">
        <p14:creationId xmlns:p14="http://schemas.microsoft.com/office/powerpoint/2010/main" val="75578871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457200" rtl="0" eaLnBrk="0" fontAlgn="base" latinLnBrk="0" hangingPunct="0">
              <a:lnSpc>
                <a:spcPct val="100000"/>
              </a:lnSpc>
              <a:spcBef>
                <a:spcPct val="30000"/>
              </a:spcBef>
              <a:spcAft>
                <a:spcPct val="0"/>
              </a:spcAft>
              <a:buClrTx/>
              <a:buSzTx/>
              <a:buFontTx/>
              <a:buNone/>
              <a:tabLst/>
              <a:defRPr/>
            </a:pPr>
            <a:r>
              <a:rPr lang="en-GB" sz="1200" kern="1200" dirty="0" smtClean="0">
                <a:solidFill>
                  <a:schemeClr val="tx1"/>
                </a:solidFill>
                <a:latin typeface="+mn-lt"/>
                <a:ea typeface="ＭＳ Ｐゴシック" panose="020B0600070205080204" pitchFamily="34" charset="-128"/>
                <a:cs typeface="ＭＳ Ｐゴシック" charset="0"/>
              </a:rPr>
              <a:t>Ask learners how they might use vectors </a:t>
            </a:r>
            <a:r>
              <a:rPr lang="en-GB" sz="1200" b="1" kern="1200" dirty="0" smtClean="0">
                <a:solidFill>
                  <a:schemeClr val="tx1"/>
                </a:solidFill>
                <a:latin typeface="+mn-lt"/>
                <a:ea typeface="ＭＳ Ｐゴシック" panose="020B0600070205080204" pitchFamily="34" charset="-128"/>
                <a:cs typeface="ＭＳ Ｐゴシック" charset="0"/>
              </a:rPr>
              <a:t>v</a:t>
            </a:r>
            <a:r>
              <a:rPr lang="en-GB" sz="1200" b="1" kern="1200" baseline="-25000" dirty="0" smtClean="0">
                <a:solidFill>
                  <a:schemeClr val="tx1"/>
                </a:solidFill>
                <a:latin typeface="+mn-lt"/>
                <a:ea typeface="ＭＳ Ｐゴシック" panose="020B0600070205080204" pitchFamily="34" charset="-128"/>
                <a:cs typeface="ＭＳ Ｐゴシック" charset="0"/>
              </a:rPr>
              <a:t>1</a:t>
            </a:r>
            <a:r>
              <a:rPr lang="en-GB" sz="1200" kern="1200" dirty="0" smtClean="0">
                <a:solidFill>
                  <a:schemeClr val="tx1"/>
                </a:solidFill>
                <a:latin typeface="+mn-lt"/>
                <a:ea typeface="ＭＳ Ｐゴシック" panose="020B0600070205080204" pitchFamily="34" charset="-128"/>
                <a:cs typeface="ＭＳ Ｐゴシック" charset="0"/>
              </a:rPr>
              <a:t> and </a:t>
            </a:r>
            <a:r>
              <a:rPr lang="en-GB" sz="1200" b="1" kern="1200" dirty="0" smtClean="0">
                <a:solidFill>
                  <a:schemeClr val="tx1"/>
                </a:solidFill>
                <a:latin typeface="+mn-lt"/>
                <a:ea typeface="ＭＳ Ｐゴシック" panose="020B0600070205080204" pitchFamily="34" charset="-128"/>
                <a:cs typeface="ＭＳ Ｐゴシック" charset="0"/>
              </a:rPr>
              <a:t>v</a:t>
            </a:r>
            <a:r>
              <a:rPr lang="en-GB" sz="1200" b="1" kern="1200" baseline="-25000" dirty="0" smtClean="0">
                <a:solidFill>
                  <a:schemeClr val="tx1"/>
                </a:solidFill>
                <a:latin typeface="+mn-lt"/>
                <a:ea typeface="ＭＳ Ｐゴシック" panose="020B0600070205080204" pitchFamily="34" charset="-128"/>
                <a:cs typeface="ＭＳ Ｐゴシック" charset="0"/>
              </a:rPr>
              <a:t>2</a:t>
            </a:r>
            <a:r>
              <a:rPr lang="en-GB" sz="1200" kern="1200" dirty="0" smtClean="0">
                <a:solidFill>
                  <a:schemeClr val="tx1"/>
                </a:solidFill>
                <a:latin typeface="+mn-lt"/>
                <a:ea typeface="ＭＳ Ｐゴシック" panose="020B0600070205080204" pitchFamily="34" charset="-128"/>
                <a:cs typeface="ＭＳ Ｐゴシック" charset="0"/>
              </a:rPr>
              <a:t> to find out the magnitude and direction of vector </a:t>
            </a:r>
            <a:r>
              <a:rPr lang="en-GB" sz="1200" b="1" kern="1200" dirty="0" smtClean="0">
                <a:solidFill>
                  <a:schemeClr val="tx1"/>
                </a:solidFill>
                <a:latin typeface="+mn-lt"/>
                <a:ea typeface="ＭＳ Ｐゴシック" panose="020B0600070205080204" pitchFamily="34" charset="-128"/>
                <a:cs typeface="ＭＳ Ｐゴシック" charset="0"/>
              </a:rPr>
              <a:t>v. </a:t>
            </a:r>
            <a:r>
              <a:rPr lang="en-GB" sz="1200" b="0" kern="1200" dirty="0" smtClean="0">
                <a:solidFill>
                  <a:schemeClr val="tx1"/>
                </a:solidFill>
                <a:latin typeface="+mn-lt"/>
                <a:ea typeface="ＭＳ Ｐゴシック" panose="020B0600070205080204" pitchFamily="34" charset="-128"/>
                <a:cs typeface="ＭＳ Ｐゴシック" charset="0"/>
              </a:rPr>
              <a:t>Give learners time to think about this in pairs and take feedback before animating slide. </a:t>
            </a:r>
            <a:r>
              <a:rPr lang="en-GB" dirty="0" smtClean="0"/>
              <a:t>Note that we often use the same letter for a vector and its magnitude, but the vector is written in bold (or sometimes in italic) . </a:t>
            </a:r>
          </a:p>
          <a:p>
            <a:endParaRPr lang="en-GB" sz="1200" kern="1200" dirty="0">
              <a:solidFill>
                <a:schemeClr val="tx1"/>
              </a:solidFill>
              <a:effectLst/>
              <a:latin typeface="+mn-lt"/>
              <a:ea typeface="ＭＳ Ｐゴシック" panose="020B0600070205080204" pitchFamily="34" charset="-128"/>
              <a:cs typeface="ＭＳ Ｐゴシック" charset="0"/>
            </a:endParaRPr>
          </a:p>
        </p:txBody>
      </p:sp>
      <p:sp>
        <p:nvSpPr>
          <p:cNvPr id="4" name="Slide Number Placeholder 3"/>
          <p:cNvSpPr>
            <a:spLocks noGrp="1"/>
          </p:cNvSpPr>
          <p:nvPr>
            <p:ph type="sldNum" sz="quarter" idx="10"/>
          </p:nvPr>
        </p:nvSpPr>
        <p:spPr/>
        <p:txBody>
          <a:bodyPr/>
          <a:lstStyle/>
          <a:p>
            <a:fld id="{BA4D6A3F-9099-452E-9E43-ACAAFCD6441B}" type="slidenum">
              <a:rPr lang="en-GB" smtClean="0"/>
              <a:t>3</a:t>
            </a:fld>
            <a:endParaRPr lang="en-GB"/>
          </a:p>
        </p:txBody>
      </p:sp>
    </p:spTree>
    <p:extLst>
      <p:ext uri="{BB962C8B-B14F-4D97-AF65-F5344CB8AC3E}">
        <p14:creationId xmlns:p14="http://schemas.microsoft.com/office/powerpoint/2010/main" val="164238930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Play the </a:t>
            </a:r>
            <a:r>
              <a:rPr lang="en-GB" dirty="0" err="1" smtClean="0"/>
              <a:t>Geogebra</a:t>
            </a:r>
            <a:r>
              <a:rPr lang="en-GB" dirty="0" smtClean="0"/>
              <a:t> animation. Play it in silence to demonstrate how the diagram is built up form the words and how this can then be turned into a right angled triangle that represent the vector displacement of Alice when she finds the ice cream. There is also a hardcopy of the diagram which you can use to support learners if necessary (Worksheet 4b</a:t>
            </a:r>
            <a:r>
              <a:rPr lang="en-GB" baseline="0" dirty="0" smtClean="0"/>
              <a:t> </a:t>
            </a:r>
            <a:r>
              <a:rPr lang="en-GB" dirty="0" smtClean="0"/>
              <a:t>Finding ice cream). </a:t>
            </a:r>
          </a:p>
          <a:p>
            <a:r>
              <a:rPr lang="en-GB" dirty="0" smtClean="0"/>
              <a:t/>
            </a:r>
            <a:br>
              <a:rPr lang="en-GB" dirty="0" smtClean="0"/>
            </a:br>
            <a:r>
              <a:rPr lang="en-GB" dirty="0" smtClean="0"/>
              <a:t> </a:t>
            </a:r>
            <a:endParaRPr lang="en-GB" dirty="0"/>
          </a:p>
        </p:txBody>
      </p:sp>
      <p:sp>
        <p:nvSpPr>
          <p:cNvPr id="4" name="Slide Number Placeholder 3"/>
          <p:cNvSpPr>
            <a:spLocks noGrp="1"/>
          </p:cNvSpPr>
          <p:nvPr>
            <p:ph type="sldNum" sz="quarter" idx="10"/>
          </p:nvPr>
        </p:nvSpPr>
        <p:spPr/>
        <p:txBody>
          <a:bodyPr/>
          <a:lstStyle/>
          <a:p>
            <a:fld id="{BA4D6A3F-9099-452E-9E43-ACAAFCD6441B}" type="slidenum">
              <a:rPr lang="en-GB" smtClean="0"/>
              <a:t>4</a:t>
            </a:fld>
            <a:endParaRPr lang="en-GB"/>
          </a:p>
        </p:txBody>
      </p:sp>
    </p:spTree>
    <p:extLst>
      <p:ext uri="{BB962C8B-B14F-4D97-AF65-F5344CB8AC3E}">
        <p14:creationId xmlns:p14="http://schemas.microsoft.com/office/powerpoint/2010/main" val="298299528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457200" rtl="0" eaLnBrk="0" fontAlgn="base" latinLnBrk="0" hangingPunct="0">
              <a:lnSpc>
                <a:spcPct val="100000"/>
              </a:lnSpc>
              <a:spcBef>
                <a:spcPct val="30000"/>
              </a:spcBef>
              <a:spcAft>
                <a:spcPct val="0"/>
              </a:spcAft>
              <a:buClrTx/>
              <a:buSzTx/>
              <a:buFontTx/>
              <a:buNone/>
              <a:tabLst/>
              <a:defRPr/>
            </a:pPr>
            <a:r>
              <a:rPr lang="en-GB" dirty="0" smtClean="0"/>
              <a:t>Note that direction is a scalar quantity (the vector quantity is displacement) </a:t>
            </a:r>
          </a:p>
          <a:p>
            <a:r>
              <a:rPr lang="en-GB" dirty="0" smtClean="0"/>
              <a:t/>
            </a:r>
            <a:br>
              <a:rPr lang="en-GB" dirty="0" smtClean="0"/>
            </a:br>
            <a:r>
              <a:rPr lang="en-GB" dirty="0" smtClean="0"/>
              <a:t> </a:t>
            </a:r>
            <a:endParaRPr lang="en-GB" dirty="0"/>
          </a:p>
        </p:txBody>
      </p:sp>
      <p:sp>
        <p:nvSpPr>
          <p:cNvPr id="4" name="Slide Number Placeholder 3"/>
          <p:cNvSpPr>
            <a:spLocks noGrp="1"/>
          </p:cNvSpPr>
          <p:nvPr>
            <p:ph type="sldNum" sz="quarter" idx="10"/>
          </p:nvPr>
        </p:nvSpPr>
        <p:spPr/>
        <p:txBody>
          <a:bodyPr/>
          <a:lstStyle/>
          <a:p>
            <a:fld id="{BA4D6A3F-9099-452E-9E43-ACAAFCD6441B}" type="slidenum">
              <a:rPr lang="en-GB" smtClean="0"/>
              <a:t>5</a:t>
            </a:fld>
            <a:endParaRPr lang="en-GB"/>
          </a:p>
        </p:txBody>
      </p:sp>
    </p:spTree>
    <p:extLst>
      <p:ext uri="{BB962C8B-B14F-4D97-AF65-F5344CB8AC3E}">
        <p14:creationId xmlns:p14="http://schemas.microsoft.com/office/powerpoint/2010/main" val="298299528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D411221F-D471-4286-B865-C445ABC3F7C8}" type="slidenum">
              <a:rPr lang="en-GB" smtClean="0"/>
              <a:t>6</a:t>
            </a:fld>
            <a:endParaRPr lang="en-GB"/>
          </a:p>
        </p:txBody>
      </p:sp>
    </p:spTree>
    <p:extLst>
      <p:ext uri="{BB962C8B-B14F-4D97-AF65-F5344CB8AC3E}">
        <p14:creationId xmlns:p14="http://schemas.microsoft.com/office/powerpoint/2010/main" val="298916114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041E7E9C-2DF8-4740-8A22-E5DF3F1116FB}" type="datetimeFigureOut">
              <a:rPr lang="en-GB" smtClean="0"/>
              <a:t>19/07/2019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8508EBA-7194-4BE8-B1FE-0F2353F5452E}" type="slidenum">
              <a:rPr lang="en-GB" smtClean="0"/>
              <a:t>‹#›</a:t>
            </a:fld>
            <a:endParaRPr lang="en-GB"/>
          </a:p>
        </p:txBody>
      </p:sp>
    </p:spTree>
    <p:extLst>
      <p:ext uri="{BB962C8B-B14F-4D97-AF65-F5344CB8AC3E}">
        <p14:creationId xmlns:p14="http://schemas.microsoft.com/office/powerpoint/2010/main" val="234553287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041E7E9C-2DF8-4740-8A22-E5DF3F1116FB}" type="datetimeFigureOut">
              <a:rPr lang="en-GB" smtClean="0"/>
              <a:t>19/07/2019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8508EBA-7194-4BE8-B1FE-0F2353F5452E}" type="slidenum">
              <a:rPr lang="en-GB" smtClean="0"/>
              <a:t>‹#›</a:t>
            </a:fld>
            <a:endParaRPr lang="en-GB"/>
          </a:p>
        </p:txBody>
      </p:sp>
    </p:spTree>
    <p:extLst>
      <p:ext uri="{BB962C8B-B14F-4D97-AF65-F5344CB8AC3E}">
        <p14:creationId xmlns:p14="http://schemas.microsoft.com/office/powerpoint/2010/main" val="7968424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041E7E9C-2DF8-4740-8A22-E5DF3F1116FB}" type="datetimeFigureOut">
              <a:rPr lang="en-GB" smtClean="0"/>
              <a:t>19/07/2019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8508EBA-7194-4BE8-B1FE-0F2353F5452E}" type="slidenum">
              <a:rPr lang="en-GB" smtClean="0"/>
              <a:t>‹#›</a:t>
            </a:fld>
            <a:endParaRPr lang="en-GB"/>
          </a:p>
        </p:txBody>
      </p:sp>
    </p:spTree>
    <p:extLst>
      <p:ext uri="{BB962C8B-B14F-4D97-AF65-F5344CB8AC3E}">
        <p14:creationId xmlns:p14="http://schemas.microsoft.com/office/powerpoint/2010/main" val="18548698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041E7E9C-2DF8-4740-8A22-E5DF3F1116FB}" type="datetimeFigureOut">
              <a:rPr lang="en-GB" smtClean="0"/>
              <a:t>19/07/2019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8508EBA-7194-4BE8-B1FE-0F2353F5452E}" type="slidenum">
              <a:rPr lang="en-GB" smtClean="0"/>
              <a:t>‹#›</a:t>
            </a:fld>
            <a:endParaRPr lang="en-GB"/>
          </a:p>
        </p:txBody>
      </p:sp>
    </p:spTree>
    <p:extLst>
      <p:ext uri="{BB962C8B-B14F-4D97-AF65-F5344CB8AC3E}">
        <p14:creationId xmlns:p14="http://schemas.microsoft.com/office/powerpoint/2010/main" val="138417140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41E7E9C-2DF8-4740-8A22-E5DF3F1116FB}" type="datetimeFigureOut">
              <a:rPr lang="en-GB" smtClean="0"/>
              <a:t>19/07/2019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8508EBA-7194-4BE8-B1FE-0F2353F5452E}" type="slidenum">
              <a:rPr lang="en-GB" smtClean="0"/>
              <a:t>‹#›</a:t>
            </a:fld>
            <a:endParaRPr lang="en-GB"/>
          </a:p>
        </p:txBody>
      </p:sp>
    </p:spTree>
    <p:extLst>
      <p:ext uri="{BB962C8B-B14F-4D97-AF65-F5344CB8AC3E}">
        <p14:creationId xmlns:p14="http://schemas.microsoft.com/office/powerpoint/2010/main" val="1913930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041E7E9C-2DF8-4740-8A22-E5DF3F1116FB}" type="datetimeFigureOut">
              <a:rPr lang="en-GB" smtClean="0"/>
              <a:t>19/07/2019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D8508EBA-7194-4BE8-B1FE-0F2353F5452E}" type="slidenum">
              <a:rPr lang="en-GB" smtClean="0"/>
              <a:t>‹#›</a:t>
            </a:fld>
            <a:endParaRPr lang="en-GB"/>
          </a:p>
        </p:txBody>
      </p:sp>
    </p:spTree>
    <p:extLst>
      <p:ext uri="{BB962C8B-B14F-4D97-AF65-F5344CB8AC3E}">
        <p14:creationId xmlns:p14="http://schemas.microsoft.com/office/powerpoint/2010/main" val="9851078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041E7E9C-2DF8-4740-8A22-E5DF3F1116FB}" type="datetimeFigureOut">
              <a:rPr lang="en-GB" smtClean="0"/>
              <a:t>19/07/2019</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D8508EBA-7194-4BE8-B1FE-0F2353F5452E}" type="slidenum">
              <a:rPr lang="en-GB" smtClean="0"/>
              <a:t>‹#›</a:t>
            </a:fld>
            <a:endParaRPr lang="en-GB"/>
          </a:p>
        </p:txBody>
      </p:sp>
    </p:spTree>
    <p:extLst>
      <p:ext uri="{BB962C8B-B14F-4D97-AF65-F5344CB8AC3E}">
        <p14:creationId xmlns:p14="http://schemas.microsoft.com/office/powerpoint/2010/main" val="330252741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041E7E9C-2DF8-4740-8A22-E5DF3F1116FB}" type="datetimeFigureOut">
              <a:rPr lang="en-GB" smtClean="0"/>
              <a:t>19/07/2019</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D8508EBA-7194-4BE8-B1FE-0F2353F5452E}" type="slidenum">
              <a:rPr lang="en-GB" smtClean="0"/>
              <a:t>‹#›</a:t>
            </a:fld>
            <a:endParaRPr lang="en-GB"/>
          </a:p>
        </p:txBody>
      </p:sp>
    </p:spTree>
    <p:extLst>
      <p:ext uri="{BB962C8B-B14F-4D97-AF65-F5344CB8AC3E}">
        <p14:creationId xmlns:p14="http://schemas.microsoft.com/office/powerpoint/2010/main" val="86027622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41E7E9C-2DF8-4740-8A22-E5DF3F1116FB}" type="datetimeFigureOut">
              <a:rPr lang="en-GB" smtClean="0"/>
              <a:t>19/07/2019</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D8508EBA-7194-4BE8-B1FE-0F2353F5452E}" type="slidenum">
              <a:rPr lang="en-GB" smtClean="0"/>
              <a:t>‹#›</a:t>
            </a:fld>
            <a:endParaRPr lang="en-GB"/>
          </a:p>
        </p:txBody>
      </p:sp>
    </p:spTree>
    <p:extLst>
      <p:ext uri="{BB962C8B-B14F-4D97-AF65-F5344CB8AC3E}">
        <p14:creationId xmlns:p14="http://schemas.microsoft.com/office/powerpoint/2010/main" val="12560862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41E7E9C-2DF8-4740-8A22-E5DF3F1116FB}" type="datetimeFigureOut">
              <a:rPr lang="en-GB" smtClean="0"/>
              <a:t>19/07/2019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D8508EBA-7194-4BE8-B1FE-0F2353F5452E}" type="slidenum">
              <a:rPr lang="en-GB" smtClean="0"/>
              <a:t>‹#›</a:t>
            </a:fld>
            <a:endParaRPr lang="en-GB"/>
          </a:p>
        </p:txBody>
      </p:sp>
    </p:spTree>
    <p:extLst>
      <p:ext uri="{BB962C8B-B14F-4D97-AF65-F5344CB8AC3E}">
        <p14:creationId xmlns:p14="http://schemas.microsoft.com/office/powerpoint/2010/main" val="31987053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41E7E9C-2DF8-4740-8A22-E5DF3F1116FB}" type="datetimeFigureOut">
              <a:rPr lang="en-GB" smtClean="0"/>
              <a:t>19/07/2019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D8508EBA-7194-4BE8-B1FE-0F2353F5452E}" type="slidenum">
              <a:rPr lang="en-GB" smtClean="0"/>
              <a:t>‹#›</a:t>
            </a:fld>
            <a:endParaRPr lang="en-GB"/>
          </a:p>
        </p:txBody>
      </p:sp>
    </p:spTree>
    <p:extLst>
      <p:ext uri="{BB962C8B-B14F-4D97-AF65-F5344CB8AC3E}">
        <p14:creationId xmlns:p14="http://schemas.microsoft.com/office/powerpoint/2010/main" val="12293649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41E7E9C-2DF8-4740-8A22-E5DF3F1116FB}" type="datetimeFigureOut">
              <a:rPr lang="en-GB" smtClean="0"/>
              <a:t>19/07/2019</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8508EBA-7194-4BE8-B1FE-0F2353F5452E}" type="slidenum">
              <a:rPr lang="en-GB" smtClean="0"/>
              <a:t>‹#›</a:t>
            </a:fld>
            <a:endParaRPr lang="en-GB"/>
          </a:p>
        </p:txBody>
      </p:sp>
    </p:spTree>
    <p:extLst>
      <p:ext uri="{BB962C8B-B14F-4D97-AF65-F5344CB8AC3E}">
        <p14:creationId xmlns:p14="http://schemas.microsoft.com/office/powerpoint/2010/main" val="164640723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6.xml"/><Relationship Id="rId5" Type="http://schemas.openxmlformats.org/officeDocument/2006/relationships/image" Target="../media/image3.jpeg"/><Relationship Id="rId4" Type="http://schemas.openxmlformats.org/officeDocument/2006/relationships/image" Target="../media/image2.jpe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8" Type="http://schemas.openxmlformats.org/officeDocument/2006/relationships/image" Target="../media/image5.wmf"/><Relationship Id="rId3" Type="http://schemas.openxmlformats.org/officeDocument/2006/relationships/notesSlide" Target="../notesSlides/notesSlide3.xml"/><Relationship Id="rId7" Type="http://schemas.openxmlformats.org/officeDocument/2006/relationships/oleObject" Target="../embeddings/oleObject2.bin"/><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image" Target="../media/image4.wmf"/><Relationship Id="rId11" Type="http://schemas.openxmlformats.org/officeDocument/2006/relationships/image" Target="../media/image8.png"/><Relationship Id="rId5" Type="http://schemas.openxmlformats.org/officeDocument/2006/relationships/oleObject" Target="../embeddings/oleObject1.bin"/><Relationship Id="rId10" Type="http://schemas.openxmlformats.org/officeDocument/2006/relationships/image" Target="../media/image6.wmf"/><Relationship Id="rId4" Type="http://schemas.openxmlformats.org/officeDocument/2006/relationships/image" Target="../media/image7.tmp"/><Relationship Id="rId9" Type="http://schemas.openxmlformats.org/officeDocument/2006/relationships/oleObject" Target="../embeddings/oleObject3.bin"/></Relationships>
</file>

<file path=ppt/slides/_rels/slide4.xml.rels><?xml version="1.0" encoding="UTF-8" standalone="yes"?>
<Relationships xmlns="http://schemas.openxmlformats.org/package/2006/relationships"><Relationship Id="rId8" Type="http://schemas.openxmlformats.org/officeDocument/2006/relationships/oleObject" Target="../embeddings/oleObject5.bin"/><Relationship Id="rId13" Type="http://schemas.openxmlformats.org/officeDocument/2006/relationships/image" Target="../media/image11.wmf"/><Relationship Id="rId3" Type="http://schemas.openxmlformats.org/officeDocument/2006/relationships/notesSlide" Target="../notesSlides/notesSlide4.xml"/><Relationship Id="rId7" Type="http://schemas.openxmlformats.org/officeDocument/2006/relationships/image" Target="../media/image8.wmf"/><Relationship Id="rId12" Type="http://schemas.openxmlformats.org/officeDocument/2006/relationships/oleObject" Target="../embeddings/oleObject7.bin"/><Relationship Id="rId2" Type="http://schemas.openxmlformats.org/officeDocument/2006/relationships/slideLayout" Target="../slideLayouts/slideLayout2.xml"/><Relationship Id="rId1" Type="http://schemas.openxmlformats.org/officeDocument/2006/relationships/vmlDrawing" Target="../drawings/vmlDrawing2.vml"/><Relationship Id="rId6" Type="http://schemas.openxmlformats.org/officeDocument/2006/relationships/oleObject" Target="../embeddings/oleObject4.bin"/><Relationship Id="rId11" Type="http://schemas.openxmlformats.org/officeDocument/2006/relationships/image" Target="../media/image10.wmf"/><Relationship Id="rId5" Type="http://schemas.openxmlformats.org/officeDocument/2006/relationships/image" Target="../media/image13.tmp"/><Relationship Id="rId10" Type="http://schemas.openxmlformats.org/officeDocument/2006/relationships/oleObject" Target="../embeddings/oleObject6.bin"/><Relationship Id="rId4" Type="http://schemas.openxmlformats.org/officeDocument/2006/relationships/image" Target="../media/image12.jpg"/><Relationship Id="rId9" Type="http://schemas.openxmlformats.org/officeDocument/2006/relationships/image" Target="../media/image9.wmf"/></Relationships>
</file>

<file path=ppt/slides/_rels/slide5.xml.rels><?xml version="1.0" encoding="UTF-8" standalone="yes"?>
<Relationships xmlns="http://schemas.openxmlformats.org/package/2006/relationships"><Relationship Id="rId8" Type="http://schemas.openxmlformats.org/officeDocument/2006/relationships/image" Target="../media/image15.wmf"/><Relationship Id="rId13" Type="http://schemas.openxmlformats.org/officeDocument/2006/relationships/image" Target="../media/image21.tmp"/><Relationship Id="rId3" Type="http://schemas.openxmlformats.org/officeDocument/2006/relationships/notesSlide" Target="../notesSlides/notesSlide5.xml"/><Relationship Id="rId7" Type="http://schemas.openxmlformats.org/officeDocument/2006/relationships/oleObject" Target="../embeddings/oleObject9.bin"/><Relationship Id="rId12" Type="http://schemas.openxmlformats.org/officeDocument/2006/relationships/image" Target="../media/image17.wmf"/><Relationship Id="rId17" Type="http://schemas.openxmlformats.org/officeDocument/2006/relationships/image" Target="../media/image19.wmf"/><Relationship Id="rId2" Type="http://schemas.openxmlformats.org/officeDocument/2006/relationships/slideLayout" Target="../slideLayouts/slideLayout2.xml"/><Relationship Id="rId16" Type="http://schemas.openxmlformats.org/officeDocument/2006/relationships/oleObject" Target="../embeddings/oleObject13.bin"/><Relationship Id="rId1" Type="http://schemas.openxmlformats.org/officeDocument/2006/relationships/vmlDrawing" Target="../drawings/vmlDrawing3.vml"/><Relationship Id="rId6" Type="http://schemas.openxmlformats.org/officeDocument/2006/relationships/image" Target="../media/image14.wmf"/><Relationship Id="rId11" Type="http://schemas.openxmlformats.org/officeDocument/2006/relationships/oleObject" Target="../embeddings/oleObject11.bin"/><Relationship Id="rId5" Type="http://schemas.openxmlformats.org/officeDocument/2006/relationships/oleObject" Target="../embeddings/oleObject8.bin"/><Relationship Id="rId15" Type="http://schemas.openxmlformats.org/officeDocument/2006/relationships/image" Target="../media/image18.wmf"/><Relationship Id="rId10" Type="http://schemas.openxmlformats.org/officeDocument/2006/relationships/image" Target="../media/image16.wmf"/><Relationship Id="rId4" Type="http://schemas.openxmlformats.org/officeDocument/2006/relationships/image" Target="../media/image20.jpg"/><Relationship Id="rId9" Type="http://schemas.openxmlformats.org/officeDocument/2006/relationships/oleObject" Target="../embeddings/oleObject10.bin"/><Relationship Id="rId14" Type="http://schemas.openxmlformats.org/officeDocument/2006/relationships/oleObject" Target="../embeddings/oleObject12.bin"/></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658906" y="1909481"/>
            <a:ext cx="11202536" cy="2215991"/>
          </a:xfrm>
          <a:prstGeom prst="rect">
            <a:avLst/>
          </a:prstGeom>
          <a:noFill/>
        </p:spPr>
        <p:txBody>
          <a:bodyPr wrap="square" rtlCol="0">
            <a:spAutoFit/>
          </a:bodyPr>
          <a:lstStyle/>
          <a:p>
            <a:r>
              <a:rPr lang="en-GB" sz="2600" b="1" dirty="0" smtClean="0">
                <a:latin typeface="Arial" panose="020B0604020202020204" pitchFamily="34" charset="0"/>
                <a:cs typeface="Arial" panose="020B0604020202020204" pitchFamily="34" charset="0"/>
              </a:rPr>
              <a:t>Teaching </a:t>
            </a:r>
            <a:r>
              <a:rPr lang="en-GB" sz="2600" b="1" dirty="0" smtClean="0">
                <a:latin typeface="Arial" panose="020B0604020202020204" pitchFamily="34" charset="0"/>
                <a:cs typeface="Arial" panose="020B0604020202020204" pitchFamily="34" charset="0"/>
              </a:rPr>
              <a:t>Pack – Vectors</a:t>
            </a:r>
          </a:p>
          <a:p>
            <a:r>
              <a:rPr lang="en-GB" sz="1600" b="1" dirty="0" smtClean="0">
                <a:latin typeface="Arial" panose="020B0604020202020204" pitchFamily="34" charset="0"/>
                <a:cs typeface="Arial" panose="020B0604020202020204" pitchFamily="34" charset="0"/>
              </a:rPr>
              <a:t> </a:t>
            </a:r>
          </a:p>
          <a:p>
            <a:r>
              <a:rPr lang="en-GB" sz="2600" dirty="0" smtClean="0">
                <a:latin typeface="Arial" panose="020B0604020202020204" pitchFamily="34" charset="0"/>
                <a:cs typeface="Arial" panose="020B0604020202020204" pitchFamily="34" charset="0"/>
              </a:rPr>
              <a:t>Lesson </a:t>
            </a:r>
            <a:r>
              <a:rPr lang="en-GB" sz="2600" dirty="0">
                <a:latin typeface="Arial" panose="020B0604020202020204" pitchFamily="34" charset="0"/>
                <a:cs typeface="Arial" panose="020B0604020202020204" pitchFamily="34" charset="0"/>
              </a:rPr>
              <a:t>4</a:t>
            </a:r>
            <a:r>
              <a:rPr lang="en-GB" sz="2600" dirty="0" smtClean="0">
                <a:latin typeface="Arial" panose="020B0604020202020204" pitchFamily="34" charset="0"/>
                <a:cs typeface="Arial" panose="020B0604020202020204" pitchFamily="34" charset="0"/>
              </a:rPr>
              <a:t> – Vectors in real life context</a:t>
            </a:r>
          </a:p>
          <a:p>
            <a:endParaRPr lang="en-GB" dirty="0" smtClean="0">
              <a:latin typeface="Arial" panose="020B0604020202020204" pitchFamily="34" charset="0"/>
              <a:cs typeface="Arial" panose="020B0604020202020204" pitchFamily="34" charset="0"/>
            </a:endParaRPr>
          </a:p>
          <a:p>
            <a:r>
              <a:rPr lang="en-GB" sz="2600" b="1" smtClean="0">
                <a:solidFill>
                  <a:srgbClr val="EA5B0C"/>
                </a:solidFill>
                <a:latin typeface="Arial" panose="020B0604020202020204" pitchFamily="34" charset="0"/>
                <a:cs typeface="Arial" panose="020B0604020202020204" pitchFamily="34" charset="0"/>
              </a:rPr>
              <a:t>Cambridge </a:t>
            </a:r>
            <a:r>
              <a:rPr lang="en-GB" sz="2600" b="1" smtClean="0">
                <a:solidFill>
                  <a:srgbClr val="EA5B0C"/>
                </a:solidFill>
                <a:latin typeface="Arial" panose="020B0604020202020204" pitchFamily="34" charset="0"/>
                <a:cs typeface="Arial" panose="020B0604020202020204" pitchFamily="34" charset="0"/>
              </a:rPr>
              <a:t>IGCSE</a:t>
            </a:r>
            <a:r>
              <a:rPr lang="en-GB" sz="2600" b="1" baseline="30000">
                <a:solidFill>
                  <a:srgbClr val="EA5B0C"/>
                </a:solidFill>
                <a:latin typeface="Arial" panose="020B0604020202020204" pitchFamily="34" charset="0"/>
                <a:cs typeface="Arial" panose="020B0604020202020204" pitchFamily="34" charset="0"/>
              </a:rPr>
              <a:t>™</a:t>
            </a:r>
            <a:endParaRPr lang="en-GB" sz="2600" b="1" baseline="30000" dirty="0" smtClean="0">
              <a:solidFill>
                <a:srgbClr val="EA5B0C"/>
              </a:solidFill>
              <a:latin typeface="Arial" panose="020B0604020202020204" pitchFamily="34" charset="0"/>
              <a:cs typeface="Arial" panose="020B0604020202020204" pitchFamily="34" charset="0"/>
            </a:endParaRPr>
          </a:p>
          <a:p>
            <a:r>
              <a:rPr lang="en-GB" sz="2600" dirty="0" smtClean="0">
                <a:solidFill>
                  <a:srgbClr val="EA5B0C"/>
                </a:solidFill>
                <a:latin typeface="Arial" panose="020B0604020202020204" pitchFamily="34" charset="0"/>
                <a:cs typeface="Arial" panose="020B0604020202020204" pitchFamily="34" charset="0"/>
              </a:rPr>
              <a:t>Mathematics 0580</a:t>
            </a:r>
          </a:p>
        </p:txBody>
      </p:sp>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85439" y="451912"/>
            <a:ext cx="4046220" cy="650471"/>
          </a:xfrm>
          <a:prstGeom prst="rect">
            <a:avLst/>
          </a:prstGeom>
        </p:spPr>
      </p:pic>
      <p:sp>
        <p:nvSpPr>
          <p:cNvPr id="5" name="TextBox 4"/>
          <p:cNvSpPr txBox="1"/>
          <p:nvPr/>
        </p:nvSpPr>
        <p:spPr>
          <a:xfrm>
            <a:off x="658906" y="6239435"/>
            <a:ext cx="4128247" cy="307777"/>
          </a:xfrm>
          <a:prstGeom prst="rect">
            <a:avLst/>
          </a:prstGeom>
          <a:noFill/>
        </p:spPr>
        <p:txBody>
          <a:bodyPr wrap="square" rtlCol="0">
            <a:spAutoFit/>
          </a:bodyPr>
          <a:lstStyle/>
          <a:p>
            <a:r>
              <a:rPr lang="en-GB" sz="1400" dirty="0" smtClean="0">
                <a:latin typeface="Arial" panose="020B0604020202020204" pitchFamily="34" charset="0"/>
                <a:cs typeface="Arial" panose="020B0604020202020204" pitchFamily="34" charset="0"/>
              </a:rPr>
              <a:t>Version 1.0</a:t>
            </a:r>
            <a:endParaRPr lang="en-GB" sz="1400" dirty="0">
              <a:latin typeface="Arial" panose="020B0604020202020204" pitchFamily="34" charset="0"/>
              <a:cs typeface="Arial" panose="020B0604020202020204" pitchFamily="34" charset="0"/>
            </a:endParaRPr>
          </a:p>
        </p:txBody>
      </p:sp>
      <p:pic>
        <p:nvPicPr>
          <p:cNvPr id="6" name="Picture 5"/>
          <p:cNvPicPr/>
          <p:nvPr/>
        </p:nvPicPr>
        <p:blipFill>
          <a:blip r:embed="rId4" cstate="print">
            <a:extLst>
              <a:ext uri="{28A0092B-C50C-407E-A947-70E740481C1C}">
                <a14:useLocalDpi xmlns:a14="http://schemas.microsoft.com/office/drawing/2010/main" val="0"/>
              </a:ext>
            </a:extLst>
          </a:blip>
          <a:stretch>
            <a:fillRect/>
          </a:stretch>
        </p:blipFill>
        <p:spPr>
          <a:xfrm>
            <a:off x="10371511" y="6168533"/>
            <a:ext cx="1292225" cy="449580"/>
          </a:xfrm>
          <a:prstGeom prst="rect">
            <a:avLst/>
          </a:prstGeom>
        </p:spPr>
      </p:pic>
      <p:pic>
        <p:nvPicPr>
          <p:cNvPr id="7" name="Picture 6"/>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8004474" y="3033287"/>
            <a:ext cx="3659262" cy="2744862"/>
          </a:xfrm>
          <a:prstGeom prst="rect">
            <a:avLst/>
          </a:prstGeom>
        </p:spPr>
      </p:pic>
    </p:spTree>
    <p:extLst>
      <p:ext uri="{BB962C8B-B14F-4D97-AF65-F5344CB8AC3E}">
        <p14:creationId xmlns:p14="http://schemas.microsoft.com/office/powerpoint/2010/main" val="407722893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26350" y="1703437"/>
            <a:ext cx="11516139" cy="1815882"/>
          </a:xfrm>
          <a:prstGeom prst="rect">
            <a:avLst/>
          </a:prstGeom>
          <a:noFill/>
        </p:spPr>
        <p:txBody>
          <a:bodyPr wrap="square" rtlCol="0">
            <a:spAutoFit/>
          </a:bodyPr>
          <a:lstStyle/>
          <a:p>
            <a:pPr marL="457200" lvl="0" indent="-457200">
              <a:buFont typeface="Arial" panose="020B0604020202020204" pitchFamily="34" charset="0"/>
              <a:buChar char="•"/>
            </a:pPr>
            <a:r>
              <a:rPr lang="en-GB" sz="2800" dirty="0" smtClean="0">
                <a:latin typeface="Arial" panose="020B0604020202020204" pitchFamily="34" charset="0"/>
                <a:cs typeface="Arial" panose="020B0604020202020204" pitchFamily="34" charset="0"/>
              </a:rPr>
              <a:t>Use all the ideas you have built up on vectors to solve multi step real life questions.</a:t>
            </a:r>
            <a:endParaRPr lang="en-GB" sz="2800" dirty="0">
              <a:latin typeface="Arial" panose="020B0604020202020204" pitchFamily="34" charset="0"/>
              <a:cs typeface="Arial" panose="020B0604020202020204" pitchFamily="34" charset="0"/>
            </a:endParaRPr>
          </a:p>
          <a:p>
            <a:pPr marL="457200" indent="-457200">
              <a:buFont typeface="Arial" panose="020B0604020202020204" pitchFamily="34" charset="0"/>
              <a:buChar char="•"/>
            </a:pPr>
            <a:r>
              <a:rPr lang="en-GB" sz="2800" dirty="0">
                <a:latin typeface="Arial" panose="020B0604020202020204" pitchFamily="34" charset="0"/>
                <a:cs typeface="Arial" panose="020B0604020202020204" pitchFamily="34" charset="0"/>
              </a:rPr>
              <a:t>U</a:t>
            </a:r>
            <a:r>
              <a:rPr lang="en-GB" sz="2800" dirty="0" smtClean="0">
                <a:latin typeface="Arial" panose="020B0604020202020204" pitchFamily="34" charset="0"/>
                <a:cs typeface="Arial" panose="020B0604020202020204" pitchFamily="34" charset="0"/>
              </a:rPr>
              <a:t>se vectors as an example of how mathematics can be used in the real-world.</a:t>
            </a:r>
            <a:endParaRPr lang="en-GB" sz="2800" dirty="0">
              <a:latin typeface="Arial" panose="020B0604020202020204" pitchFamily="34" charset="0"/>
              <a:cs typeface="Arial" panose="020B0604020202020204" pitchFamily="34" charset="0"/>
            </a:endParaRPr>
          </a:p>
        </p:txBody>
      </p:sp>
      <p:sp>
        <p:nvSpPr>
          <p:cNvPr id="14" name="Rectangle 13"/>
          <p:cNvSpPr/>
          <p:nvPr/>
        </p:nvSpPr>
        <p:spPr>
          <a:xfrm>
            <a:off x="0" y="0"/>
            <a:ext cx="12192000" cy="1210235"/>
          </a:xfrm>
          <a:prstGeom prst="rect">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63538"/>
            <a:r>
              <a:rPr lang="en-GB" sz="2800" b="1" dirty="0" smtClean="0">
                <a:latin typeface="Arial" panose="020B0604020202020204" pitchFamily="34" charset="0"/>
                <a:cs typeface="Arial" panose="020B0604020202020204" pitchFamily="34" charset="0"/>
              </a:rPr>
              <a:t>Lesson objectives</a:t>
            </a:r>
            <a:endParaRPr lang="en-GB" sz="28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27235483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0"/>
            <a:ext cx="12192000" cy="1210235"/>
          </a:xfrm>
          <a:prstGeom prst="rect">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63538"/>
            <a:r>
              <a:rPr lang="en-GB" sz="2800" b="1" dirty="0" smtClean="0">
                <a:latin typeface="Arial" panose="020B0604020202020204" pitchFamily="34" charset="0"/>
                <a:cs typeface="Arial" panose="020B0604020202020204" pitchFamily="34" charset="0"/>
              </a:rPr>
              <a:t>Magnitude and direction of a vector</a:t>
            </a:r>
            <a:endParaRPr lang="en-GB" sz="2800" b="1" dirty="0">
              <a:latin typeface="Arial" panose="020B0604020202020204" pitchFamily="34" charset="0"/>
              <a:cs typeface="Arial" panose="020B0604020202020204" pitchFamily="34" charset="0"/>
            </a:endParaRPr>
          </a:p>
        </p:txBody>
      </p:sp>
      <p:sp>
        <p:nvSpPr>
          <p:cNvPr id="3" name="Rectangle 2"/>
          <p:cNvSpPr/>
          <p:nvPr/>
        </p:nvSpPr>
        <p:spPr>
          <a:xfrm>
            <a:off x="0" y="1337410"/>
            <a:ext cx="12076386" cy="1815882"/>
          </a:xfrm>
          <a:prstGeom prst="rect">
            <a:avLst/>
          </a:prstGeom>
        </p:spPr>
        <p:txBody>
          <a:bodyPr wrap="square">
            <a:spAutoFit/>
          </a:bodyPr>
          <a:lstStyle/>
          <a:p>
            <a:pPr lvl="0" fontAlgn="base">
              <a:spcBef>
                <a:spcPts val="900"/>
              </a:spcBef>
              <a:buClr>
                <a:srgbClr val="55C2E6"/>
              </a:buClr>
            </a:pPr>
            <a:r>
              <a:rPr lang="en-GB" sz="2800" kern="0" dirty="0" smtClean="0">
                <a:latin typeface="Arial"/>
                <a:ea typeface="ＭＳ Ｐゴシック" panose="020B0600070205080204" pitchFamily="34" charset="-128"/>
              </a:rPr>
              <a:t>So far we have learnt that vectors have a magnitude (size) and direction. We are now going to look at how we can use what we already know about Pythagoras theorem and trigonometry to solve some real life problems involving the magnitude and direction of vectors.</a:t>
            </a:r>
          </a:p>
        </p:txBody>
      </p:sp>
      <p:pic>
        <p:nvPicPr>
          <p:cNvPr id="6" name="Content Placeholder 7" descr="Screen Clipping">
            <a:extLst>
              <a:ext uri="{FF2B5EF4-FFF2-40B4-BE49-F238E27FC236}">
                <a16:creationId xmlns:a16="http://schemas.microsoft.com/office/drawing/2014/main" id="{B6E9C9BE-EFCA-4052-8319-779ED22E882E}"/>
              </a:ext>
            </a:extLst>
          </p:cNvPr>
          <p:cNvPicPr>
            <a:picLocks noGrp="1" noChangeAspect="1"/>
          </p:cNvPicPr>
          <p:nvPr>
            <p:ph idx="1"/>
          </p:nvPr>
        </p:nvPicPr>
        <p:blipFill>
          <a:blip r:embed="rId4">
            <a:extLst>
              <a:ext uri="{28A0092B-C50C-407E-A947-70E740481C1C}">
                <a14:useLocalDpi xmlns:a14="http://schemas.microsoft.com/office/drawing/2010/main" val="0"/>
              </a:ext>
            </a:extLst>
          </a:blip>
          <a:stretch>
            <a:fillRect/>
          </a:stretch>
        </p:blipFill>
        <p:spPr>
          <a:xfrm>
            <a:off x="8826211" y="3279411"/>
            <a:ext cx="3365789" cy="1924955"/>
          </a:xfrm>
        </p:spPr>
      </p:pic>
      <p:sp>
        <p:nvSpPr>
          <p:cNvPr id="2" name="TextBox 1"/>
          <p:cNvSpPr txBox="1"/>
          <p:nvPr/>
        </p:nvSpPr>
        <p:spPr>
          <a:xfrm>
            <a:off x="157655" y="3452648"/>
            <a:ext cx="8749862" cy="830997"/>
          </a:xfrm>
          <a:prstGeom prst="rect">
            <a:avLst/>
          </a:prstGeom>
          <a:noFill/>
        </p:spPr>
        <p:txBody>
          <a:bodyPr wrap="square" rtlCol="0">
            <a:spAutoFit/>
          </a:bodyPr>
          <a:lstStyle/>
          <a:p>
            <a:r>
              <a:rPr lang="en-GB" sz="2400" dirty="0" smtClean="0">
                <a:latin typeface="Arial" panose="020B0604020202020204" pitchFamily="34" charset="0"/>
                <a:cs typeface="Arial" panose="020B0604020202020204" pitchFamily="34" charset="0"/>
              </a:rPr>
              <a:t>How can you use the triangle to find the magnitude and direction of </a:t>
            </a:r>
            <a:r>
              <a:rPr lang="en-GB" sz="2400" i="1" dirty="0" smtClean="0">
                <a:latin typeface="Arial" panose="020B0604020202020204" pitchFamily="34" charset="0"/>
                <a:cs typeface="Arial" panose="020B0604020202020204" pitchFamily="34" charset="0"/>
              </a:rPr>
              <a:t>v</a:t>
            </a:r>
            <a:r>
              <a:rPr lang="en-GB" sz="2400" dirty="0" smtClean="0">
                <a:latin typeface="Arial" panose="020B0604020202020204" pitchFamily="34" charset="0"/>
                <a:cs typeface="Arial" panose="020B0604020202020204" pitchFamily="34" charset="0"/>
              </a:rPr>
              <a:t>?</a:t>
            </a:r>
            <a:endParaRPr lang="en-GB" sz="2400" dirty="0">
              <a:latin typeface="Arial" panose="020B0604020202020204" pitchFamily="34" charset="0"/>
              <a:cs typeface="Arial" panose="020B0604020202020204" pitchFamily="34" charset="0"/>
            </a:endParaRPr>
          </a:p>
        </p:txBody>
      </p:sp>
      <p:sp>
        <p:nvSpPr>
          <p:cNvPr id="8" name="TextBox 7"/>
          <p:cNvSpPr txBox="1"/>
          <p:nvPr/>
        </p:nvSpPr>
        <p:spPr>
          <a:xfrm>
            <a:off x="157655" y="4283645"/>
            <a:ext cx="7630511" cy="2145268"/>
          </a:xfrm>
          <a:prstGeom prst="roundRect">
            <a:avLst/>
          </a:prstGeom>
          <a:solidFill>
            <a:srgbClr val="F9BC9A"/>
          </a:solidFill>
        </p:spPr>
        <p:txBody>
          <a:bodyPr wrap="square" rtlCol="0">
            <a:spAutoFit/>
          </a:bodyPr>
          <a:lstStyle/>
          <a:p>
            <a:r>
              <a:rPr lang="en-GB" sz="2000" dirty="0" smtClean="0">
                <a:latin typeface="Arial" panose="020B0604020202020204" pitchFamily="34" charset="0"/>
                <a:cs typeface="Arial" panose="020B0604020202020204" pitchFamily="34" charset="0"/>
              </a:rPr>
              <a:t>Magnitude</a:t>
            </a:r>
          </a:p>
          <a:p>
            <a:endParaRPr lang="en-GB" sz="2000" dirty="0">
              <a:latin typeface="Arial" panose="020B0604020202020204" pitchFamily="34" charset="0"/>
              <a:cs typeface="Arial" panose="020B0604020202020204" pitchFamily="34" charset="0"/>
            </a:endParaRPr>
          </a:p>
          <a:p>
            <a:r>
              <a:rPr lang="en-GB" sz="2000" dirty="0" smtClean="0">
                <a:latin typeface="Arial" panose="020B0604020202020204" pitchFamily="34" charset="0"/>
                <a:cs typeface="Arial" panose="020B0604020202020204" pitchFamily="34" charset="0"/>
              </a:rPr>
              <a:t>Direction </a:t>
            </a:r>
          </a:p>
          <a:p>
            <a:endParaRPr lang="en-GB" sz="2000" dirty="0">
              <a:latin typeface="Arial" panose="020B0604020202020204" pitchFamily="34" charset="0"/>
              <a:cs typeface="Arial" panose="020B0604020202020204" pitchFamily="34" charset="0"/>
            </a:endParaRPr>
          </a:p>
          <a:p>
            <a:r>
              <a:rPr lang="en-GB" sz="2000" dirty="0" smtClean="0">
                <a:latin typeface="Arial" panose="020B0604020202020204" pitchFamily="34" charset="0"/>
                <a:cs typeface="Arial" panose="020B0604020202020204" pitchFamily="34" charset="0"/>
              </a:rPr>
              <a:t>        </a:t>
            </a:r>
          </a:p>
          <a:p>
            <a:r>
              <a:rPr lang="en-GB" sz="2000" dirty="0" smtClean="0">
                <a:latin typeface="Arial" panose="020B0604020202020204" pitchFamily="34" charset="0"/>
                <a:cs typeface="Arial" panose="020B0604020202020204" pitchFamily="34" charset="0"/>
              </a:rPr>
              <a:t>  </a:t>
            </a:r>
            <a:endParaRPr lang="en-GB" sz="2000" dirty="0" smtClean="0">
              <a:solidFill>
                <a:schemeClr val="tx1"/>
              </a:solidFill>
              <a:latin typeface="Arial" panose="020B0604020202020204" pitchFamily="34" charset="0"/>
              <a:cs typeface="Arial" panose="020B0604020202020204" pitchFamily="34" charset="0"/>
            </a:endParaRPr>
          </a:p>
        </p:txBody>
      </p:sp>
      <p:graphicFrame>
        <p:nvGraphicFramePr>
          <p:cNvPr id="9" name="Object 8"/>
          <p:cNvGraphicFramePr>
            <a:graphicFrameLocks noChangeAspect="1"/>
          </p:cNvGraphicFramePr>
          <p:nvPr>
            <p:extLst>
              <p:ext uri="{D42A27DB-BD31-4B8C-83A1-F6EECF244321}">
                <p14:modId xmlns:p14="http://schemas.microsoft.com/office/powerpoint/2010/main" val="3842773117"/>
              </p:ext>
            </p:extLst>
          </p:nvPr>
        </p:nvGraphicFramePr>
        <p:xfrm>
          <a:off x="1755283" y="4283645"/>
          <a:ext cx="1541462" cy="530225"/>
        </p:xfrm>
        <a:graphic>
          <a:graphicData uri="http://schemas.openxmlformats.org/presentationml/2006/ole">
            <mc:AlternateContent xmlns:mc="http://schemas.openxmlformats.org/markup-compatibility/2006">
              <mc:Choice xmlns:v="urn:schemas-microsoft-com:vml" Requires="v">
                <p:oleObj spid="_x0000_s1086" name="Equation" r:id="rId5" imgW="850680" imgH="291960" progId="Equation.DSMT4">
                  <p:embed/>
                </p:oleObj>
              </mc:Choice>
              <mc:Fallback>
                <p:oleObj name="Equation" r:id="rId5" imgW="850680" imgH="291960" progId="Equation.DSMT4">
                  <p:embed/>
                  <p:pic>
                    <p:nvPicPr>
                      <p:cNvPr id="0" name=""/>
                      <p:cNvPicPr/>
                      <p:nvPr/>
                    </p:nvPicPr>
                    <p:blipFill>
                      <a:blip r:embed="rId6"/>
                      <a:stretch>
                        <a:fillRect/>
                      </a:stretch>
                    </p:blipFill>
                    <p:spPr>
                      <a:xfrm>
                        <a:off x="1755283" y="4283645"/>
                        <a:ext cx="1541462" cy="530225"/>
                      </a:xfrm>
                      <a:prstGeom prst="rect">
                        <a:avLst/>
                      </a:prstGeom>
                    </p:spPr>
                  </p:pic>
                </p:oleObj>
              </mc:Fallback>
            </mc:AlternateContent>
          </a:graphicData>
        </a:graphic>
      </p:graphicFrame>
      <p:graphicFrame>
        <p:nvGraphicFramePr>
          <p:cNvPr id="11" name="Object 10"/>
          <p:cNvGraphicFramePr>
            <a:graphicFrameLocks noChangeAspect="1"/>
          </p:cNvGraphicFramePr>
          <p:nvPr>
            <p:extLst>
              <p:ext uri="{D42A27DB-BD31-4B8C-83A1-F6EECF244321}">
                <p14:modId xmlns:p14="http://schemas.microsoft.com/office/powerpoint/2010/main" val="1161378489"/>
              </p:ext>
            </p:extLst>
          </p:nvPr>
        </p:nvGraphicFramePr>
        <p:xfrm>
          <a:off x="1808163" y="4873625"/>
          <a:ext cx="1149350" cy="731838"/>
        </p:xfrm>
        <a:graphic>
          <a:graphicData uri="http://schemas.openxmlformats.org/presentationml/2006/ole">
            <mc:AlternateContent xmlns:mc="http://schemas.openxmlformats.org/markup-compatibility/2006">
              <mc:Choice xmlns:v="urn:schemas-microsoft-com:vml" Requires="v">
                <p:oleObj spid="_x0000_s1087" name="Equation" r:id="rId7" imgW="698400" imgH="444240" progId="Equation.DSMT4">
                  <p:embed/>
                </p:oleObj>
              </mc:Choice>
              <mc:Fallback>
                <p:oleObj name="Equation" r:id="rId7" imgW="698400" imgH="444240" progId="Equation.DSMT4">
                  <p:embed/>
                  <p:pic>
                    <p:nvPicPr>
                      <p:cNvPr id="0" name=""/>
                      <p:cNvPicPr/>
                      <p:nvPr/>
                    </p:nvPicPr>
                    <p:blipFill>
                      <a:blip r:embed="rId8"/>
                      <a:stretch>
                        <a:fillRect/>
                      </a:stretch>
                    </p:blipFill>
                    <p:spPr>
                      <a:xfrm>
                        <a:off x="1808163" y="4873625"/>
                        <a:ext cx="1149350" cy="731838"/>
                      </a:xfrm>
                      <a:prstGeom prst="rect">
                        <a:avLst/>
                      </a:prstGeom>
                    </p:spPr>
                  </p:pic>
                </p:oleObj>
              </mc:Fallback>
            </mc:AlternateContent>
          </a:graphicData>
        </a:graphic>
      </p:graphicFrame>
      <p:graphicFrame>
        <p:nvGraphicFramePr>
          <p:cNvPr id="12" name="Object 11"/>
          <p:cNvGraphicFramePr>
            <a:graphicFrameLocks noChangeAspect="1"/>
          </p:cNvGraphicFramePr>
          <p:nvPr>
            <p:extLst>
              <p:ext uri="{D42A27DB-BD31-4B8C-83A1-F6EECF244321}">
                <p14:modId xmlns:p14="http://schemas.microsoft.com/office/powerpoint/2010/main" val="1892232372"/>
              </p:ext>
            </p:extLst>
          </p:nvPr>
        </p:nvGraphicFramePr>
        <p:xfrm>
          <a:off x="1778219" y="5648958"/>
          <a:ext cx="1539385" cy="779955"/>
        </p:xfrm>
        <a:graphic>
          <a:graphicData uri="http://schemas.openxmlformats.org/presentationml/2006/ole">
            <mc:AlternateContent xmlns:mc="http://schemas.openxmlformats.org/markup-compatibility/2006">
              <mc:Choice xmlns:v="urn:schemas-microsoft-com:vml" Requires="v">
                <p:oleObj spid="_x0000_s1088" name="Equation" r:id="rId9" imgW="952200" imgH="482400" progId="Equation.DSMT4">
                  <p:embed/>
                </p:oleObj>
              </mc:Choice>
              <mc:Fallback>
                <p:oleObj name="Equation" r:id="rId9" imgW="952200" imgH="482400" progId="Equation.DSMT4">
                  <p:embed/>
                  <p:pic>
                    <p:nvPicPr>
                      <p:cNvPr id="0" name=""/>
                      <p:cNvPicPr/>
                      <p:nvPr/>
                    </p:nvPicPr>
                    <p:blipFill>
                      <a:blip r:embed="rId10"/>
                      <a:stretch>
                        <a:fillRect/>
                      </a:stretch>
                    </p:blipFill>
                    <p:spPr>
                      <a:xfrm>
                        <a:off x="1778219" y="5648958"/>
                        <a:ext cx="1539385" cy="779955"/>
                      </a:xfrm>
                      <a:prstGeom prst="rect">
                        <a:avLst/>
                      </a:prstGeom>
                    </p:spPr>
                  </p:pic>
                </p:oleObj>
              </mc:Fallback>
            </mc:AlternateContent>
          </a:graphicData>
        </a:graphic>
      </p:graphicFrame>
      <mc:AlternateContent xmlns:mc="http://schemas.openxmlformats.org/markup-compatibility/2006" xmlns:a14="http://schemas.microsoft.com/office/drawing/2010/main">
        <mc:Choice Requires="a14">
          <p:sp>
            <p:nvSpPr>
              <p:cNvPr id="4" name="TextBox 3"/>
              <p:cNvSpPr txBox="1"/>
              <p:nvPr/>
            </p:nvSpPr>
            <p:spPr>
              <a:xfrm>
                <a:off x="7897424" y="3342478"/>
                <a:ext cx="1308756" cy="657809"/>
              </a:xfrm>
              <a:prstGeom prst="rect">
                <a:avLst/>
              </a:prstGeom>
              <a:solidFill>
                <a:srgbClr val="F9BC9A"/>
              </a:solidFill>
            </p:spPr>
            <p:txBody>
              <a:bodyPr wrap="none" rtlCol="0">
                <a:spAutoFit/>
              </a:bodyPr>
              <a:lstStyle/>
              <a:p>
                <a:pPr/>
                <a14:m>
                  <m:oMathPara xmlns:m="http://schemas.openxmlformats.org/officeDocument/2006/math">
                    <m:oMathParaPr>
                      <m:jc m:val="centerGroup"/>
                    </m:oMathParaPr>
                    <m:oMath xmlns:m="http://schemas.openxmlformats.org/officeDocument/2006/math">
                      <m:r>
                        <m:rPr>
                          <m:nor/>
                        </m:rPr>
                        <a:rPr lang="en-GB" sz="2400" b="0" i="1" smtClean="0">
                          <a:latin typeface="Arial" panose="020B0604020202020204" pitchFamily="34" charset="0"/>
                          <a:cs typeface="Arial" panose="020B0604020202020204" pitchFamily="34" charset="0"/>
                        </a:rPr>
                        <m:t>v</m:t>
                      </m:r>
                      <m:r>
                        <m:rPr>
                          <m:nor/>
                        </m:rPr>
                        <a:rPr lang="en-GB" sz="2400" b="0" i="0" smtClean="0">
                          <a:latin typeface="Arial" panose="020B0604020202020204" pitchFamily="34" charset="0"/>
                          <a:cs typeface="Arial" panose="020B0604020202020204" pitchFamily="34" charset="0"/>
                        </a:rPr>
                        <m:t> =</m:t>
                      </m:r>
                      <m:d>
                        <m:dPr>
                          <m:ctrlPr>
                            <a:rPr lang="en-GB" sz="2400" b="0" i="1" smtClean="0">
                              <a:latin typeface="Cambria Math" panose="02040503050406030204" pitchFamily="18" charset="0"/>
                            </a:rPr>
                          </m:ctrlPr>
                        </m:dPr>
                        <m:e>
                          <m:eqArr>
                            <m:eqArrPr>
                              <m:ctrlPr>
                                <a:rPr lang="en-GB" sz="2400" b="0" i="1" smtClean="0">
                                  <a:latin typeface="Cambria Math" panose="02040503050406030204" pitchFamily="18" charset="0"/>
                                </a:rPr>
                              </m:ctrlPr>
                            </m:eqArrPr>
                            <m:e>
                              <m:r>
                                <m:rPr>
                                  <m:nor/>
                                </m:rPr>
                                <a:rPr lang="en-GB" sz="2400" b="0" i="1" smtClean="0">
                                  <a:latin typeface="Arial" panose="020B0604020202020204" pitchFamily="34" charset="0"/>
                                  <a:cs typeface="Arial" panose="020B0604020202020204" pitchFamily="34" charset="0"/>
                                </a:rPr>
                                <m:t>v</m:t>
                              </m:r>
                              <m:r>
                                <m:rPr>
                                  <m:nor/>
                                </m:rPr>
                                <a:rPr lang="en-GB" sz="2400" b="0" i="0" baseline="-25000" smtClean="0">
                                  <a:latin typeface="Arial" panose="020B0604020202020204" pitchFamily="34" charset="0"/>
                                  <a:cs typeface="Arial" panose="020B0604020202020204" pitchFamily="34" charset="0"/>
                                </a:rPr>
                                <m:t>1</m:t>
                              </m:r>
                            </m:e>
                            <m:e>
                              <m:r>
                                <m:rPr>
                                  <m:nor/>
                                </m:rPr>
                                <a:rPr lang="en-GB" sz="2400" b="0" i="1" smtClean="0">
                                  <a:latin typeface="Arial" panose="020B0604020202020204" pitchFamily="34" charset="0"/>
                                  <a:cs typeface="Arial" panose="020B0604020202020204" pitchFamily="34" charset="0"/>
                                </a:rPr>
                                <m:t>v</m:t>
                              </m:r>
                              <m:r>
                                <m:rPr>
                                  <m:nor/>
                                </m:rPr>
                                <a:rPr lang="en-GB" sz="2400" b="0" i="0" baseline="-25000" smtClean="0">
                                  <a:latin typeface="Arial" panose="020B0604020202020204" pitchFamily="34" charset="0"/>
                                  <a:cs typeface="Arial" panose="020B0604020202020204" pitchFamily="34" charset="0"/>
                                </a:rPr>
                                <m:t>2</m:t>
                              </m:r>
                            </m:e>
                          </m:eqArr>
                        </m:e>
                      </m:d>
                    </m:oMath>
                  </m:oMathPara>
                </a14:m>
                <a:endParaRPr lang="en-GB" sz="2400" dirty="0">
                  <a:latin typeface="Arial" panose="020B0604020202020204" pitchFamily="34" charset="0"/>
                  <a:cs typeface="Arial" panose="020B0604020202020204" pitchFamily="34" charset="0"/>
                </a:endParaRPr>
              </a:p>
            </p:txBody>
          </p:sp>
        </mc:Choice>
        <mc:Fallback xmlns="">
          <p:sp>
            <p:nvSpPr>
              <p:cNvPr id="4" name="TextBox 3"/>
              <p:cNvSpPr txBox="1">
                <a:spLocks noRot="1" noChangeAspect="1" noMove="1" noResize="1" noEditPoints="1" noAdjustHandles="1" noChangeArrowheads="1" noChangeShapeType="1" noTextEdit="1"/>
              </p:cNvSpPr>
              <p:nvPr/>
            </p:nvSpPr>
            <p:spPr>
              <a:xfrm>
                <a:off x="7897424" y="3342478"/>
                <a:ext cx="1308756" cy="657809"/>
              </a:xfrm>
              <a:prstGeom prst="rect">
                <a:avLst/>
              </a:prstGeom>
              <a:blipFill>
                <a:blip r:embed="rId11"/>
                <a:stretch>
                  <a:fillRect b="-3704"/>
                </a:stretch>
              </a:blipFill>
            </p:spPr>
            <p:txBody>
              <a:bodyPr/>
              <a:lstStyle/>
              <a:p>
                <a:r>
                  <a:rPr lang="en-GB">
                    <a:noFill/>
                  </a:rPr>
                  <a:t> </a:t>
                </a:r>
              </a:p>
            </p:txBody>
          </p:sp>
        </mc:Fallback>
      </mc:AlternateContent>
    </p:spTree>
    <p:extLst>
      <p:ext uri="{BB962C8B-B14F-4D97-AF65-F5344CB8AC3E}">
        <p14:creationId xmlns:p14="http://schemas.microsoft.com/office/powerpoint/2010/main" val="3040019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9"/>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1"/>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4"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4">
            <a:alphaModFix amt="39000"/>
            <a:lum/>
          </a:blip>
          <a:srcRect/>
          <a:stretch>
            <a:fillRect t="-9000" b="-9000"/>
          </a:stretch>
        </a:blipFill>
        <a:effectLst/>
      </p:bgPr>
    </p:bg>
    <p:spTree>
      <p:nvGrpSpPr>
        <p:cNvPr id="1" name=""/>
        <p:cNvGrpSpPr/>
        <p:nvPr/>
      </p:nvGrpSpPr>
      <p:grpSpPr>
        <a:xfrm>
          <a:off x="0" y="0"/>
          <a:ext cx="0" cy="0"/>
          <a:chOff x="0" y="0"/>
          <a:chExt cx="0" cy="0"/>
        </a:xfrm>
      </p:grpSpPr>
      <p:sp>
        <p:nvSpPr>
          <p:cNvPr id="12" name="Rectangle 11"/>
          <p:cNvSpPr/>
          <p:nvPr/>
        </p:nvSpPr>
        <p:spPr>
          <a:xfrm>
            <a:off x="0" y="0"/>
            <a:ext cx="12192000" cy="1210235"/>
          </a:xfrm>
          <a:prstGeom prst="rect">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63538"/>
            <a:r>
              <a:rPr lang="en-GB" sz="2800" b="1" dirty="0" smtClean="0">
                <a:latin typeface="Arial" panose="020B0604020202020204" pitchFamily="34" charset="0"/>
                <a:cs typeface="Arial" panose="020B0604020202020204" pitchFamily="34" charset="0"/>
              </a:rPr>
              <a:t>Try this!</a:t>
            </a:r>
            <a:endParaRPr lang="en-GB" sz="2800" b="1" dirty="0">
              <a:latin typeface="Arial" panose="020B0604020202020204" pitchFamily="34" charset="0"/>
              <a:cs typeface="Arial" panose="020B0604020202020204" pitchFamily="34" charset="0"/>
            </a:endParaRPr>
          </a:p>
        </p:txBody>
      </p:sp>
      <p:sp>
        <p:nvSpPr>
          <p:cNvPr id="7" name="Rectangle 6"/>
          <p:cNvSpPr/>
          <p:nvPr/>
        </p:nvSpPr>
        <p:spPr>
          <a:xfrm>
            <a:off x="115614" y="1387713"/>
            <a:ext cx="12076386" cy="1200329"/>
          </a:xfrm>
          <a:prstGeom prst="rect">
            <a:avLst/>
          </a:prstGeom>
        </p:spPr>
        <p:txBody>
          <a:bodyPr wrap="square">
            <a:spAutoFit/>
          </a:bodyPr>
          <a:lstStyle/>
          <a:p>
            <a:pPr lvl="0" fontAlgn="base">
              <a:spcBef>
                <a:spcPts val="900"/>
              </a:spcBef>
              <a:buClr>
                <a:srgbClr val="55C2E6"/>
              </a:buClr>
            </a:pPr>
            <a:r>
              <a:rPr lang="en-GB" sz="2400" kern="0" dirty="0" smtClean="0">
                <a:latin typeface="Arial"/>
                <a:ea typeface="ＭＳ Ｐゴシック" panose="020B0600070205080204" pitchFamily="34" charset="-128"/>
              </a:rPr>
              <a:t>On a hot summer day Alice goes for a walk to see if she can find a shop to buy an ice cream. She first walks 3.5 </a:t>
            </a:r>
            <a:r>
              <a:rPr lang="en-GB" sz="2400" i="1" kern="0" dirty="0" smtClean="0">
                <a:latin typeface="Arial"/>
                <a:ea typeface="ＭＳ Ｐゴシック" panose="020B0600070205080204" pitchFamily="34" charset="-128"/>
              </a:rPr>
              <a:t>km</a:t>
            </a:r>
            <a:r>
              <a:rPr lang="en-GB" sz="2400" kern="0" dirty="0" smtClean="0">
                <a:latin typeface="Arial"/>
                <a:ea typeface="ＭＳ Ｐゴシック" panose="020B0600070205080204" pitchFamily="34" charset="-128"/>
              </a:rPr>
              <a:t> [N], then 4.2 </a:t>
            </a:r>
            <a:r>
              <a:rPr lang="en-GB" sz="2400" i="1" kern="0" dirty="0" smtClean="0">
                <a:latin typeface="Arial"/>
                <a:ea typeface="ＭＳ Ｐゴシック" panose="020B0600070205080204" pitchFamily="34" charset="-128"/>
              </a:rPr>
              <a:t>km</a:t>
            </a:r>
            <a:r>
              <a:rPr lang="en-GB" sz="2400" kern="0" dirty="0" smtClean="0">
                <a:latin typeface="Arial"/>
                <a:ea typeface="ＭＳ Ｐゴシック" panose="020B0600070205080204" pitchFamily="34" charset="-128"/>
              </a:rPr>
              <a:t> [E], and finally 1.4 </a:t>
            </a:r>
            <a:r>
              <a:rPr lang="en-GB" sz="2400" i="1" kern="0" dirty="0" smtClean="0">
                <a:latin typeface="Arial"/>
                <a:ea typeface="ＭＳ Ｐゴシック" panose="020B0600070205080204" pitchFamily="34" charset="-128"/>
              </a:rPr>
              <a:t>km</a:t>
            </a:r>
            <a:r>
              <a:rPr lang="en-GB" sz="2400" kern="0" dirty="0" smtClean="0">
                <a:latin typeface="Arial"/>
                <a:ea typeface="ＭＳ Ｐゴシック" panose="020B0600070205080204" pitchFamily="34" charset="-128"/>
              </a:rPr>
              <a:t> [S] before getting to the ice cream. Oh, </a:t>
            </a:r>
            <a:r>
              <a:rPr lang="en-GB" sz="2400" kern="0" smtClean="0">
                <a:latin typeface="Arial"/>
                <a:ea typeface="ＭＳ Ｐゴシック" panose="020B0600070205080204" pitchFamily="34" charset="-128"/>
              </a:rPr>
              <a:t>thank goodness!</a:t>
            </a:r>
            <a:endParaRPr lang="en-GB" sz="2400" kern="0" dirty="0">
              <a:latin typeface="Arial"/>
              <a:ea typeface="ＭＳ Ｐゴシック" panose="020B0600070205080204" pitchFamily="34" charset="-128"/>
            </a:endParaRPr>
          </a:p>
        </p:txBody>
      </p:sp>
      <p:sp>
        <p:nvSpPr>
          <p:cNvPr id="8" name="TextBox 7"/>
          <p:cNvSpPr txBox="1"/>
          <p:nvPr/>
        </p:nvSpPr>
        <p:spPr>
          <a:xfrm>
            <a:off x="31532" y="3419039"/>
            <a:ext cx="3962402" cy="2485787"/>
          </a:xfrm>
          <a:prstGeom prst="roundRect">
            <a:avLst/>
          </a:prstGeom>
          <a:solidFill>
            <a:srgbClr val="F9BC9A"/>
          </a:solidFill>
        </p:spPr>
        <p:txBody>
          <a:bodyPr wrap="square" rtlCol="0">
            <a:spAutoFit/>
          </a:bodyPr>
          <a:lstStyle/>
          <a:p>
            <a:endParaRPr lang="en-GB" sz="2000" dirty="0" smtClean="0">
              <a:solidFill>
                <a:schemeClr val="tx1"/>
              </a:solidFill>
              <a:latin typeface="Arial" panose="020B0604020202020204" pitchFamily="34" charset="0"/>
              <a:cs typeface="Arial" panose="020B0604020202020204" pitchFamily="34" charset="0"/>
            </a:endParaRPr>
          </a:p>
          <a:p>
            <a:endParaRPr lang="en-GB" sz="2000" dirty="0">
              <a:latin typeface="Arial" panose="020B0604020202020204" pitchFamily="34" charset="0"/>
              <a:cs typeface="Arial" panose="020B0604020202020204" pitchFamily="34" charset="0"/>
            </a:endParaRPr>
          </a:p>
          <a:p>
            <a:endParaRPr lang="en-GB" sz="2000" dirty="0" smtClean="0">
              <a:solidFill>
                <a:schemeClr val="tx1"/>
              </a:solidFill>
              <a:latin typeface="Arial" panose="020B0604020202020204" pitchFamily="34" charset="0"/>
              <a:cs typeface="Arial" panose="020B0604020202020204" pitchFamily="34" charset="0"/>
            </a:endParaRPr>
          </a:p>
          <a:p>
            <a:endParaRPr lang="en-GB" sz="2000" dirty="0">
              <a:latin typeface="Arial" panose="020B0604020202020204" pitchFamily="34" charset="0"/>
              <a:cs typeface="Arial" panose="020B0604020202020204" pitchFamily="34" charset="0"/>
            </a:endParaRPr>
          </a:p>
          <a:p>
            <a:endParaRPr lang="en-GB" sz="2000" dirty="0" smtClean="0">
              <a:latin typeface="Arial" panose="020B0604020202020204" pitchFamily="34" charset="0"/>
              <a:cs typeface="Arial" panose="020B0604020202020204" pitchFamily="34" charset="0"/>
            </a:endParaRPr>
          </a:p>
          <a:p>
            <a:endParaRPr lang="en-GB" sz="2000" dirty="0" smtClean="0">
              <a:latin typeface="Arial" panose="020B0604020202020204" pitchFamily="34" charset="0"/>
              <a:cs typeface="Arial" panose="020B0604020202020204" pitchFamily="34" charset="0"/>
            </a:endParaRPr>
          </a:p>
          <a:p>
            <a:r>
              <a:rPr lang="en-GB" sz="2000" dirty="0" smtClean="0">
                <a:latin typeface="Arial" panose="020B0604020202020204" pitchFamily="34" charset="0"/>
                <a:cs typeface="Arial" panose="020B0604020202020204" pitchFamily="34" charset="0"/>
              </a:rPr>
              <a:t>The bearing is </a:t>
            </a:r>
            <a:endParaRPr lang="en-GB" sz="2000" dirty="0">
              <a:latin typeface="Arial" panose="020B0604020202020204" pitchFamily="34" charset="0"/>
              <a:cs typeface="Arial" panose="020B0604020202020204" pitchFamily="34" charset="0"/>
            </a:endParaRPr>
          </a:p>
        </p:txBody>
      </p:sp>
      <p:sp>
        <p:nvSpPr>
          <p:cNvPr id="5" name="Rectangle 4"/>
          <p:cNvSpPr/>
          <p:nvPr/>
        </p:nvSpPr>
        <p:spPr>
          <a:xfrm>
            <a:off x="115614" y="2588042"/>
            <a:ext cx="11908221" cy="830997"/>
          </a:xfrm>
          <a:prstGeom prst="rect">
            <a:avLst/>
          </a:prstGeom>
        </p:spPr>
        <p:txBody>
          <a:bodyPr wrap="square">
            <a:spAutoFit/>
          </a:bodyPr>
          <a:lstStyle/>
          <a:p>
            <a:pPr lvl="0" fontAlgn="base">
              <a:spcBef>
                <a:spcPts val="900"/>
              </a:spcBef>
              <a:buClr>
                <a:srgbClr val="55C2E6"/>
              </a:buClr>
            </a:pPr>
            <a:r>
              <a:rPr lang="en-GB" sz="2400" b="1" kern="0" dirty="0" smtClean="0">
                <a:latin typeface="Arial"/>
                <a:ea typeface="ＭＳ Ｐゴシック" panose="020B0600070205080204" pitchFamily="34" charset="-128"/>
              </a:rPr>
              <a:t>Determine</a:t>
            </a:r>
            <a:r>
              <a:rPr lang="en-GB" sz="2400" kern="0" dirty="0" smtClean="0">
                <a:latin typeface="Arial"/>
                <a:ea typeface="ＭＳ Ｐゴシック" panose="020B0600070205080204" pitchFamily="34" charset="-128"/>
              </a:rPr>
              <a:t> the distance and direction of Alice in relation to her starting point when she finds her ice cream?</a:t>
            </a:r>
            <a:endParaRPr lang="en-GB" sz="2800" kern="0" dirty="0">
              <a:latin typeface="Arial"/>
              <a:ea typeface="ＭＳ Ｐゴシック" panose="020B0600070205080204" pitchFamily="34" charset="-128"/>
            </a:endParaRPr>
          </a:p>
        </p:txBody>
      </p:sp>
      <p:pic>
        <p:nvPicPr>
          <p:cNvPr id="6" name="Picture 5" descr="Screen Clipping">
            <a:extLst>
              <a:ext uri="{FF2B5EF4-FFF2-40B4-BE49-F238E27FC236}">
                <a16:creationId xmlns:a16="http://schemas.microsoft.com/office/drawing/2014/main" id="{0D20E2CD-A2C2-441B-89D2-48131BF0EDD4}"/>
              </a:ext>
            </a:extLst>
          </p:cNvPr>
          <p:cNvPicPr/>
          <p:nvPr/>
        </p:nvPicPr>
        <p:blipFill rotWithShape="1">
          <a:blip r:embed="rId5">
            <a:extLst>
              <a:ext uri="{28A0092B-C50C-407E-A947-70E740481C1C}">
                <a14:useLocalDpi xmlns:a14="http://schemas.microsoft.com/office/drawing/2010/main" val="0"/>
              </a:ext>
            </a:extLst>
          </a:blip>
          <a:srcRect r="7308"/>
          <a:stretch/>
        </p:blipFill>
        <p:spPr>
          <a:xfrm>
            <a:off x="8126442" y="3344918"/>
            <a:ext cx="4065558" cy="2641168"/>
          </a:xfrm>
          <a:prstGeom prst="rect">
            <a:avLst/>
          </a:prstGeom>
        </p:spPr>
      </p:pic>
      <p:graphicFrame>
        <p:nvGraphicFramePr>
          <p:cNvPr id="2" name="Object 1"/>
          <p:cNvGraphicFramePr>
            <a:graphicFrameLocks noChangeAspect="1"/>
          </p:cNvGraphicFramePr>
          <p:nvPr>
            <p:extLst>
              <p:ext uri="{D42A27DB-BD31-4B8C-83A1-F6EECF244321}">
                <p14:modId xmlns:p14="http://schemas.microsoft.com/office/powerpoint/2010/main" val="2493717123"/>
              </p:ext>
            </p:extLst>
          </p:nvPr>
        </p:nvGraphicFramePr>
        <p:xfrm>
          <a:off x="382283" y="3468081"/>
          <a:ext cx="1656724" cy="1801688"/>
        </p:xfrm>
        <a:graphic>
          <a:graphicData uri="http://schemas.openxmlformats.org/presentationml/2006/ole">
            <mc:AlternateContent xmlns:mc="http://schemas.openxmlformats.org/markup-compatibility/2006">
              <mc:Choice xmlns:v="urn:schemas-microsoft-com:vml" Requires="v">
                <p:oleObj spid="_x0000_s2125" name="Equation" r:id="rId6" imgW="1015920" imgH="1104840" progId="Equation.DSMT4">
                  <p:embed/>
                </p:oleObj>
              </mc:Choice>
              <mc:Fallback>
                <p:oleObj name="Equation" r:id="rId6" imgW="1015920" imgH="1104840" progId="Equation.DSMT4">
                  <p:embed/>
                  <p:pic>
                    <p:nvPicPr>
                      <p:cNvPr id="0" name=""/>
                      <p:cNvPicPr/>
                      <p:nvPr/>
                    </p:nvPicPr>
                    <p:blipFill>
                      <a:blip r:embed="rId7"/>
                      <a:stretch>
                        <a:fillRect/>
                      </a:stretch>
                    </p:blipFill>
                    <p:spPr>
                      <a:xfrm>
                        <a:off x="382283" y="3468081"/>
                        <a:ext cx="1656724" cy="1801688"/>
                      </a:xfrm>
                      <a:prstGeom prst="rect">
                        <a:avLst/>
                      </a:prstGeom>
                    </p:spPr>
                  </p:pic>
                </p:oleObj>
              </mc:Fallback>
            </mc:AlternateContent>
          </a:graphicData>
        </a:graphic>
      </p:graphicFrame>
      <p:graphicFrame>
        <p:nvGraphicFramePr>
          <p:cNvPr id="3" name="Object 2"/>
          <p:cNvGraphicFramePr>
            <a:graphicFrameLocks noChangeAspect="1"/>
          </p:cNvGraphicFramePr>
          <p:nvPr>
            <p:extLst>
              <p:ext uri="{D42A27DB-BD31-4B8C-83A1-F6EECF244321}">
                <p14:modId xmlns:p14="http://schemas.microsoft.com/office/powerpoint/2010/main" val="4274144274"/>
              </p:ext>
            </p:extLst>
          </p:nvPr>
        </p:nvGraphicFramePr>
        <p:xfrm>
          <a:off x="1981201" y="5429468"/>
          <a:ext cx="1580706" cy="320143"/>
        </p:xfrm>
        <a:graphic>
          <a:graphicData uri="http://schemas.openxmlformats.org/presentationml/2006/ole">
            <mc:AlternateContent xmlns:mc="http://schemas.openxmlformats.org/markup-compatibility/2006">
              <mc:Choice xmlns:v="urn:schemas-microsoft-com:vml" Requires="v">
                <p:oleObj spid="_x0000_s2126" name="Equation" r:id="rId8" imgW="1002960" imgH="203040" progId="Equation.DSMT4">
                  <p:embed/>
                </p:oleObj>
              </mc:Choice>
              <mc:Fallback>
                <p:oleObj name="Equation" r:id="rId8" imgW="1002960" imgH="203040" progId="Equation.DSMT4">
                  <p:embed/>
                  <p:pic>
                    <p:nvPicPr>
                      <p:cNvPr id="0" name=""/>
                      <p:cNvPicPr/>
                      <p:nvPr/>
                    </p:nvPicPr>
                    <p:blipFill>
                      <a:blip r:embed="rId9"/>
                      <a:stretch>
                        <a:fillRect/>
                      </a:stretch>
                    </p:blipFill>
                    <p:spPr>
                      <a:xfrm>
                        <a:off x="1981201" y="5429468"/>
                        <a:ext cx="1580706" cy="320143"/>
                      </a:xfrm>
                      <a:prstGeom prst="rect">
                        <a:avLst/>
                      </a:prstGeom>
                    </p:spPr>
                  </p:pic>
                </p:oleObj>
              </mc:Fallback>
            </mc:AlternateContent>
          </a:graphicData>
        </a:graphic>
      </p:graphicFrame>
      <p:sp>
        <p:nvSpPr>
          <p:cNvPr id="9" name="TextBox 8"/>
          <p:cNvSpPr txBox="1"/>
          <p:nvPr/>
        </p:nvSpPr>
        <p:spPr>
          <a:xfrm>
            <a:off x="4088523" y="3419038"/>
            <a:ext cx="3962402" cy="2485787"/>
          </a:xfrm>
          <a:prstGeom prst="roundRect">
            <a:avLst/>
          </a:prstGeom>
          <a:solidFill>
            <a:srgbClr val="F9BC9A"/>
          </a:solidFill>
        </p:spPr>
        <p:txBody>
          <a:bodyPr wrap="square" rtlCol="0">
            <a:spAutoFit/>
          </a:bodyPr>
          <a:lstStyle/>
          <a:p>
            <a:r>
              <a:rPr lang="en-GB" sz="2000" dirty="0" smtClean="0">
                <a:solidFill>
                  <a:schemeClr val="tx1"/>
                </a:solidFill>
                <a:latin typeface="Arial" panose="020B0604020202020204" pitchFamily="34" charset="0"/>
                <a:cs typeface="Arial" panose="020B0604020202020204" pitchFamily="34" charset="0"/>
              </a:rPr>
              <a:t>Distance d is equal to the magnitude of the resultant vector</a:t>
            </a:r>
          </a:p>
          <a:p>
            <a:endParaRPr lang="en-GB" sz="2000" dirty="0" smtClean="0">
              <a:solidFill>
                <a:schemeClr val="tx1"/>
              </a:solidFill>
              <a:latin typeface="Arial" panose="020B0604020202020204" pitchFamily="34" charset="0"/>
              <a:cs typeface="Arial" panose="020B0604020202020204" pitchFamily="34" charset="0"/>
            </a:endParaRPr>
          </a:p>
          <a:p>
            <a:endParaRPr lang="en-GB" sz="2000" dirty="0">
              <a:latin typeface="Arial" panose="020B0604020202020204" pitchFamily="34" charset="0"/>
              <a:cs typeface="Arial" panose="020B0604020202020204" pitchFamily="34" charset="0"/>
            </a:endParaRPr>
          </a:p>
          <a:p>
            <a:endParaRPr lang="en-GB" sz="2000" dirty="0" smtClean="0">
              <a:latin typeface="Arial" panose="020B0604020202020204" pitchFamily="34" charset="0"/>
              <a:cs typeface="Arial" panose="020B0604020202020204" pitchFamily="34" charset="0"/>
            </a:endParaRPr>
          </a:p>
          <a:p>
            <a:endParaRPr lang="en-GB" sz="2000" dirty="0" smtClean="0">
              <a:latin typeface="Arial" panose="020B0604020202020204" pitchFamily="34" charset="0"/>
              <a:cs typeface="Arial" panose="020B0604020202020204" pitchFamily="34" charset="0"/>
            </a:endParaRPr>
          </a:p>
        </p:txBody>
      </p:sp>
      <p:graphicFrame>
        <p:nvGraphicFramePr>
          <p:cNvPr id="4" name="Object 3"/>
          <p:cNvGraphicFramePr>
            <a:graphicFrameLocks noChangeAspect="1"/>
          </p:cNvGraphicFramePr>
          <p:nvPr>
            <p:extLst>
              <p:ext uri="{D42A27DB-BD31-4B8C-83A1-F6EECF244321}">
                <p14:modId xmlns:p14="http://schemas.microsoft.com/office/powerpoint/2010/main" val="1726644443"/>
              </p:ext>
            </p:extLst>
          </p:nvPr>
        </p:nvGraphicFramePr>
        <p:xfrm>
          <a:off x="4247054" y="4571573"/>
          <a:ext cx="1535079" cy="1151309"/>
        </p:xfrm>
        <a:graphic>
          <a:graphicData uri="http://schemas.openxmlformats.org/presentationml/2006/ole">
            <mc:AlternateContent xmlns:mc="http://schemas.openxmlformats.org/markup-compatibility/2006">
              <mc:Choice xmlns:v="urn:schemas-microsoft-com:vml" Requires="v">
                <p:oleObj spid="_x0000_s2127" name="Equation" r:id="rId10" imgW="965160" imgH="723600" progId="Equation.DSMT4">
                  <p:embed/>
                </p:oleObj>
              </mc:Choice>
              <mc:Fallback>
                <p:oleObj name="Equation" r:id="rId10" imgW="965160" imgH="723600" progId="Equation.DSMT4">
                  <p:embed/>
                  <p:pic>
                    <p:nvPicPr>
                      <p:cNvPr id="0" name=""/>
                      <p:cNvPicPr/>
                      <p:nvPr/>
                    </p:nvPicPr>
                    <p:blipFill>
                      <a:blip r:embed="rId11"/>
                      <a:stretch>
                        <a:fillRect/>
                      </a:stretch>
                    </p:blipFill>
                    <p:spPr>
                      <a:xfrm>
                        <a:off x="4247054" y="4571573"/>
                        <a:ext cx="1535079" cy="1151309"/>
                      </a:xfrm>
                      <a:prstGeom prst="rect">
                        <a:avLst/>
                      </a:prstGeom>
                    </p:spPr>
                  </p:pic>
                </p:oleObj>
              </mc:Fallback>
            </mc:AlternateContent>
          </a:graphicData>
        </a:graphic>
      </p:graphicFrame>
      <p:sp>
        <p:nvSpPr>
          <p:cNvPr id="11" name="TextBox 10"/>
          <p:cNvSpPr txBox="1"/>
          <p:nvPr/>
        </p:nvSpPr>
        <p:spPr>
          <a:xfrm>
            <a:off x="2012733" y="6142406"/>
            <a:ext cx="7262647" cy="510778"/>
          </a:xfrm>
          <a:prstGeom prst="roundRect">
            <a:avLst/>
          </a:prstGeom>
          <a:solidFill>
            <a:srgbClr val="F9BC9A"/>
          </a:solidFill>
        </p:spPr>
        <p:txBody>
          <a:bodyPr wrap="square" rtlCol="0">
            <a:spAutoFit/>
          </a:bodyPr>
          <a:lstStyle/>
          <a:p>
            <a:r>
              <a:rPr lang="en-GB" sz="2400" dirty="0" smtClean="0">
                <a:solidFill>
                  <a:schemeClr val="tx1"/>
                </a:solidFill>
                <a:latin typeface="Arial" panose="020B0604020202020204" pitchFamily="34" charset="0"/>
                <a:cs typeface="Arial" panose="020B0604020202020204" pitchFamily="34" charset="0"/>
              </a:rPr>
              <a:t>Alice is </a:t>
            </a:r>
            <a:r>
              <a:rPr lang="en-GB" sz="2400" b="1" dirty="0" smtClean="0">
                <a:solidFill>
                  <a:schemeClr val="tx1"/>
                </a:solidFill>
                <a:latin typeface="Arial" panose="020B0604020202020204" pitchFamily="34" charset="0"/>
                <a:cs typeface="Arial" panose="020B0604020202020204" pitchFamily="34" charset="0"/>
              </a:rPr>
              <a:t>4.7</a:t>
            </a:r>
            <a:r>
              <a:rPr lang="en-GB" sz="2400" b="1" i="1" dirty="0" smtClean="0">
                <a:solidFill>
                  <a:schemeClr val="tx1"/>
                </a:solidFill>
                <a:latin typeface="Arial" panose="020B0604020202020204" pitchFamily="34" charset="0"/>
                <a:cs typeface="Arial" panose="020B0604020202020204" pitchFamily="34" charset="0"/>
              </a:rPr>
              <a:t>km</a:t>
            </a:r>
            <a:r>
              <a:rPr lang="en-GB" sz="2400" dirty="0" smtClean="0">
                <a:solidFill>
                  <a:schemeClr val="tx1"/>
                </a:solidFill>
                <a:latin typeface="Arial" panose="020B0604020202020204" pitchFamily="34" charset="0"/>
                <a:cs typeface="Arial" panose="020B0604020202020204" pitchFamily="34" charset="0"/>
              </a:rPr>
              <a:t> away on a bearing of </a:t>
            </a:r>
            <a:r>
              <a:rPr lang="en-GB" sz="2400" b="1" dirty="0" smtClean="0">
                <a:solidFill>
                  <a:schemeClr val="tx1"/>
                </a:solidFill>
                <a:latin typeface="Arial" panose="020B0604020202020204" pitchFamily="34" charset="0"/>
                <a:cs typeface="Arial" panose="020B0604020202020204" pitchFamily="34" charset="0"/>
              </a:rPr>
              <a:t>63</a:t>
            </a:r>
            <a:r>
              <a:rPr lang="en-GB" sz="2400" dirty="0" smtClean="0">
                <a:solidFill>
                  <a:schemeClr val="tx1"/>
                </a:solidFill>
                <a:latin typeface="Arial" panose="020B0604020202020204" pitchFamily="34" charset="0"/>
                <a:cs typeface="Arial" panose="020B0604020202020204" pitchFamily="34" charset="0"/>
              </a:rPr>
              <a:t> </a:t>
            </a:r>
            <a:r>
              <a:rPr lang="en-GB" sz="2400" b="1" dirty="0" smtClean="0">
                <a:solidFill>
                  <a:schemeClr val="tx1"/>
                </a:solidFill>
                <a:latin typeface="Arial" panose="020B0604020202020204" pitchFamily="34" charset="0"/>
                <a:cs typeface="Arial" panose="020B0604020202020204" pitchFamily="34" charset="0"/>
              </a:rPr>
              <a:t>degrees</a:t>
            </a:r>
            <a:r>
              <a:rPr lang="en-GB" sz="2400" dirty="0" smtClean="0">
                <a:solidFill>
                  <a:schemeClr val="tx1"/>
                </a:solidFill>
                <a:latin typeface="Arial" panose="020B0604020202020204" pitchFamily="34" charset="0"/>
                <a:cs typeface="Arial" panose="020B0604020202020204" pitchFamily="34" charset="0"/>
              </a:rPr>
              <a:t>.</a:t>
            </a:r>
            <a:endParaRPr lang="en-GB" sz="2400" dirty="0">
              <a:solidFill>
                <a:schemeClr val="tx1"/>
              </a:solidFill>
              <a:latin typeface="Arial" panose="020B0604020202020204" pitchFamily="34" charset="0"/>
              <a:cs typeface="Arial" panose="020B0604020202020204" pitchFamily="34" charset="0"/>
            </a:endParaRPr>
          </a:p>
        </p:txBody>
      </p:sp>
      <p:sp>
        <p:nvSpPr>
          <p:cNvPr id="10" name="TextBox 9"/>
          <p:cNvSpPr txBox="1"/>
          <p:nvPr/>
        </p:nvSpPr>
        <p:spPr>
          <a:xfrm>
            <a:off x="9951154" y="4661931"/>
            <a:ext cx="416131" cy="369332"/>
          </a:xfrm>
          <a:prstGeom prst="rect">
            <a:avLst/>
          </a:prstGeom>
          <a:noFill/>
        </p:spPr>
        <p:txBody>
          <a:bodyPr wrap="square" rtlCol="0">
            <a:spAutoFit/>
          </a:bodyPr>
          <a:lstStyle/>
          <a:p>
            <a:r>
              <a:rPr lang="en-GB" dirty="0" smtClean="0">
                <a:latin typeface="Arial" panose="020B0604020202020204" pitchFamily="34" charset="0"/>
                <a:cs typeface="Arial" panose="020B0604020202020204" pitchFamily="34" charset="0"/>
              </a:rPr>
              <a:t>d</a:t>
            </a:r>
            <a:endParaRPr lang="en-GB" dirty="0">
              <a:latin typeface="Arial" panose="020B0604020202020204" pitchFamily="34" charset="0"/>
              <a:cs typeface="Arial" panose="020B0604020202020204" pitchFamily="34" charset="0"/>
            </a:endParaRPr>
          </a:p>
        </p:txBody>
      </p:sp>
      <p:graphicFrame>
        <p:nvGraphicFramePr>
          <p:cNvPr id="13" name="Object 12"/>
          <p:cNvGraphicFramePr>
            <a:graphicFrameLocks noChangeAspect="1"/>
          </p:cNvGraphicFramePr>
          <p:nvPr>
            <p:extLst>
              <p:ext uri="{D42A27DB-BD31-4B8C-83A1-F6EECF244321}">
                <p14:modId xmlns:p14="http://schemas.microsoft.com/office/powerpoint/2010/main" val="3389266889"/>
              </p:ext>
            </p:extLst>
          </p:nvPr>
        </p:nvGraphicFramePr>
        <p:xfrm>
          <a:off x="9211880" y="5347575"/>
          <a:ext cx="127000" cy="217651"/>
        </p:xfrm>
        <a:graphic>
          <a:graphicData uri="http://schemas.openxmlformats.org/presentationml/2006/ole">
            <mc:AlternateContent xmlns:mc="http://schemas.openxmlformats.org/markup-compatibility/2006">
              <mc:Choice xmlns:v="urn:schemas-microsoft-com:vml" Requires="v">
                <p:oleObj spid="_x0000_s2128" name="Equation" r:id="rId12" imgW="126720" imgH="177480" progId="Equation.DSMT4">
                  <p:embed/>
                </p:oleObj>
              </mc:Choice>
              <mc:Fallback>
                <p:oleObj name="Equation" r:id="rId12" imgW="126720" imgH="177480" progId="Equation.DSMT4">
                  <p:embed/>
                  <p:pic>
                    <p:nvPicPr>
                      <p:cNvPr id="0" name=""/>
                      <p:cNvPicPr/>
                      <p:nvPr/>
                    </p:nvPicPr>
                    <p:blipFill>
                      <a:blip r:embed="rId13"/>
                      <a:stretch>
                        <a:fillRect/>
                      </a:stretch>
                    </p:blipFill>
                    <p:spPr>
                      <a:xfrm>
                        <a:off x="9211880" y="5347575"/>
                        <a:ext cx="127000" cy="217651"/>
                      </a:xfrm>
                      <a:prstGeom prst="rect">
                        <a:avLst/>
                      </a:prstGeom>
                    </p:spPr>
                  </p:pic>
                </p:oleObj>
              </mc:Fallback>
            </mc:AlternateContent>
          </a:graphicData>
        </a:graphic>
      </p:graphicFrame>
    </p:spTree>
    <p:extLst>
      <p:ext uri="{BB962C8B-B14F-4D97-AF65-F5344CB8AC3E}">
        <p14:creationId xmlns:p14="http://schemas.microsoft.com/office/powerpoint/2010/main" val="39975961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3"/>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2"/>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9"/>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4"/>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9" grpId="0" animBg="1"/>
      <p:bldP spid="11" grpId="0" animBg="1"/>
      <p:bldP spid="10" grpId="0"/>
    </p:bld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4">
            <a:alphaModFix amt="57000"/>
            <a:lum/>
          </a:blip>
          <a:srcRect/>
          <a:stretch>
            <a:fillRect t="-9000" b="-9000"/>
          </a:stretch>
        </a:blipFill>
        <a:effectLst/>
      </p:bgPr>
    </p:bg>
    <p:spTree>
      <p:nvGrpSpPr>
        <p:cNvPr id="1" name=""/>
        <p:cNvGrpSpPr/>
        <p:nvPr/>
      </p:nvGrpSpPr>
      <p:grpSpPr>
        <a:xfrm>
          <a:off x="0" y="0"/>
          <a:ext cx="0" cy="0"/>
          <a:chOff x="0" y="0"/>
          <a:chExt cx="0" cy="0"/>
        </a:xfrm>
      </p:grpSpPr>
      <p:sp>
        <p:nvSpPr>
          <p:cNvPr id="12" name="Rectangle 11"/>
          <p:cNvSpPr/>
          <p:nvPr/>
        </p:nvSpPr>
        <p:spPr>
          <a:xfrm>
            <a:off x="0" y="0"/>
            <a:ext cx="12192000" cy="1210235"/>
          </a:xfrm>
          <a:prstGeom prst="rect">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63538"/>
            <a:r>
              <a:rPr lang="en-GB" sz="2800" b="1" dirty="0" smtClean="0">
                <a:latin typeface="Arial" panose="020B0604020202020204" pitchFamily="34" charset="0"/>
                <a:cs typeface="Arial" panose="020B0604020202020204" pitchFamily="34" charset="0"/>
              </a:rPr>
              <a:t>Try this!</a:t>
            </a:r>
            <a:endParaRPr lang="en-GB" sz="2800" b="1" dirty="0">
              <a:latin typeface="Arial" panose="020B0604020202020204" pitchFamily="34" charset="0"/>
              <a:cs typeface="Arial" panose="020B0604020202020204" pitchFamily="34" charset="0"/>
            </a:endParaRPr>
          </a:p>
        </p:txBody>
      </p:sp>
      <p:sp>
        <p:nvSpPr>
          <p:cNvPr id="7" name="Rectangle 6"/>
          <p:cNvSpPr/>
          <p:nvPr/>
        </p:nvSpPr>
        <p:spPr>
          <a:xfrm>
            <a:off x="115614" y="1387713"/>
            <a:ext cx="12076386" cy="461665"/>
          </a:xfrm>
          <a:prstGeom prst="rect">
            <a:avLst/>
          </a:prstGeom>
        </p:spPr>
        <p:txBody>
          <a:bodyPr wrap="square">
            <a:spAutoFit/>
          </a:bodyPr>
          <a:lstStyle/>
          <a:p>
            <a:pPr lvl="0" fontAlgn="base">
              <a:spcBef>
                <a:spcPts val="900"/>
              </a:spcBef>
              <a:buClr>
                <a:srgbClr val="55C2E6"/>
              </a:buClr>
            </a:pPr>
            <a:r>
              <a:rPr lang="en-GB" sz="2400" kern="0" dirty="0" smtClean="0">
                <a:latin typeface="Arial"/>
                <a:ea typeface="ＭＳ Ｐゴシック" panose="020B0600070205080204" pitchFamily="34" charset="-128"/>
              </a:rPr>
              <a:t>A skier starts skiing across horizontal ground with velocity </a:t>
            </a:r>
            <a:r>
              <a:rPr lang="en-GB" sz="2400" b="1" kern="0" dirty="0" smtClean="0">
                <a:latin typeface="Arial"/>
                <a:ea typeface="ＭＳ Ｐゴシック" panose="020B0600070205080204" pitchFamily="34" charset="-128"/>
              </a:rPr>
              <a:t>u</a:t>
            </a:r>
            <a:r>
              <a:rPr lang="en-GB" sz="2400" kern="0" dirty="0" smtClean="0">
                <a:latin typeface="Arial"/>
                <a:ea typeface="ＭＳ Ｐゴシック" panose="020B0600070205080204" pitchFamily="34" charset="-128"/>
              </a:rPr>
              <a:t> ms</a:t>
            </a:r>
            <a:r>
              <a:rPr lang="en-GB" sz="2400" kern="0" baseline="30000" dirty="0" smtClean="0">
                <a:latin typeface="Arial"/>
                <a:ea typeface="ＭＳ Ｐゴシック" panose="020B0600070205080204" pitchFamily="34" charset="-128"/>
              </a:rPr>
              <a:t>-1</a:t>
            </a:r>
            <a:r>
              <a:rPr lang="en-GB" sz="2400" kern="0" dirty="0" smtClean="0">
                <a:latin typeface="Arial"/>
                <a:ea typeface="ＭＳ Ｐゴシック" panose="020B0600070205080204" pitchFamily="34" charset="-128"/>
              </a:rPr>
              <a:t> where </a:t>
            </a:r>
            <a:endParaRPr lang="en-GB" sz="2400" kern="0" dirty="0">
              <a:latin typeface="Arial"/>
              <a:ea typeface="ＭＳ Ｐゴシック" panose="020B0600070205080204" pitchFamily="34" charset="-128"/>
            </a:endParaRPr>
          </a:p>
        </p:txBody>
      </p:sp>
      <p:sp>
        <p:nvSpPr>
          <p:cNvPr id="8" name="TextBox 7"/>
          <p:cNvSpPr txBox="1"/>
          <p:nvPr/>
        </p:nvSpPr>
        <p:spPr>
          <a:xfrm>
            <a:off x="31532" y="2818874"/>
            <a:ext cx="3962402" cy="3166824"/>
          </a:xfrm>
          <a:prstGeom prst="roundRect">
            <a:avLst/>
          </a:prstGeom>
          <a:solidFill>
            <a:srgbClr val="F9BC9A"/>
          </a:solidFill>
        </p:spPr>
        <p:txBody>
          <a:bodyPr wrap="square" rtlCol="0">
            <a:spAutoFit/>
          </a:bodyPr>
          <a:lstStyle/>
          <a:p>
            <a:r>
              <a:rPr lang="en-GB" sz="2000" dirty="0" smtClean="0">
                <a:latin typeface="Arial" panose="020B0604020202020204" pitchFamily="34" charset="0"/>
                <a:cs typeface="Arial" panose="020B0604020202020204" pitchFamily="34" charset="0"/>
              </a:rPr>
              <a:t>Direction</a:t>
            </a:r>
            <a:endParaRPr lang="en-GB" sz="2000" dirty="0">
              <a:latin typeface="Arial" panose="020B0604020202020204" pitchFamily="34" charset="0"/>
              <a:cs typeface="Arial" panose="020B0604020202020204" pitchFamily="34" charset="0"/>
            </a:endParaRPr>
          </a:p>
          <a:p>
            <a:endParaRPr lang="en-GB" sz="2000" dirty="0" smtClean="0">
              <a:solidFill>
                <a:schemeClr val="tx1"/>
              </a:solidFill>
              <a:latin typeface="Arial" panose="020B0604020202020204" pitchFamily="34" charset="0"/>
              <a:cs typeface="Arial" panose="020B0604020202020204" pitchFamily="34" charset="0"/>
            </a:endParaRPr>
          </a:p>
          <a:p>
            <a:endParaRPr lang="en-GB" sz="2000" dirty="0">
              <a:latin typeface="Arial" panose="020B0604020202020204" pitchFamily="34" charset="0"/>
              <a:cs typeface="Arial" panose="020B0604020202020204" pitchFamily="34" charset="0"/>
            </a:endParaRPr>
          </a:p>
          <a:p>
            <a:endParaRPr lang="en-GB" sz="2000" dirty="0" smtClean="0">
              <a:latin typeface="Arial" panose="020B0604020202020204" pitchFamily="34" charset="0"/>
              <a:cs typeface="Arial" panose="020B0604020202020204" pitchFamily="34" charset="0"/>
            </a:endParaRPr>
          </a:p>
          <a:p>
            <a:endParaRPr lang="en-GB" sz="2000" dirty="0" smtClean="0">
              <a:latin typeface="Arial" panose="020B0604020202020204" pitchFamily="34" charset="0"/>
              <a:cs typeface="Arial" panose="020B0604020202020204" pitchFamily="34" charset="0"/>
            </a:endParaRPr>
          </a:p>
          <a:p>
            <a:endParaRPr lang="en-GB" sz="2000" dirty="0" smtClean="0">
              <a:latin typeface="Arial" panose="020B0604020202020204" pitchFamily="34" charset="0"/>
              <a:cs typeface="Arial" panose="020B0604020202020204" pitchFamily="34" charset="0"/>
            </a:endParaRPr>
          </a:p>
          <a:p>
            <a:endParaRPr lang="en-GB" sz="2000" dirty="0">
              <a:latin typeface="Arial" panose="020B0604020202020204" pitchFamily="34" charset="0"/>
              <a:cs typeface="Arial" panose="020B0604020202020204" pitchFamily="34" charset="0"/>
            </a:endParaRPr>
          </a:p>
          <a:p>
            <a:r>
              <a:rPr lang="en-GB" sz="2000" dirty="0" smtClean="0">
                <a:latin typeface="Arial" panose="020B0604020202020204" pitchFamily="34" charset="0"/>
                <a:cs typeface="Arial" panose="020B0604020202020204" pitchFamily="34" charset="0"/>
              </a:rPr>
              <a:t>This gives a bearing of</a:t>
            </a:r>
          </a:p>
          <a:p>
            <a:r>
              <a:rPr lang="en-GB" sz="2000" dirty="0" smtClean="0">
                <a:latin typeface="Arial" panose="020B0604020202020204" pitchFamily="34" charset="0"/>
                <a:cs typeface="Arial" panose="020B0604020202020204" pitchFamily="34" charset="0"/>
              </a:rPr>
              <a:t>  </a:t>
            </a:r>
            <a:endParaRPr lang="en-GB" sz="2000" dirty="0">
              <a:latin typeface="Arial" panose="020B0604020202020204" pitchFamily="34" charset="0"/>
              <a:cs typeface="Arial" panose="020B0604020202020204" pitchFamily="34" charset="0"/>
            </a:endParaRPr>
          </a:p>
        </p:txBody>
      </p:sp>
      <p:sp>
        <p:nvSpPr>
          <p:cNvPr id="5" name="Rectangle 4"/>
          <p:cNvSpPr/>
          <p:nvPr/>
        </p:nvSpPr>
        <p:spPr>
          <a:xfrm>
            <a:off x="115613" y="2144640"/>
            <a:ext cx="11908221" cy="461665"/>
          </a:xfrm>
          <a:prstGeom prst="rect">
            <a:avLst/>
          </a:prstGeom>
        </p:spPr>
        <p:txBody>
          <a:bodyPr wrap="square">
            <a:spAutoFit/>
          </a:bodyPr>
          <a:lstStyle/>
          <a:p>
            <a:pPr lvl="0" fontAlgn="base">
              <a:spcBef>
                <a:spcPts val="900"/>
              </a:spcBef>
              <a:buClr>
                <a:srgbClr val="55C2E6"/>
              </a:buClr>
            </a:pPr>
            <a:r>
              <a:rPr lang="en-GB" sz="2400" b="1" kern="0" dirty="0" smtClean="0">
                <a:latin typeface="Arial"/>
                <a:ea typeface="ＭＳ Ｐゴシック" panose="020B0600070205080204" pitchFamily="34" charset="-128"/>
              </a:rPr>
              <a:t>Find</a:t>
            </a:r>
            <a:r>
              <a:rPr lang="en-GB" sz="2400" kern="0" dirty="0" smtClean="0">
                <a:latin typeface="Arial"/>
                <a:ea typeface="ＭＳ Ｐゴシック" panose="020B0600070205080204" pitchFamily="34" charset="-128"/>
              </a:rPr>
              <a:t> the bearing and the speed on which he is travelling. </a:t>
            </a:r>
            <a:endParaRPr lang="en-GB" sz="2800" kern="0" dirty="0">
              <a:latin typeface="Arial"/>
              <a:ea typeface="ＭＳ Ｐゴシック" panose="020B0600070205080204" pitchFamily="34" charset="-128"/>
            </a:endParaRPr>
          </a:p>
        </p:txBody>
      </p:sp>
      <p:graphicFrame>
        <p:nvGraphicFramePr>
          <p:cNvPr id="2" name="Object 1"/>
          <p:cNvGraphicFramePr>
            <a:graphicFrameLocks noChangeAspect="1"/>
          </p:cNvGraphicFramePr>
          <p:nvPr>
            <p:extLst>
              <p:ext uri="{D42A27DB-BD31-4B8C-83A1-F6EECF244321}">
                <p14:modId xmlns:p14="http://schemas.microsoft.com/office/powerpoint/2010/main" val="1503382293"/>
              </p:ext>
            </p:extLst>
          </p:nvPr>
        </p:nvGraphicFramePr>
        <p:xfrm>
          <a:off x="1588979" y="2860118"/>
          <a:ext cx="1581687" cy="1964130"/>
        </p:xfrm>
        <a:graphic>
          <a:graphicData uri="http://schemas.openxmlformats.org/presentationml/2006/ole">
            <mc:AlternateContent xmlns:mc="http://schemas.openxmlformats.org/markup-compatibility/2006">
              <mc:Choice xmlns:v="urn:schemas-microsoft-com:vml" Requires="v">
                <p:oleObj spid="_x0000_s3172" name="Equation" r:id="rId5" imgW="888840" imgH="1104840" progId="Equation.DSMT4">
                  <p:embed/>
                </p:oleObj>
              </mc:Choice>
              <mc:Fallback>
                <p:oleObj name="Equation" r:id="rId5" imgW="888840" imgH="1104840" progId="Equation.DSMT4">
                  <p:embed/>
                  <p:pic>
                    <p:nvPicPr>
                      <p:cNvPr id="0" name=""/>
                      <p:cNvPicPr/>
                      <p:nvPr/>
                    </p:nvPicPr>
                    <p:blipFill>
                      <a:blip r:embed="rId6"/>
                      <a:stretch>
                        <a:fillRect/>
                      </a:stretch>
                    </p:blipFill>
                    <p:spPr>
                      <a:xfrm>
                        <a:off x="1588979" y="2860118"/>
                        <a:ext cx="1581687" cy="1964130"/>
                      </a:xfrm>
                      <a:prstGeom prst="rect">
                        <a:avLst/>
                      </a:prstGeom>
                    </p:spPr>
                  </p:pic>
                </p:oleObj>
              </mc:Fallback>
            </mc:AlternateContent>
          </a:graphicData>
        </a:graphic>
      </p:graphicFrame>
      <p:graphicFrame>
        <p:nvGraphicFramePr>
          <p:cNvPr id="3" name="Object 2"/>
          <p:cNvGraphicFramePr>
            <a:graphicFrameLocks noChangeAspect="1"/>
          </p:cNvGraphicFramePr>
          <p:nvPr>
            <p:extLst>
              <p:ext uri="{D42A27DB-BD31-4B8C-83A1-F6EECF244321}">
                <p14:modId xmlns:p14="http://schemas.microsoft.com/office/powerpoint/2010/main" val="1904388472"/>
              </p:ext>
            </p:extLst>
          </p:nvPr>
        </p:nvGraphicFramePr>
        <p:xfrm>
          <a:off x="447401" y="5585738"/>
          <a:ext cx="1841500" cy="319087"/>
        </p:xfrm>
        <a:graphic>
          <a:graphicData uri="http://schemas.openxmlformats.org/presentationml/2006/ole">
            <mc:AlternateContent xmlns:mc="http://schemas.openxmlformats.org/markup-compatibility/2006">
              <mc:Choice xmlns:v="urn:schemas-microsoft-com:vml" Requires="v">
                <p:oleObj spid="_x0000_s3173" name="Equation" r:id="rId7" imgW="1168200" imgH="203040" progId="Equation.DSMT4">
                  <p:embed/>
                </p:oleObj>
              </mc:Choice>
              <mc:Fallback>
                <p:oleObj name="Equation" r:id="rId7" imgW="1168200" imgH="203040" progId="Equation.DSMT4">
                  <p:embed/>
                  <p:pic>
                    <p:nvPicPr>
                      <p:cNvPr id="0" name=""/>
                      <p:cNvPicPr/>
                      <p:nvPr/>
                    </p:nvPicPr>
                    <p:blipFill>
                      <a:blip r:embed="rId8"/>
                      <a:stretch>
                        <a:fillRect/>
                      </a:stretch>
                    </p:blipFill>
                    <p:spPr>
                      <a:xfrm>
                        <a:off x="447401" y="5585738"/>
                        <a:ext cx="1841500" cy="319087"/>
                      </a:xfrm>
                      <a:prstGeom prst="rect">
                        <a:avLst/>
                      </a:prstGeom>
                    </p:spPr>
                  </p:pic>
                </p:oleObj>
              </mc:Fallback>
            </mc:AlternateContent>
          </a:graphicData>
        </a:graphic>
      </p:graphicFrame>
      <p:sp>
        <p:nvSpPr>
          <p:cNvPr id="9" name="TextBox 8"/>
          <p:cNvSpPr txBox="1"/>
          <p:nvPr/>
        </p:nvSpPr>
        <p:spPr>
          <a:xfrm>
            <a:off x="4088523" y="3419038"/>
            <a:ext cx="3962402" cy="2145268"/>
          </a:xfrm>
          <a:prstGeom prst="roundRect">
            <a:avLst/>
          </a:prstGeom>
          <a:solidFill>
            <a:srgbClr val="F9BC9A"/>
          </a:solidFill>
        </p:spPr>
        <p:txBody>
          <a:bodyPr wrap="square" rtlCol="0">
            <a:spAutoFit/>
          </a:bodyPr>
          <a:lstStyle/>
          <a:p>
            <a:r>
              <a:rPr lang="en-GB" sz="2000" dirty="0" smtClean="0">
                <a:solidFill>
                  <a:schemeClr val="tx1"/>
                </a:solidFill>
                <a:latin typeface="Arial" panose="020B0604020202020204" pitchFamily="34" charset="0"/>
                <a:cs typeface="Arial" panose="020B0604020202020204" pitchFamily="34" charset="0"/>
              </a:rPr>
              <a:t>Magnitude </a:t>
            </a:r>
          </a:p>
          <a:p>
            <a:endParaRPr lang="en-GB" sz="2000" dirty="0">
              <a:latin typeface="Arial" panose="020B0604020202020204" pitchFamily="34" charset="0"/>
              <a:cs typeface="Arial" panose="020B0604020202020204" pitchFamily="34" charset="0"/>
            </a:endParaRPr>
          </a:p>
          <a:p>
            <a:endParaRPr lang="en-GB" sz="2000" dirty="0" smtClean="0">
              <a:solidFill>
                <a:schemeClr val="tx1"/>
              </a:solidFill>
              <a:latin typeface="Arial" panose="020B0604020202020204" pitchFamily="34" charset="0"/>
              <a:cs typeface="Arial" panose="020B0604020202020204" pitchFamily="34" charset="0"/>
            </a:endParaRPr>
          </a:p>
          <a:p>
            <a:endParaRPr lang="en-GB" sz="2000" dirty="0">
              <a:latin typeface="Arial" panose="020B0604020202020204" pitchFamily="34" charset="0"/>
              <a:cs typeface="Arial" panose="020B0604020202020204" pitchFamily="34" charset="0"/>
            </a:endParaRPr>
          </a:p>
          <a:p>
            <a:endParaRPr lang="en-GB" sz="2000" dirty="0" smtClean="0">
              <a:latin typeface="Arial" panose="020B0604020202020204" pitchFamily="34" charset="0"/>
              <a:cs typeface="Arial" panose="020B0604020202020204" pitchFamily="34" charset="0"/>
            </a:endParaRPr>
          </a:p>
          <a:p>
            <a:endParaRPr lang="en-GB" sz="2000" dirty="0" smtClean="0">
              <a:latin typeface="Arial" panose="020B0604020202020204" pitchFamily="34" charset="0"/>
              <a:cs typeface="Arial" panose="020B0604020202020204" pitchFamily="34" charset="0"/>
            </a:endParaRPr>
          </a:p>
        </p:txBody>
      </p:sp>
      <p:graphicFrame>
        <p:nvGraphicFramePr>
          <p:cNvPr id="4" name="Object 3"/>
          <p:cNvGraphicFramePr>
            <a:graphicFrameLocks noChangeAspect="1"/>
          </p:cNvGraphicFramePr>
          <p:nvPr>
            <p:extLst>
              <p:ext uri="{D42A27DB-BD31-4B8C-83A1-F6EECF244321}">
                <p14:modId xmlns:p14="http://schemas.microsoft.com/office/powerpoint/2010/main" val="3970856020"/>
              </p:ext>
            </p:extLst>
          </p:nvPr>
        </p:nvGraphicFramePr>
        <p:xfrm>
          <a:off x="4387850" y="3892550"/>
          <a:ext cx="1524000" cy="1425575"/>
        </p:xfrm>
        <a:graphic>
          <a:graphicData uri="http://schemas.openxmlformats.org/presentationml/2006/ole">
            <mc:AlternateContent xmlns:mc="http://schemas.openxmlformats.org/markup-compatibility/2006">
              <mc:Choice xmlns:v="urn:schemas-microsoft-com:vml" Requires="v">
                <p:oleObj spid="_x0000_s3174" name="Equation" r:id="rId9" imgW="799920" imgH="749160" progId="Equation.DSMT4">
                  <p:embed/>
                </p:oleObj>
              </mc:Choice>
              <mc:Fallback>
                <p:oleObj name="Equation" r:id="rId9" imgW="799920" imgH="749160" progId="Equation.DSMT4">
                  <p:embed/>
                  <p:pic>
                    <p:nvPicPr>
                      <p:cNvPr id="0" name=""/>
                      <p:cNvPicPr/>
                      <p:nvPr/>
                    </p:nvPicPr>
                    <p:blipFill>
                      <a:blip r:embed="rId10"/>
                      <a:stretch>
                        <a:fillRect/>
                      </a:stretch>
                    </p:blipFill>
                    <p:spPr>
                      <a:xfrm>
                        <a:off x="4387850" y="3892550"/>
                        <a:ext cx="1524000" cy="1425575"/>
                      </a:xfrm>
                      <a:prstGeom prst="rect">
                        <a:avLst/>
                      </a:prstGeom>
                    </p:spPr>
                  </p:pic>
                </p:oleObj>
              </mc:Fallback>
            </mc:AlternateContent>
          </a:graphicData>
        </a:graphic>
      </p:graphicFrame>
      <p:sp>
        <p:nvSpPr>
          <p:cNvPr id="11" name="TextBox 10"/>
          <p:cNvSpPr txBox="1"/>
          <p:nvPr/>
        </p:nvSpPr>
        <p:spPr>
          <a:xfrm>
            <a:off x="861849" y="6218348"/>
            <a:ext cx="9874468" cy="510778"/>
          </a:xfrm>
          <a:prstGeom prst="roundRect">
            <a:avLst/>
          </a:prstGeom>
          <a:solidFill>
            <a:srgbClr val="F9BC9A"/>
          </a:solidFill>
        </p:spPr>
        <p:txBody>
          <a:bodyPr wrap="square" rtlCol="0">
            <a:spAutoFit/>
          </a:bodyPr>
          <a:lstStyle/>
          <a:p>
            <a:r>
              <a:rPr lang="en-GB" sz="2400" dirty="0" smtClean="0">
                <a:solidFill>
                  <a:schemeClr val="tx1"/>
                </a:solidFill>
                <a:latin typeface="Arial" panose="020B0604020202020204" pitchFamily="34" charset="0"/>
                <a:cs typeface="Arial" panose="020B0604020202020204" pitchFamily="34" charset="0"/>
              </a:rPr>
              <a:t>So the skier is travelling on a bearing of         and at speed of             .</a:t>
            </a:r>
            <a:endParaRPr lang="en-GB" sz="2400" dirty="0">
              <a:solidFill>
                <a:schemeClr val="tx1"/>
              </a:solidFill>
              <a:latin typeface="Arial" panose="020B0604020202020204" pitchFamily="34" charset="0"/>
              <a:cs typeface="Arial" panose="020B0604020202020204" pitchFamily="34" charset="0"/>
            </a:endParaRPr>
          </a:p>
        </p:txBody>
      </p:sp>
      <p:graphicFrame>
        <p:nvGraphicFramePr>
          <p:cNvPr id="14" name="Object 13"/>
          <p:cNvGraphicFramePr>
            <a:graphicFrameLocks noChangeAspect="1"/>
          </p:cNvGraphicFramePr>
          <p:nvPr>
            <p:extLst>
              <p:ext uri="{D42A27DB-BD31-4B8C-83A1-F6EECF244321}">
                <p14:modId xmlns:p14="http://schemas.microsoft.com/office/powerpoint/2010/main" val="3817560595"/>
              </p:ext>
            </p:extLst>
          </p:nvPr>
        </p:nvGraphicFramePr>
        <p:xfrm>
          <a:off x="9840792" y="1257880"/>
          <a:ext cx="1053177" cy="789883"/>
        </p:xfrm>
        <a:graphic>
          <a:graphicData uri="http://schemas.openxmlformats.org/presentationml/2006/ole">
            <mc:AlternateContent xmlns:mc="http://schemas.openxmlformats.org/markup-compatibility/2006">
              <mc:Choice xmlns:v="urn:schemas-microsoft-com:vml" Requires="v">
                <p:oleObj spid="_x0000_s3175" name="Equation" r:id="rId11" imgW="609480" imgH="457200" progId="Equation.DSMT4">
                  <p:embed/>
                </p:oleObj>
              </mc:Choice>
              <mc:Fallback>
                <p:oleObj name="Equation" r:id="rId11" imgW="609480" imgH="457200" progId="Equation.DSMT4">
                  <p:embed/>
                  <p:pic>
                    <p:nvPicPr>
                      <p:cNvPr id="0" name=""/>
                      <p:cNvPicPr/>
                      <p:nvPr/>
                    </p:nvPicPr>
                    <p:blipFill>
                      <a:blip r:embed="rId12"/>
                      <a:stretch>
                        <a:fillRect/>
                      </a:stretch>
                    </p:blipFill>
                    <p:spPr>
                      <a:xfrm>
                        <a:off x="9840792" y="1257880"/>
                        <a:ext cx="1053177" cy="789883"/>
                      </a:xfrm>
                      <a:prstGeom prst="rect">
                        <a:avLst/>
                      </a:prstGeom>
                    </p:spPr>
                  </p:pic>
                </p:oleObj>
              </mc:Fallback>
            </mc:AlternateContent>
          </a:graphicData>
        </a:graphic>
      </p:graphicFrame>
      <p:pic>
        <p:nvPicPr>
          <p:cNvPr id="15" name="Picture 14" descr="Screen Clipping">
            <a:extLst>
              <a:ext uri="{FF2B5EF4-FFF2-40B4-BE49-F238E27FC236}">
                <a16:creationId xmlns:a16="http://schemas.microsoft.com/office/drawing/2014/main" id="{4021632A-EB35-4FC0-92AD-2E0AFB00B93E}"/>
              </a:ext>
            </a:extLst>
          </p:cNvPr>
          <p:cNvPicPr>
            <a:picLocks noChangeAspect="1"/>
          </p:cNvPicPr>
          <p:nvPr/>
        </p:nvPicPr>
        <p:blipFill rotWithShape="1">
          <a:blip r:embed="rId13">
            <a:extLst>
              <a:ext uri="{28A0092B-C50C-407E-A947-70E740481C1C}">
                <a14:useLocalDpi xmlns:a14="http://schemas.microsoft.com/office/drawing/2010/main" val="0"/>
              </a:ext>
            </a:extLst>
          </a:blip>
          <a:srcRect t="-2643" r="14660" b="10801"/>
          <a:stretch/>
        </p:blipFill>
        <p:spPr>
          <a:xfrm>
            <a:off x="8389283" y="2748199"/>
            <a:ext cx="3813903" cy="3085952"/>
          </a:xfrm>
          <a:prstGeom prst="rect">
            <a:avLst/>
          </a:prstGeom>
        </p:spPr>
      </p:pic>
      <p:graphicFrame>
        <p:nvGraphicFramePr>
          <p:cNvPr id="16" name="Object 15"/>
          <p:cNvGraphicFramePr>
            <a:graphicFrameLocks noChangeAspect="1"/>
          </p:cNvGraphicFramePr>
          <p:nvPr>
            <p:extLst>
              <p:ext uri="{D42A27DB-BD31-4B8C-83A1-F6EECF244321}">
                <p14:modId xmlns:p14="http://schemas.microsoft.com/office/powerpoint/2010/main" val="2472898956"/>
              </p:ext>
            </p:extLst>
          </p:nvPr>
        </p:nvGraphicFramePr>
        <p:xfrm>
          <a:off x="6425095" y="6295242"/>
          <a:ext cx="602419" cy="356989"/>
        </p:xfrm>
        <a:graphic>
          <a:graphicData uri="http://schemas.openxmlformats.org/presentationml/2006/ole">
            <mc:AlternateContent xmlns:mc="http://schemas.openxmlformats.org/markup-compatibility/2006">
              <mc:Choice xmlns:v="urn:schemas-microsoft-com:vml" Requires="v">
                <p:oleObj spid="_x0000_s3176" name="Equation" r:id="rId14" imgW="342720" imgH="203040" progId="Equation.DSMT4">
                  <p:embed/>
                </p:oleObj>
              </mc:Choice>
              <mc:Fallback>
                <p:oleObj name="Equation" r:id="rId14" imgW="342720" imgH="203040" progId="Equation.DSMT4">
                  <p:embed/>
                  <p:pic>
                    <p:nvPicPr>
                      <p:cNvPr id="0" name=""/>
                      <p:cNvPicPr/>
                      <p:nvPr/>
                    </p:nvPicPr>
                    <p:blipFill>
                      <a:blip r:embed="rId15"/>
                      <a:stretch>
                        <a:fillRect/>
                      </a:stretch>
                    </p:blipFill>
                    <p:spPr>
                      <a:xfrm>
                        <a:off x="6425095" y="6295242"/>
                        <a:ext cx="602419" cy="356989"/>
                      </a:xfrm>
                      <a:prstGeom prst="rect">
                        <a:avLst/>
                      </a:prstGeom>
                    </p:spPr>
                  </p:pic>
                </p:oleObj>
              </mc:Fallback>
            </mc:AlternateContent>
          </a:graphicData>
        </a:graphic>
      </p:graphicFrame>
      <p:graphicFrame>
        <p:nvGraphicFramePr>
          <p:cNvPr id="17" name="Object 16"/>
          <p:cNvGraphicFramePr>
            <a:graphicFrameLocks noChangeAspect="1"/>
          </p:cNvGraphicFramePr>
          <p:nvPr>
            <p:extLst>
              <p:ext uri="{D42A27DB-BD31-4B8C-83A1-F6EECF244321}">
                <p14:modId xmlns:p14="http://schemas.microsoft.com/office/powerpoint/2010/main" val="2110367389"/>
              </p:ext>
            </p:extLst>
          </p:nvPr>
        </p:nvGraphicFramePr>
        <p:xfrm>
          <a:off x="9277052" y="6295242"/>
          <a:ext cx="981720" cy="356989"/>
        </p:xfrm>
        <a:graphic>
          <a:graphicData uri="http://schemas.openxmlformats.org/presentationml/2006/ole">
            <mc:AlternateContent xmlns:mc="http://schemas.openxmlformats.org/markup-compatibility/2006">
              <mc:Choice xmlns:v="urn:schemas-microsoft-com:vml" Requires="v">
                <p:oleObj spid="_x0000_s3177" name="Equation" r:id="rId16" imgW="558720" imgH="203040" progId="Equation.DSMT4">
                  <p:embed/>
                </p:oleObj>
              </mc:Choice>
              <mc:Fallback>
                <p:oleObj name="Equation" r:id="rId16" imgW="558720" imgH="203040" progId="Equation.DSMT4">
                  <p:embed/>
                  <p:pic>
                    <p:nvPicPr>
                      <p:cNvPr id="0" name=""/>
                      <p:cNvPicPr/>
                      <p:nvPr/>
                    </p:nvPicPr>
                    <p:blipFill>
                      <a:blip r:embed="rId17"/>
                      <a:stretch>
                        <a:fillRect/>
                      </a:stretch>
                    </p:blipFill>
                    <p:spPr>
                      <a:xfrm>
                        <a:off x="9277052" y="6295242"/>
                        <a:ext cx="981720" cy="356989"/>
                      </a:xfrm>
                      <a:prstGeom prst="rect">
                        <a:avLst/>
                      </a:prstGeom>
                    </p:spPr>
                  </p:pic>
                </p:oleObj>
              </mc:Fallback>
            </mc:AlternateContent>
          </a:graphicData>
        </a:graphic>
      </p:graphicFrame>
    </p:spTree>
    <p:extLst>
      <p:ext uri="{BB962C8B-B14F-4D97-AF65-F5344CB8AC3E}">
        <p14:creationId xmlns:p14="http://schemas.microsoft.com/office/powerpoint/2010/main" val="1725232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2"/>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9"/>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4"/>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11"/>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16"/>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1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9" grpId="0" animBg="1"/>
      <p:bldP spid="11"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26350" y="1703437"/>
            <a:ext cx="11516139" cy="3108543"/>
          </a:xfrm>
          <a:prstGeom prst="rect">
            <a:avLst/>
          </a:prstGeom>
          <a:noFill/>
        </p:spPr>
        <p:txBody>
          <a:bodyPr wrap="square" rtlCol="0">
            <a:spAutoFit/>
          </a:bodyPr>
          <a:lstStyle/>
          <a:p>
            <a:pPr marL="457200" lvl="0" indent="-457200">
              <a:buFont typeface="Arial" panose="020B0604020202020204" pitchFamily="34" charset="0"/>
              <a:buChar char="•"/>
            </a:pPr>
            <a:r>
              <a:rPr lang="en-US" sz="2800" dirty="0">
                <a:latin typeface="Arial" panose="020B0604020202020204" pitchFamily="34" charset="0"/>
                <a:cs typeface="Arial" panose="020B0604020202020204" pitchFamily="34" charset="0"/>
              </a:rPr>
              <a:t>Now design your own exam question using some </a:t>
            </a:r>
            <a:r>
              <a:rPr lang="en-US" sz="2800" dirty="0" smtClean="0">
                <a:latin typeface="Arial" panose="020B0604020202020204" pitchFamily="34" charset="0"/>
                <a:cs typeface="Arial" panose="020B0604020202020204" pitchFamily="34" charset="0"/>
              </a:rPr>
              <a:t>of what </a:t>
            </a:r>
            <a:r>
              <a:rPr lang="en-US" sz="2800" dirty="0">
                <a:latin typeface="Arial" panose="020B0604020202020204" pitchFamily="34" charset="0"/>
                <a:cs typeface="Arial" panose="020B0604020202020204" pitchFamily="34" charset="0"/>
              </a:rPr>
              <a:t>you have learnt in the last 4 lessons on </a:t>
            </a:r>
            <a:r>
              <a:rPr lang="en-US" sz="2800" dirty="0" smtClean="0">
                <a:latin typeface="Arial" panose="020B0604020202020204" pitchFamily="34" charset="0"/>
                <a:cs typeface="Arial" panose="020B0604020202020204" pitchFamily="34" charset="0"/>
              </a:rPr>
              <a:t>vectors</a:t>
            </a:r>
            <a:br>
              <a:rPr lang="en-US" sz="2800" dirty="0" smtClean="0">
                <a:latin typeface="Arial" panose="020B0604020202020204" pitchFamily="34" charset="0"/>
                <a:cs typeface="Arial" panose="020B0604020202020204" pitchFamily="34" charset="0"/>
              </a:rPr>
            </a:br>
            <a:endParaRPr lang="en-US" sz="2800" dirty="0" smtClean="0">
              <a:latin typeface="Arial" panose="020B0604020202020204" pitchFamily="34" charset="0"/>
              <a:cs typeface="Arial" panose="020B0604020202020204" pitchFamily="34" charset="0"/>
            </a:endParaRPr>
          </a:p>
          <a:p>
            <a:pPr marL="457200" lvl="0" indent="-457200">
              <a:buFont typeface="Arial" panose="020B0604020202020204" pitchFamily="34" charset="0"/>
              <a:buChar char="•"/>
            </a:pPr>
            <a:r>
              <a:rPr lang="en-US" sz="2800" dirty="0" smtClean="0">
                <a:latin typeface="Arial" panose="020B0604020202020204" pitchFamily="34" charset="0"/>
                <a:cs typeface="Arial" panose="020B0604020202020204" pitchFamily="34" charset="0"/>
              </a:rPr>
              <a:t>See </a:t>
            </a:r>
            <a:r>
              <a:rPr lang="en-US" sz="2800" dirty="0">
                <a:latin typeface="Arial" panose="020B0604020202020204" pitchFamily="34" charset="0"/>
                <a:cs typeface="Arial" panose="020B0604020202020204" pitchFamily="34" charset="0"/>
              </a:rPr>
              <a:t>if you can design a question that starts fairly </a:t>
            </a:r>
            <a:r>
              <a:rPr lang="en-US" sz="2800" dirty="0" smtClean="0">
                <a:latin typeface="Arial" panose="020B0604020202020204" pitchFamily="34" charset="0"/>
                <a:cs typeface="Arial" panose="020B0604020202020204" pitchFamily="34" charset="0"/>
              </a:rPr>
              <a:t>easily </a:t>
            </a:r>
            <a:r>
              <a:rPr lang="en-US" sz="2800" dirty="0">
                <a:latin typeface="Arial" panose="020B0604020202020204" pitchFamily="34" charset="0"/>
                <a:cs typeface="Arial" panose="020B0604020202020204" pitchFamily="34" charset="0"/>
              </a:rPr>
              <a:t>but then gets harder as you go along</a:t>
            </a:r>
            <a:r>
              <a:rPr lang="en-US" sz="2800" dirty="0" smtClean="0">
                <a:latin typeface="Arial" panose="020B0604020202020204" pitchFamily="34" charset="0"/>
                <a:cs typeface="Arial" panose="020B0604020202020204" pitchFamily="34" charset="0"/>
              </a:rPr>
              <a:t>.</a:t>
            </a:r>
            <a:br>
              <a:rPr lang="en-US" sz="2800" dirty="0" smtClean="0">
                <a:latin typeface="Arial" panose="020B0604020202020204" pitchFamily="34" charset="0"/>
                <a:cs typeface="Arial" panose="020B0604020202020204" pitchFamily="34" charset="0"/>
              </a:rPr>
            </a:br>
            <a:r>
              <a:rPr lang="en-US" sz="2800" dirty="0" smtClean="0">
                <a:latin typeface="Arial" panose="020B0604020202020204" pitchFamily="34" charset="0"/>
                <a:cs typeface="Arial" panose="020B0604020202020204" pitchFamily="34" charset="0"/>
              </a:rPr>
              <a:t> </a:t>
            </a:r>
            <a:endParaRPr lang="en-US" sz="2800" dirty="0">
              <a:latin typeface="Arial" panose="020B0604020202020204" pitchFamily="34" charset="0"/>
              <a:cs typeface="Arial" panose="020B0604020202020204" pitchFamily="34" charset="0"/>
            </a:endParaRPr>
          </a:p>
          <a:p>
            <a:pPr marL="457200" lvl="0" indent="-457200">
              <a:buFont typeface="Arial" panose="020B0604020202020204" pitchFamily="34" charset="0"/>
              <a:buChar char="•"/>
            </a:pPr>
            <a:r>
              <a:rPr lang="en-US" sz="2800" dirty="0">
                <a:latin typeface="Arial" panose="020B0604020202020204" pitchFamily="34" charset="0"/>
                <a:cs typeface="Arial" panose="020B0604020202020204" pitchFamily="34" charset="0"/>
              </a:rPr>
              <a:t>You will also need to think about a mark scheme for your question. </a:t>
            </a:r>
          </a:p>
        </p:txBody>
      </p:sp>
      <p:sp>
        <p:nvSpPr>
          <p:cNvPr id="14" name="Rectangle 13"/>
          <p:cNvSpPr/>
          <p:nvPr/>
        </p:nvSpPr>
        <p:spPr>
          <a:xfrm>
            <a:off x="0" y="0"/>
            <a:ext cx="12192000" cy="1210235"/>
          </a:xfrm>
          <a:prstGeom prst="rect">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63538"/>
            <a:r>
              <a:rPr lang="en-GB" sz="2800" b="1" dirty="0" smtClean="0">
                <a:latin typeface="Arial" panose="020B0604020202020204" pitchFamily="34" charset="0"/>
                <a:cs typeface="Arial" panose="020B0604020202020204" pitchFamily="34" charset="0"/>
              </a:rPr>
              <a:t>Design an exam question</a:t>
            </a:r>
            <a:endParaRPr lang="en-GB" sz="28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013580393"/>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7305</TotalTime>
  <Words>468</Words>
  <Application>Microsoft Office PowerPoint</Application>
  <PresentationFormat>Widescreen</PresentationFormat>
  <Paragraphs>67</Paragraphs>
  <Slides>6</Slides>
  <Notes>6</Notes>
  <HiddenSlides>0</HiddenSlides>
  <MMClips>0</MMClips>
  <ScaleCrop>false</ScaleCrop>
  <HeadingPairs>
    <vt:vector size="8" baseType="variant">
      <vt:variant>
        <vt:lpstr>Fonts Used</vt:lpstr>
      </vt:variant>
      <vt:variant>
        <vt:i4>5</vt:i4>
      </vt:variant>
      <vt:variant>
        <vt:lpstr>Theme</vt:lpstr>
      </vt:variant>
      <vt:variant>
        <vt:i4>1</vt:i4>
      </vt:variant>
      <vt:variant>
        <vt:lpstr>Embedded OLE Servers</vt:lpstr>
      </vt:variant>
      <vt:variant>
        <vt:i4>1</vt:i4>
      </vt:variant>
      <vt:variant>
        <vt:lpstr>Slide Titles</vt:lpstr>
      </vt:variant>
      <vt:variant>
        <vt:i4>6</vt:i4>
      </vt:variant>
    </vt:vector>
  </HeadingPairs>
  <TitlesOfParts>
    <vt:vector size="13" baseType="lpstr">
      <vt:lpstr>ＭＳ Ｐゴシック</vt:lpstr>
      <vt:lpstr>Arial</vt:lpstr>
      <vt:lpstr>Calibri</vt:lpstr>
      <vt:lpstr>Calibri Light</vt:lpstr>
      <vt:lpstr>Cambria Math</vt:lpstr>
      <vt:lpstr>Office Theme</vt:lpstr>
      <vt:lpstr>Equation</vt:lpstr>
      <vt:lpstr>PowerPoint Presentation</vt:lpstr>
      <vt:lpstr>PowerPoint Presentation</vt:lpstr>
      <vt:lpstr>PowerPoint Presentation</vt:lpstr>
      <vt:lpstr>PowerPoint Presentation</vt:lpstr>
      <vt:lpstr>PowerPoint Presentation</vt:lpstr>
      <vt:lpstr>PowerPoint Presentation</vt:lpstr>
    </vt:vector>
  </TitlesOfParts>
  <Company>Carr Hill High School &amp; Sixth Form Centre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Mrs L Potts</dc:creator>
  <cp:lastModifiedBy>Liz Duncombe</cp:lastModifiedBy>
  <cp:revision>183</cp:revision>
  <cp:lastPrinted>2017-09-28T18:06:59Z</cp:lastPrinted>
  <dcterms:created xsi:type="dcterms:W3CDTF">2016-05-16T13:35:50Z</dcterms:created>
  <dcterms:modified xsi:type="dcterms:W3CDTF">2019-07-19T08:59:58Z</dcterms:modified>
</cp:coreProperties>
</file>