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6" r:id="rId2"/>
    <p:sldId id="298" r:id="rId3"/>
    <p:sldId id="299" r:id="rId4"/>
    <p:sldId id="300" r:id="rId5"/>
    <p:sldId id="301" r:id="rId6"/>
    <p:sldId id="308" r:id="rId7"/>
    <p:sldId id="303" r:id="rId8"/>
    <p:sldId id="304" r:id="rId9"/>
    <p:sldId id="305" r:id="rId10"/>
    <p:sldId id="306" r:id="rId11"/>
    <p:sldId id="309" r:id="rId12"/>
    <p:sldId id="302" r:id="rId13"/>
    <p:sldId id="307" r:id="rId14"/>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951"/>
    <a:srgbClr val="00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62" autoAdjust="0"/>
    <p:restoredTop sz="68012" autoAdjust="0"/>
  </p:normalViewPr>
  <p:slideViewPr>
    <p:cSldViewPr snapToGrid="0">
      <p:cViewPr varScale="1">
        <p:scale>
          <a:sx n="78" d="100"/>
          <a:sy n="78" d="100"/>
        </p:scale>
        <p:origin x="1320"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02F6DA5C-4951-490A-806D-C6E233A1CCC4}" type="datetimeFigureOut">
              <a:rPr lang="en-GB" smtClean="0"/>
              <a:t>13/02/2019</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C591581-0ADF-470F-AAC7-05EDE80DB34F}" type="slidenum">
              <a:rPr lang="en-GB" smtClean="0"/>
              <a:t>‹#›</a:t>
            </a:fld>
            <a:endParaRPr lang="en-GB"/>
          </a:p>
        </p:txBody>
      </p:sp>
    </p:spTree>
    <p:extLst>
      <p:ext uri="{BB962C8B-B14F-4D97-AF65-F5344CB8AC3E}">
        <p14:creationId xmlns:p14="http://schemas.microsoft.com/office/powerpoint/2010/main" val="620633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C591581-0ADF-470F-AAC7-05EDE80DB34F}" type="slidenum">
              <a:rPr lang="en-GB" smtClean="0"/>
              <a:t>1</a:t>
            </a:fld>
            <a:endParaRPr lang="en-GB"/>
          </a:p>
        </p:txBody>
      </p:sp>
    </p:spTree>
    <p:extLst>
      <p:ext uri="{BB962C8B-B14F-4D97-AF65-F5344CB8AC3E}">
        <p14:creationId xmlns:p14="http://schemas.microsoft.com/office/powerpoint/2010/main" val="306927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591581-0ADF-470F-AAC7-05EDE80DB34F}" type="slidenum">
              <a:rPr lang="en-GB" smtClean="0"/>
              <a:t>10</a:t>
            </a:fld>
            <a:endParaRPr lang="en-GB"/>
          </a:p>
        </p:txBody>
      </p:sp>
    </p:spTree>
    <p:extLst>
      <p:ext uri="{BB962C8B-B14F-4D97-AF65-F5344CB8AC3E}">
        <p14:creationId xmlns:p14="http://schemas.microsoft.com/office/powerpoint/2010/main" val="15114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11</a:t>
            </a:fld>
            <a:endParaRPr lang="en-GB"/>
          </a:p>
        </p:txBody>
      </p:sp>
    </p:spTree>
    <p:extLst>
      <p:ext uri="{BB962C8B-B14F-4D97-AF65-F5344CB8AC3E}">
        <p14:creationId xmlns:p14="http://schemas.microsoft.com/office/powerpoint/2010/main" val="1761986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12</a:t>
            </a:fld>
            <a:endParaRPr lang="en-GB"/>
          </a:p>
        </p:txBody>
      </p:sp>
    </p:spTree>
    <p:extLst>
      <p:ext uri="{BB962C8B-B14F-4D97-AF65-F5344CB8AC3E}">
        <p14:creationId xmlns:p14="http://schemas.microsoft.com/office/powerpoint/2010/main" val="259796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591581-0ADF-470F-AAC7-05EDE80DB34F}" type="slidenum">
              <a:rPr lang="en-GB" smtClean="0"/>
              <a:t>13</a:t>
            </a:fld>
            <a:endParaRPr lang="en-GB"/>
          </a:p>
        </p:txBody>
      </p:sp>
    </p:spTree>
    <p:extLst>
      <p:ext uri="{BB962C8B-B14F-4D97-AF65-F5344CB8AC3E}">
        <p14:creationId xmlns:p14="http://schemas.microsoft.com/office/powerpoint/2010/main" val="156654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2</a:t>
            </a:fld>
            <a:endParaRPr lang="en-GB"/>
          </a:p>
        </p:txBody>
      </p:sp>
    </p:spTree>
    <p:extLst>
      <p:ext uri="{BB962C8B-B14F-4D97-AF65-F5344CB8AC3E}">
        <p14:creationId xmlns:p14="http://schemas.microsoft.com/office/powerpoint/2010/main" val="2807289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3</a:t>
            </a:fld>
            <a:endParaRPr lang="en-GB"/>
          </a:p>
        </p:txBody>
      </p:sp>
    </p:spTree>
    <p:extLst>
      <p:ext uri="{BB962C8B-B14F-4D97-AF65-F5344CB8AC3E}">
        <p14:creationId xmlns:p14="http://schemas.microsoft.com/office/powerpoint/2010/main" val="3094720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Learners</a:t>
                </a:r>
                <a:r>
                  <a:rPr lang="en-GB" baseline="0" dirty="0" smtClean="0"/>
                  <a:t> </a:t>
                </a:r>
                <a:r>
                  <a:rPr lang="en-GB" baseline="0" dirty="0" smtClean="0"/>
                  <a:t>need to be able to use the formula to calculate probabilities, these examples and the following activity has no context so learners can practice using the formula. Again encourage the use of number line for </a:t>
                </a:r>
                <a:r>
                  <a:rPr lang="en-GB" baseline="0" dirty="0" smtClean="0"/>
                  <a:t>learner </a:t>
                </a:r>
                <a:r>
                  <a:rPr lang="en-GB" baseline="0" dirty="0" smtClean="0"/>
                  <a:t>who are unsure which numbers are needed – for example in c) learners will often forget to take away P(X=3). </a:t>
                </a:r>
                <a:r>
                  <a:rPr lang="en-GB" baseline="0" dirty="0" err="1" smtClean="0"/>
                  <a:t>Leanrers</a:t>
                </a:r>
                <a:r>
                  <a:rPr lang="en-GB" baseline="0" dirty="0" smtClean="0"/>
                  <a:t> should take out the common factor of </a:t>
                </a:r>
                <a:r>
                  <a:rPr lang="en-GB" b="0" i="0" baseline="0" smtClean="0">
                    <a:latin typeface="Cambria Math"/>
                  </a:rPr>
                  <a:t>𝑒^(−𝜆)  </a:t>
                </a:r>
                <a:r>
                  <a:rPr lang="en-GB" dirty="0" smtClean="0"/>
                  <a:t>as this makes it quicker and easier</a:t>
                </a:r>
                <a:r>
                  <a:rPr lang="en-GB" baseline="0" dirty="0" smtClean="0"/>
                  <a:t> to type into calculators.</a:t>
                </a:r>
              </a:p>
              <a:p>
                <a:endParaRPr lang="en-GB" dirty="0"/>
              </a:p>
            </p:txBody>
          </p:sp>
        </mc:Fallback>
      </mc:AlternateContent>
      <p:sp>
        <p:nvSpPr>
          <p:cNvPr id="4" name="Slide Number Placeholder 3"/>
          <p:cNvSpPr>
            <a:spLocks noGrp="1"/>
          </p:cNvSpPr>
          <p:nvPr>
            <p:ph type="sldNum" sz="quarter" idx="10"/>
          </p:nvPr>
        </p:nvSpPr>
        <p:spPr/>
        <p:txBody>
          <a:bodyPr/>
          <a:lstStyle/>
          <a:p>
            <a:fld id="{EC591581-0ADF-470F-AAC7-05EDE80DB34F}" type="slidenum">
              <a:rPr lang="en-GB" smtClean="0"/>
              <a:t>4</a:t>
            </a:fld>
            <a:endParaRPr lang="en-GB"/>
          </a:p>
        </p:txBody>
      </p:sp>
    </p:spTree>
    <p:extLst>
      <p:ext uri="{BB962C8B-B14F-4D97-AF65-F5344CB8AC3E}">
        <p14:creationId xmlns:p14="http://schemas.microsoft.com/office/powerpoint/2010/main" val="4288142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5</a:t>
            </a:fld>
            <a:endParaRPr lang="en-GB"/>
          </a:p>
        </p:txBody>
      </p:sp>
    </p:spTree>
    <p:extLst>
      <p:ext uri="{BB962C8B-B14F-4D97-AF65-F5344CB8AC3E}">
        <p14:creationId xmlns:p14="http://schemas.microsoft.com/office/powerpoint/2010/main" val="1991944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6</a:t>
            </a:fld>
            <a:endParaRPr lang="en-GB"/>
          </a:p>
        </p:txBody>
      </p:sp>
    </p:spTree>
    <p:extLst>
      <p:ext uri="{BB962C8B-B14F-4D97-AF65-F5344CB8AC3E}">
        <p14:creationId xmlns:p14="http://schemas.microsoft.com/office/powerpoint/2010/main" val="3866296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C591581-0ADF-470F-AAC7-05EDE80DB34F}" type="slidenum">
              <a:rPr lang="en-GB" smtClean="0"/>
              <a:t>7</a:t>
            </a:fld>
            <a:endParaRPr lang="en-GB"/>
          </a:p>
        </p:txBody>
      </p:sp>
    </p:spTree>
    <p:extLst>
      <p:ext uri="{BB962C8B-B14F-4D97-AF65-F5344CB8AC3E}">
        <p14:creationId xmlns:p14="http://schemas.microsoft.com/office/powerpoint/2010/main" val="371936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591581-0ADF-470F-AAC7-05EDE80DB34F}" type="slidenum">
              <a:rPr lang="en-GB" smtClean="0"/>
              <a:t>8</a:t>
            </a:fld>
            <a:endParaRPr lang="en-GB"/>
          </a:p>
        </p:txBody>
      </p:sp>
    </p:spTree>
    <p:extLst>
      <p:ext uri="{BB962C8B-B14F-4D97-AF65-F5344CB8AC3E}">
        <p14:creationId xmlns:p14="http://schemas.microsoft.com/office/powerpoint/2010/main" val="1671390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C591581-0ADF-470F-AAC7-05EDE80DB34F}" type="slidenum">
              <a:rPr lang="en-GB" smtClean="0"/>
              <a:t>9</a:t>
            </a:fld>
            <a:endParaRPr lang="en-GB"/>
          </a:p>
        </p:txBody>
      </p:sp>
    </p:spTree>
    <p:extLst>
      <p:ext uri="{BB962C8B-B14F-4D97-AF65-F5344CB8AC3E}">
        <p14:creationId xmlns:p14="http://schemas.microsoft.com/office/powerpoint/2010/main" val="1519683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439" y="451912"/>
            <a:ext cx="4046220" cy="650471"/>
          </a:xfrm>
          <a:prstGeom prst="rect">
            <a:avLst/>
          </a:prstGeom>
        </p:spPr>
      </p:pic>
      <p:pic>
        <p:nvPicPr>
          <p:cNvPr id="13" name="Picture 12"/>
          <p:cNvPicPr/>
          <p:nvPr userDrawn="1"/>
        </p:nvPicPr>
        <p:blipFill>
          <a:blip r:embed="rId3" cstate="print">
            <a:extLst>
              <a:ext uri="{28A0092B-C50C-407E-A947-70E740481C1C}">
                <a14:useLocalDpi xmlns:a14="http://schemas.microsoft.com/office/drawing/2010/main" val="0"/>
              </a:ext>
            </a:extLst>
          </a:blip>
          <a:stretch>
            <a:fillRect/>
          </a:stretch>
        </p:blipFill>
        <p:spPr>
          <a:xfrm>
            <a:off x="10371511" y="6168533"/>
            <a:ext cx="1292225" cy="449580"/>
          </a:xfrm>
          <a:prstGeom prst="rect">
            <a:avLst/>
          </a:prstGeom>
        </p:spPr>
      </p:pic>
      <p:pic>
        <p:nvPicPr>
          <p:cNvPr id="14" name="Picture 13"/>
          <p:cNvPicPr>
            <a:picLocks noChangeAspect="1"/>
          </p:cNvPicPr>
          <p:nvPr userDrawn="1"/>
        </p:nvPicPr>
        <p:blipFill>
          <a:blip r:embed="rId4"/>
          <a:stretch>
            <a:fillRect/>
          </a:stretch>
        </p:blipFill>
        <p:spPr>
          <a:xfrm>
            <a:off x="7836964" y="3117570"/>
            <a:ext cx="3913001" cy="2736000"/>
          </a:xfrm>
          <a:prstGeom prst="rect">
            <a:avLst/>
          </a:prstGeom>
        </p:spPr>
      </p:pic>
    </p:spTree>
    <p:extLst>
      <p:ext uri="{BB962C8B-B14F-4D97-AF65-F5344CB8AC3E}">
        <p14:creationId xmlns:p14="http://schemas.microsoft.com/office/powerpoint/2010/main" val="1108230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900000"/>
          </a:xfrm>
          <a:prstGeom prst="rect">
            <a:avLst/>
          </a:prstGeom>
          <a:solidFill>
            <a:srgbClr val="E21951"/>
          </a:solidFill>
          <a:ln>
            <a:solidFill>
              <a:srgbClr val="EA5B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endParaRPr lang="en-GB" sz="2800" b="1" dirty="0" smtClean="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11C3206-257D-4762-B461-A249DF0C704C}"/>
              </a:ext>
            </a:extLst>
          </p:cNvPr>
          <p:cNvSpPr>
            <a:spLocks noGrp="1"/>
          </p:cNvSpPr>
          <p:nvPr>
            <p:ph type="title"/>
          </p:nvPr>
        </p:nvSpPr>
        <p:spPr>
          <a:xfrm>
            <a:off x="331788" y="173140"/>
            <a:ext cx="11524932" cy="553720"/>
          </a:xfrm>
          <a:prstGeom prst="rect">
            <a:avLst/>
          </a:prstGeom>
        </p:spPr>
        <p:txBody>
          <a:bodyPr anchor="b">
            <a:normAutofit/>
          </a:bodyPr>
          <a:lstStyle>
            <a:lvl1pPr>
              <a:defRPr sz="2800" b="1" i="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Text Placeholder 7"/>
          <p:cNvSpPr>
            <a:spLocks noGrp="1"/>
          </p:cNvSpPr>
          <p:nvPr>
            <p:ph type="body" sz="quarter" idx="10"/>
          </p:nvPr>
        </p:nvSpPr>
        <p:spPr>
          <a:xfrm>
            <a:off x="331788" y="1270000"/>
            <a:ext cx="11525250" cy="5324475"/>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49982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876781"/>
      </p:ext>
    </p:extLst>
  </p:cSld>
  <p:clrMap bg1="lt1" tx1="dk1" bg2="lt2" tx2="dk2" accent1="accent1" accent2="accent2" accent3="accent3" accent4="accent4" accent5="accent5" accent6="accent6" hlink="hlink" folHlink="folHlink"/>
  <p:sldLayoutIdLst>
    <p:sldLayoutId id="2147483654"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1053296" y="1733703"/>
            <a:ext cx="10803424" cy="1958619"/>
          </a:xfrm>
          <a:prstGeom prst="rect">
            <a:avLst/>
          </a:prstGeom>
        </p:spPr>
        <p:txBody>
          <a:bodyPr>
            <a:noAutofit/>
          </a:bodyPr>
          <a:lstStyle/>
          <a:p>
            <a:pPr>
              <a:lnSpc>
                <a:spcPts val="3500"/>
              </a:lnSpc>
            </a:pPr>
            <a:r>
              <a:rPr lang="en-GB" sz="2800" b="1" dirty="0" smtClean="0"/>
              <a:t>Lesson slides</a:t>
            </a:r>
            <a:r>
              <a:rPr lang="en-GB" sz="2800" b="1" dirty="0" smtClean="0"/>
              <a:t/>
            </a:r>
            <a:br>
              <a:rPr lang="en-GB" sz="2800" b="1" dirty="0" smtClean="0"/>
            </a:br>
            <a:r>
              <a:rPr lang="en-GB" sz="2600" dirty="0" smtClean="0"/>
              <a:t>Topic: </a:t>
            </a:r>
            <a:r>
              <a:rPr lang="en-GB" sz="2600" dirty="0" smtClean="0"/>
              <a:t>6.1 The </a:t>
            </a:r>
            <a:r>
              <a:rPr lang="en-GB" sz="2600" dirty="0" smtClean="0"/>
              <a:t>Poisson Distribution</a:t>
            </a:r>
            <a:br>
              <a:rPr lang="en-GB" sz="2600" dirty="0" smtClean="0"/>
            </a:br>
            <a:r>
              <a:rPr lang="en-GB" sz="2600" dirty="0" smtClean="0"/>
              <a:t>Lesson </a:t>
            </a:r>
            <a:r>
              <a:rPr lang="en-GB" sz="2600" dirty="0" smtClean="0"/>
              <a:t>2</a:t>
            </a:r>
            <a:r>
              <a:rPr lang="en-GB" sz="2600" dirty="0" smtClean="0"/>
              <a:t>: Calculating </a:t>
            </a:r>
            <a:r>
              <a:rPr lang="en-GB" sz="2600" dirty="0" smtClean="0"/>
              <a:t>Probabilities using the Poisson distribution</a:t>
            </a:r>
            <a:endParaRPr lang="en-GB" sz="2600" dirty="0"/>
          </a:p>
        </p:txBody>
      </p:sp>
      <p:sp>
        <p:nvSpPr>
          <p:cNvPr id="9" name="Title 7"/>
          <p:cNvSpPr txBox="1">
            <a:spLocks/>
          </p:cNvSpPr>
          <p:nvPr/>
        </p:nvSpPr>
        <p:spPr>
          <a:xfrm>
            <a:off x="1053296" y="6261336"/>
            <a:ext cx="1005068" cy="26678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GB" sz="1400" b="1" dirty="0" smtClean="0"/>
              <a:t>Version </a:t>
            </a:r>
            <a:r>
              <a:rPr lang="en-GB" sz="1400" b="1" dirty="0" smtClean="0"/>
              <a:t>1</a:t>
            </a:r>
            <a:endParaRPr lang="en-GB" sz="1400" b="1" dirty="0"/>
          </a:p>
        </p:txBody>
      </p:sp>
    </p:spTree>
    <p:extLst>
      <p:ext uri="{BB962C8B-B14F-4D97-AF65-F5344CB8AC3E}">
        <p14:creationId xmlns:p14="http://schemas.microsoft.com/office/powerpoint/2010/main" val="4183809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lvl="0" indent="0">
                  <a:buNone/>
                </a:pPr>
                <a:r>
                  <a:rPr lang="en-GB" dirty="0" smtClean="0"/>
                  <a:t>A call centre receives on average 5 calls every 10 minutes, </a:t>
                </a:r>
                <a:r>
                  <a:rPr lang="en-GB" dirty="0"/>
                  <a:t>assuming the calls follow a Poisson distribution. Find the probability that</a:t>
                </a:r>
              </a:p>
              <a:p>
                <a:pPr marL="914400" lvl="1" indent="-457200">
                  <a:buFont typeface="+mj-lt"/>
                  <a:buAutoNum type="alphaLcParenR"/>
                </a:pPr>
                <a:r>
                  <a:rPr lang="en-GB" sz="2800" dirty="0"/>
                  <a:t>they will receive less than </a:t>
                </a:r>
                <a:r>
                  <a:rPr lang="en-GB" sz="2800" dirty="0" smtClean="0"/>
                  <a:t>4 </a:t>
                </a:r>
                <a:r>
                  <a:rPr lang="en-GB" sz="2800" dirty="0"/>
                  <a:t>calls in a </a:t>
                </a:r>
                <a:r>
                  <a:rPr lang="en-GB" sz="2800" dirty="0" smtClean="0"/>
                  <a:t>10-minute </a:t>
                </a:r>
                <a:r>
                  <a:rPr lang="en-GB" sz="2800" dirty="0"/>
                  <a:t>period</a:t>
                </a:r>
              </a:p>
              <a:p>
                <a:pPr marL="914400" lvl="1" indent="-457200">
                  <a:buFont typeface="+mj-lt"/>
                  <a:buAutoNum type="alphaLcParenR"/>
                </a:pPr>
                <a:r>
                  <a:rPr lang="en-GB" sz="2800" dirty="0"/>
                  <a:t>they will receive exactly </a:t>
                </a:r>
                <a:r>
                  <a:rPr lang="en-GB" sz="2800" dirty="0" smtClean="0"/>
                  <a:t>12 </a:t>
                </a:r>
                <a:r>
                  <a:rPr lang="en-GB" sz="2800" dirty="0"/>
                  <a:t>calls in a </a:t>
                </a:r>
                <a:r>
                  <a:rPr lang="en-GB" sz="2800" dirty="0" smtClean="0"/>
                  <a:t>20-minute </a:t>
                </a:r>
                <a:r>
                  <a:rPr lang="en-GB" sz="2800" dirty="0"/>
                  <a:t>period</a:t>
                </a:r>
              </a:p>
              <a:p>
                <a:pPr marL="914400" lvl="1" indent="-457200">
                  <a:buFont typeface="+mj-lt"/>
                  <a:buAutoNum type="alphaLcParenR"/>
                </a:pPr>
                <a:r>
                  <a:rPr lang="en-GB" sz="2800" dirty="0"/>
                  <a:t>they will receive more than </a:t>
                </a:r>
                <a:r>
                  <a:rPr lang="en-GB" sz="2800" dirty="0" smtClean="0"/>
                  <a:t>5 </a:t>
                </a:r>
                <a:r>
                  <a:rPr lang="en-GB" sz="2800" dirty="0"/>
                  <a:t>but </a:t>
                </a:r>
                <a:r>
                  <a:rPr lang="en-GB" sz="2800" dirty="0" smtClean="0"/>
                  <a:t>no more than 8 </a:t>
                </a:r>
                <a:r>
                  <a:rPr lang="en-GB" sz="2800" dirty="0"/>
                  <a:t>calls in a </a:t>
                </a:r>
                <a:r>
                  <a:rPr lang="en-GB" sz="2800" dirty="0" smtClean="0"/>
                  <a:t/>
                </a:r>
                <a:br>
                  <a:rPr lang="en-GB" sz="2800" dirty="0" smtClean="0"/>
                </a:br>
                <a:r>
                  <a:rPr lang="en-GB" sz="2800" dirty="0" smtClean="0"/>
                  <a:t>25-minute period</a:t>
                </a:r>
              </a:p>
              <a:p>
                <a:pPr marL="457200" lvl="1" indent="0">
                  <a:buNone/>
                </a:pPr>
                <a:endParaRPr lang="en-GB" sz="2800" i="1" dirty="0" smtClean="0">
                  <a:latin typeface="Cambria Math"/>
                </a:endParaRPr>
              </a:p>
              <a:p>
                <a:pPr marL="457200" lvl="1" indent="0">
                  <a:buNone/>
                </a:pPr>
                <a14:m>
                  <m:oMathPara xmlns:m="http://schemas.openxmlformats.org/officeDocument/2006/math">
                    <m:oMathParaPr>
                      <m:jc m:val="left"/>
                    </m:oMathParaPr>
                    <m:oMath xmlns:m="http://schemas.openxmlformats.org/officeDocument/2006/math">
                      <m:r>
                        <a:rPr lang="en-GB" sz="2800" i="1" smtClean="0">
                          <a:solidFill>
                            <a:srgbClr val="FF0000"/>
                          </a:solidFill>
                          <a:latin typeface="Cambria Math"/>
                        </a:rPr>
                        <m:t>𝑋</m:t>
                      </m:r>
                      <m:r>
                        <a:rPr lang="en-GB" sz="2800" i="1">
                          <a:solidFill>
                            <a:srgbClr val="FF0000"/>
                          </a:solidFill>
                          <a:latin typeface="Cambria Math"/>
                          <a:ea typeface="Cambria Math"/>
                        </a:rPr>
                        <m:t>~</m:t>
                      </m:r>
                      <m:r>
                        <a:rPr lang="en-GB" sz="2800" i="1">
                          <a:solidFill>
                            <a:srgbClr val="FF0000"/>
                          </a:solidFill>
                          <a:latin typeface="Cambria Math"/>
                          <a:ea typeface="Cambria Math"/>
                        </a:rPr>
                        <m:t>𝑃𝑜</m:t>
                      </m:r>
                      <m:d>
                        <m:dPr>
                          <m:ctrlPr>
                            <a:rPr lang="en-GB" sz="2800" i="1">
                              <a:solidFill>
                                <a:srgbClr val="FF0000"/>
                              </a:solidFill>
                              <a:latin typeface="Cambria Math" panose="02040503050406030204" pitchFamily="18" charset="0"/>
                              <a:ea typeface="Cambria Math"/>
                            </a:rPr>
                          </m:ctrlPr>
                        </m:dPr>
                        <m:e>
                          <m:r>
                            <a:rPr lang="en-GB" sz="2800" b="0" i="1" smtClean="0">
                              <a:solidFill>
                                <a:srgbClr val="FF0000"/>
                              </a:solidFill>
                              <a:latin typeface="Cambria Math"/>
                              <a:ea typeface="Cambria Math"/>
                            </a:rPr>
                            <m:t>12.5</m:t>
                          </m:r>
                        </m:e>
                      </m:d>
                    </m:oMath>
                  </m:oMathPara>
                </a14:m>
                <a:endParaRPr lang="en-GB" sz="2800" dirty="0">
                  <a:solidFill>
                    <a:srgbClr val="FF0000"/>
                  </a:solidFill>
                </a:endParaRPr>
              </a:p>
              <a:p>
                <a:pPr marL="457200" lvl="1" indent="0">
                  <a:buNone/>
                </a:pPr>
                <a14:m>
                  <m:oMathPara xmlns:m="http://schemas.openxmlformats.org/officeDocument/2006/math">
                    <m:oMathParaPr>
                      <m:jc m:val="left"/>
                    </m:oMathParaPr>
                    <m:oMath xmlns:m="http://schemas.openxmlformats.org/officeDocument/2006/math">
                      <m:r>
                        <a:rPr lang="en-GB" sz="2800" i="1">
                          <a:solidFill>
                            <a:srgbClr val="FF0000"/>
                          </a:solidFill>
                          <a:latin typeface="Cambria Math"/>
                        </a:rPr>
                        <m:t>𝑃</m:t>
                      </m:r>
                      <m:d>
                        <m:dPr>
                          <m:ctrlPr>
                            <a:rPr lang="en-GB" sz="2800" i="1">
                              <a:solidFill>
                                <a:srgbClr val="FF0000"/>
                              </a:solidFill>
                              <a:latin typeface="Cambria Math" panose="02040503050406030204" pitchFamily="18" charset="0"/>
                            </a:rPr>
                          </m:ctrlPr>
                        </m:dPr>
                        <m:e>
                          <m:r>
                            <a:rPr lang="en-GB" sz="2800" b="0" i="1" smtClean="0">
                              <a:solidFill>
                                <a:srgbClr val="FF0000"/>
                              </a:solidFill>
                              <a:latin typeface="Cambria Math"/>
                            </a:rPr>
                            <m:t>5&lt;</m:t>
                          </m:r>
                          <m:r>
                            <a:rPr lang="en-GB" sz="2800" i="1">
                              <a:solidFill>
                                <a:srgbClr val="FF0000"/>
                              </a:solidFill>
                              <a:latin typeface="Cambria Math"/>
                            </a:rPr>
                            <m:t>𝑋</m:t>
                          </m:r>
                          <m:r>
                            <a:rPr lang="en-GB" sz="2800" i="1">
                              <a:solidFill>
                                <a:srgbClr val="FF0000"/>
                              </a:solidFill>
                              <a:latin typeface="Cambria Math"/>
                            </a:rPr>
                            <m:t>≤8</m:t>
                          </m:r>
                        </m:e>
                      </m:d>
                      <m:r>
                        <a:rPr lang="en-GB" sz="2800" i="1">
                          <a:solidFill>
                            <a:srgbClr val="FF0000"/>
                          </a:solidFill>
                          <a:latin typeface="Cambria Math"/>
                        </a:rPr>
                        <m:t>=</m:t>
                      </m:r>
                      <m:sSup>
                        <m:sSupPr>
                          <m:ctrlPr>
                            <a:rPr lang="en-GB" sz="2800" i="1">
                              <a:solidFill>
                                <a:srgbClr val="FF0000"/>
                              </a:solidFill>
                              <a:latin typeface="Cambria Math" panose="02040503050406030204" pitchFamily="18" charset="0"/>
                            </a:rPr>
                          </m:ctrlPr>
                        </m:sSupPr>
                        <m:e>
                          <m:r>
                            <a:rPr lang="en-GB" sz="2800" i="1">
                              <a:solidFill>
                                <a:srgbClr val="FF0000"/>
                              </a:solidFill>
                              <a:latin typeface="Cambria Math"/>
                            </a:rPr>
                            <m:t>𝑒</m:t>
                          </m:r>
                        </m:e>
                        <m:sup>
                          <m:r>
                            <a:rPr lang="en-GB" sz="2800" i="1">
                              <a:solidFill>
                                <a:srgbClr val="FF0000"/>
                              </a:solidFill>
                              <a:latin typeface="Cambria Math"/>
                            </a:rPr>
                            <m:t>−</m:t>
                          </m:r>
                          <m:r>
                            <a:rPr lang="en-GB" sz="2800" b="0" i="1" smtClean="0">
                              <a:solidFill>
                                <a:srgbClr val="FF0000"/>
                              </a:solidFill>
                              <a:latin typeface="Cambria Math"/>
                            </a:rPr>
                            <m:t>12.5</m:t>
                          </m:r>
                        </m:sup>
                      </m:sSup>
                      <m:d>
                        <m:dPr>
                          <m:ctrlPr>
                            <a:rPr lang="en-GB" sz="2800" i="1">
                              <a:solidFill>
                                <a:srgbClr val="FF0000"/>
                              </a:solidFill>
                              <a:latin typeface="Cambria Math" panose="02040503050406030204" pitchFamily="18" charset="0"/>
                            </a:rPr>
                          </m:ctrlPr>
                        </m:dPr>
                        <m:e>
                          <m:f>
                            <m:fPr>
                              <m:ctrlPr>
                                <a:rPr lang="en-GB" sz="2800" i="1">
                                  <a:solidFill>
                                    <a:srgbClr val="FF0000"/>
                                  </a:solidFill>
                                  <a:latin typeface="Cambria Math" panose="02040503050406030204" pitchFamily="18" charset="0"/>
                                </a:rPr>
                              </m:ctrlPr>
                            </m:fPr>
                            <m:num>
                              <m:sSup>
                                <m:sSupPr>
                                  <m:ctrlPr>
                                    <a:rPr lang="en-GB" sz="2800" i="1">
                                      <a:solidFill>
                                        <a:srgbClr val="FF0000"/>
                                      </a:solidFill>
                                      <a:latin typeface="Cambria Math" panose="02040503050406030204" pitchFamily="18" charset="0"/>
                                    </a:rPr>
                                  </m:ctrlPr>
                                </m:sSupPr>
                                <m:e>
                                  <m:r>
                                    <a:rPr lang="en-GB" sz="2800" b="0" i="0" smtClean="0">
                                      <a:solidFill>
                                        <a:srgbClr val="FF0000"/>
                                      </a:solidFill>
                                      <a:latin typeface="Cambria Math"/>
                                    </a:rPr>
                                    <m:t>12.5</m:t>
                                  </m:r>
                                </m:e>
                                <m:sup>
                                  <m:r>
                                    <a:rPr lang="en-GB" sz="2800" b="0" i="0" smtClean="0">
                                      <a:solidFill>
                                        <a:srgbClr val="FF0000"/>
                                      </a:solidFill>
                                      <a:latin typeface="Cambria Math"/>
                                    </a:rPr>
                                    <m:t>6</m:t>
                                  </m:r>
                                </m:sup>
                              </m:sSup>
                            </m:num>
                            <m:den>
                              <m:r>
                                <a:rPr lang="en-GB" sz="2800" b="0" i="0" smtClean="0">
                                  <a:solidFill>
                                    <a:srgbClr val="FF0000"/>
                                  </a:solidFill>
                                  <a:latin typeface="Cambria Math"/>
                                </a:rPr>
                                <m:t>6</m:t>
                              </m:r>
                              <m:r>
                                <a:rPr lang="en-GB" sz="2800">
                                  <a:solidFill>
                                    <a:srgbClr val="FF0000"/>
                                  </a:solidFill>
                                  <a:latin typeface="Cambria Math"/>
                                </a:rPr>
                                <m:t>!</m:t>
                              </m:r>
                            </m:den>
                          </m:f>
                          <m:r>
                            <a:rPr lang="en-GB" sz="2800">
                              <a:solidFill>
                                <a:srgbClr val="FF0000"/>
                              </a:solidFill>
                              <a:latin typeface="Cambria Math"/>
                            </a:rPr>
                            <m:t>+</m:t>
                          </m:r>
                          <m:f>
                            <m:fPr>
                              <m:ctrlPr>
                                <a:rPr lang="en-GB" sz="2800" i="1">
                                  <a:solidFill>
                                    <a:srgbClr val="FF0000"/>
                                  </a:solidFill>
                                  <a:latin typeface="Cambria Math" panose="02040503050406030204" pitchFamily="18" charset="0"/>
                                </a:rPr>
                              </m:ctrlPr>
                            </m:fPr>
                            <m:num>
                              <m:sSup>
                                <m:sSupPr>
                                  <m:ctrlPr>
                                    <a:rPr lang="en-GB" sz="2800" i="1">
                                      <a:solidFill>
                                        <a:srgbClr val="FF0000"/>
                                      </a:solidFill>
                                      <a:latin typeface="Cambria Math" panose="02040503050406030204" pitchFamily="18" charset="0"/>
                                    </a:rPr>
                                  </m:ctrlPr>
                                </m:sSupPr>
                                <m:e>
                                  <m:r>
                                    <a:rPr lang="en-GB" sz="2800" b="0" i="0" smtClean="0">
                                      <a:solidFill>
                                        <a:srgbClr val="FF0000"/>
                                      </a:solidFill>
                                      <a:latin typeface="Cambria Math"/>
                                    </a:rPr>
                                    <m:t>12.</m:t>
                                  </m:r>
                                  <m:r>
                                    <a:rPr lang="en-GB" sz="2800">
                                      <a:solidFill>
                                        <a:srgbClr val="FF0000"/>
                                      </a:solidFill>
                                      <a:latin typeface="Cambria Math"/>
                                    </a:rPr>
                                    <m:t>5</m:t>
                                  </m:r>
                                </m:e>
                                <m:sup>
                                  <m:r>
                                    <a:rPr lang="en-GB" sz="2800" b="0" i="0" smtClean="0">
                                      <a:solidFill>
                                        <a:srgbClr val="FF0000"/>
                                      </a:solidFill>
                                      <a:latin typeface="Cambria Math"/>
                                    </a:rPr>
                                    <m:t>7</m:t>
                                  </m:r>
                                </m:sup>
                              </m:sSup>
                            </m:num>
                            <m:den>
                              <m:r>
                                <a:rPr lang="en-GB" sz="2800" b="0" i="0" smtClean="0">
                                  <a:solidFill>
                                    <a:srgbClr val="FF0000"/>
                                  </a:solidFill>
                                  <a:latin typeface="Cambria Math"/>
                                </a:rPr>
                                <m:t>7</m:t>
                              </m:r>
                              <m:r>
                                <a:rPr lang="en-GB" sz="2800">
                                  <a:solidFill>
                                    <a:srgbClr val="FF0000"/>
                                  </a:solidFill>
                                  <a:latin typeface="Cambria Math"/>
                                </a:rPr>
                                <m:t>!</m:t>
                              </m:r>
                            </m:den>
                          </m:f>
                          <m:r>
                            <a:rPr lang="en-GB" sz="2800">
                              <a:solidFill>
                                <a:srgbClr val="FF0000"/>
                              </a:solidFill>
                              <a:latin typeface="Cambria Math"/>
                            </a:rPr>
                            <m:t>+</m:t>
                          </m:r>
                          <m:f>
                            <m:fPr>
                              <m:ctrlPr>
                                <a:rPr lang="en-GB" sz="2800" i="1">
                                  <a:solidFill>
                                    <a:srgbClr val="FF0000"/>
                                  </a:solidFill>
                                  <a:latin typeface="Cambria Math" panose="02040503050406030204" pitchFamily="18" charset="0"/>
                                </a:rPr>
                              </m:ctrlPr>
                            </m:fPr>
                            <m:num>
                              <m:sSup>
                                <m:sSupPr>
                                  <m:ctrlPr>
                                    <a:rPr lang="en-GB" sz="2800" i="1">
                                      <a:solidFill>
                                        <a:srgbClr val="FF0000"/>
                                      </a:solidFill>
                                      <a:latin typeface="Cambria Math" panose="02040503050406030204" pitchFamily="18" charset="0"/>
                                    </a:rPr>
                                  </m:ctrlPr>
                                </m:sSupPr>
                                <m:e>
                                  <m:r>
                                    <a:rPr lang="en-GB" sz="2800" b="0" i="0" smtClean="0">
                                      <a:solidFill>
                                        <a:srgbClr val="FF0000"/>
                                      </a:solidFill>
                                      <a:latin typeface="Cambria Math"/>
                                    </a:rPr>
                                    <m:t>12.</m:t>
                                  </m:r>
                                  <m:r>
                                    <a:rPr lang="en-GB" sz="2800">
                                      <a:solidFill>
                                        <a:srgbClr val="FF0000"/>
                                      </a:solidFill>
                                      <a:latin typeface="Cambria Math"/>
                                    </a:rPr>
                                    <m:t>5</m:t>
                                  </m:r>
                                </m:e>
                                <m:sup>
                                  <m:r>
                                    <a:rPr lang="en-GB" sz="2800" b="0" i="0" smtClean="0">
                                      <a:solidFill>
                                        <a:srgbClr val="FF0000"/>
                                      </a:solidFill>
                                      <a:latin typeface="Cambria Math"/>
                                    </a:rPr>
                                    <m:t>8</m:t>
                                  </m:r>
                                </m:sup>
                              </m:sSup>
                            </m:num>
                            <m:den>
                              <m:r>
                                <a:rPr lang="en-GB" sz="2800" b="0" i="0" smtClean="0">
                                  <a:solidFill>
                                    <a:srgbClr val="FF0000"/>
                                  </a:solidFill>
                                  <a:latin typeface="Cambria Math"/>
                                </a:rPr>
                                <m:t>8</m:t>
                              </m:r>
                              <m:r>
                                <a:rPr lang="en-GB" sz="2800">
                                  <a:solidFill>
                                    <a:srgbClr val="FF0000"/>
                                  </a:solidFill>
                                  <a:latin typeface="Cambria Math"/>
                                </a:rPr>
                                <m:t>!</m:t>
                              </m:r>
                            </m:den>
                          </m:f>
                        </m:e>
                      </m:d>
                      <m:r>
                        <a:rPr lang="en-GB" sz="2800">
                          <a:solidFill>
                            <a:srgbClr val="FF0000"/>
                          </a:solidFill>
                          <a:latin typeface="Cambria Math"/>
                        </a:rPr>
                        <m:t>=0.</m:t>
                      </m:r>
                      <m:r>
                        <a:rPr lang="en-GB" sz="2800" b="0" i="0" smtClean="0">
                          <a:solidFill>
                            <a:srgbClr val="FF0000"/>
                          </a:solidFill>
                          <a:latin typeface="Cambria Math"/>
                        </a:rPr>
                        <m:t>110</m:t>
                      </m:r>
                      <m:r>
                        <a:rPr lang="en-GB" sz="2800">
                          <a:solidFill>
                            <a:srgbClr val="FF0000"/>
                          </a:solidFill>
                          <a:latin typeface="Cambria Math"/>
                        </a:rPr>
                        <m:t>(3</m:t>
                      </m:r>
                      <m:r>
                        <m:rPr>
                          <m:sty m:val="p"/>
                        </m:rPr>
                        <a:rPr lang="en-GB" sz="2800">
                          <a:solidFill>
                            <a:srgbClr val="FF0000"/>
                          </a:solidFill>
                          <a:latin typeface="Cambria Math"/>
                        </a:rPr>
                        <m:t>sf</m:t>
                      </m:r>
                      <m:r>
                        <a:rPr lang="en-GB" sz="2800">
                          <a:solidFill>
                            <a:srgbClr val="FF0000"/>
                          </a:solidFill>
                          <a:latin typeface="Cambria Math"/>
                        </a:rPr>
                        <m:t>)</m:t>
                      </m:r>
                    </m:oMath>
                  </m:oMathPara>
                </a14:m>
                <a:endParaRPr lang="en-GB" sz="2800" dirty="0">
                  <a:solidFill>
                    <a:srgbClr val="FF0000"/>
                  </a:solidFill>
                </a:endParaRPr>
              </a:p>
              <a:p>
                <a:pPr marL="914400" lvl="1" indent="-457200">
                  <a:buFont typeface="+mj-lt"/>
                  <a:buAutoNum type="alphaLcParenR"/>
                </a:pPr>
                <a:endParaRPr lang="en-GB" sz="2800"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a:stretch>
              </a:blipFill>
            </p:spPr>
            <p:txBody>
              <a:bodyPr/>
              <a:lstStyle/>
              <a:p>
                <a:r>
                  <a:rPr lang="en-GB">
                    <a:noFill/>
                  </a:rPr>
                  <a:t> </a:t>
                </a:r>
              </a:p>
            </p:txBody>
          </p:sp>
        </mc:Fallback>
      </mc:AlternateContent>
    </p:spTree>
    <p:extLst>
      <p:ext uri="{BB962C8B-B14F-4D97-AF65-F5344CB8AC3E}">
        <p14:creationId xmlns:p14="http://schemas.microsoft.com/office/powerpoint/2010/main" val="1770206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Worksheet E</a:t>
            </a:r>
            <a:endParaRPr lang="en-GB" dirty="0"/>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829935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 spot the mistakes</a:t>
            </a:r>
            <a:endParaRPr lang="en-GB" dirty="0"/>
          </a:p>
        </p:txBody>
      </p:sp>
      <p:pic>
        <p:nvPicPr>
          <p:cNvPr id="205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b="20121"/>
          <a:stretch/>
        </p:blipFill>
        <p:spPr bwMode="auto">
          <a:xfrm>
            <a:off x="20870" y="923911"/>
            <a:ext cx="12171130" cy="3821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161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 – Spot the mistakes</a:t>
            </a:r>
            <a:endParaRPr lang="en-GB" dirty="0"/>
          </a:p>
        </p:txBody>
      </p:sp>
      <p:pic>
        <p:nvPicPr>
          <p:cNvPr id="4" name="Picture 3"/>
          <p:cNvPicPr/>
          <p:nvPr/>
        </p:nvPicPr>
        <p:blipFill>
          <a:blip r:embed="rId3"/>
          <a:stretch>
            <a:fillRect/>
          </a:stretch>
        </p:blipFill>
        <p:spPr>
          <a:xfrm>
            <a:off x="561473" y="1074821"/>
            <a:ext cx="11069051" cy="2261935"/>
          </a:xfrm>
          <a:prstGeom prst="rect">
            <a:avLst/>
          </a:prstGeom>
        </p:spPr>
      </p:pic>
      <p:pic>
        <p:nvPicPr>
          <p:cNvPr id="5" name="Picture 4"/>
          <p:cNvPicPr/>
          <p:nvPr/>
        </p:nvPicPr>
        <p:blipFill>
          <a:blip r:embed="rId4"/>
          <a:stretch>
            <a:fillRect/>
          </a:stretch>
        </p:blipFill>
        <p:spPr>
          <a:xfrm>
            <a:off x="737934" y="3336756"/>
            <a:ext cx="11069051" cy="2406315"/>
          </a:xfrm>
          <a:prstGeom prst="rect">
            <a:avLst/>
          </a:prstGeom>
        </p:spPr>
      </p:pic>
    </p:spTree>
    <p:extLst>
      <p:ext uri="{BB962C8B-B14F-4D97-AF65-F5344CB8AC3E}">
        <p14:creationId xmlns:p14="http://schemas.microsoft.com/office/powerpoint/2010/main" val="7672816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Starter – Matching Inequalities</a:t>
            </a:r>
            <a:endParaRPr lang="en-GB"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364983824"/>
                  </p:ext>
                </p:extLst>
              </p:nvPr>
            </p:nvGraphicFramePr>
            <p:xfrm>
              <a:off x="336884" y="1283371"/>
              <a:ext cx="11069053" cy="5261810"/>
            </p:xfrm>
            <a:graphic>
              <a:graphicData uri="http://schemas.openxmlformats.org/drawingml/2006/table">
                <a:tbl>
                  <a:tblPr firstRow="1" firstCol="1" bandRow="1">
                    <a:tableStyleId>{5940675A-B579-460E-94D1-54222C63F5DA}</a:tableStyleId>
                  </a:tblPr>
                  <a:tblGrid>
                    <a:gridCol w="3795488">
                      <a:extLst>
                        <a:ext uri="{9D8B030D-6E8A-4147-A177-3AD203B41FA5}">
                          <a16:colId xmlns:a16="http://schemas.microsoft.com/office/drawing/2014/main" val="20000"/>
                        </a:ext>
                      </a:extLst>
                    </a:gridCol>
                    <a:gridCol w="3430164">
                      <a:extLst>
                        <a:ext uri="{9D8B030D-6E8A-4147-A177-3AD203B41FA5}">
                          <a16:colId xmlns:a16="http://schemas.microsoft.com/office/drawing/2014/main" val="20001"/>
                        </a:ext>
                      </a:extLst>
                    </a:gridCol>
                    <a:gridCol w="3843401">
                      <a:extLst>
                        <a:ext uri="{9D8B030D-6E8A-4147-A177-3AD203B41FA5}">
                          <a16:colId xmlns:a16="http://schemas.microsoft.com/office/drawing/2014/main" val="20002"/>
                        </a:ext>
                      </a:extLst>
                    </a:gridCol>
                  </a:tblGrid>
                  <a:tr h="526181">
                    <a:tc>
                      <a:txBody>
                        <a:bodyPr/>
                        <a:lstStyle/>
                        <a:p>
                          <a:pPr algn="ctr">
                            <a:lnSpc>
                              <a:spcPct val="115000"/>
                            </a:lnSpc>
                            <a:spcAft>
                              <a:spcPts val="0"/>
                            </a:spcAft>
                          </a:pPr>
                          <a:r>
                            <a:rPr lang="en-GB" sz="1500" dirty="0">
                              <a:effectLst/>
                            </a:rPr>
                            <a:t>At most five</a:t>
                          </a:r>
                          <a:endParaRPr lang="en-GB" sz="1000" dirty="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d>
                                  <m:dPr>
                                    <m:ctrlPr>
                                      <a:rPr lang="en-GB" sz="1500" i="1">
                                        <a:effectLst/>
                                        <a:latin typeface="Cambria Math" panose="02040503050406030204" pitchFamily="18" charset="0"/>
                                      </a:rPr>
                                    </m:ctrlPr>
                                  </m:dPr>
                                  <m:e>
                                    <m:r>
                                      <a:rPr lang="en-GB" sz="1500">
                                        <a:effectLst/>
                                        <a:latin typeface="Cambria Math"/>
                                      </a:rPr>
                                      <m:t>𝑥</m:t>
                                    </m:r>
                                    <m:r>
                                      <a:rPr lang="en-GB" sz="1500">
                                        <a:effectLst/>
                                        <a:latin typeface="Cambria Math"/>
                                      </a:rPr>
                                      <m:t>≤9</m:t>
                                    </m:r>
                                  </m:e>
                                </m:d>
                                <m:r>
                                  <a:rPr lang="en-GB" sz="1500">
                                    <a:effectLst/>
                                    <a:latin typeface="Cambria Math"/>
                                  </a:rPr>
                                  <m:t>−</m:t>
                                </m:r>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≤3)</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0"/>
                      </a:ext>
                    </a:extLst>
                  </a:tr>
                  <a:tr h="526181">
                    <a:tc>
                      <a:txBody>
                        <a:bodyPr/>
                        <a:lstStyle/>
                        <a:p>
                          <a:pPr algn="ctr">
                            <a:lnSpc>
                              <a:spcPct val="115000"/>
                            </a:lnSpc>
                            <a:spcAft>
                              <a:spcPts val="0"/>
                            </a:spcAft>
                          </a:pPr>
                          <a:r>
                            <a:rPr lang="en-GB" sz="1500">
                              <a:effectLst/>
                            </a:rPr>
                            <a:t>More than five but fewer than nine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≤2)</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1"/>
                      </a:ext>
                    </a:extLst>
                  </a:tr>
                  <a:tr h="526181">
                    <a:tc>
                      <a:txBody>
                        <a:bodyPr/>
                        <a:lstStyle/>
                        <a:p>
                          <a:pPr algn="ctr">
                            <a:lnSpc>
                              <a:spcPct val="115000"/>
                            </a:lnSpc>
                            <a:spcAft>
                              <a:spcPts val="0"/>
                            </a:spcAft>
                          </a:pPr>
                          <a:r>
                            <a:rPr lang="en-GB" sz="1500">
                              <a:effectLst/>
                            </a:rPr>
                            <a:t>Exactly six</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d>
                                  <m:dPr>
                                    <m:ctrlPr>
                                      <a:rPr lang="en-GB" sz="1500" i="1">
                                        <a:effectLst/>
                                        <a:latin typeface="Cambria Math" panose="02040503050406030204" pitchFamily="18" charset="0"/>
                                      </a:rPr>
                                    </m:ctrlPr>
                                  </m:dPr>
                                  <m:e>
                                    <m:r>
                                      <a:rPr lang="en-GB" sz="1500">
                                        <a:effectLst/>
                                        <a:latin typeface="Cambria Math"/>
                                      </a:rPr>
                                      <m:t>𝑥</m:t>
                                    </m:r>
                                    <m:r>
                                      <a:rPr lang="en-GB" sz="1500">
                                        <a:effectLst/>
                                        <a:latin typeface="Cambria Math"/>
                                      </a:rPr>
                                      <m:t>≤8</m:t>
                                    </m:r>
                                  </m:e>
                                </m:d>
                                <m:r>
                                  <a:rPr lang="en-GB" sz="1500">
                                    <a:effectLst/>
                                    <a:latin typeface="Cambria Math"/>
                                  </a:rPr>
                                  <m:t>−</m:t>
                                </m:r>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≤5)</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2"/>
                      </a:ext>
                    </a:extLst>
                  </a:tr>
                  <a:tr h="526181">
                    <a:tc>
                      <a:txBody>
                        <a:bodyPr/>
                        <a:lstStyle/>
                        <a:p>
                          <a:pPr algn="ctr">
                            <a:lnSpc>
                              <a:spcPct val="115000"/>
                            </a:lnSpc>
                            <a:spcAft>
                              <a:spcPts val="0"/>
                            </a:spcAft>
                          </a:pPr>
                          <a:r>
                            <a:rPr lang="en-GB" sz="1500" dirty="0">
                              <a:effectLst/>
                            </a:rPr>
                            <a:t>At least three</a:t>
                          </a:r>
                          <a:endParaRPr lang="en-GB" sz="1000" dirty="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1−</m:t>
                                </m:r>
                                <m:r>
                                  <a:rPr lang="en-GB" sz="1500">
                                    <a:effectLst/>
                                    <a:latin typeface="Cambria Math"/>
                                  </a:rPr>
                                  <m:t>𝑃</m:t>
                                </m:r>
                                <m:d>
                                  <m:dPr>
                                    <m:ctrlPr>
                                      <a:rPr lang="en-GB" sz="1500" i="1">
                                        <a:effectLst/>
                                        <a:latin typeface="Cambria Math" panose="02040503050406030204" pitchFamily="18" charset="0"/>
                                      </a:rPr>
                                    </m:ctrlPr>
                                  </m:dPr>
                                  <m:e>
                                    <m:r>
                                      <a:rPr lang="en-GB" sz="1500">
                                        <a:effectLst/>
                                        <a:latin typeface="Cambria Math"/>
                                      </a:rPr>
                                      <m:t>𝑥</m:t>
                                    </m:r>
                                    <m:r>
                                      <a:rPr lang="en-GB" sz="1500">
                                        <a:effectLst/>
                                        <a:latin typeface="Cambria Math"/>
                                      </a:rPr>
                                      <m:t>≤8</m:t>
                                    </m:r>
                                  </m:e>
                                </m:d>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3"/>
                      </a:ext>
                    </a:extLst>
                  </a:tr>
                  <a:tr h="526181">
                    <a:tc>
                      <a:txBody>
                        <a:bodyPr/>
                        <a:lstStyle/>
                        <a:p>
                          <a:pPr algn="ctr">
                            <a:lnSpc>
                              <a:spcPct val="115000"/>
                            </a:lnSpc>
                            <a:spcAft>
                              <a:spcPts val="0"/>
                            </a:spcAft>
                          </a:pPr>
                          <a:r>
                            <a:rPr lang="en-GB" sz="1500">
                              <a:effectLst/>
                            </a:rPr>
                            <a:t>At least four but fewer than ten</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d>
                                  <m:dPr>
                                    <m:ctrlPr>
                                      <a:rPr lang="en-GB" sz="1500" i="1">
                                        <a:effectLst/>
                                        <a:latin typeface="Cambria Math" panose="02040503050406030204" pitchFamily="18" charset="0"/>
                                      </a:rPr>
                                    </m:ctrlPr>
                                  </m:dPr>
                                  <m:e>
                                    <m:r>
                                      <a:rPr lang="en-GB" sz="1500">
                                        <a:effectLst/>
                                        <a:latin typeface="Cambria Math"/>
                                      </a:rPr>
                                      <m:t>𝑥</m:t>
                                    </m:r>
                                    <m:r>
                                      <a:rPr lang="en-GB" sz="1500">
                                        <a:effectLst/>
                                        <a:latin typeface="Cambria Math"/>
                                      </a:rPr>
                                      <m:t>=6</m:t>
                                    </m:r>
                                  </m:e>
                                </m:d>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4"/>
                      </a:ext>
                    </a:extLst>
                  </a:tr>
                  <a:tr h="526181">
                    <a:tc>
                      <a:txBody>
                        <a:bodyPr/>
                        <a:lstStyle/>
                        <a:p>
                          <a:pPr algn="ctr">
                            <a:lnSpc>
                              <a:spcPct val="115000"/>
                            </a:lnSpc>
                            <a:spcAft>
                              <a:spcPts val="0"/>
                            </a:spcAft>
                          </a:pPr>
                          <a:r>
                            <a:rPr lang="en-GB" sz="1500">
                              <a:effectLst/>
                            </a:rPr>
                            <a:t>Seven or more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1−</m:t>
                                </m:r>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≤6)</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5"/>
                      </a:ext>
                    </a:extLst>
                  </a:tr>
                  <a:tr h="526181">
                    <a:tc>
                      <a:txBody>
                        <a:bodyPr/>
                        <a:lstStyle/>
                        <a:p>
                          <a:pPr algn="ctr">
                            <a:lnSpc>
                              <a:spcPct val="115000"/>
                            </a:lnSpc>
                            <a:spcAft>
                              <a:spcPts val="0"/>
                            </a:spcAft>
                          </a:pPr>
                          <a:r>
                            <a:rPr lang="en-GB" sz="1500">
                              <a:effectLst/>
                            </a:rPr>
                            <a:t>Between three and six inclusive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≤7)</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6"/>
                      </a:ext>
                    </a:extLst>
                  </a:tr>
                  <a:tr h="526181">
                    <a:tc>
                      <a:txBody>
                        <a:bodyPr/>
                        <a:lstStyle/>
                        <a:p>
                          <a:pPr algn="ctr">
                            <a:lnSpc>
                              <a:spcPct val="115000"/>
                            </a:lnSpc>
                            <a:spcAft>
                              <a:spcPts val="0"/>
                            </a:spcAft>
                          </a:pPr>
                          <a:r>
                            <a:rPr lang="en-GB" sz="1500">
                              <a:effectLst/>
                            </a:rPr>
                            <a:t>No more than seven</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1−</m:t>
                                </m:r>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≤2)</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7"/>
                      </a:ext>
                    </a:extLst>
                  </a:tr>
                  <a:tr h="526181">
                    <a:tc>
                      <a:txBody>
                        <a:bodyPr/>
                        <a:lstStyle/>
                        <a:p>
                          <a:pPr algn="ctr">
                            <a:lnSpc>
                              <a:spcPct val="115000"/>
                            </a:lnSpc>
                            <a:spcAft>
                              <a:spcPts val="0"/>
                            </a:spcAft>
                          </a:pPr>
                          <a:r>
                            <a:rPr lang="en-GB" sz="1500">
                              <a:effectLst/>
                            </a:rPr>
                            <a:t>Less than three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≤5)</m:t>
                                </m:r>
                              </m:oMath>
                            </m:oMathPara>
                          </a14:m>
                          <a:endParaRPr lang="en-GB" sz="100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8"/>
                      </a:ext>
                    </a:extLst>
                  </a:tr>
                  <a:tr h="526181">
                    <a:tc>
                      <a:txBody>
                        <a:bodyPr/>
                        <a:lstStyle/>
                        <a:p>
                          <a:pPr algn="ctr">
                            <a:lnSpc>
                              <a:spcPct val="115000"/>
                            </a:lnSpc>
                            <a:spcAft>
                              <a:spcPts val="0"/>
                            </a:spcAft>
                          </a:pPr>
                          <a:r>
                            <a:rPr lang="en-GB" sz="1500">
                              <a:effectLst/>
                            </a:rPr>
                            <a:t>More than nine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r>
                                  <a:rPr lang="en-GB" sz="1500">
                                    <a:effectLst/>
                                    <a:latin typeface="Cambria Math"/>
                                  </a:rPr>
                                  <m:t>𝑃</m:t>
                                </m:r>
                                <m:d>
                                  <m:dPr>
                                    <m:ctrlPr>
                                      <a:rPr lang="en-GB" sz="1500" i="1">
                                        <a:effectLst/>
                                        <a:latin typeface="Cambria Math" panose="02040503050406030204" pitchFamily="18" charset="0"/>
                                      </a:rPr>
                                    </m:ctrlPr>
                                  </m:dPr>
                                  <m:e>
                                    <m:r>
                                      <a:rPr lang="en-GB" sz="1500">
                                        <a:effectLst/>
                                        <a:latin typeface="Cambria Math"/>
                                      </a:rPr>
                                      <m:t>𝑥</m:t>
                                    </m:r>
                                    <m:r>
                                      <a:rPr lang="en-GB" sz="1500">
                                        <a:effectLst/>
                                        <a:latin typeface="Cambria Math"/>
                                      </a:rPr>
                                      <m:t>≤6</m:t>
                                    </m:r>
                                  </m:e>
                                </m:d>
                                <m:r>
                                  <a:rPr lang="en-GB" sz="1500">
                                    <a:effectLst/>
                                    <a:latin typeface="Cambria Math"/>
                                  </a:rPr>
                                  <m:t>−</m:t>
                                </m:r>
                                <m:r>
                                  <a:rPr lang="en-GB" sz="1500">
                                    <a:effectLst/>
                                    <a:latin typeface="Cambria Math"/>
                                  </a:rPr>
                                  <m:t>𝑃</m:t>
                                </m:r>
                                <m:r>
                                  <a:rPr lang="en-GB" sz="1500">
                                    <a:effectLst/>
                                    <a:latin typeface="Cambria Math"/>
                                  </a:rPr>
                                  <m:t>(</m:t>
                                </m:r>
                                <m:r>
                                  <a:rPr lang="en-GB" sz="1500">
                                    <a:effectLst/>
                                    <a:latin typeface="Cambria Math"/>
                                  </a:rPr>
                                  <m:t>𝑥</m:t>
                                </m:r>
                                <m:r>
                                  <a:rPr lang="en-GB" sz="1500">
                                    <a:effectLst/>
                                    <a:latin typeface="Cambria Math"/>
                                  </a:rPr>
                                  <m:t>≤2)</m:t>
                                </m:r>
                              </m:oMath>
                            </m:oMathPara>
                          </a14:m>
                          <a:endParaRPr lang="en-GB" sz="1000" dirty="0">
                            <a:effectLst/>
                            <a:latin typeface="Calibri"/>
                            <a:ea typeface="Times New Roman"/>
                            <a:cs typeface="Times New Roman"/>
                          </a:endParaRPr>
                        </a:p>
                      </a:txBody>
                      <a:tcPr marL="63235" marR="63235" marT="0" marB="0" anchor="ctr"/>
                    </a:tc>
                    <a:extLst>
                      <a:ext uri="{0D108BD9-81ED-4DB2-BD59-A6C34878D82A}">
                        <a16:rowId xmlns:a16="http://schemas.microsoft.com/office/drawing/2014/main" val="10009"/>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364983824"/>
                  </p:ext>
                </p:extLst>
              </p:nvPr>
            </p:nvGraphicFramePr>
            <p:xfrm>
              <a:off x="336884" y="1283371"/>
              <a:ext cx="11069053" cy="5261810"/>
            </p:xfrm>
            <a:graphic>
              <a:graphicData uri="http://schemas.openxmlformats.org/drawingml/2006/table">
                <a:tbl>
                  <a:tblPr firstRow="1" firstCol="1" bandRow="1">
                    <a:tableStyleId>{5940675A-B579-460E-94D1-54222C63F5DA}</a:tableStyleId>
                  </a:tblPr>
                  <a:tblGrid>
                    <a:gridCol w="3795488"/>
                    <a:gridCol w="3430164"/>
                    <a:gridCol w="3843401"/>
                  </a:tblGrid>
                  <a:tr h="526181">
                    <a:tc>
                      <a:txBody>
                        <a:bodyPr/>
                        <a:lstStyle/>
                        <a:p>
                          <a:pPr algn="ctr">
                            <a:lnSpc>
                              <a:spcPct val="115000"/>
                            </a:lnSpc>
                            <a:spcAft>
                              <a:spcPts val="0"/>
                            </a:spcAft>
                          </a:pPr>
                          <a:r>
                            <a:rPr lang="en-GB" sz="1500" dirty="0">
                              <a:effectLst/>
                            </a:rPr>
                            <a:t>At most five</a:t>
                          </a:r>
                          <a:endParaRPr lang="en-GB" sz="1000" dirty="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1163" r="-158" b="-903488"/>
                          </a:stretch>
                        </a:blipFill>
                      </a:tcPr>
                    </a:tc>
                  </a:tr>
                  <a:tr h="526181">
                    <a:tc>
                      <a:txBody>
                        <a:bodyPr/>
                        <a:lstStyle/>
                        <a:p>
                          <a:pPr algn="ctr">
                            <a:lnSpc>
                              <a:spcPct val="115000"/>
                            </a:lnSpc>
                            <a:spcAft>
                              <a:spcPts val="0"/>
                            </a:spcAft>
                          </a:pPr>
                          <a:r>
                            <a:rPr lang="en-GB" sz="1500">
                              <a:effectLst/>
                            </a:rPr>
                            <a:t>More than five but fewer than nine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100000" r="-158" b="-793103"/>
                          </a:stretch>
                        </a:blipFill>
                      </a:tcPr>
                    </a:tc>
                  </a:tr>
                  <a:tr h="526181">
                    <a:tc>
                      <a:txBody>
                        <a:bodyPr/>
                        <a:lstStyle/>
                        <a:p>
                          <a:pPr algn="ctr">
                            <a:lnSpc>
                              <a:spcPct val="115000"/>
                            </a:lnSpc>
                            <a:spcAft>
                              <a:spcPts val="0"/>
                            </a:spcAft>
                          </a:pPr>
                          <a:r>
                            <a:rPr lang="en-GB" sz="1500">
                              <a:effectLst/>
                            </a:rPr>
                            <a:t>Exactly six</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202326" r="-158" b="-702326"/>
                          </a:stretch>
                        </a:blipFill>
                      </a:tcPr>
                    </a:tc>
                  </a:tr>
                  <a:tr h="526181">
                    <a:tc>
                      <a:txBody>
                        <a:bodyPr/>
                        <a:lstStyle/>
                        <a:p>
                          <a:pPr algn="ctr">
                            <a:lnSpc>
                              <a:spcPct val="115000"/>
                            </a:lnSpc>
                            <a:spcAft>
                              <a:spcPts val="0"/>
                            </a:spcAft>
                          </a:pPr>
                          <a:r>
                            <a:rPr lang="en-GB" sz="1500" dirty="0">
                              <a:effectLst/>
                            </a:rPr>
                            <a:t>At least three</a:t>
                          </a:r>
                          <a:endParaRPr lang="en-GB" sz="1000" dirty="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302326" r="-158" b="-602326"/>
                          </a:stretch>
                        </a:blipFill>
                      </a:tcPr>
                    </a:tc>
                  </a:tr>
                  <a:tr h="526181">
                    <a:tc>
                      <a:txBody>
                        <a:bodyPr/>
                        <a:lstStyle/>
                        <a:p>
                          <a:pPr algn="ctr">
                            <a:lnSpc>
                              <a:spcPct val="115000"/>
                            </a:lnSpc>
                            <a:spcAft>
                              <a:spcPts val="0"/>
                            </a:spcAft>
                          </a:pPr>
                          <a:r>
                            <a:rPr lang="en-GB" sz="1500">
                              <a:effectLst/>
                            </a:rPr>
                            <a:t>At least four but fewer than ten</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397701" r="-158" b="-495402"/>
                          </a:stretch>
                        </a:blipFill>
                      </a:tcPr>
                    </a:tc>
                  </a:tr>
                  <a:tr h="526181">
                    <a:tc>
                      <a:txBody>
                        <a:bodyPr/>
                        <a:lstStyle/>
                        <a:p>
                          <a:pPr algn="ctr">
                            <a:lnSpc>
                              <a:spcPct val="115000"/>
                            </a:lnSpc>
                            <a:spcAft>
                              <a:spcPts val="0"/>
                            </a:spcAft>
                          </a:pPr>
                          <a:r>
                            <a:rPr lang="en-GB" sz="1500">
                              <a:effectLst/>
                            </a:rPr>
                            <a:t>Seven or more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503488" r="-158" b="-401163"/>
                          </a:stretch>
                        </a:blipFill>
                      </a:tcPr>
                    </a:tc>
                  </a:tr>
                  <a:tr h="526181">
                    <a:tc>
                      <a:txBody>
                        <a:bodyPr/>
                        <a:lstStyle/>
                        <a:p>
                          <a:pPr algn="ctr">
                            <a:lnSpc>
                              <a:spcPct val="115000"/>
                            </a:lnSpc>
                            <a:spcAft>
                              <a:spcPts val="0"/>
                            </a:spcAft>
                          </a:pPr>
                          <a:r>
                            <a:rPr lang="en-GB" sz="1500">
                              <a:effectLst/>
                            </a:rPr>
                            <a:t>Between three and six inclusive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603488" r="-158" b="-301163"/>
                          </a:stretch>
                        </a:blipFill>
                      </a:tcPr>
                    </a:tc>
                  </a:tr>
                  <a:tr h="526181">
                    <a:tc>
                      <a:txBody>
                        <a:bodyPr/>
                        <a:lstStyle/>
                        <a:p>
                          <a:pPr algn="ctr">
                            <a:lnSpc>
                              <a:spcPct val="115000"/>
                            </a:lnSpc>
                            <a:spcAft>
                              <a:spcPts val="0"/>
                            </a:spcAft>
                          </a:pPr>
                          <a:r>
                            <a:rPr lang="en-GB" sz="1500">
                              <a:effectLst/>
                            </a:rPr>
                            <a:t>No more than seven</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703488" r="-158" b="-201163"/>
                          </a:stretch>
                        </a:blipFill>
                      </a:tcPr>
                    </a:tc>
                  </a:tr>
                  <a:tr h="526181">
                    <a:tc>
                      <a:txBody>
                        <a:bodyPr/>
                        <a:lstStyle/>
                        <a:p>
                          <a:pPr algn="ctr">
                            <a:lnSpc>
                              <a:spcPct val="115000"/>
                            </a:lnSpc>
                            <a:spcAft>
                              <a:spcPts val="0"/>
                            </a:spcAft>
                          </a:pPr>
                          <a:r>
                            <a:rPr lang="en-GB" sz="1500">
                              <a:effectLst/>
                            </a:rPr>
                            <a:t>Less than three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794253" r="-158" b="-98851"/>
                          </a:stretch>
                        </a:blipFill>
                      </a:tcPr>
                    </a:tc>
                  </a:tr>
                  <a:tr h="526181">
                    <a:tc>
                      <a:txBody>
                        <a:bodyPr/>
                        <a:lstStyle/>
                        <a:p>
                          <a:pPr algn="ctr">
                            <a:lnSpc>
                              <a:spcPct val="115000"/>
                            </a:lnSpc>
                            <a:spcAft>
                              <a:spcPts val="0"/>
                            </a:spcAft>
                          </a:pPr>
                          <a:r>
                            <a:rPr lang="en-GB" sz="1500">
                              <a:effectLst/>
                            </a:rPr>
                            <a:t>More than nine</a:t>
                          </a:r>
                          <a:endParaRPr lang="en-GB" sz="1000">
                            <a:effectLst/>
                            <a:latin typeface="Calibri"/>
                            <a:ea typeface="Times New Roman"/>
                            <a:cs typeface="Times New Roman"/>
                          </a:endParaRPr>
                        </a:p>
                      </a:txBody>
                      <a:tcPr marL="63235" marR="63235" marT="0" marB="0" anchor="ctr"/>
                    </a:tc>
                    <a:tc>
                      <a:txBody>
                        <a:bodyPr/>
                        <a:lstStyle/>
                        <a:p>
                          <a:pPr algn="ctr">
                            <a:lnSpc>
                              <a:spcPct val="115000"/>
                            </a:lnSpc>
                            <a:spcAft>
                              <a:spcPts val="0"/>
                            </a:spcAft>
                          </a:pPr>
                          <a:r>
                            <a:rPr lang="en-GB" sz="2400" dirty="0">
                              <a:effectLst/>
                            </a:rPr>
                            <a:t> </a:t>
                          </a:r>
                          <a:endParaRPr lang="en-GB" sz="1000" dirty="0">
                            <a:effectLst/>
                            <a:latin typeface="Calibri"/>
                            <a:ea typeface="Times New Roman"/>
                            <a:cs typeface="Times New Roman"/>
                          </a:endParaRPr>
                        </a:p>
                      </a:txBody>
                      <a:tcPr marL="63235" marR="63235"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marL="63235" marR="63235" marT="0" marB="0" anchor="ctr">
                        <a:blipFill rotWithShape="1">
                          <a:blip r:embed="rId3"/>
                          <a:stretch>
                            <a:fillRect l="-187797" t="-904651" r="-158"/>
                          </a:stretch>
                        </a:blipFill>
                      </a:tcPr>
                    </a:tc>
                  </a:tr>
                </a:tbl>
              </a:graphicData>
            </a:graphic>
          </p:graphicFrame>
        </mc:Fallback>
      </mc:AlternateContent>
    </p:spTree>
    <p:extLst>
      <p:ext uri="{BB962C8B-B14F-4D97-AF65-F5344CB8AC3E}">
        <p14:creationId xmlns:p14="http://schemas.microsoft.com/office/powerpoint/2010/main" val="2437792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probabilities using the Poisson distribution</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14:m>
                  <m:oMath xmlns:m="http://schemas.openxmlformats.org/officeDocument/2006/math">
                    <m:r>
                      <a:rPr lang="en-GB" i="1" smtClean="0">
                        <a:latin typeface="Cambria Math"/>
                      </a:rPr>
                      <m:t>𝑋</m:t>
                    </m:r>
                    <m:r>
                      <a:rPr lang="en-GB" i="1" smtClean="0">
                        <a:latin typeface="Cambria Math"/>
                      </a:rPr>
                      <m:t>~</m:t>
                    </m:r>
                    <m:r>
                      <a:rPr lang="en-GB" i="1" smtClean="0">
                        <a:latin typeface="Cambria Math"/>
                      </a:rPr>
                      <m:t>𝑃𝑜</m:t>
                    </m:r>
                    <m:r>
                      <a:rPr lang="en-GB" i="1" smtClean="0">
                        <a:latin typeface="Cambria Math"/>
                      </a:rPr>
                      <m:t>(</m:t>
                    </m:r>
                    <m:r>
                      <a:rPr lang="en-GB" i="1" smtClean="0">
                        <a:latin typeface="Cambria Math"/>
                      </a:rPr>
                      <m:t>𝜆</m:t>
                    </m:r>
                    <m:r>
                      <a:rPr lang="en-GB" i="1" smtClean="0">
                        <a:latin typeface="Cambria Math"/>
                      </a:rPr>
                      <m:t>)</m:t>
                    </m:r>
                  </m:oMath>
                </a14:m>
                <a:r>
                  <a:rPr lang="en-GB" dirty="0"/>
                  <a:t> where </a:t>
                </a:r>
                <a14:m>
                  <m:oMath xmlns:m="http://schemas.openxmlformats.org/officeDocument/2006/math">
                    <m:r>
                      <a:rPr lang="en-GB" i="1">
                        <a:latin typeface="Cambria Math"/>
                      </a:rPr>
                      <m:t>𝜇</m:t>
                    </m:r>
                    <m:r>
                      <a:rPr lang="en-GB" i="1">
                        <a:latin typeface="Cambria Math"/>
                      </a:rPr>
                      <m:t>=</m:t>
                    </m:r>
                    <m:sSup>
                      <m:sSupPr>
                        <m:ctrlPr>
                          <a:rPr lang="en-GB" i="1">
                            <a:latin typeface="Cambria Math" panose="02040503050406030204" pitchFamily="18" charset="0"/>
                          </a:rPr>
                        </m:ctrlPr>
                      </m:sSupPr>
                      <m:e>
                        <m:r>
                          <a:rPr lang="en-GB" i="1">
                            <a:latin typeface="Cambria Math"/>
                          </a:rPr>
                          <m:t>𝜎</m:t>
                        </m:r>
                      </m:e>
                      <m:sup>
                        <m:r>
                          <a:rPr lang="en-GB" i="1">
                            <a:latin typeface="Cambria Math"/>
                          </a:rPr>
                          <m:t>2</m:t>
                        </m:r>
                      </m:sup>
                    </m:sSup>
                    <m:r>
                      <a:rPr lang="en-GB" i="1">
                        <a:latin typeface="Cambria Math"/>
                      </a:rPr>
                      <m:t>=</m:t>
                    </m:r>
                    <m:r>
                      <a:rPr lang="en-GB" i="1">
                        <a:latin typeface="Cambria Math"/>
                      </a:rPr>
                      <m:t>𝜆</m:t>
                    </m:r>
                  </m:oMath>
                </a14:m>
                <a:endParaRPr lang="en-GB" dirty="0" smtClean="0"/>
              </a:p>
              <a:p>
                <a:r>
                  <a:rPr lang="en-GB" dirty="0" smtClean="0"/>
                  <a:t>To find probabilities use </a:t>
                </a:r>
                <a14:m>
                  <m:oMath xmlns:m="http://schemas.openxmlformats.org/officeDocument/2006/math">
                    <m:sSub>
                      <m:sSubPr>
                        <m:ctrlPr>
                          <a:rPr lang="en-GB" i="1">
                            <a:latin typeface="Cambria Math" panose="02040503050406030204" pitchFamily="18" charset="0"/>
                          </a:rPr>
                        </m:ctrlPr>
                      </m:sSubPr>
                      <m:e>
                        <m:r>
                          <a:rPr lang="en-GB" i="1">
                            <a:latin typeface="Cambria Math"/>
                          </a:rPr>
                          <m:t>𝑝</m:t>
                        </m:r>
                      </m:e>
                      <m:sub>
                        <m:r>
                          <a:rPr lang="en-GB" i="1">
                            <a:latin typeface="Cambria Math"/>
                          </a:rPr>
                          <m:t>𝑟</m:t>
                        </m:r>
                      </m:sub>
                    </m:sSub>
                    <m:r>
                      <a:rPr lang="en-GB" i="1">
                        <a:latin typeface="Cambria Math"/>
                      </a:rPr>
                      <m:t>=</m:t>
                    </m:r>
                    <m:sSup>
                      <m:sSupPr>
                        <m:ctrlPr>
                          <a:rPr lang="en-GB" i="1">
                            <a:latin typeface="Cambria Math" panose="02040503050406030204" pitchFamily="18" charset="0"/>
                          </a:rPr>
                        </m:ctrlPr>
                      </m:sSupPr>
                      <m:e>
                        <m:r>
                          <a:rPr lang="en-GB" i="1">
                            <a:latin typeface="Cambria Math"/>
                          </a:rPr>
                          <m:t>𝑒</m:t>
                        </m:r>
                      </m:e>
                      <m:sup>
                        <m:r>
                          <a:rPr lang="en-GB" i="1">
                            <a:latin typeface="Cambria Math"/>
                          </a:rPr>
                          <m:t>−</m:t>
                        </m:r>
                        <m:r>
                          <a:rPr lang="en-GB" i="1">
                            <a:latin typeface="Cambria Math"/>
                          </a:rPr>
                          <m:t>𝜆</m:t>
                        </m:r>
                      </m:sup>
                    </m:sSup>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𝜆</m:t>
                            </m:r>
                          </m:e>
                          <m:sup>
                            <m:r>
                              <a:rPr lang="en-GB" i="1">
                                <a:latin typeface="Cambria Math"/>
                              </a:rPr>
                              <m:t>𝑟</m:t>
                            </m:r>
                          </m:sup>
                        </m:sSup>
                      </m:num>
                      <m:den>
                        <m:r>
                          <a:rPr lang="en-GB" i="1">
                            <a:latin typeface="Cambria Math"/>
                          </a:rPr>
                          <m:t>𝑟</m:t>
                        </m:r>
                        <m:r>
                          <a:rPr lang="en-GB" i="1">
                            <a:latin typeface="Cambria Math"/>
                          </a:rPr>
                          <m:t>!</m:t>
                        </m:r>
                      </m:den>
                    </m:f>
                  </m:oMath>
                </a14:m>
                <a:r>
                  <a:rPr lang="en-GB" dirty="0" smtClean="0"/>
                  <a:t> as given in the formula booklet.</a:t>
                </a:r>
              </a:p>
              <a:p>
                <a:pPr marL="0" indent="0">
                  <a:buNone/>
                </a:pPr>
                <a:endParaRPr lang="en-GB" dirty="0" smtClean="0"/>
              </a:p>
              <a:p>
                <a:pPr marL="0" indent="0">
                  <a:buNone/>
                </a:pPr>
                <a:r>
                  <a:rPr lang="en-GB" dirty="0" smtClean="0"/>
                  <a:t> (Note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a:rPr>
                          <m:t>𝑝</m:t>
                        </m:r>
                      </m:e>
                      <m:sub>
                        <m:r>
                          <a:rPr lang="en-GB" b="0" i="1" smtClean="0">
                            <a:latin typeface="Cambria Math"/>
                          </a:rPr>
                          <m:t>𝑟</m:t>
                        </m:r>
                      </m:sub>
                    </m:sSub>
                    <m:r>
                      <a:rPr lang="en-GB" b="0" i="1" smtClean="0">
                        <a:latin typeface="Cambria Math"/>
                        <a:ea typeface="Cambria Math"/>
                      </a:rPr>
                      <m:t>≡</m:t>
                    </m:r>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a:rPr>
                      <m:t>=</m:t>
                    </m:r>
                    <m:r>
                      <a:rPr lang="en-GB" b="0" i="1" smtClean="0">
                        <a:latin typeface="Cambria Math"/>
                      </a:rPr>
                      <m:t>𝑟</m:t>
                    </m:r>
                    <m:r>
                      <a:rPr lang="en-GB" b="0" i="1" smtClean="0">
                        <a:latin typeface="Cambria Math"/>
                      </a:rPr>
                      <m:t>)</m:t>
                    </m:r>
                  </m:oMath>
                </a14:m>
                <a:r>
                  <a:rPr lang="en-GB" dirty="0" smtClean="0"/>
                  <a:t>)</a:t>
                </a: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899" t="-1945"/>
                </a:stretch>
              </a:blipFill>
            </p:spPr>
            <p:txBody>
              <a:bodyPr/>
              <a:lstStyle/>
              <a:p>
                <a:r>
                  <a:rPr lang="en-GB">
                    <a:noFill/>
                  </a:rPr>
                  <a:t> </a:t>
                </a:r>
              </a:p>
            </p:txBody>
          </p:sp>
        </mc:Fallback>
      </mc:AlternateContent>
    </p:spTree>
    <p:extLst>
      <p:ext uri="{BB962C8B-B14F-4D97-AF65-F5344CB8AC3E}">
        <p14:creationId xmlns:p14="http://schemas.microsoft.com/office/powerpoint/2010/main" val="2448308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indent="0">
                  <a:buNone/>
                </a:pPr>
                <a:r>
                  <a:rPr lang="en-GB" dirty="0" smtClean="0"/>
                  <a:t>Given that </a:t>
                </a:r>
                <a14:m>
                  <m:oMath xmlns:m="http://schemas.openxmlformats.org/officeDocument/2006/math">
                    <m:r>
                      <m:rPr>
                        <m:sty m:val="p"/>
                      </m:rPr>
                      <a:rPr lang="en-GB" b="0" i="0" smtClean="0">
                        <a:latin typeface="Cambria Math"/>
                      </a:rPr>
                      <m:t>X</m:t>
                    </m:r>
                    <m:r>
                      <a:rPr lang="en-GB" b="0" i="0" smtClean="0">
                        <a:latin typeface="Cambria Math"/>
                        <a:ea typeface="Cambria Math"/>
                      </a:rPr>
                      <m:t>~</m:t>
                    </m:r>
                    <m:r>
                      <m:rPr>
                        <m:sty m:val="p"/>
                      </m:rPr>
                      <a:rPr lang="en-GB" b="0" i="0" smtClean="0">
                        <a:latin typeface="Cambria Math"/>
                        <a:ea typeface="Cambria Math"/>
                      </a:rPr>
                      <m:t>Po</m:t>
                    </m:r>
                    <m:d>
                      <m:dPr>
                        <m:ctrlPr>
                          <a:rPr lang="en-GB" b="0" i="1" smtClean="0">
                            <a:latin typeface="Cambria Math" panose="02040503050406030204" pitchFamily="18" charset="0"/>
                            <a:ea typeface="Cambria Math"/>
                          </a:rPr>
                        </m:ctrlPr>
                      </m:dPr>
                      <m:e>
                        <m:r>
                          <a:rPr lang="en-GB" b="0" i="0" smtClean="0">
                            <a:latin typeface="Cambria Math"/>
                            <a:ea typeface="Cambria Math"/>
                          </a:rPr>
                          <m:t>2.4</m:t>
                        </m:r>
                      </m:e>
                    </m:d>
                    <m:r>
                      <a:rPr lang="en-GB" b="0" i="0" smtClean="0">
                        <a:latin typeface="Cambria Math"/>
                        <a:ea typeface="Cambria Math"/>
                      </a:rPr>
                      <m:t>, </m:t>
                    </m:r>
                  </m:oMath>
                </a14:m>
                <a:r>
                  <a:rPr lang="en-GB" dirty="0" smtClean="0"/>
                  <a:t>find:</a:t>
                </a:r>
              </a:p>
              <a:p>
                <a:pPr marL="514350" indent="-514350">
                  <a:buFont typeface="+mj-lt"/>
                  <a:buAutoNum type="alphaLcParenR"/>
                </a:pP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a:rPr>
                      <m:t>=9)</m:t>
                    </m:r>
                  </m:oMath>
                </a14:m>
                <a:endParaRPr lang="en-GB" i="1" dirty="0" smtClean="0"/>
              </a:p>
              <a:p>
                <a:pPr marL="514350" indent="-514350">
                  <a:buFont typeface="+mj-lt"/>
                  <a:buAutoNum type="alphaLcParenR"/>
                </a:pP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a:rPr>
                      <m:t>≤1)</m:t>
                    </m:r>
                  </m:oMath>
                </a14:m>
                <a:endParaRPr lang="en-GB" i="1" dirty="0" smtClean="0"/>
              </a:p>
              <a:p>
                <a:pPr marL="514350" indent="-514350">
                  <a:buFont typeface="+mj-lt"/>
                  <a:buAutoNum type="alphaLcParenR"/>
                </a:pPr>
                <a14:m>
                  <m:oMath xmlns:m="http://schemas.openxmlformats.org/officeDocument/2006/math">
                    <m:r>
                      <a:rPr lang="en-GB" b="0" i="1" smtClean="0">
                        <a:latin typeface="Cambria Math"/>
                      </a:rPr>
                      <m:t>𝑃</m:t>
                    </m:r>
                    <m:r>
                      <a:rPr lang="en-GB" b="0" i="1" smtClean="0">
                        <a:latin typeface="Cambria Math"/>
                      </a:rPr>
                      <m:t>(</m:t>
                    </m:r>
                    <m:r>
                      <a:rPr lang="en-GB" b="0" i="1" smtClean="0">
                        <a:latin typeface="Cambria Math"/>
                      </a:rPr>
                      <m:t>𝑋</m:t>
                    </m:r>
                    <m:r>
                      <a:rPr lang="en-GB" b="0" i="1" smtClean="0">
                        <a:latin typeface="Cambria Math"/>
                      </a:rPr>
                      <m:t>&gt;3)</m:t>
                    </m:r>
                  </m:oMath>
                </a14:m>
                <a:endParaRPr lang="en-GB" i="1" dirty="0" smtClean="0"/>
              </a:p>
              <a:p>
                <a:pPr marL="514350" indent="-514350">
                  <a:buFont typeface="+mj-lt"/>
                  <a:buAutoNum type="alphaLcParenR"/>
                </a:pPr>
                <a14:m>
                  <m:oMath xmlns:m="http://schemas.openxmlformats.org/officeDocument/2006/math">
                    <m:r>
                      <a:rPr lang="en-GB" b="0" i="1" smtClean="0">
                        <a:latin typeface="Cambria Math"/>
                      </a:rPr>
                      <m:t>𝑃</m:t>
                    </m:r>
                    <m:r>
                      <a:rPr lang="en-GB" b="0" i="1" smtClean="0">
                        <a:latin typeface="Cambria Math"/>
                      </a:rPr>
                      <m:t>(3&lt;</m:t>
                    </m:r>
                    <m:r>
                      <a:rPr lang="en-GB" b="0" i="1" smtClean="0">
                        <a:latin typeface="Cambria Math"/>
                      </a:rPr>
                      <m:t>𝑋</m:t>
                    </m:r>
                    <m:r>
                      <a:rPr lang="en-GB" b="0" i="1" smtClean="0">
                        <a:latin typeface="Cambria Math"/>
                      </a:rPr>
                      <m:t>≤7)</m:t>
                    </m:r>
                  </m:oMath>
                </a14:m>
                <a:endParaRPr lang="en-GB" i="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a:stretch>
              </a:blipFill>
            </p:spPr>
            <p:txBody>
              <a:bodyPr/>
              <a:lstStyle/>
              <a:p>
                <a:r>
                  <a:rPr lang="en-GB">
                    <a:noFill/>
                  </a:rPr>
                  <a:t> </a:t>
                </a:r>
              </a:p>
            </p:txBody>
          </p:sp>
        </mc:Fallback>
      </mc:AlternateContent>
    </p:spTree>
    <p:extLst>
      <p:ext uri="{BB962C8B-B14F-4D97-AF65-F5344CB8AC3E}">
        <p14:creationId xmlns:p14="http://schemas.microsoft.com/office/powerpoint/2010/main" val="1407517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331788" y="988542"/>
                <a:ext cx="11525250" cy="5605934"/>
              </a:xfrm>
            </p:spPr>
            <p:txBody>
              <a:bodyPr/>
              <a:lstStyle/>
              <a:p>
                <a:pPr marL="0" indent="0">
                  <a:buNone/>
                </a:pPr>
                <a:r>
                  <a:rPr lang="en-GB" dirty="0" smtClean="0"/>
                  <a:t>Given that </a:t>
                </a:r>
                <a14:m>
                  <m:oMath xmlns:m="http://schemas.openxmlformats.org/officeDocument/2006/math">
                    <m:r>
                      <m:rPr>
                        <m:sty m:val="p"/>
                      </m:rPr>
                      <a:rPr lang="en-GB" b="0" i="0" smtClean="0">
                        <a:latin typeface="Cambria Math"/>
                      </a:rPr>
                      <m:t>X</m:t>
                    </m:r>
                    <m:r>
                      <a:rPr lang="en-GB" b="0" i="0" smtClean="0">
                        <a:latin typeface="Cambria Math"/>
                        <a:ea typeface="Cambria Math"/>
                      </a:rPr>
                      <m:t>~</m:t>
                    </m:r>
                    <m:r>
                      <m:rPr>
                        <m:sty m:val="p"/>
                      </m:rPr>
                      <a:rPr lang="en-GB" b="0" i="0" smtClean="0">
                        <a:latin typeface="Cambria Math"/>
                        <a:ea typeface="Cambria Math"/>
                      </a:rPr>
                      <m:t>Po</m:t>
                    </m:r>
                    <m:d>
                      <m:dPr>
                        <m:ctrlPr>
                          <a:rPr lang="en-GB" b="0" i="1" smtClean="0">
                            <a:latin typeface="Cambria Math" panose="02040503050406030204" pitchFamily="18" charset="0"/>
                            <a:ea typeface="Cambria Math"/>
                          </a:rPr>
                        </m:ctrlPr>
                      </m:dPr>
                      <m:e>
                        <m:r>
                          <a:rPr lang="en-GB" b="0" i="0" smtClean="0">
                            <a:latin typeface="Cambria Math"/>
                            <a:ea typeface="Cambria Math"/>
                          </a:rPr>
                          <m:t>5.8</m:t>
                        </m:r>
                      </m:e>
                    </m:d>
                    <m:r>
                      <a:rPr lang="en-GB" b="0" i="0" smtClean="0">
                        <a:latin typeface="Cambria Math"/>
                        <a:ea typeface="Cambria Math"/>
                      </a:rPr>
                      <m:t>, </m:t>
                    </m:r>
                  </m:oMath>
                </a14:m>
                <a:r>
                  <a:rPr lang="en-GB" dirty="0" smtClean="0"/>
                  <a:t>find:</a:t>
                </a:r>
              </a:p>
              <a:p>
                <a:pPr marL="514350" indent="-514350">
                  <a:buAutoNum type="alphaLcParenR"/>
                </a:pPr>
                <a14:m>
                  <m:oMath xmlns:m="http://schemas.openxmlformats.org/officeDocument/2006/math">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=9</m:t>
                        </m:r>
                      </m:e>
                    </m:d>
                    <m:r>
                      <a:rPr lang="en-GB" b="0" i="0" smtClean="0">
                        <a:latin typeface="Cambria Math"/>
                      </a:rPr>
                      <m:t>=</m:t>
                    </m:r>
                  </m:oMath>
                </a14:m>
                <a:endParaRPr lang="en-GB" b="0" i="0"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GB" b="0" i="1" smtClean="0">
                              <a:solidFill>
                                <a:srgbClr val="FF0000"/>
                              </a:solidFill>
                              <a:latin typeface="Cambria Math" panose="02040503050406030204" pitchFamily="18" charset="0"/>
                            </a:rPr>
                          </m:ctrlPr>
                        </m:sSupPr>
                        <m:e>
                          <m:r>
                            <m:rPr>
                              <m:sty m:val="p"/>
                            </m:rPr>
                            <a:rPr lang="en-GB" b="0" i="0" smtClean="0">
                              <a:solidFill>
                                <a:srgbClr val="FF0000"/>
                              </a:solidFill>
                              <a:latin typeface="Cambria Math"/>
                            </a:rPr>
                            <m:t>e</m:t>
                          </m:r>
                        </m:e>
                        <m:sup>
                          <m:r>
                            <a:rPr lang="en-GB" b="0" i="0" smtClean="0">
                              <a:solidFill>
                                <a:srgbClr val="FF0000"/>
                              </a:solidFill>
                              <a:latin typeface="Cambria Math"/>
                            </a:rPr>
                            <m:t>−5.8</m:t>
                          </m:r>
                        </m:sup>
                      </m:sSup>
                      <m:f>
                        <m:fPr>
                          <m:ctrlPr>
                            <a:rPr lang="en-GB" b="0" i="1" smtClean="0">
                              <a:solidFill>
                                <a:srgbClr val="FF0000"/>
                              </a:solidFill>
                              <a:latin typeface="Cambria Math" panose="02040503050406030204" pitchFamily="18" charset="0"/>
                            </a:rPr>
                          </m:ctrlPr>
                        </m:fPr>
                        <m:num>
                          <m:sSup>
                            <m:sSupPr>
                              <m:ctrlPr>
                                <a:rPr lang="en-GB" b="0" i="1" smtClean="0">
                                  <a:solidFill>
                                    <a:srgbClr val="FF0000"/>
                                  </a:solidFill>
                                  <a:latin typeface="Cambria Math" panose="02040503050406030204" pitchFamily="18" charset="0"/>
                                </a:rPr>
                              </m:ctrlPr>
                            </m:sSupPr>
                            <m:e>
                              <m:r>
                                <a:rPr lang="en-GB" b="0" i="0" smtClean="0">
                                  <a:solidFill>
                                    <a:srgbClr val="FF0000"/>
                                  </a:solidFill>
                                  <a:latin typeface="Cambria Math"/>
                                </a:rPr>
                                <m:t>5.8</m:t>
                              </m:r>
                            </m:e>
                            <m:sup>
                              <m:r>
                                <a:rPr lang="en-GB" b="0" i="0" smtClean="0">
                                  <a:solidFill>
                                    <a:srgbClr val="FF0000"/>
                                  </a:solidFill>
                                  <a:latin typeface="Cambria Math"/>
                                </a:rPr>
                                <m:t>9</m:t>
                              </m:r>
                            </m:sup>
                          </m:sSup>
                        </m:num>
                        <m:den>
                          <m:r>
                            <a:rPr lang="en-GB" b="0" i="0" smtClean="0">
                              <a:solidFill>
                                <a:srgbClr val="FF0000"/>
                              </a:solidFill>
                              <a:latin typeface="Cambria Math"/>
                            </a:rPr>
                            <m:t>9!</m:t>
                          </m:r>
                        </m:den>
                      </m:f>
                      <m:r>
                        <a:rPr lang="en-GB" b="0" i="0" smtClean="0">
                          <a:solidFill>
                            <a:srgbClr val="FF0000"/>
                          </a:solidFill>
                          <a:latin typeface="Cambria Math"/>
                        </a:rPr>
                        <m:t>=0.061969…=0.0620</m:t>
                      </m:r>
                      <m:d>
                        <m:dPr>
                          <m:ctrlPr>
                            <a:rPr lang="en-GB" b="0" i="1" smtClean="0">
                              <a:solidFill>
                                <a:srgbClr val="FF0000"/>
                              </a:solidFill>
                              <a:latin typeface="Cambria Math" panose="02040503050406030204" pitchFamily="18" charset="0"/>
                            </a:rPr>
                          </m:ctrlPr>
                        </m:dPr>
                        <m:e>
                          <m:r>
                            <a:rPr lang="en-GB" b="0" i="0" smtClean="0">
                              <a:solidFill>
                                <a:srgbClr val="FF0000"/>
                              </a:solidFill>
                              <a:latin typeface="Cambria Math"/>
                            </a:rPr>
                            <m:t>3</m:t>
                          </m:r>
                          <m:r>
                            <m:rPr>
                              <m:sty m:val="p"/>
                            </m:rPr>
                            <a:rPr lang="en-GB" b="0" i="0" smtClean="0">
                              <a:solidFill>
                                <a:srgbClr val="FF0000"/>
                              </a:solidFill>
                              <a:latin typeface="Cambria Math"/>
                            </a:rPr>
                            <m:t>sf</m:t>
                          </m:r>
                        </m:e>
                      </m:d>
                    </m:oMath>
                  </m:oMathPara>
                </a14:m>
                <a:endParaRPr lang="en-GB" b="0" dirty="0" smtClean="0"/>
              </a:p>
              <a:p>
                <a:pPr marL="0" indent="0">
                  <a:buNone/>
                </a:pPr>
                <a:r>
                  <a:rPr lang="en-GB" dirty="0" smtClean="0"/>
                  <a:t>b) </a:t>
                </a:r>
                <a14:m>
                  <m:oMath xmlns:m="http://schemas.openxmlformats.org/officeDocument/2006/math">
                    <m:r>
                      <a:rPr lang="en-GB" i="1">
                        <a:latin typeface="Cambria Math"/>
                      </a:rPr>
                      <m:t>𝑃</m:t>
                    </m:r>
                    <m:d>
                      <m:dPr>
                        <m:ctrlPr>
                          <a:rPr lang="en-GB" i="1">
                            <a:latin typeface="Cambria Math" panose="02040503050406030204" pitchFamily="18" charset="0"/>
                          </a:rPr>
                        </m:ctrlPr>
                      </m:dPr>
                      <m:e>
                        <m:r>
                          <a:rPr lang="en-GB" i="1">
                            <a:latin typeface="Cambria Math"/>
                          </a:rPr>
                          <m:t>𝑋</m:t>
                        </m:r>
                        <m:r>
                          <a:rPr lang="en-GB" i="1">
                            <a:latin typeface="Cambria Math"/>
                          </a:rPr>
                          <m:t>≤1</m:t>
                        </m:r>
                      </m:e>
                    </m:d>
                  </m:oMath>
                </a14:m>
                <a:r>
                  <a:rPr lang="en-GB" b="0" dirty="0" smtClean="0">
                    <a:latin typeface="Cambria Math"/>
                  </a:rPr>
                  <a:t> =</a:t>
                </a:r>
                <a:endParaRPr lang="en-GB" b="0" dirty="0" smtClean="0">
                  <a:latin typeface="Cambria Math"/>
                </a:endParaRPr>
              </a:p>
              <a:p>
                <a:pPr marL="0" indent="0">
                  <a:buNone/>
                </a:pPr>
                <a14:m>
                  <m:oMathPara xmlns:m="http://schemas.openxmlformats.org/officeDocument/2006/math">
                    <m:oMathParaPr>
                      <m:jc m:val="center"/>
                    </m:oMathParaPr>
                    <m:oMath xmlns:m="http://schemas.openxmlformats.org/officeDocument/2006/math">
                      <m:r>
                        <a:rPr lang="en-GB" b="0" i="1" smtClean="0">
                          <a:solidFill>
                            <a:srgbClr val="FF0000"/>
                          </a:solidFill>
                          <a:latin typeface="Cambria Math"/>
                        </a:rPr>
                        <m:t>𝑃</m:t>
                      </m:r>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a:rPr>
                            <m:t>𝑋</m:t>
                          </m:r>
                          <m:r>
                            <a:rPr lang="en-GB" b="0" i="1" smtClean="0">
                              <a:solidFill>
                                <a:srgbClr val="FF0000"/>
                              </a:solidFill>
                              <a:latin typeface="Cambria Math"/>
                            </a:rPr>
                            <m:t>=0</m:t>
                          </m:r>
                        </m:e>
                      </m:d>
                      <m:r>
                        <a:rPr lang="en-GB" b="0" i="1" smtClean="0">
                          <a:solidFill>
                            <a:srgbClr val="FF0000"/>
                          </a:solidFill>
                          <a:latin typeface="Cambria Math"/>
                        </a:rPr>
                        <m:t>+</m:t>
                      </m:r>
                      <m:r>
                        <a:rPr lang="en-GB" b="0" i="1" smtClean="0">
                          <a:solidFill>
                            <a:srgbClr val="FF0000"/>
                          </a:solidFill>
                          <a:latin typeface="Cambria Math"/>
                        </a:rPr>
                        <m:t>𝑃</m:t>
                      </m:r>
                      <m:d>
                        <m:dPr>
                          <m:ctrlPr>
                            <a:rPr lang="en-GB" b="0" i="1" smtClean="0">
                              <a:solidFill>
                                <a:srgbClr val="FF0000"/>
                              </a:solidFill>
                              <a:latin typeface="Cambria Math" panose="02040503050406030204" pitchFamily="18" charset="0"/>
                            </a:rPr>
                          </m:ctrlPr>
                        </m:dPr>
                        <m:e>
                          <m:r>
                            <a:rPr lang="en-GB" b="0" i="1" smtClean="0">
                              <a:solidFill>
                                <a:srgbClr val="FF0000"/>
                              </a:solidFill>
                              <a:latin typeface="Cambria Math"/>
                            </a:rPr>
                            <m:t>𝑋</m:t>
                          </m:r>
                          <m:r>
                            <a:rPr lang="en-GB" b="0" i="1" smtClean="0">
                              <a:solidFill>
                                <a:srgbClr val="FF0000"/>
                              </a:solidFill>
                              <a:latin typeface="Cambria Math"/>
                            </a:rPr>
                            <m:t>=1</m:t>
                          </m:r>
                        </m:e>
                      </m:d>
                      <m:r>
                        <a:rPr lang="en-GB" b="0" i="1" smtClean="0">
                          <a:solidFill>
                            <a:srgbClr val="FF0000"/>
                          </a:solidFill>
                          <a:latin typeface="Cambria Math"/>
                        </a:rPr>
                        <m:t>=</m:t>
                      </m:r>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a:rPr>
                            <m:t>𝑒</m:t>
                          </m:r>
                        </m:e>
                        <m:sup>
                          <m:r>
                            <a:rPr lang="en-GB" b="0" i="1" smtClean="0">
                              <a:solidFill>
                                <a:srgbClr val="FF0000"/>
                              </a:solidFill>
                              <a:latin typeface="Cambria Math"/>
                            </a:rPr>
                            <m:t>−5.8</m:t>
                          </m:r>
                        </m:sup>
                      </m:sSup>
                      <m:d>
                        <m:dPr>
                          <m:ctrlPr>
                            <a:rPr lang="en-GB" b="0" i="1" smtClean="0">
                              <a:solidFill>
                                <a:srgbClr val="FF0000"/>
                              </a:solidFill>
                              <a:latin typeface="Cambria Math" panose="02040503050406030204" pitchFamily="18" charset="0"/>
                            </a:rPr>
                          </m:ctrlPr>
                        </m:dPr>
                        <m:e>
                          <m:f>
                            <m:fPr>
                              <m:ctrlPr>
                                <a:rPr lang="en-GB" b="0" i="1" smtClean="0">
                                  <a:solidFill>
                                    <a:srgbClr val="FF0000"/>
                                  </a:solidFill>
                                  <a:latin typeface="Cambria Math" panose="02040503050406030204" pitchFamily="18" charset="0"/>
                                </a:rPr>
                              </m:ctrlPr>
                            </m:fPr>
                            <m:num>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a:rPr>
                                    <m:t>5.8</m:t>
                                  </m:r>
                                </m:e>
                                <m:sup>
                                  <m:r>
                                    <a:rPr lang="en-GB" b="0" i="1" smtClean="0">
                                      <a:solidFill>
                                        <a:srgbClr val="FF0000"/>
                                      </a:solidFill>
                                      <a:latin typeface="Cambria Math"/>
                                    </a:rPr>
                                    <m:t>0</m:t>
                                  </m:r>
                                </m:sup>
                              </m:sSup>
                            </m:num>
                            <m:den>
                              <m:r>
                                <a:rPr lang="en-GB" b="0" i="1" smtClean="0">
                                  <a:solidFill>
                                    <a:srgbClr val="FF0000"/>
                                  </a:solidFill>
                                  <a:latin typeface="Cambria Math"/>
                                </a:rPr>
                                <m:t>0!</m:t>
                              </m:r>
                            </m:den>
                          </m:f>
                          <m:r>
                            <a:rPr lang="en-GB" b="0" i="1" smtClean="0">
                              <a:solidFill>
                                <a:srgbClr val="FF0000"/>
                              </a:solidFill>
                              <a:latin typeface="Cambria Math"/>
                            </a:rPr>
                            <m:t>+</m:t>
                          </m:r>
                          <m:f>
                            <m:fPr>
                              <m:ctrlPr>
                                <a:rPr lang="en-GB" b="0" i="1" smtClean="0">
                                  <a:solidFill>
                                    <a:srgbClr val="FF0000"/>
                                  </a:solidFill>
                                  <a:latin typeface="Cambria Math" panose="02040503050406030204" pitchFamily="18" charset="0"/>
                                </a:rPr>
                              </m:ctrlPr>
                            </m:fPr>
                            <m:num>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a:rPr>
                                    <m:t>5.8</m:t>
                                  </m:r>
                                </m:e>
                                <m:sup>
                                  <m:r>
                                    <a:rPr lang="en-GB" b="0" i="1" smtClean="0">
                                      <a:solidFill>
                                        <a:srgbClr val="FF0000"/>
                                      </a:solidFill>
                                      <a:latin typeface="Cambria Math"/>
                                    </a:rPr>
                                    <m:t>1</m:t>
                                  </m:r>
                                </m:sup>
                              </m:sSup>
                            </m:num>
                            <m:den>
                              <m:r>
                                <a:rPr lang="en-GB" b="0" i="1" smtClean="0">
                                  <a:solidFill>
                                    <a:srgbClr val="FF0000"/>
                                  </a:solidFill>
                                  <a:latin typeface="Cambria Math"/>
                                </a:rPr>
                                <m:t>1!</m:t>
                              </m:r>
                            </m:den>
                          </m:f>
                        </m:e>
                      </m:d>
                      <m:r>
                        <a:rPr lang="en-GB" b="0" i="1" smtClean="0">
                          <a:solidFill>
                            <a:srgbClr val="FF0000"/>
                          </a:solidFill>
                          <a:latin typeface="Cambria Math"/>
                        </a:rPr>
                        <m:t>=0.020587=0.0206(3</m:t>
                      </m:r>
                      <m:r>
                        <a:rPr lang="en-GB" b="0" i="1" smtClean="0">
                          <a:solidFill>
                            <a:srgbClr val="FF0000"/>
                          </a:solidFill>
                          <a:latin typeface="Cambria Math"/>
                        </a:rPr>
                        <m:t>𝑠𝑓</m:t>
                      </m:r>
                      <m:r>
                        <a:rPr lang="en-GB" b="0" i="1" smtClean="0">
                          <a:solidFill>
                            <a:srgbClr val="FF0000"/>
                          </a:solidFill>
                          <a:latin typeface="Cambria Math"/>
                        </a:rPr>
                        <m:t>)</m:t>
                      </m:r>
                    </m:oMath>
                  </m:oMathPara>
                </a14:m>
                <a:endParaRPr lang="en-GB" i="1" dirty="0">
                  <a:solidFill>
                    <a:srgbClr val="FF0000"/>
                  </a:solidFill>
                </a:endParaRPr>
              </a:p>
              <a:p>
                <a:pPr marL="0" indent="0">
                  <a:buNone/>
                </a:pPr>
                <a:r>
                  <a:rPr lang="en-GB" dirty="0" smtClean="0"/>
                  <a:t>c) </a:t>
                </a:r>
                <a14:m>
                  <m:oMath xmlns:m="http://schemas.openxmlformats.org/officeDocument/2006/math">
                    <m:r>
                      <a:rPr lang="en-GB" i="1">
                        <a:latin typeface="Cambria Math"/>
                      </a:rPr>
                      <m:t>𝑃</m:t>
                    </m:r>
                    <m:d>
                      <m:dPr>
                        <m:ctrlPr>
                          <a:rPr lang="en-GB" i="1">
                            <a:latin typeface="Cambria Math" panose="02040503050406030204" pitchFamily="18" charset="0"/>
                          </a:rPr>
                        </m:ctrlPr>
                      </m:dPr>
                      <m:e>
                        <m:r>
                          <a:rPr lang="en-GB" i="1">
                            <a:latin typeface="Cambria Math"/>
                          </a:rPr>
                          <m:t>𝑋</m:t>
                        </m:r>
                        <m:r>
                          <a:rPr lang="en-GB" i="1">
                            <a:latin typeface="Cambria Math"/>
                          </a:rPr>
                          <m:t>&gt;3</m:t>
                        </m:r>
                      </m:e>
                    </m:d>
                    <m:r>
                      <a:rPr lang="en-GB" b="0" i="1" smtClean="0">
                        <a:latin typeface="Cambria Math"/>
                      </a:rPr>
                      <m:t>=1−</m:t>
                    </m:r>
                    <m:r>
                      <a:rPr lang="en-GB" b="0" i="1" smtClean="0">
                        <a:latin typeface="Cambria Math"/>
                      </a:rPr>
                      <m:t>𝑃</m:t>
                    </m:r>
                    <m:d>
                      <m:dPr>
                        <m:ctrlPr>
                          <a:rPr lang="en-GB" b="0" i="1" smtClean="0">
                            <a:latin typeface="Cambria Math" panose="02040503050406030204" pitchFamily="18" charset="0"/>
                          </a:rPr>
                        </m:ctrlPr>
                      </m:dPr>
                      <m:e>
                        <m:r>
                          <a:rPr lang="en-GB" b="0" i="1" smtClean="0">
                            <a:latin typeface="Cambria Math"/>
                          </a:rPr>
                          <m:t>𝑋</m:t>
                        </m:r>
                        <m:r>
                          <a:rPr lang="en-GB" b="0" i="1" smtClean="0">
                            <a:latin typeface="Cambria Math"/>
                          </a:rPr>
                          <m:t>≤3</m:t>
                        </m:r>
                      </m:e>
                    </m:d>
                  </m:oMath>
                </a14:m>
                <a:r>
                  <a:rPr lang="en-GB" dirty="0">
                    <a:latin typeface="Cambria Math"/>
                  </a:rPr>
                  <a:t> =</a:t>
                </a:r>
              </a:p>
              <a:p>
                <a:pPr marL="0" indent="0">
                  <a:buNone/>
                </a:pPr>
                <a14:m>
                  <m:oMathPara xmlns:m="http://schemas.openxmlformats.org/officeDocument/2006/math">
                    <m:oMathParaPr>
                      <m:jc m:val="centerGroup"/>
                    </m:oMathParaPr>
                    <m:oMath xmlns:m="http://schemas.openxmlformats.org/officeDocument/2006/math">
                      <m:r>
                        <a:rPr lang="en-GB" b="0" i="1" smtClean="0">
                          <a:solidFill>
                            <a:srgbClr val="FF0000"/>
                          </a:solidFill>
                          <a:latin typeface="Cambria Math"/>
                        </a:rPr>
                        <m:t>1−</m:t>
                      </m:r>
                      <m:sSup>
                        <m:sSupPr>
                          <m:ctrlPr>
                            <a:rPr lang="en-GB" i="1">
                              <a:solidFill>
                                <a:srgbClr val="FF0000"/>
                              </a:solidFill>
                              <a:latin typeface="Cambria Math" panose="02040503050406030204" pitchFamily="18" charset="0"/>
                            </a:rPr>
                          </m:ctrlPr>
                        </m:sSupPr>
                        <m:e>
                          <m:r>
                            <a:rPr lang="en-GB" i="1">
                              <a:solidFill>
                                <a:srgbClr val="FF0000"/>
                              </a:solidFill>
                              <a:latin typeface="Cambria Math"/>
                            </a:rPr>
                            <m:t>𝑒</m:t>
                          </m:r>
                        </m:e>
                        <m:sup>
                          <m:r>
                            <a:rPr lang="en-GB" i="1">
                              <a:solidFill>
                                <a:srgbClr val="FF0000"/>
                              </a:solidFill>
                              <a:latin typeface="Cambria Math"/>
                            </a:rPr>
                            <m:t>−5.8</m:t>
                          </m:r>
                        </m:sup>
                      </m:sSup>
                      <m:d>
                        <m:dPr>
                          <m:ctrlPr>
                            <a:rPr lang="en-GB" i="1">
                              <a:solidFill>
                                <a:srgbClr val="FF0000"/>
                              </a:solidFill>
                              <a:latin typeface="Cambria Math" panose="02040503050406030204" pitchFamily="18" charset="0"/>
                            </a:rPr>
                          </m:ctrlPr>
                        </m:dPr>
                        <m:e>
                          <m:f>
                            <m:fPr>
                              <m:ctrlPr>
                                <a:rPr lang="en-GB" i="1">
                                  <a:solidFill>
                                    <a:srgbClr val="FF0000"/>
                                  </a:solidFill>
                                  <a:latin typeface="Cambria Math" panose="02040503050406030204" pitchFamily="18" charset="0"/>
                                </a:rPr>
                              </m:ctrlPr>
                            </m:fPr>
                            <m:num>
                              <m:sSup>
                                <m:sSupPr>
                                  <m:ctrlPr>
                                    <a:rPr lang="en-GB" i="1">
                                      <a:solidFill>
                                        <a:srgbClr val="FF0000"/>
                                      </a:solidFill>
                                      <a:latin typeface="Cambria Math" panose="02040503050406030204" pitchFamily="18" charset="0"/>
                                    </a:rPr>
                                  </m:ctrlPr>
                                </m:sSupPr>
                                <m:e>
                                  <m:r>
                                    <a:rPr lang="en-GB" i="1">
                                      <a:solidFill>
                                        <a:srgbClr val="FF0000"/>
                                      </a:solidFill>
                                      <a:latin typeface="Cambria Math"/>
                                    </a:rPr>
                                    <m:t>5.8</m:t>
                                  </m:r>
                                </m:e>
                                <m:sup>
                                  <m:r>
                                    <a:rPr lang="en-GB" i="1">
                                      <a:solidFill>
                                        <a:srgbClr val="FF0000"/>
                                      </a:solidFill>
                                      <a:latin typeface="Cambria Math"/>
                                    </a:rPr>
                                    <m:t>0</m:t>
                                  </m:r>
                                </m:sup>
                              </m:sSup>
                            </m:num>
                            <m:den>
                              <m:r>
                                <a:rPr lang="en-GB" i="1">
                                  <a:solidFill>
                                    <a:srgbClr val="FF0000"/>
                                  </a:solidFill>
                                  <a:latin typeface="Cambria Math"/>
                                </a:rPr>
                                <m:t>0!</m:t>
                              </m:r>
                            </m:den>
                          </m:f>
                          <m:r>
                            <a:rPr lang="en-GB" i="1">
                              <a:solidFill>
                                <a:srgbClr val="FF0000"/>
                              </a:solidFill>
                              <a:latin typeface="Cambria Math"/>
                            </a:rPr>
                            <m:t>+</m:t>
                          </m:r>
                          <m:f>
                            <m:fPr>
                              <m:ctrlPr>
                                <a:rPr lang="en-GB" i="1">
                                  <a:solidFill>
                                    <a:srgbClr val="FF0000"/>
                                  </a:solidFill>
                                  <a:latin typeface="Cambria Math" panose="02040503050406030204" pitchFamily="18" charset="0"/>
                                </a:rPr>
                              </m:ctrlPr>
                            </m:fPr>
                            <m:num>
                              <m:sSup>
                                <m:sSupPr>
                                  <m:ctrlPr>
                                    <a:rPr lang="en-GB" i="1">
                                      <a:solidFill>
                                        <a:srgbClr val="FF0000"/>
                                      </a:solidFill>
                                      <a:latin typeface="Cambria Math" panose="02040503050406030204" pitchFamily="18" charset="0"/>
                                    </a:rPr>
                                  </m:ctrlPr>
                                </m:sSupPr>
                                <m:e>
                                  <m:r>
                                    <a:rPr lang="en-GB" i="1">
                                      <a:solidFill>
                                        <a:srgbClr val="FF0000"/>
                                      </a:solidFill>
                                      <a:latin typeface="Cambria Math"/>
                                    </a:rPr>
                                    <m:t>5.8</m:t>
                                  </m:r>
                                </m:e>
                                <m:sup>
                                  <m:r>
                                    <a:rPr lang="en-GB" i="1">
                                      <a:solidFill>
                                        <a:srgbClr val="FF0000"/>
                                      </a:solidFill>
                                      <a:latin typeface="Cambria Math"/>
                                    </a:rPr>
                                    <m:t>1</m:t>
                                  </m:r>
                                </m:sup>
                              </m:sSup>
                            </m:num>
                            <m:den>
                              <m:r>
                                <a:rPr lang="en-GB" i="1">
                                  <a:solidFill>
                                    <a:srgbClr val="FF0000"/>
                                  </a:solidFill>
                                  <a:latin typeface="Cambria Math"/>
                                </a:rPr>
                                <m:t>1!</m:t>
                              </m:r>
                            </m:den>
                          </m:f>
                          <m:r>
                            <a:rPr lang="en-GB" b="0" i="1" smtClean="0">
                              <a:solidFill>
                                <a:srgbClr val="FF0000"/>
                              </a:solidFill>
                              <a:latin typeface="Cambria Math"/>
                            </a:rPr>
                            <m:t>+</m:t>
                          </m:r>
                          <m:f>
                            <m:fPr>
                              <m:ctrlPr>
                                <a:rPr lang="en-GB" b="0" i="1" smtClean="0">
                                  <a:solidFill>
                                    <a:srgbClr val="FF0000"/>
                                  </a:solidFill>
                                  <a:latin typeface="Cambria Math" panose="02040503050406030204" pitchFamily="18" charset="0"/>
                                </a:rPr>
                              </m:ctrlPr>
                            </m:fPr>
                            <m:num>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a:rPr>
                                    <m:t>5.8</m:t>
                                  </m:r>
                                </m:e>
                                <m:sup>
                                  <m:r>
                                    <a:rPr lang="en-GB" b="0" i="1" smtClean="0">
                                      <a:solidFill>
                                        <a:srgbClr val="FF0000"/>
                                      </a:solidFill>
                                      <a:latin typeface="Cambria Math"/>
                                    </a:rPr>
                                    <m:t>2</m:t>
                                  </m:r>
                                </m:sup>
                              </m:sSup>
                            </m:num>
                            <m:den>
                              <m:r>
                                <a:rPr lang="en-GB" b="0" i="1" smtClean="0">
                                  <a:solidFill>
                                    <a:srgbClr val="FF0000"/>
                                  </a:solidFill>
                                  <a:latin typeface="Cambria Math"/>
                                </a:rPr>
                                <m:t>2!</m:t>
                              </m:r>
                            </m:den>
                          </m:f>
                          <m:r>
                            <a:rPr lang="en-GB" b="0" i="1" smtClean="0">
                              <a:solidFill>
                                <a:srgbClr val="FF0000"/>
                              </a:solidFill>
                              <a:latin typeface="Cambria Math"/>
                            </a:rPr>
                            <m:t>+</m:t>
                          </m:r>
                          <m:f>
                            <m:fPr>
                              <m:ctrlPr>
                                <a:rPr lang="en-GB" b="0" i="1" smtClean="0">
                                  <a:solidFill>
                                    <a:srgbClr val="FF0000"/>
                                  </a:solidFill>
                                  <a:latin typeface="Cambria Math" panose="02040503050406030204" pitchFamily="18" charset="0"/>
                                </a:rPr>
                              </m:ctrlPr>
                            </m:fPr>
                            <m:num>
                              <m:sSup>
                                <m:sSupPr>
                                  <m:ctrlPr>
                                    <a:rPr lang="en-GB" b="0" i="1" smtClean="0">
                                      <a:solidFill>
                                        <a:srgbClr val="FF0000"/>
                                      </a:solidFill>
                                      <a:latin typeface="Cambria Math" panose="02040503050406030204" pitchFamily="18" charset="0"/>
                                    </a:rPr>
                                  </m:ctrlPr>
                                </m:sSupPr>
                                <m:e>
                                  <m:r>
                                    <a:rPr lang="en-GB" b="0" i="1" smtClean="0">
                                      <a:solidFill>
                                        <a:srgbClr val="FF0000"/>
                                      </a:solidFill>
                                      <a:latin typeface="Cambria Math"/>
                                    </a:rPr>
                                    <m:t>5.8</m:t>
                                  </m:r>
                                </m:e>
                                <m:sup>
                                  <m:r>
                                    <a:rPr lang="en-GB" b="0" i="1" smtClean="0">
                                      <a:solidFill>
                                        <a:srgbClr val="FF0000"/>
                                      </a:solidFill>
                                      <a:latin typeface="Cambria Math"/>
                                    </a:rPr>
                                    <m:t>3</m:t>
                                  </m:r>
                                </m:sup>
                              </m:sSup>
                            </m:num>
                            <m:den>
                              <m:r>
                                <a:rPr lang="en-GB" b="0" i="1" smtClean="0">
                                  <a:solidFill>
                                    <a:srgbClr val="FF0000"/>
                                  </a:solidFill>
                                  <a:latin typeface="Cambria Math"/>
                                </a:rPr>
                                <m:t>3!</m:t>
                              </m:r>
                            </m:den>
                          </m:f>
                        </m:e>
                      </m:d>
                      <m:r>
                        <a:rPr lang="en-GB" b="0" i="1" smtClean="0">
                          <a:solidFill>
                            <a:srgbClr val="FF0000"/>
                          </a:solidFill>
                          <a:latin typeface="Cambria Math"/>
                        </a:rPr>
                        <m:t>=0.830037..=0.830(3</m:t>
                      </m:r>
                      <m:r>
                        <a:rPr lang="en-GB" b="0" i="1" smtClean="0">
                          <a:solidFill>
                            <a:srgbClr val="FF0000"/>
                          </a:solidFill>
                          <a:latin typeface="Cambria Math"/>
                        </a:rPr>
                        <m:t>𝑠𝑓</m:t>
                      </m:r>
                      <m:r>
                        <a:rPr lang="en-GB" b="0" i="1" smtClean="0">
                          <a:solidFill>
                            <a:srgbClr val="FF0000"/>
                          </a:solidFill>
                          <a:latin typeface="Cambria Math"/>
                        </a:rPr>
                        <m:t>)</m:t>
                      </m:r>
                    </m:oMath>
                  </m:oMathPara>
                </a14:m>
                <a:endParaRPr lang="en-GB" i="1" dirty="0" smtClean="0">
                  <a:solidFill>
                    <a:srgbClr val="FF0000"/>
                  </a:solidFill>
                </a:endParaRPr>
              </a:p>
              <a:p>
                <a:pPr marL="0" indent="0">
                  <a:buNone/>
                </a:pPr>
                <a:r>
                  <a:rPr lang="en-GB" dirty="0" smtClean="0"/>
                  <a:t>d) </a:t>
                </a:r>
                <a14:m>
                  <m:oMath xmlns:m="http://schemas.openxmlformats.org/officeDocument/2006/math">
                    <m:r>
                      <a:rPr lang="en-GB" i="1">
                        <a:latin typeface="Cambria Math"/>
                      </a:rPr>
                      <m:t>𝑃</m:t>
                    </m:r>
                    <m:d>
                      <m:dPr>
                        <m:ctrlPr>
                          <a:rPr lang="en-GB" i="1">
                            <a:latin typeface="Cambria Math" panose="02040503050406030204" pitchFamily="18" charset="0"/>
                          </a:rPr>
                        </m:ctrlPr>
                      </m:dPr>
                      <m:e>
                        <m:r>
                          <a:rPr lang="en-GB" i="1">
                            <a:latin typeface="Cambria Math"/>
                          </a:rPr>
                          <m:t>3&lt;</m:t>
                        </m:r>
                        <m:r>
                          <a:rPr lang="en-GB" i="1">
                            <a:latin typeface="Cambria Math"/>
                          </a:rPr>
                          <m:t>𝑋</m:t>
                        </m:r>
                        <m:r>
                          <a:rPr lang="en-GB" i="1">
                            <a:latin typeface="Cambria Math"/>
                          </a:rPr>
                          <m:t>≤7</m:t>
                        </m:r>
                      </m:e>
                    </m:d>
                    <m:r>
                      <a:rPr lang="en-GB" b="0" i="1" smtClean="0">
                        <a:latin typeface="Cambria Math"/>
                      </a:rPr>
                      <m:t>=</m:t>
                    </m:r>
                  </m:oMath>
                </a14:m>
                <a:endParaRPr lang="en-GB" b="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sSup>
                        <m:sSupPr>
                          <m:ctrlPr>
                            <a:rPr lang="en-GB" i="1" smtClean="0">
                              <a:solidFill>
                                <a:srgbClr val="FF0000"/>
                              </a:solidFill>
                              <a:latin typeface="Cambria Math" panose="02040503050406030204" pitchFamily="18" charset="0"/>
                            </a:rPr>
                          </m:ctrlPr>
                        </m:sSupPr>
                        <m:e>
                          <m:r>
                            <a:rPr lang="en-GB" i="1">
                              <a:solidFill>
                                <a:srgbClr val="FF0000"/>
                              </a:solidFill>
                              <a:latin typeface="Cambria Math"/>
                            </a:rPr>
                            <m:t>𝑒</m:t>
                          </m:r>
                        </m:e>
                        <m:sup>
                          <m:r>
                            <a:rPr lang="en-GB" i="1">
                              <a:solidFill>
                                <a:srgbClr val="FF0000"/>
                              </a:solidFill>
                              <a:latin typeface="Cambria Math"/>
                            </a:rPr>
                            <m:t>−5.8</m:t>
                          </m:r>
                        </m:sup>
                      </m:sSup>
                      <m:d>
                        <m:dPr>
                          <m:ctrlPr>
                            <a:rPr lang="en-GB" i="1">
                              <a:solidFill>
                                <a:srgbClr val="FF0000"/>
                              </a:solidFill>
                              <a:latin typeface="Cambria Math" panose="02040503050406030204" pitchFamily="18" charset="0"/>
                            </a:rPr>
                          </m:ctrlPr>
                        </m:dPr>
                        <m:e>
                          <m:f>
                            <m:fPr>
                              <m:ctrlPr>
                                <a:rPr lang="en-GB" i="1">
                                  <a:solidFill>
                                    <a:srgbClr val="FF0000"/>
                                  </a:solidFill>
                                  <a:latin typeface="Cambria Math" panose="02040503050406030204" pitchFamily="18" charset="0"/>
                                </a:rPr>
                              </m:ctrlPr>
                            </m:fPr>
                            <m:num>
                              <m:sSup>
                                <m:sSupPr>
                                  <m:ctrlPr>
                                    <a:rPr lang="en-GB" i="1">
                                      <a:solidFill>
                                        <a:srgbClr val="FF0000"/>
                                      </a:solidFill>
                                      <a:latin typeface="Cambria Math" panose="02040503050406030204" pitchFamily="18" charset="0"/>
                                    </a:rPr>
                                  </m:ctrlPr>
                                </m:sSupPr>
                                <m:e>
                                  <m:r>
                                    <a:rPr lang="en-GB" i="1">
                                      <a:solidFill>
                                        <a:srgbClr val="FF0000"/>
                                      </a:solidFill>
                                      <a:latin typeface="Cambria Math"/>
                                    </a:rPr>
                                    <m:t>5.8</m:t>
                                  </m:r>
                                </m:e>
                                <m:sup>
                                  <m:r>
                                    <a:rPr lang="en-GB" b="0" i="1" smtClean="0">
                                      <a:solidFill>
                                        <a:srgbClr val="FF0000"/>
                                      </a:solidFill>
                                      <a:latin typeface="Cambria Math"/>
                                    </a:rPr>
                                    <m:t>4</m:t>
                                  </m:r>
                                </m:sup>
                              </m:sSup>
                            </m:num>
                            <m:den>
                              <m:r>
                                <a:rPr lang="en-GB" b="0" i="1" smtClean="0">
                                  <a:solidFill>
                                    <a:srgbClr val="FF0000"/>
                                  </a:solidFill>
                                  <a:latin typeface="Cambria Math"/>
                                </a:rPr>
                                <m:t>4</m:t>
                              </m:r>
                              <m:r>
                                <a:rPr lang="en-GB" i="1">
                                  <a:solidFill>
                                    <a:srgbClr val="FF0000"/>
                                  </a:solidFill>
                                  <a:latin typeface="Cambria Math"/>
                                </a:rPr>
                                <m:t>!</m:t>
                              </m:r>
                            </m:den>
                          </m:f>
                          <m:r>
                            <a:rPr lang="en-GB" i="1">
                              <a:solidFill>
                                <a:srgbClr val="FF0000"/>
                              </a:solidFill>
                              <a:latin typeface="Cambria Math"/>
                            </a:rPr>
                            <m:t>+</m:t>
                          </m:r>
                          <m:f>
                            <m:fPr>
                              <m:ctrlPr>
                                <a:rPr lang="en-GB" i="1">
                                  <a:solidFill>
                                    <a:srgbClr val="FF0000"/>
                                  </a:solidFill>
                                  <a:latin typeface="Cambria Math" panose="02040503050406030204" pitchFamily="18" charset="0"/>
                                </a:rPr>
                              </m:ctrlPr>
                            </m:fPr>
                            <m:num>
                              <m:sSup>
                                <m:sSupPr>
                                  <m:ctrlPr>
                                    <a:rPr lang="en-GB" i="1">
                                      <a:solidFill>
                                        <a:srgbClr val="FF0000"/>
                                      </a:solidFill>
                                      <a:latin typeface="Cambria Math" panose="02040503050406030204" pitchFamily="18" charset="0"/>
                                    </a:rPr>
                                  </m:ctrlPr>
                                </m:sSupPr>
                                <m:e>
                                  <m:r>
                                    <a:rPr lang="en-GB" i="1">
                                      <a:solidFill>
                                        <a:srgbClr val="FF0000"/>
                                      </a:solidFill>
                                      <a:latin typeface="Cambria Math"/>
                                    </a:rPr>
                                    <m:t>5.8</m:t>
                                  </m:r>
                                </m:e>
                                <m:sup>
                                  <m:r>
                                    <a:rPr lang="en-GB" b="0" i="1" smtClean="0">
                                      <a:solidFill>
                                        <a:srgbClr val="FF0000"/>
                                      </a:solidFill>
                                      <a:latin typeface="Cambria Math"/>
                                    </a:rPr>
                                    <m:t>5</m:t>
                                  </m:r>
                                </m:sup>
                              </m:sSup>
                            </m:num>
                            <m:den>
                              <m:r>
                                <a:rPr lang="en-GB" b="0" i="1" smtClean="0">
                                  <a:solidFill>
                                    <a:srgbClr val="FF0000"/>
                                  </a:solidFill>
                                  <a:latin typeface="Cambria Math"/>
                                </a:rPr>
                                <m:t>5</m:t>
                              </m:r>
                              <m:r>
                                <a:rPr lang="en-GB" i="1">
                                  <a:solidFill>
                                    <a:srgbClr val="FF0000"/>
                                  </a:solidFill>
                                  <a:latin typeface="Cambria Math"/>
                                </a:rPr>
                                <m:t>!</m:t>
                              </m:r>
                            </m:den>
                          </m:f>
                          <m:r>
                            <a:rPr lang="en-GB" i="1">
                              <a:solidFill>
                                <a:srgbClr val="FF0000"/>
                              </a:solidFill>
                              <a:latin typeface="Cambria Math"/>
                            </a:rPr>
                            <m:t>+</m:t>
                          </m:r>
                          <m:f>
                            <m:fPr>
                              <m:ctrlPr>
                                <a:rPr lang="en-GB" i="1">
                                  <a:solidFill>
                                    <a:srgbClr val="FF0000"/>
                                  </a:solidFill>
                                  <a:latin typeface="Cambria Math" panose="02040503050406030204" pitchFamily="18" charset="0"/>
                                </a:rPr>
                              </m:ctrlPr>
                            </m:fPr>
                            <m:num>
                              <m:sSup>
                                <m:sSupPr>
                                  <m:ctrlPr>
                                    <a:rPr lang="en-GB" i="1">
                                      <a:solidFill>
                                        <a:srgbClr val="FF0000"/>
                                      </a:solidFill>
                                      <a:latin typeface="Cambria Math" panose="02040503050406030204" pitchFamily="18" charset="0"/>
                                    </a:rPr>
                                  </m:ctrlPr>
                                </m:sSupPr>
                                <m:e>
                                  <m:r>
                                    <a:rPr lang="en-GB" i="1">
                                      <a:solidFill>
                                        <a:srgbClr val="FF0000"/>
                                      </a:solidFill>
                                      <a:latin typeface="Cambria Math"/>
                                    </a:rPr>
                                    <m:t>5.8</m:t>
                                  </m:r>
                                </m:e>
                                <m:sup>
                                  <m:r>
                                    <a:rPr lang="en-GB" b="0" i="1" smtClean="0">
                                      <a:solidFill>
                                        <a:srgbClr val="FF0000"/>
                                      </a:solidFill>
                                      <a:latin typeface="Cambria Math"/>
                                    </a:rPr>
                                    <m:t>6</m:t>
                                  </m:r>
                                </m:sup>
                              </m:sSup>
                            </m:num>
                            <m:den>
                              <m:r>
                                <a:rPr lang="en-GB" b="0" i="1" smtClean="0">
                                  <a:solidFill>
                                    <a:srgbClr val="FF0000"/>
                                  </a:solidFill>
                                  <a:latin typeface="Cambria Math"/>
                                </a:rPr>
                                <m:t>6</m:t>
                              </m:r>
                              <m:r>
                                <a:rPr lang="en-GB" i="1">
                                  <a:solidFill>
                                    <a:srgbClr val="FF0000"/>
                                  </a:solidFill>
                                  <a:latin typeface="Cambria Math"/>
                                </a:rPr>
                                <m:t>!</m:t>
                              </m:r>
                            </m:den>
                          </m:f>
                          <m:r>
                            <a:rPr lang="en-GB" i="1">
                              <a:solidFill>
                                <a:srgbClr val="FF0000"/>
                              </a:solidFill>
                              <a:latin typeface="Cambria Math"/>
                            </a:rPr>
                            <m:t>+</m:t>
                          </m:r>
                          <m:f>
                            <m:fPr>
                              <m:ctrlPr>
                                <a:rPr lang="en-GB" i="1">
                                  <a:solidFill>
                                    <a:srgbClr val="FF0000"/>
                                  </a:solidFill>
                                  <a:latin typeface="Cambria Math" panose="02040503050406030204" pitchFamily="18" charset="0"/>
                                </a:rPr>
                              </m:ctrlPr>
                            </m:fPr>
                            <m:num>
                              <m:sSup>
                                <m:sSupPr>
                                  <m:ctrlPr>
                                    <a:rPr lang="en-GB" i="1">
                                      <a:solidFill>
                                        <a:srgbClr val="FF0000"/>
                                      </a:solidFill>
                                      <a:latin typeface="Cambria Math" panose="02040503050406030204" pitchFamily="18" charset="0"/>
                                    </a:rPr>
                                  </m:ctrlPr>
                                </m:sSupPr>
                                <m:e>
                                  <m:r>
                                    <a:rPr lang="en-GB" i="1">
                                      <a:solidFill>
                                        <a:srgbClr val="FF0000"/>
                                      </a:solidFill>
                                      <a:latin typeface="Cambria Math"/>
                                    </a:rPr>
                                    <m:t>5.8</m:t>
                                  </m:r>
                                </m:e>
                                <m:sup>
                                  <m:r>
                                    <a:rPr lang="en-GB" b="0" i="1" smtClean="0">
                                      <a:solidFill>
                                        <a:srgbClr val="FF0000"/>
                                      </a:solidFill>
                                      <a:latin typeface="Cambria Math"/>
                                    </a:rPr>
                                    <m:t>7</m:t>
                                  </m:r>
                                </m:sup>
                              </m:sSup>
                            </m:num>
                            <m:den>
                              <m:r>
                                <a:rPr lang="en-GB" b="0" i="1" smtClean="0">
                                  <a:solidFill>
                                    <a:srgbClr val="FF0000"/>
                                  </a:solidFill>
                                  <a:latin typeface="Cambria Math"/>
                                </a:rPr>
                                <m:t>7</m:t>
                              </m:r>
                              <m:r>
                                <a:rPr lang="en-GB" i="1">
                                  <a:solidFill>
                                    <a:srgbClr val="FF0000"/>
                                  </a:solidFill>
                                  <a:latin typeface="Cambria Math"/>
                                </a:rPr>
                                <m:t>!</m:t>
                              </m:r>
                            </m:den>
                          </m:f>
                        </m:e>
                      </m:d>
                      <m:r>
                        <a:rPr lang="en-GB" b="0" i="1" smtClean="0">
                          <a:solidFill>
                            <a:srgbClr val="FF0000"/>
                          </a:solidFill>
                          <a:latin typeface="Cambria Math"/>
                        </a:rPr>
                        <m:t>=0.60106..=0.601(3</m:t>
                      </m:r>
                      <m:r>
                        <a:rPr lang="en-GB" b="0" i="1" smtClean="0">
                          <a:solidFill>
                            <a:srgbClr val="FF0000"/>
                          </a:solidFill>
                          <a:latin typeface="Cambria Math"/>
                        </a:rPr>
                        <m:t>𝑠𝑓</m:t>
                      </m:r>
                      <m:r>
                        <a:rPr lang="en-GB" b="0" i="1" smtClean="0">
                          <a:solidFill>
                            <a:srgbClr val="FF0000"/>
                          </a:solidFill>
                          <a:latin typeface="Cambria Math"/>
                        </a:rPr>
                        <m:t>)</m:t>
                      </m:r>
                    </m:oMath>
                  </m:oMathPara>
                </a14:m>
                <a:endParaRPr lang="en-GB" i="1" dirty="0">
                  <a:solidFill>
                    <a:srgbClr val="FF0000"/>
                  </a:solidFill>
                </a:endParaRPr>
              </a:p>
              <a:p>
                <a:pPr marL="0" indent="0">
                  <a:buNone/>
                </a:pPr>
                <a:endParaRPr lang="en-GB" i="1" dirty="0"/>
              </a:p>
              <a:p>
                <a:pPr marL="0" indent="0">
                  <a:buNone/>
                </a:pPr>
                <a:endParaRPr lang="en-GB" dirty="0" smtClean="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331788" y="988542"/>
                <a:ext cx="11525250" cy="5605934"/>
              </a:xfrm>
              <a:blipFill>
                <a:blip r:embed="rId3"/>
                <a:stretch>
                  <a:fillRect l="-1058" t="-1848" b="-5000"/>
                </a:stretch>
              </a:blipFill>
            </p:spPr>
            <p:txBody>
              <a:bodyPr/>
              <a:lstStyle/>
              <a:p>
                <a:r>
                  <a:rPr lang="en-GB">
                    <a:noFill/>
                  </a:rPr>
                  <a:t> </a:t>
                </a:r>
              </a:p>
            </p:txBody>
          </p:sp>
        </mc:Fallback>
      </mc:AlternateContent>
    </p:spTree>
    <p:extLst>
      <p:ext uri="{BB962C8B-B14F-4D97-AF65-F5344CB8AC3E}">
        <p14:creationId xmlns:p14="http://schemas.microsoft.com/office/powerpoint/2010/main" val="50302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Calculating probabilities jigsaw</a:t>
            </a:r>
            <a:endParaRPr lang="en-GB" dirty="0"/>
          </a:p>
        </p:txBody>
      </p:sp>
      <p:sp>
        <p:nvSpPr>
          <p:cNvPr id="3" name="Text Placeholder 2"/>
          <p:cNvSpPr>
            <a:spLocks noGrp="1"/>
          </p:cNvSpPr>
          <p:nvPr>
            <p:ph type="body" sz="quarter" idx="10"/>
          </p:nvPr>
        </p:nvSpPr>
        <p:spPr/>
        <p:txBody>
          <a:bodyPr/>
          <a:lstStyle/>
          <a:p>
            <a:endParaRPr lang="en-GB" dirty="0"/>
          </a:p>
        </p:txBody>
      </p:sp>
    </p:spTree>
    <p:extLst>
      <p:ext uri="{BB962C8B-B14F-4D97-AF65-F5344CB8AC3E}">
        <p14:creationId xmlns:p14="http://schemas.microsoft.com/office/powerpoint/2010/main" val="572845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Text Placeholder 2"/>
          <p:cNvSpPr>
            <a:spLocks noGrp="1"/>
          </p:cNvSpPr>
          <p:nvPr>
            <p:ph type="body" sz="quarter" idx="10"/>
          </p:nvPr>
        </p:nvSpPr>
        <p:spPr/>
        <p:txBody>
          <a:bodyPr/>
          <a:lstStyle/>
          <a:p>
            <a:pPr marL="0" lvl="0" indent="0">
              <a:buNone/>
            </a:pPr>
            <a:r>
              <a:rPr lang="en-GB" dirty="0" smtClean="0"/>
              <a:t>A call centre receives on average 5 calls every 10 minutes, </a:t>
            </a:r>
            <a:r>
              <a:rPr lang="en-GB" dirty="0"/>
              <a:t>assuming the calls follow a Poisson distribution. Find the probability that</a:t>
            </a:r>
          </a:p>
          <a:p>
            <a:pPr marL="914400" lvl="1" indent="-457200">
              <a:buFont typeface="+mj-lt"/>
              <a:buAutoNum type="alphaLcParenR"/>
            </a:pPr>
            <a:r>
              <a:rPr lang="en-GB" sz="2800" dirty="0"/>
              <a:t>they will receive less than </a:t>
            </a:r>
            <a:r>
              <a:rPr lang="en-GB" sz="2800" dirty="0" smtClean="0"/>
              <a:t>4 </a:t>
            </a:r>
            <a:r>
              <a:rPr lang="en-GB" sz="2800" dirty="0"/>
              <a:t>calls in a </a:t>
            </a:r>
            <a:r>
              <a:rPr lang="en-GB" sz="2800" dirty="0" smtClean="0"/>
              <a:t>10-minute </a:t>
            </a:r>
            <a:r>
              <a:rPr lang="en-GB" sz="2800" dirty="0"/>
              <a:t>period</a:t>
            </a:r>
          </a:p>
          <a:p>
            <a:pPr marL="914400" lvl="1" indent="-457200">
              <a:buFont typeface="+mj-lt"/>
              <a:buAutoNum type="alphaLcParenR"/>
            </a:pPr>
            <a:r>
              <a:rPr lang="en-GB" sz="2800" dirty="0"/>
              <a:t>they will receive exactly </a:t>
            </a:r>
            <a:r>
              <a:rPr lang="en-GB" sz="2800" dirty="0" smtClean="0"/>
              <a:t>12 </a:t>
            </a:r>
            <a:r>
              <a:rPr lang="en-GB" sz="2800" dirty="0"/>
              <a:t>calls in a </a:t>
            </a:r>
            <a:r>
              <a:rPr lang="en-GB" sz="2800" dirty="0" smtClean="0"/>
              <a:t>20-minute </a:t>
            </a:r>
            <a:r>
              <a:rPr lang="en-GB" sz="2800" dirty="0"/>
              <a:t>period</a:t>
            </a:r>
          </a:p>
          <a:p>
            <a:pPr marL="914400" lvl="1" indent="-457200">
              <a:buFont typeface="+mj-lt"/>
              <a:buAutoNum type="alphaLcParenR"/>
            </a:pPr>
            <a:r>
              <a:rPr lang="en-GB" sz="2800" dirty="0"/>
              <a:t>they will receive more than </a:t>
            </a:r>
            <a:r>
              <a:rPr lang="en-GB" sz="2800" dirty="0" smtClean="0"/>
              <a:t>5 </a:t>
            </a:r>
            <a:r>
              <a:rPr lang="en-GB" sz="2800" dirty="0"/>
              <a:t>but </a:t>
            </a:r>
            <a:r>
              <a:rPr lang="en-GB" sz="2800" dirty="0" smtClean="0"/>
              <a:t>no more than 8 </a:t>
            </a:r>
            <a:r>
              <a:rPr lang="en-GB" sz="2800" dirty="0"/>
              <a:t>calls in a </a:t>
            </a:r>
            <a:r>
              <a:rPr lang="en-GB" sz="2800" dirty="0" smtClean="0"/>
              <a:t/>
            </a:r>
            <a:br>
              <a:rPr lang="en-GB" sz="2800" dirty="0" smtClean="0"/>
            </a:br>
            <a:r>
              <a:rPr lang="en-GB" sz="2800" dirty="0" smtClean="0"/>
              <a:t>25-minute </a:t>
            </a:r>
            <a:r>
              <a:rPr lang="en-GB" sz="2800" dirty="0"/>
              <a:t>period</a:t>
            </a:r>
          </a:p>
          <a:p>
            <a:endParaRPr lang="en-GB" dirty="0"/>
          </a:p>
        </p:txBody>
      </p:sp>
    </p:spTree>
    <p:extLst>
      <p:ext uri="{BB962C8B-B14F-4D97-AF65-F5344CB8AC3E}">
        <p14:creationId xmlns:p14="http://schemas.microsoft.com/office/powerpoint/2010/main" val="2031568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lvl="0" indent="0">
                  <a:buNone/>
                </a:pPr>
                <a:r>
                  <a:rPr lang="en-GB" dirty="0" smtClean="0"/>
                  <a:t>A call centre receives on average 5 calls every 10 minutes, </a:t>
                </a:r>
                <a:r>
                  <a:rPr lang="en-GB" dirty="0"/>
                  <a:t>assuming the calls follow a Poisson distribution. Find the probability that</a:t>
                </a:r>
              </a:p>
              <a:p>
                <a:pPr marL="914400" lvl="1" indent="-457200">
                  <a:buFont typeface="+mj-lt"/>
                  <a:buAutoNum type="alphaLcParenR"/>
                </a:pPr>
                <a:r>
                  <a:rPr lang="en-GB" sz="2800" dirty="0"/>
                  <a:t>they will receive less than </a:t>
                </a:r>
                <a:r>
                  <a:rPr lang="en-GB" sz="2800" dirty="0" smtClean="0"/>
                  <a:t>4 </a:t>
                </a:r>
                <a:r>
                  <a:rPr lang="en-GB" sz="2800" dirty="0"/>
                  <a:t>calls in a </a:t>
                </a:r>
                <a:r>
                  <a:rPr lang="en-GB" sz="2800" dirty="0" smtClean="0"/>
                  <a:t>10-minute period</a:t>
                </a:r>
              </a:p>
              <a:p>
                <a:pPr marL="914400" lvl="1" indent="-457200">
                  <a:buFont typeface="+mj-lt"/>
                  <a:buAutoNum type="alphaLcParenR"/>
                </a:pPr>
                <a:endParaRPr lang="en-GB" sz="2800" dirty="0" smtClean="0"/>
              </a:p>
              <a:p>
                <a:pPr marL="457200" lvl="1" indent="0">
                  <a:buNone/>
                </a:pPr>
                <a14:m>
                  <m:oMathPara xmlns:m="http://schemas.openxmlformats.org/officeDocument/2006/math">
                    <m:oMathParaPr>
                      <m:jc m:val="left"/>
                    </m:oMathParaPr>
                    <m:oMath xmlns:m="http://schemas.openxmlformats.org/officeDocument/2006/math">
                      <m:r>
                        <a:rPr lang="en-GB" sz="2800" b="0" i="1" smtClean="0">
                          <a:solidFill>
                            <a:srgbClr val="FF0000"/>
                          </a:solidFill>
                          <a:latin typeface="Cambria Math"/>
                        </a:rPr>
                        <m:t>𝑋</m:t>
                      </m:r>
                      <m:r>
                        <a:rPr lang="en-GB" sz="2800" b="0" i="1" smtClean="0">
                          <a:solidFill>
                            <a:srgbClr val="FF0000"/>
                          </a:solidFill>
                          <a:latin typeface="Cambria Math"/>
                          <a:ea typeface="Cambria Math"/>
                        </a:rPr>
                        <m:t>~</m:t>
                      </m:r>
                      <m:r>
                        <a:rPr lang="en-GB" sz="2800" b="0" i="1" smtClean="0">
                          <a:solidFill>
                            <a:srgbClr val="FF0000"/>
                          </a:solidFill>
                          <a:latin typeface="Cambria Math"/>
                          <a:ea typeface="Cambria Math"/>
                        </a:rPr>
                        <m:t>𝑃𝑜</m:t>
                      </m:r>
                      <m:d>
                        <m:dPr>
                          <m:ctrlPr>
                            <a:rPr lang="en-GB" sz="2800" b="0" i="1" smtClean="0">
                              <a:solidFill>
                                <a:srgbClr val="FF0000"/>
                              </a:solidFill>
                              <a:latin typeface="Cambria Math" panose="02040503050406030204" pitchFamily="18" charset="0"/>
                              <a:ea typeface="Cambria Math"/>
                            </a:rPr>
                          </m:ctrlPr>
                        </m:dPr>
                        <m:e>
                          <m:r>
                            <a:rPr lang="en-GB" sz="2800" b="0" i="1" smtClean="0">
                              <a:solidFill>
                                <a:srgbClr val="FF0000"/>
                              </a:solidFill>
                              <a:latin typeface="Cambria Math"/>
                              <a:ea typeface="Cambria Math"/>
                            </a:rPr>
                            <m:t>5</m:t>
                          </m:r>
                        </m:e>
                      </m:d>
                    </m:oMath>
                  </m:oMathPara>
                </a14:m>
                <a:endParaRPr lang="en-GB" sz="2800" dirty="0" smtClean="0">
                  <a:solidFill>
                    <a:srgbClr val="FF0000"/>
                  </a:solidFill>
                </a:endParaRPr>
              </a:p>
              <a:p>
                <a:pPr marL="457200" lvl="1" indent="0">
                  <a:buNone/>
                </a:pPr>
                <a14:m>
                  <m:oMathPara xmlns:m="http://schemas.openxmlformats.org/officeDocument/2006/math">
                    <m:oMathParaPr>
                      <m:jc m:val="left"/>
                    </m:oMathParaPr>
                    <m:oMath xmlns:m="http://schemas.openxmlformats.org/officeDocument/2006/math">
                      <m:r>
                        <a:rPr lang="en-GB" sz="2800" b="0" i="1" smtClean="0">
                          <a:solidFill>
                            <a:srgbClr val="FF0000"/>
                          </a:solidFill>
                          <a:latin typeface="Cambria Math"/>
                        </a:rPr>
                        <m:t>𝑃</m:t>
                      </m:r>
                      <m:d>
                        <m:dPr>
                          <m:ctrlPr>
                            <a:rPr lang="en-GB" sz="2800" b="0" i="1" smtClean="0">
                              <a:solidFill>
                                <a:srgbClr val="FF0000"/>
                              </a:solidFill>
                              <a:latin typeface="Cambria Math" panose="02040503050406030204" pitchFamily="18" charset="0"/>
                            </a:rPr>
                          </m:ctrlPr>
                        </m:dPr>
                        <m:e>
                          <m:r>
                            <a:rPr lang="en-GB" sz="2800" b="0" i="1" smtClean="0">
                              <a:solidFill>
                                <a:srgbClr val="FF0000"/>
                              </a:solidFill>
                              <a:latin typeface="Cambria Math"/>
                            </a:rPr>
                            <m:t>𝑋</m:t>
                          </m:r>
                          <m:r>
                            <a:rPr lang="en-GB" sz="2800" b="0" i="1" smtClean="0">
                              <a:solidFill>
                                <a:srgbClr val="FF0000"/>
                              </a:solidFill>
                              <a:latin typeface="Cambria Math"/>
                            </a:rPr>
                            <m:t>&lt;5</m:t>
                          </m:r>
                        </m:e>
                      </m:d>
                      <m:r>
                        <a:rPr lang="en-GB" sz="2800" b="0" i="1" smtClean="0">
                          <a:solidFill>
                            <a:srgbClr val="FF0000"/>
                          </a:solidFill>
                          <a:latin typeface="Cambria Math"/>
                        </a:rPr>
                        <m:t>=</m:t>
                      </m:r>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rPr>
                            <m:t>𝑒</m:t>
                          </m:r>
                        </m:e>
                        <m:sup>
                          <m:r>
                            <a:rPr lang="en-GB" sz="2800" b="0" i="1" smtClean="0">
                              <a:solidFill>
                                <a:srgbClr val="FF0000"/>
                              </a:solidFill>
                              <a:latin typeface="Cambria Math"/>
                            </a:rPr>
                            <m:t>−5</m:t>
                          </m:r>
                        </m:sup>
                      </m:sSup>
                      <m:d>
                        <m:dPr>
                          <m:ctrlPr>
                            <a:rPr lang="en-GB" sz="2800" b="0" i="1" smtClean="0">
                              <a:solidFill>
                                <a:srgbClr val="FF0000"/>
                              </a:solidFill>
                              <a:latin typeface="Cambria Math" panose="02040503050406030204" pitchFamily="18" charset="0"/>
                            </a:rPr>
                          </m:ctrlPr>
                        </m:dPr>
                        <m:e>
                          <m:f>
                            <m:fPr>
                              <m:ctrlPr>
                                <a:rPr lang="en-GB" sz="2800" b="0" i="1" smtClean="0">
                                  <a:solidFill>
                                    <a:srgbClr val="FF0000"/>
                                  </a:solidFill>
                                  <a:latin typeface="Cambria Math" panose="02040503050406030204" pitchFamily="18" charset="0"/>
                                </a:rPr>
                              </m:ctrlPr>
                            </m:fPr>
                            <m:num>
                              <m:sSup>
                                <m:sSupPr>
                                  <m:ctrlPr>
                                    <a:rPr lang="en-GB" sz="2800" b="0" i="1" smtClean="0">
                                      <a:solidFill>
                                        <a:srgbClr val="FF0000"/>
                                      </a:solidFill>
                                      <a:latin typeface="Cambria Math" panose="02040503050406030204" pitchFamily="18" charset="0"/>
                                    </a:rPr>
                                  </m:ctrlPr>
                                </m:sSupPr>
                                <m:e>
                                  <m:r>
                                    <a:rPr lang="en-GB" sz="2800" b="0" i="0" smtClean="0">
                                      <a:solidFill>
                                        <a:srgbClr val="FF0000"/>
                                      </a:solidFill>
                                      <a:latin typeface="Cambria Math"/>
                                    </a:rPr>
                                    <m:t>5</m:t>
                                  </m:r>
                                </m:e>
                                <m:sup>
                                  <m:r>
                                    <a:rPr lang="en-GB" sz="2800" b="0" i="0" smtClean="0">
                                      <a:solidFill>
                                        <a:srgbClr val="FF0000"/>
                                      </a:solidFill>
                                      <a:latin typeface="Cambria Math"/>
                                    </a:rPr>
                                    <m:t>0</m:t>
                                  </m:r>
                                </m:sup>
                              </m:sSup>
                            </m:num>
                            <m:den>
                              <m:r>
                                <a:rPr lang="en-GB" sz="2800" b="0" i="0" smtClean="0">
                                  <a:solidFill>
                                    <a:srgbClr val="FF0000"/>
                                  </a:solidFill>
                                  <a:latin typeface="Cambria Math"/>
                                </a:rPr>
                                <m:t>0!</m:t>
                              </m:r>
                            </m:den>
                          </m:f>
                          <m:r>
                            <a:rPr lang="en-GB" sz="2800" b="0" i="0" smtClean="0">
                              <a:solidFill>
                                <a:srgbClr val="FF0000"/>
                              </a:solidFill>
                              <a:latin typeface="Cambria Math"/>
                            </a:rPr>
                            <m:t>+</m:t>
                          </m:r>
                          <m:f>
                            <m:fPr>
                              <m:ctrlPr>
                                <a:rPr lang="en-GB" sz="2800" b="0" i="1" smtClean="0">
                                  <a:solidFill>
                                    <a:srgbClr val="FF0000"/>
                                  </a:solidFill>
                                  <a:latin typeface="Cambria Math" panose="02040503050406030204" pitchFamily="18" charset="0"/>
                                </a:rPr>
                              </m:ctrlPr>
                            </m:fPr>
                            <m:num>
                              <m:sSup>
                                <m:sSupPr>
                                  <m:ctrlPr>
                                    <a:rPr lang="en-GB" sz="2800" b="0" i="1" smtClean="0">
                                      <a:solidFill>
                                        <a:srgbClr val="FF0000"/>
                                      </a:solidFill>
                                      <a:latin typeface="Cambria Math" panose="02040503050406030204" pitchFamily="18" charset="0"/>
                                    </a:rPr>
                                  </m:ctrlPr>
                                </m:sSupPr>
                                <m:e>
                                  <m:r>
                                    <a:rPr lang="en-GB" sz="2800" b="0" i="0" smtClean="0">
                                      <a:solidFill>
                                        <a:srgbClr val="FF0000"/>
                                      </a:solidFill>
                                      <a:latin typeface="Cambria Math"/>
                                    </a:rPr>
                                    <m:t>5</m:t>
                                  </m:r>
                                </m:e>
                                <m:sup>
                                  <m:r>
                                    <a:rPr lang="en-GB" sz="2800" b="0" i="0" smtClean="0">
                                      <a:solidFill>
                                        <a:srgbClr val="FF0000"/>
                                      </a:solidFill>
                                      <a:latin typeface="Cambria Math"/>
                                    </a:rPr>
                                    <m:t>1</m:t>
                                  </m:r>
                                </m:sup>
                              </m:sSup>
                            </m:num>
                            <m:den>
                              <m:r>
                                <a:rPr lang="en-GB" sz="2800" b="0" i="0" smtClean="0">
                                  <a:solidFill>
                                    <a:srgbClr val="FF0000"/>
                                  </a:solidFill>
                                  <a:latin typeface="Cambria Math"/>
                                </a:rPr>
                                <m:t>1!</m:t>
                              </m:r>
                            </m:den>
                          </m:f>
                          <m:r>
                            <a:rPr lang="en-GB" sz="2800" b="0" i="0" smtClean="0">
                              <a:solidFill>
                                <a:srgbClr val="FF0000"/>
                              </a:solidFill>
                              <a:latin typeface="Cambria Math"/>
                            </a:rPr>
                            <m:t>+</m:t>
                          </m:r>
                          <m:f>
                            <m:fPr>
                              <m:ctrlPr>
                                <a:rPr lang="en-GB" sz="2800" b="0" i="1" smtClean="0">
                                  <a:solidFill>
                                    <a:srgbClr val="FF0000"/>
                                  </a:solidFill>
                                  <a:latin typeface="Cambria Math" panose="02040503050406030204" pitchFamily="18" charset="0"/>
                                </a:rPr>
                              </m:ctrlPr>
                            </m:fPr>
                            <m:num>
                              <m:sSup>
                                <m:sSupPr>
                                  <m:ctrlPr>
                                    <a:rPr lang="en-GB" sz="2800" b="0" i="1" smtClean="0">
                                      <a:solidFill>
                                        <a:srgbClr val="FF0000"/>
                                      </a:solidFill>
                                      <a:latin typeface="Cambria Math" panose="02040503050406030204" pitchFamily="18" charset="0"/>
                                    </a:rPr>
                                  </m:ctrlPr>
                                </m:sSupPr>
                                <m:e>
                                  <m:r>
                                    <a:rPr lang="en-GB" sz="2800" b="0" i="0" smtClean="0">
                                      <a:solidFill>
                                        <a:srgbClr val="FF0000"/>
                                      </a:solidFill>
                                      <a:latin typeface="Cambria Math"/>
                                    </a:rPr>
                                    <m:t>5</m:t>
                                  </m:r>
                                </m:e>
                                <m:sup>
                                  <m:r>
                                    <a:rPr lang="en-GB" sz="2800" b="0" i="0" smtClean="0">
                                      <a:solidFill>
                                        <a:srgbClr val="FF0000"/>
                                      </a:solidFill>
                                      <a:latin typeface="Cambria Math"/>
                                    </a:rPr>
                                    <m:t>2</m:t>
                                  </m:r>
                                </m:sup>
                              </m:sSup>
                            </m:num>
                            <m:den>
                              <m:r>
                                <a:rPr lang="en-GB" sz="2800" b="0" i="0" smtClean="0">
                                  <a:solidFill>
                                    <a:srgbClr val="FF0000"/>
                                  </a:solidFill>
                                  <a:latin typeface="Cambria Math"/>
                                </a:rPr>
                                <m:t>2!</m:t>
                              </m:r>
                            </m:den>
                          </m:f>
                          <m:r>
                            <a:rPr lang="en-GB" sz="2800" b="0" i="0" smtClean="0">
                              <a:solidFill>
                                <a:srgbClr val="FF0000"/>
                              </a:solidFill>
                              <a:latin typeface="Cambria Math"/>
                            </a:rPr>
                            <m:t>+</m:t>
                          </m:r>
                          <m:f>
                            <m:fPr>
                              <m:ctrlPr>
                                <a:rPr lang="en-GB" sz="2800" b="0" i="1" smtClean="0">
                                  <a:solidFill>
                                    <a:srgbClr val="FF0000"/>
                                  </a:solidFill>
                                  <a:latin typeface="Cambria Math" panose="02040503050406030204" pitchFamily="18" charset="0"/>
                                </a:rPr>
                              </m:ctrlPr>
                            </m:fPr>
                            <m:num>
                              <m:sSup>
                                <m:sSupPr>
                                  <m:ctrlPr>
                                    <a:rPr lang="en-GB" sz="2800" b="0" i="1" smtClean="0">
                                      <a:solidFill>
                                        <a:srgbClr val="FF0000"/>
                                      </a:solidFill>
                                      <a:latin typeface="Cambria Math" panose="02040503050406030204" pitchFamily="18" charset="0"/>
                                    </a:rPr>
                                  </m:ctrlPr>
                                </m:sSupPr>
                                <m:e>
                                  <m:r>
                                    <a:rPr lang="en-GB" sz="2800" b="0" i="0" smtClean="0">
                                      <a:solidFill>
                                        <a:srgbClr val="FF0000"/>
                                      </a:solidFill>
                                      <a:latin typeface="Cambria Math"/>
                                    </a:rPr>
                                    <m:t>5</m:t>
                                  </m:r>
                                </m:e>
                                <m:sup>
                                  <m:r>
                                    <a:rPr lang="en-GB" sz="2800" b="0" i="0" smtClean="0">
                                      <a:solidFill>
                                        <a:srgbClr val="FF0000"/>
                                      </a:solidFill>
                                      <a:latin typeface="Cambria Math"/>
                                    </a:rPr>
                                    <m:t>3</m:t>
                                  </m:r>
                                </m:sup>
                              </m:sSup>
                            </m:num>
                            <m:den>
                              <m:r>
                                <a:rPr lang="en-GB" sz="2800" b="0" i="0" smtClean="0">
                                  <a:solidFill>
                                    <a:srgbClr val="FF0000"/>
                                  </a:solidFill>
                                  <a:latin typeface="Cambria Math"/>
                                </a:rPr>
                                <m:t>3!</m:t>
                              </m:r>
                            </m:den>
                          </m:f>
                        </m:e>
                      </m:d>
                      <m:r>
                        <a:rPr lang="en-GB" sz="2800" b="0" i="0" smtClean="0">
                          <a:solidFill>
                            <a:srgbClr val="FF0000"/>
                          </a:solidFill>
                          <a:latin typeface="Cambria Math"/>
                        </a:rPr>
                        <m:t>=0.265(3</m:t>
                      </m:r>
                      <m:r>
                        <m:rPr>
                          <m:sty m:val="p"/>
                        </m:rPr>
                        <a:rPr lang="en-GB" sz="2800" b="0" i="0" smtClean="0">
                          <a:solidFill>
                            <a:srgbClr val="FF0000"/>
                          </a:solidFill>
                          <a:latin typeface="Cambria Math"/>
                        </a:rPr>
                        <m:t>sf</m:t>
                      </m:r>
                      <m:r>
                        <a:rPr lang="en-GB" sz="2800" b="0" i="0" smtClean="0">
                          <a:solidFill>
                            <a:srgbClr val="FF0000"/>
                          </a:solidFill>
                          <a:latin typeface="Cambria Math"/>
                        </a:rPr>
                        <m:t>)</m:t>
                      </m:r>
                    </m:oMath>
                  </m:oMathPara>
                </a14:m>
                <a:endParaRPr lang="en-GB" sz="2800" dirty="0">
                  <a:solidFill>
                    <a:srgbClr val="FF0000"/>
                  </a:solidFill>
                </a:endParaRPr>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a:stretch>
              </a:blipFill>
            </p:spPr>
            <p:txBody>
              <a:bodyPr/>
              <a:lstStyle/>
              <a:p>
                <a:r>
                  <a:rPr lang="en-GB">
                    <a:noFill/>
                  </a:rPr>
                  <a:t> </a:t>
                </a:r>
              </a:p>
            </p:txBody>
          </p:sp>
        </mc:Fallback>
      </mc:AlternateContent>
    </p:spTree>
    <p:extLst>
      <p:ext uri="{BB962C8B-B14F-4D97-AF65-F5344CB8AC3E}">
        <p14:creationId xmlns:p14="http://schemas.microsoft.com/office/powerpoint/2010/main" val="4264875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0" lvl="0" indent="0">
                  <a:buNone/>
                </a:pPr>
                <a:r>
                  <a:rPr lang="en-GB" dirty="0" smtClean="0"/>
                  <a:t>A call centre receives on average 5 calls every 10 minutes, </a:t>
                </a:r>
                <a:r>
                  <a:rPr lang="en-GB" dirty="0"/>
                  <a:t>assuming the calls follow a Poisson distribution. Find the probability that</a:t>
                </a:r>
              </a:p>
              <a:p>
                <a:pPr marL="914400" lvl="1" indent="-457200">
                  <a:buFont typeface="+mj-lt"/>
                  <a:buAutoNum type="alphaLcParenR"/>
                </a:pPr>
                <a:r>
                  <a:rPr lang="en-GB" sz="2800" dirty="0"/>
                  <a:t>they will receive less than </a:t>
                </a:r>
                <a:r>
                  <a:rPr lang="en-GB" sz="2800" dirty="0" smtClean="0"/>
                  <a:t>4 </a:t>
                </a:r>
                <a:r>
                  <a:rPr lang="en-GB" sz="2800" dirty="0"/>
                  <a:t>calls in a </a:t>
                </a:r>
                <a:r>
                  <a:rPr lang="en-GB" sz="2800" dirty="0" smtClean="0"/>
                  <a:t>10-minute </a:t>
                </a:r>
                <a:r>
                  <a:rPr lang="en-GB" sz="2800" dirty="0"/>
                  <a:t>period</a:t>
                </a:r>
              </a:p>
              <a:p>
                <a:pPr marL="914400" lvl="1" indent="-457200">
                  <a:buFont typeface="+mj-lt"/>
                  <a:buAutoNum type="alphaLcParenR"/>
                </a:pPr>
                <a:r>
                  <a:rPr lang="en-GB" sz="2800" dirty="0"/>
                  <a:t>they will receive exactly </a:t>
                </a:r>
                <a:r>
                  <a:rPr lang="en-GB" sz="2800" dirty="0" smtClean="0"/>
                  <a:t>12 </a:t>
                </a:r>
                <a:r>
                  <a:rPr lang="en-GB" sz="2800" dirty="0"/>
                  <a:t>calls in a </a:t>
                </a:r>
                <a:r>
                  <a:rPr lang="en-GB" sz="2800" dirty="0" smtClean="0"/>
                  <a:t>20-minute </a:t>
                </a:r>
                <a:r>
                  <a:rPr lang="en-GB" sz="2800" dirty="0"/>
                  <a:t>period</a:t>
                </a:r>
              </a:p>
              <a:p>
                <a:pPr marL="457200" lvl="1" indent="0">
                  <a:buNone/>
                </a:pPr>
                <a:endParaRPr lang="en-GB" sz="2800" i="1" dirty="0" smtClean="0">
                  <a:latin typeface="Cambria Math"/>
                </a:endParaRPr>
              </a:p>
              <a:p>
                <a:pPr marL="457200" lvl="1" indent="0">
                  <a:buNone/>
                </a:pPr>
                <a14:m>
                  <m:oMathPara xmlns:m="http://schemas.openxmlformats.org/officeDocument/2006/math">
                    <m:oMathParaPr>
                      <m:jc m:val="left"/>
                    </m:oMathParaPr>
                    <m:oMath xmlns:m="http://schemas.openxmlformats.org/officeDocument/2006/math">
                      <m:r>
                        <a:rPr lang="en-GB" sz="2800" i="1" smtClean="0">
                          <a:solidFill>
                            <a:srgbClr val="FF0000"/>
                          </a:solidFill>
                          <a:latin typeface="Cambria Math"/>
                        </a:rPr>
                        <m:t>𝑋</m:t>
                      </m:r>
                      <m:r>
                        <a:rPr lang="en-GB" sz="2800" i="1">
                          <a:solidFill>
                            <a:srgbClr val="FF0000"/>
                          </a:solidFill>
                          <a:latin typeface="Cambria Math"/>
                          <a:ea typeface="Cambria Math"/>
                        </a:rPr>
                        <m:t>~</m:t>
                      </m:r>
                      <m:r>
                        <a:rPr lang="en-GB" sz="2800" i="1">
                          <a:solidFill>
                            <a:srgbClr val="FF0000"/>
                          </a:solidFill>
                          <a:latin typeface="Cambria Math"/>
                          <a:ea typeface="Cambria Math"/>
                        </a:rPr>
                        <m:t>𝑃𝑜</m:t>
                      </m:r>
                      <m:d>
                        <m:dPr>
                          <m:ctrlPr>
                            <a:rPr lang="en-GB" sz="2800" i="1">
                              <a:solidFill>
                                <a:srgbClr val="FF0000"/>
                              </a:solidFill>
                              <a:latin typeface="Cambria Math" panose="02040503050406030204" pitchFamily="18" charset="0"/>
                              <a:ea typeface="Cambria Math"/>
                            </a:rPr>
                          </m:ctrlPr>
                        </m:dPr>
                        <m:e>
                          <m:r>
                            <a:rPr lang="en-GB" sz="2800" b="0" i="1" smtClean="0">
                              <a:solidFill>
                                <a:srgbClr val="FF0000"/>
                              </a:solidFill>
                              <a:latin typeface="Cambria Math"/>
                              <a:ea typeface="Cambria Math"/>
                            </a:rPr>
                            <m:t>10</m:t>
                          </m:r>
                        </m:e>
                      </m:d>
                    </m:oMath>
                  </m:oMathPara>
                </a14:m>
                <a:endParaRPr lang="en-GB" sz="2800" dirty="0">
                  <a:solidFill>
                    <a:srgbClr val="FF0000"/>
                  </a:solidFill>
                </a:endParaRPr>
              </a:p>
              <a:p>
                <a:pPr marL="457200" lvl="1" indent="0">
                  <a:buNone/>
                </a:pPr>
                <a14:m>
                  <m:oMathPara xmlns:m="http://schemas.openxmlformats.org/officeDocument/2006/math">
                    <m:oMathParaPr>
                      <m:jc m:val="left"/>
                    </m:oMathParaPr>
                    <m:oMath xmlns:m="http://schemas.openxmlformats.org/officeDocument/2006/math">
                      <m:r>
                        <a:rPr lang="en-GB" sz="2800" i="1">
                          <a:solidFill>
                            <a:srgbClr val="FF0000"/>
                          </a:solidFill>
                          <a:latin typeface="Cambria Math"/>
                        </a:rPr>
                        <m:t>𝑃</m:t>
                      </m:r>
                      <m:d>
                        <m:dPr>
                          <m:ctrlPr>
                            <a:rPr lang="en-GB" sz="2800" i="1">
                              <a:solidFill>
                                <a:srgbClr val="FF0000"/>
                              </a:solidFill>
                              <a:latin typeface="Cambria Math" panose="02040503050406030204" pitchFamily="18" charset="0"/>
                            </a:rPr>
                          </m:ctrlPr>
                        </m:dPr>
                        <m:e>
                          <m:r>
                            <a:rPr lang="en-GB" sz="2800" i="1">
                              <a:solidFill>
                                <a:srgbClr val="FF0000"/>
                              </a:solidFill>
                              <a:latin typeface="Cambria Math"/>
                            </a:rPr>
                            <m:t>𝑋</m:t>
                          </m:r>
                          <m:r>
                            <a:rPr lang="en-GB" sz="2800" b="0" i="1" smtClean="0">
                              <a:solidFill>
                                <a:srgbClr val="FF0000"/>
                              </a:solidFill>
                              <a:latin typeface="Cambria Math"/>
                            </a:rPr>
                            <m:t>=12</m:t>
                          </m:r>
                        </m:e>
                      </m:d>
                      <m:r>
                        <a:rPr lang="en-GB" sz="2800" i="1">
                          <a:solidFill>
                            <a:srgbClr val="FF0000"/>
                          </a:solidFill>
                          <a:latin typeface="Cambria Math"/>
                        </a:rPr>
                        <m:t>=</m:t>
                      </m:r>
                      <m:sSup>
                        <m:sSupPr>
                          <m:ctrlPr>
                            <a:rPr lang="en-GB" sz="2800" i="1">
                              <a:solidFill>
                                <a:srgbClr val="FF0000"/>
                              </a:solidFill>
                              <a:latin typeface="Cambria Math" panose="02040503050406030204" pitchFamily="18" charset="0"/>
                            </a:rPr>
                          </m:ctrlPr>
                        </m:sSupPr>
                        <m:e>
                          <m:r>
                            <a:rPr lang="en-GB" sz="2800" i="1">
                              <a:solidFill>
                                <a:srgbClr val="FF0000"/>
                              </a:solidFill>
                              <a:latin typeface="Cambria Math"/>
                            </a:rPr>
                            <m:t>𝑒</m:t>
                          </m:r>
                        </m:e>
                        <m:sup>
                          <m:r>
                            <a:rPr lang="en-GB" sz="2800" i="1">
                              <a:solidFill>
                                <a:srgbClr val="FF0000"/>
                              </a:solidFill>
                              <a:latin typeface="Cambria Math"/>
                            </a:rPr>
                            <m:t>−</m:t>
                          </m:r>
                          <m:r>
                            <a:rPr lang="en-GB" sz="2800" b="0" i="1" smtClean="0">
                              <a:solidFill>
                                <a:srgbClr val="FF0000"/>
                              </a:solidFill>
                              <a:latin typeface="Cambria Math"/>
                            </a:rPr>
                            <m:t>10</m:t>
                          </m:r>
                        </m:sup>
                      </m:sSup>
                      <m:d>
                        <m:dPr>
                          <m:ctrlPr>
                            <a:rPr lang="en-GB" sz="2800" i="1">
                              <a:solidFill>
                                <a:srgbClr val="FF0000"/>
                              </a:solidFill>
                              <a:latin typeface="Cambria Math" panose="02040503050406030204" pitchFamily="18" charset="0"/>
                            </a:rPr>
                          </m:ctrlPr>
                        </m:dPr>
                        <m:e>
                          <m:f>
                            <m:fPr>
                              <m:ctrlPr>
                                <a:rPr lang="en-GB" sz="2800" b="0" i="1" smtClean="0">
                                  <a:solidFill>
                                    <a:srgbClr val="FF0000"/>
                                  </a:solidFill>
                                  <a:latin typeface="Cambria Math" panose="02040503050406030204" pitchFamily="18" charset="0"/>
                                </a:rPr>
                              </m:ctrlPr>
                            </m:fPr>
                            <m:num>
                              <m:sSup>
                                <m:sSupPr>
                                  <m:ctrlPr>
                                    <a:rPr lang="en-GB" sz="2800" b="0" i="1" smtClean="0">
                                      <a:solidFill>
                                        <a:srgbClr val="FF0000"/>
                                      </a:solidFill>
                                      <a:latin typeface="Cambria Math" panose="02040503050406030204" pitchFamily="18" charset="0"/>
                                    </a:rPr>
                                  </m:ctrlPr>
                                </m:sSupPr>
                                <m:e>
                                  <m:r>
                                    <a:rPr lang="en-GB" sz="2800" b="0" i="1" smtClean="0">
                                      <a:solidFill>
                                        <a:srgbClr val="FF0000"/>
                                      </a:solidFill>
                                      <a:latin typeface="Cambria Math"/>
                                    </a:rPr>
                                    <m:t>10</m:t>
                                  </m:r>
                                </m:e>
                                <m:sup>
                                  <m:r>
                                    <a:rPr lang="en-GB" sz="2800" b="0" i="1" smtClean="0">
                                      <a:solidFill>
                                        <a:srgbClr val="FF0000"/>
                                      </a:solidFill>
                                      <a:latin typeface="Cambria Math"/>
                                    </a:rPr>
                                    <m:t>12</m:t>
                                  </m:r>
                                </m:sup>
                              </m:sSup>
                            </m:num>
                            <m:den>
                              <m:r>
                                <a:rPr lang="en-GB" sz="2800" b="0" i="1" smtClean="0">
                                  <a:solidFill>
                                    <a:srgbClr val="FF0000"/>
                                  </a:solidFill>
                                  <a:latin typeface="Cambria Math"/>
                                </a:rPr>
                                <m:t>12!</m:t>
                              </m:r>
                            </m:den>
                          </m:f>
                        </m:e>
                      </m:d>
                      <m:r>
                        <a:rPr lang="en-GB" sz="2800">
                          <a:solidFill>
                            <a:srgbClr val="FF0000"/>
                          </a:solidFill>
                          <a:latin typeface="Cambria Math"/>
                        </a:rPr>
                        <m:t>=0.</m:t>
                      </m:r>
                      <m:r>
                        <a:rPr lang="en-GB" sz="2800" b="0" i="0" smtClean="0">
                          <a:solidFill>
                            <a:srgbClr val="FF0000"/>
                          </a:solidFill>
                          <a:latin typeface="Cambria Math"/>
                        </a:rPr>
                        <m:t>0948</m:t>
                      </m:r>
                      <m:r>
                        <a:rPr lang="en-GB" sz="2800">
                          <a:solidFill>
                            <a:srgbClr val="FF0000"/>
                          </a:solidFill>
                          <a:latin typeface="Cambria Math"/>
                        </a:rPr>
                        <m:t>(3</m:t>
                      </m:r>
                      <m:r>
                        <m:rPr>
                          <m:sty m:val="p"/>
                        </m:rPr>
                        <a:rPr lang="en-GB" sz="2800">
                          <a:solidFill>
                            <a:srgbClr val="FF0000"/>
                          </a:solidFill>
                          <a:latin typeface="Cambria Math"/>
                        </a:rPr>
                        <m:t>sf</m:t>
                      </m:r>
                      <m:r>
                        <a:rPr lang="en-GB" sz="2800">
                          <a:solidFill>
                            <a:srgbClr val="FF0000"/>
                          </a:solidFill>
                          <a:latin typeface="Cambria Math"/>
                        </a:rPr>
                        <m:t>)</m:t>
                      </m:r>
                    </m:oMath>
                  </m:oMathPara>
                </a14:m>
                <a:endParaRPr lang="en-GB" sz="2800" dirty="0">
                  <a:solidFill>
                    <a:srgbClr val="FF0000"/>
                  </a:solidFill>
                </a:endParaRPr>
              </a:p>
              <a:p>
                <a:pPr marL="0" indent="0">
                  <a:buNone/>
                </a:pPr>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rotWithShape="1">
                <a:blip r:embed="rId3"/>
                <a:stretch>
                  <a:fillRect l="-1058" t="-1945"/>
                </a:stretch>
              </a:blipFill>
            </p:spPr>
            <p:txBody>
              <a:bodyPr/>
              <a:lstStyle/>
              <a:p>
                <a:r>
                  <a:rPr lang="en-GB">
                    <a:noFill/>
                  </a:rPr>
                  <a:t> </a:t>
                </a:r>
              </a:p>
            </p:txBody>
          </p:sp>
        </mc:Fallback>
      </mc:AlternateContent>
    </p:spTree>
    <p:extLst>
      <p:ext uri="{BB962C8B-B14F-4D97-AF65-F5344CB8AC3E}">
        <p14:creationId xmlns:p14="http://schemas.microsoft.com/office/powerpoint/2010/main" val="693129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1099</TotalTime>
  <Words>350</Words>
  <Application>Microsoft Office PowerPoint</Application>
  <PresentationFormat>Widescreen</PresentationFormat>
  <Paragraphs>97</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Cambria Math</vt:lpstr>
      <vt:lpstr>Times New Roman</vt:lpstr>
      <vt:lpstr>Office Theme</vt:lpstr>
      <vt:lpstr>Lesson slides Topic: 6.1 The Poisson Distribution Lesson 2: Calculating Probabilities using the Poisson distribution</vt:lpstr>
      <vt:lpstr>Starter – Matching Inequalities</vt:lpstr>
      <vt:lpstr>Calculating probabilities using the Poisson distribution</vt:lpstr>
      <vt:lpstr>Example</vt:lpstr>
      <vt:lpstr>Example</vt:lpstr>
      <vt:lpstr>Calculating probabilities jigsaw</vt:lpstr>
      <vt:lpstr>Example</vt:lpstr>
      <vt:lpstr>Example</vt:lpstr>
      <vt:lpstr>Example</vt:lpstr>
      <vt:lpstr>Example</vt:lpstr>
      <vt:lpstr>Worksheet E</vt:lpstr>
      <vt:lpstr>Plenary – spot the mistakes</vt:lpstr>
      <vt:lpstr>Plenary – Spot the mistakes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went wrong?</dc:title>
  <dc:creator>Lois Lindemann</dc:creator>
  <cp:lastModifiedBy>David Harrison</cp:lastModifiedBy>
  <cp:revision>85</cp:revision>
  <cp:lastPrinted>2018-01-14T21:28:16Z</cp:lastPrinted>
  <dcterms:created xsi:type="dcterms:W3CDTF">2018-01-14T21:11:47Z</dcterms:created>
  <dcterms:modified xsi:type="dcterms:W3CDTF">2019-02-13T17:36:16Z</dcterms:modified>
</cp:coreProperties>
</file>