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96" r:id="rId2"/>
    <p:sldId id="298" r:id="rId3"/>
    <p:sldId id="299" r:id="rId4"/>
    <p:sldId id="300" r:id="rId5"/>
    <p:sldId id="301" r:id="rId6"/>
    <p:sldId id="308" r:id="rId7"/>
    <p:sldId id="303" r:id="rId8"/>
    <p:sldId id="304" r:id="rId9"/>
    <p:sldId id="305" r:id="rId10"/>
    <p:sldId id="306" r:id="rId11"/>
    <p:sldId id="309" r:id="rId12"/>
    <p:sldId id="302" r:id="rId13"/>
    <p:sldId id="307" r:id="rId14"/>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68012" autoAdjust="0"/>
  </p:normalViewPr>
  <p:slideViewPr>
    <p:cSldViewPr snapToGrid="0">
      <p:cViewPr varScale="1">
        <p:scale>
          <a:sx n="78" d="100"/>
          <a:sy n="78" d="100"/>
        </p:scale>
        <p:origin x="1320" y="9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13/02/2019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591581-0ADF-470F-AAC7-05EDE80DB34F}" type="slidenum">
              <a:rPr lang="en-GB" smtClean="0"/>
              <a:t>10</a:t>
            </a:fld>
            <a:endParaRPr lang="en-GB"/>
          </a:p>
        </p:txBody>
      </p:sp>
    </p:spTree>
    <p:extLst>
      <p:ext uri="{BB962C8B-B14F-4D97-AF65-F5344CB8AC3E}">
        <p14:creationId xmlns:p14="http://schemas.microsoft.com/office/powerpoint/2010/main" val="151149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11</a:t>
            </a:fld>
            <a:endParaRPr lang="en-GB"/>
          </a:p>
        </p:txBody>
      </p:sp>
    </p:spTree>
    <p:extLst>
      <p:ext uri="{BB962C8B-B14F-4D97-AF65-F5344CB8AC3E}">
        <p14:creationId xmlns:p14="http://schemas.microsoft.com/office/powerpoint/2010/main" val="1761986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12</a:t>
            </a:fld>
            <a:endParaRPr lang="en-GB"/>
          </a:p>
        </p:txBody>
      </p:sp>
    </p:spTree>
    <p:extLst>
      <p:ext uri="{BB962C8B-B14F-4D97-AF65-F5344CB8AC3E}">
        <p14:creationId xmlns:p14="http://schemas.microsoft.com/office/powerpoint/2010/main" val="2597962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591581-0ADF-470F-AAC7-05EDE80DB34F}" type="slidenum">
              <a:rPr lang="en-GB" smtClean="0"/>
              <a:t>13</a:t>
            </a:fld>
            <a:endParaRPr lang="en-GB"/>
          </a:p>
        </p:txBody>
      </p:sp>
    </p:spTree>
    <p:extLst>
      <p:ext uri="{BB962C8B-B14F-4D97-AF65-F5344CB8AC3E}">
        <p14:creationId xmlns:p14="http://schemas.microsoft.com/office/powerpoint/2010/main" val="1566549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3</a:t>
            </a:fld>
            <a:endParaRPr lang="en-GB"/>
          </a:p>
        </p:txBody>
      </p:sp>
    </p:spTree>
    <p:extLst>
      <p:ext uri="{BB962C8B-B14F-4D97-AF65-F5344CB8AC3E}">
        <p14:creationId xmlns:p14="http://schemas.microsoft.com/office/powerpoint/2010/main" val="3094720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Learners</a:t>
                </a:r>
                <a:r>
                  <a:rPr lang="en-GB" baseline="0" dirty="0" smtClean="0"/>
                  <a:t> </a:t>
                </a:r>
                <a:r>
                  <a:rPr lang="en-GB" baseline="0" dirty="0" smtClean="0"/>
                  <a:t>need to be able to use the formula to calculate probabilities, these examples and the following activity has no context so learners can practice using the formula. Again encourage the use of number line for </a:t>
                </a:r>
                <a:r>
                  <a:rPr lang="en-GB" baseline="0" dirty="0" smtClean="0"/>
                  <a:t>learner </a:t>
                </a:r>
                <a:r>
                  <a:rPr lang="en-GB" baseline="0" dirty="0" smtClean="0"/>
                  <a:t>who are unsure which numbers are needed – for example in c) learners will often forget to take away P(X=3). </a:t>
                </a:r>
                <a:r>
                  <a:rPr lang="en-GB" baseline="0" dirty="0" err="1" smtClean="0"/>
                  <a:t>Leanrers</a:t>
                </a:r>
                <a:r>
                  <a:rPr lang="en-GB" baseline="0" dirty="0" smtClean="0"/>
                  <a:t> should take out the common factor of </a:t>
                </a:r>
                <a:r>
                  <a:rPr lang="en-GB" b="0" i="0" baseline="0" smtClean="0">
                    <a:latin typeface="Cambria Math"/>
                  </a:rPr>
                  <a:t>𝑒^(−𝜆)  </a:t>
                </a:r>
                <a:r>
                  <a:rPr lang="en-GB" dirty="0" smtClean="0"/>
                  <a:t>as this makes it quicker and easier</a:t>
                </a:r>
                <a:r>
                  <a:rPr lang="en-GB" baseline="0" dirty="0" smtClean="0"/>
                  <a:t> to type into calculators.</a:t>
                </a:r>
              </a:p>
              <a:p>
                <a:endParaRPr lang="en-GB" dirty="0"/>
              </a:p>
            </p:txBody>
          </p:sp>
        </mc:Fallback>
      </mc:AlternateContent>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4288142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5</a:t>
            </a:fld>
            <a:endParaRPr lang="en-GB"/>
          </a:p>
        </p:txBody>
      </p:sp>
    </p:spTree>
    <p:extLst>
      <p:ext uri="{BB962C8B-B14F-4D97-AF65-F5344CB8AC3E}">
        <p14:creationId xmlns:p14="http://schemas.microsoft.com/office/powerpoint/2010/main" val="1991944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6</a:t>
            </a:fld>
            <a:endParaRPr lang="en-GB"/>
          </a:p>
        </p:txBody>
      </p:sp>
    </p:spTree>
    <p:extLst>
      <p:ext uri="{BB962C8B-B14F-4D97-AF65-F5344CB8AC3E}">
        <p14:creationId xmlns:p14="http://schemas.microsoft.com/office/powerpoint/2010/main" val="3866296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7</a:t>
            </a:fld>
            <a:endParaRPr lang="en-GB"/>
          </a:p>
        </p:txBody>
      </p:sp>
    </p:spTree>
    <p:extLst>
      <p:ext uri="{BB962C8B-B14F-4D97-AF65-F5344CB8AC3E}">
        <p14:creationId xmlns:p14="http://schemas.microsoft.com/office/powerpoint/2010/main" val="3719369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591581-0ADF-470F-AAC7-05EDE80DB34F}" type="slidenum">
              <a:rPr lang="en-GB" smtClean="0"/>
              <a:t>8</a:t>
            </a:fld>
            <a:endParaRPr lang="en-GB"/>
          </a:p>
        </p:txBody>
      </p:sp>
    </p:spTree>
    <p:extLst>
      <p:ext uri="{BB962C8B-B14F-4D97-AF65-F5344CB8AC3E}">
        <p14:creationId xmlns:p14="http://schemas.microsoft.com/office/powerpoint/2010/main" val="1671390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591581-0ADF-470F-AAC7-05EDE80DB34F}" type="slidenum">
              <a:rPr lang="en-GB" smtClean="0"/>
              <a:t>9</a:t>
            </a:fld>
            <a:endParaRPr lang="en-GB"/>
          </a:p>
        </p:txBody>
      </p:sp>
    </p:spTree>
    <p:extLst>
      <p:ext uri="{BB962C8B-B14F-4D97-AF65-F5344CB8AC3E}">
        <p14:creationId xmlns:p14="http://schemas.microsoft.com/office/powerpoint/2010/main" val="1519683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smtClean="0"/>
              <a:t>Lesson slides</a:t>
            </a:r>
            <a:r>
              <a:rPr lang="en-GB" sz="2800" b="1" dirty="0" smtClean="0"/>
              <a:t/>
            </a:r>
            <a:br>
              <a:rPr lang="en-GB" sz="2800" b="1" dirty="0" smtClean="0"/>
            </a:br>
            <a:r>
              <a:rPr lang="en-GB" sz="2600" dirty="0" smtClean="0"/>
              <a:t>Topic: </a:t>
            </a:r>
            <a:r>
              <a:rPr lang="en-GB" sz="2600" dirty="0" smtClean="0"/>
              <a:t>6.1 The </a:t>
            </a:r>
            <a:r>
              <a:rPr lang="en-GB" sz="2600" dirty="0" smtClean="0"/>
              <a:t>Poisson Distribution</a:t>
            </a:r>
            <a:br>
              <a:rPr lang="en-GB" sz="2600" dirty="0" smtClean="0"/>
            </a:br>
            <a:r>
              <a:rPr lang="en-GB" sz="2600" dirty="0" smtClean="0"/>
              <a:t>Lesson </a:t>
            </a:r>
            <a:r>
              <a:rPr lang="en-GB" sz="2600" dirty="0" smtClean="0"/>
              <a:t>2</a:t>
            </a:r>
            <a:r>
              <a:rPr lang="en-GB" sz="2600" dirty="0" smtClean="0"/>
              <a:t>: Calculating </a:t>
            </a:r>
            <a:r>
              <a:rPr lang="en-GB" sz="2600" dirty="0" smtClean="0"/>
              <a:t>Probabilities using the Poisson distribution</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a:t>
            </a:r>
            <a:r>
              <a:rPr lang="en-GB" sz="1400" b="1" dirty="0" smtClean="0"/>
              <a:t>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lvl="0" indent="0">
                  <a:buNone/>
                </a:pPr>
                <a:r>
                  <a:rPr lang="en-GB" dirty="0" smtClean="0"/>
                  <a:t>A call centre receives on average 5 calls every 10 minutes, </a:t>
                </a:r>
                <a:r>
                  <a:rPr lang="en-GB" dirty="0"/>
                  <a:t>assuming the calls follow a Poisson distribution. Find the probability that</a:t>
                </a:r>
              </a:p>
              <a:p>
                <a:pPr marL="914400" lvl="1" indent="-457200">
                  <a:buFont typeface="+mj-lt"/>
                  <a:buAutoNum type="alphaLcParenR"/>
                </a:pPr>
                <a:r>
                  <a:rPr lang="en-GB" sz="2800" dirty="0"/>
                  <a:t>they will receive less than </a:t>
                </a:r>
                <a:r>
                  <a:rPr lang="en-GB" sz="2800" dirty="0" smtClean="0"/>
                  <a:t>4 </a:t>
                </a:r>
                <a:r>
                  <a:rPr lang="en-GB" sz="2800" dirty="0"/>
                  <a:t>calls in a </a:t>
                </a:r>
                <a:r>
                  <a:rPr lang="en-GB" sz="2800" dirty="0" smtClean="0"/>
                  <a:t>10-minute </a:t>
                </a:r>
                <a:r>
                  <a:rPr lang="en-GB" sz="2800" dirty="0"/>
                  <a:t>period</a:t>
                </a:r>
              </a:p>
              <a:p>
                <a:pPr marL="914400" lvl="1" indent="-457200">
                  <a:buFont typeface="+mj-lt"/>
                  <a:buAutoNum type="alphaLcParenR"/>
                </a:pPr>
                <a:r>
                  <a:rPr lang="en-GB" sz="2800" dirty="0"/>
                  <a:t>they will receive exactly </a:t>
                </a:r>
                <a:r>
                  <a:rPr lang="en-GB" sz="2800" dirty="0" smtClean="0"/>
                  <a:t>12 </a:t>
                </a:r>
                <a:r>
                  <a:rPr lang="en-GB" sz="2800" dirty="0"/>
                  <a:t>calls in a </a:t>
                </a:r>
                <a:r>
                  <a:rPr lang="en-GB" sz="2800" dirty="0" smtClean="0"/>
                  <a:t>20-minute </a:t>
                </a:r>
                <a:r>
                  <a:rPr lang="en-GB" sz="2800" dirty="0"/>
                  <a:t>period</a:t>
                </a:r>
              </a:p>
              <a:p>
                <a:pPr marL="914400" lvl="1" indent="-457200">
                  <a:buFont typeface="+mj-lt"/>
                  <a:buAutoNum type="alphaLcParenR"/>
                </a:pPr>
                <a:r>
                  <a:rPr lang="en-GB" sz="2800" dirty="0"/>
                  <a:t>they will receive more than </a:t>
                </a:r>
                <a:r>
                  <a:rPr lang="en-GB" sz="2800" dirty="0" smtClean="0"/>
                  <a:t>5 </a:t>
                </a:r>
                <a:r>
                  <a:rPr lang="en-GB" sz="2800" dirty="0"/>
                  <a:t>but </a:t>
                </a:r>
                <a:r>
                  <a:rPr lang="en-GB" sz="2800" dirty="0" smtClean="0"/>
                  <a:t>no more than 8 </a:t>
                </a:r>
                <a:r>
                  <a:rPr lang="en-GB" sz="2800" dirty="0"/>
                  <a:t>calls in a </a:t>
                </a:r>
                <a:r>
                  <a:rPr lang="en-GB" sz="2800" dirty="0" smtClean="0"/>
                  <a:t/>
                </a:r>
                <a:br>
                  <a:rPr lang="en-GB" sz="2800" dirty="0" smtClean="0"/>
                </a:br>
                <a:r>
                  <a:rPr lang="en-GB" sz="2800" dirty="0" smtClean="0"/>
                  <a:t>25-minute period</a:t>
                </a:r>
              </a:p>
              <a:p>
                <a:pPr marL="457200" lvl="1" indent="0">
                  <a:buNone/>
                </a:pPr>
                <a:endParaRPr lang="en-GB" sz="2800" i="1" dirty="0" smtClean="0">
                  <a:latin typeface="Cambria Math"/>
                </a:endParaRPr>
              </a:p>
              <a:p>
                <a:pPr marL="457200" lvl="1" indent="0">
                  <a:buNone/>
                </a:pPr>
                <a14:m>
                  <m:oMathPara xmlns:m="http://schemas.openxmlformats.org/officeDocument/2006/math">
                    <m:oMathParaPr>
                      <m:jc m:val="left"/>
                    </m:oMathParaPr>
                    <m:oMath xmlns:m="http://schemas.openxmlformats.org/officeDocument/2006/math">
                      <m:r>
                        <a:rPr lang="en-GB" sz="2800" i="1" smtClean="0">
                          <a:solidFill>
                            <a:srgbClr val="FF0000"/>
                          </a:solidFill>
                          <a:latin typeface="Cambria Math"/>
                        </a:rPr>
                        <m:t>𝑋</m:t>
                      </m:r>
                      <m:r>
                        <a:rPr lang="en-GB" sz="2800" i="1">
                          <a:solidFill>
                            <a:srgbClr val="FF0000"/>
                          </a:solidFill>
                          <a:latin typeface="Cambria Math"/>
                          <a:ea typeface="Cambria Math"/>
                        </a:rPr>
                        <m:t>~</m:t>
                      </m:r>
                      <m:r>
                        <a:rPr lang="en-GB" sz="2800" i="1">
                          <a:solidFill>
                            <a:srgbClr val="FF0000"/>
                          </a:solidFill>
                          <a:latin typeface="Cambria Math"/>
                          <a:ea typeface="Cambria Math"/>
                        </a:rPr>
                        <m:t>𝑃𝑜</m:t>
                      </m:r>
                      <m:d>
                        <m:dPr>
                          <m:ctrlPr>
                            <a:rPr lang="en-GB" sz="2800" i="1">
                              <a:solidFill>
                                <a:srgbClr val="FF0000"/>
                              </a:solidFill>
                              <a:latin typeface="Cambria Math" panose="02040503050406030204" pitchFamily="18" charset="0"/>
                              <a:ea typeface="Cambria Math"/>
                            </a:rPr>
                          </m:ctrlPr>
                        </m:dPr>
                        <m:e>
                          <m:r>
                            <a:rPr lang="en-GB" sz="2800" b="0" i="1" smtClean="0">
                              <a:solidFill>
                                <a:srgbClr val="FF0000"/>
                              </a:solidFill>
                              <a:latin typeface="Cambria Math"/>
                              <a:ea typeface="Cambria Math"/>
                            </a:rPr>
                            <m:t>12.5</m:t>
                          </m:r>
                        </m:e>
                      </m:d>
                    </m:oMath>
                  </m:oMathPara>
                </a14:m>
                <a:endParaRPr lang="en-GB" sz="2800" dirty="0">
                  <a:solidFill>
                    <a:srgbClr val="FF0000"/>
                  </a:solidFill>
                </a:endParaRPr>
              </a:p>
              <a:p>
                <a:pPr marL="457200" lvl="1" indent="0">
                  <a:buNone/>
                </a:pPr>
                <a14:m>
                  <m:oMathPara xmlns:m="http://schemas.openxmlformats.org/officeDocument/2006/math">
                    <m:oMathParaPr>
                      <m:jc m:val="left"/>
                    </m:oMathParaPr>
                    <m:oMath xmlns:m="http://schemas.openxmlformats.org/officeDocument/2006/math">
                      <m:r>
                        <a:rPr lang="en-GB" sz="2800" i="1">
                          <a:solidFill>
                            <a:srgbClr val="FF0000"/>
                          </a:solidFill>
                          <a:latin typeface="Cambria Math"/>
                        </a:rPr>
                        <m:t>𝑃</m:t>
                      </m:r>
                      <m:d>
                        <m:dPr>
                          <m:ctrlPr>
                            <a:rPr lang="en-GB" sz="2800" i="1">
                              <a:solidFill>
                                <a:srgbClr val="FF0000"/>
                              </a:solidFill>
                              <a:latin typeface="Cambria Math" panose="02040503050406030204" pitchFamily="18" charset="0"/>
                            </a:rPr>
                          </m:ctrlPr>
                        </m:dPr>
                        <m:e>
                          <m:r>
                            <a:rPr lang="en-GB" sz="2800" b="0" i="1" smtClean="0">
                              <a:solidFill>
                                <a:srgbClr val="FF0000"/>
                              </a:solidFill>
                              <a:latin typeface="Cambria Math"/>
                            </a:rPr>
                            <m:t>5&lt;</m:t>
                          </m:r>
                          <m:r>
                            <a:rPr lang="en-GB" sz="2800" i="1">
                              <a:solidFill>
                                <a:srgbClr val="FF0000"/>
                              </a:solidFill>
                              <a:latin typeface="Cambria Math"/>
                            </a:rPr>
                            <m:t>𝑋</m:t>
                          </m:r>
                          <m:r>
                            <a:rPr lang="en-GB" sz="2800" i="1">
                              <a:solidFill>
                                <a:srgbClr val="FF0000"/>
                              </a:solidFill>
                              <a:latin typeface="Cambria Math"/>
                            </a:rPr>
                            <m:t>≤8</m:t>
                          </m:r>
                        </m:e>
                      </m:d>
                      <m:r>
                        <a:rPr lang="en-GB" sz="2800" i="1">
                          <a:solidFill>
                            <a:srgbClr val="FF0000"/>
                          </a:solidFill>
                          <a:latin typeface="Cambria Math"/>
                        </a:rPr>
                        <m:t>=</m:t>
                      </m:r>
                      <m:sSup>
                        <m:sSupPr>
                          <m:ctrlPr>
                            <a:rPr lang="en-GB" sz="2800" i="1">
                              <a:solidFill>
                                <a:srgbClr val="FF0000"/>
                              </a:solidFill>
                              <a:latin typeface="Cambria Math" panose="02040503050406030204" pitchFamily="18" charset="0"/>
                            </a:rPr>
                          </m:ctrlPr>
                        </m:sSupPr>
                        <m:e>
                          <m:r>
                            <a:rPr lang="en-GB" sz="2800" i="1">
                              <a:solidFill>
                                <a:srgbClr val="FF0000"/>
                              </a:solidFill>
                              <a:latin typeface="Cambria Math"/>
                            </a:rPr>
                            <m:t>𝑒</m:t>
                          </m:r>
                        </m:e>
                        <m:sup>
                          <m:r>
                            <a:rPr lang="en-GB" sz="2800" i="1">
                              <a:solidFill>
                                <a:srgbClr val="FF0000"/>
                              </a:solidFill>
                              <a:latin typeface="Cambria Math"/>
                            </a:rPr>
                            <m:t>−</m:t>
                          </m:r>
                          <m:r>
                            <a:rPr lang="en-GB" sz="2800" b="0" i="1" smtClean="0">
                              <a:solidFill>
                                <a:srgbClr val="FF0000"/>
                              </a:solidFill>
                              <a:latin typeface="Cambria Math"/>
                            </a:rPr>
                            <m:t>12.5</m:t>
                          </m:r>
                        </m:sup>
                      </m:sSup>
                      <m:d>
                        <m:dPr>
                          <m:ctrlPr>
                            <a:rPr lang="en-GB" sz="2800" i="1">
                              <a:solidFill>
                                <a:srgbClr val="FF0000"/>
                              </a:solidFill>
                              <a:latin typeface="Cambria Math" panose="02040503050406030204" pitchFamily="18" charset="0"/>
                            </a:rPr>
                          </m:ctrlPr>
                        </m:dPr>
                        <m:e>
                          <m:f>
                            <m:fPr>
                              <m:ctrlPr>
                                <a:rPr lang="en-GB" sz="2800" i="1">
                                  <a:solidFill>
                                    <a:srgbClr val="FF0000"/>
                                  </a:solidFill>
                                  <a:latin typeface="Cambria Math" panose="02040503050406030204" pitchFamily="18" charset="0"/>
                                </a:rPr>
                              </m:ctrlPr>
                            </m:fPr>
                            <m:num>
                              <m:sSup>
                                <m:sSupPr>
                                  <m:ctrlPr>
                                    <a:rPr lang="en-GB" sz="2800" i="1">
                                      <a:solidFill>
                                        <a:srgbClr val="FF0000"/>
                                      </a:solidFill>
                                      <a:latin typeface="Cambria Math" panose="02040503050406030204" pitchFamily="18" charset="0"/>
                                    </a:rPr>
                                  </m:ctrlPr>
                                </m:sSupPr>
                                <m:e>
                                  <m:r>
                                    <a:rPr lang="en-GB" sz="2800" b="0" i="0" smtClean="0">
                                      <a:solidFill>
                                        <a:srgbClr val="FF0000"/>
                                      </a:solidFill>
                                      <a:latin typeface="Cambria Math"/>
                                    </a:rPr>
                                    <m:t>12.5</m:t>
                                  </m:r>
                                </m:e>
                                <m:sup>
                                  <m:r>
                                    <a:rPr lang="en-GB" sz="2800" b="0" i="0" smtClean="0">
                                      <a:solidFill>
                                        <a:srgbClr val="FF0000"/>
                                      </a:solidFill>
                                      <a:latin typeface="Cambria Math"/>
                                    </a:rPr>
                                    <m:t>6</m:t>
                                  </m:r>
                                </m:sup>
                              </m:sSup>
                            </m:num>
                            <m:den>
                              <m:r>
                                <a:rPr lang="en-GB" sz="2800" b="0" i="0" smtClean="0">
                                  <a:solidFill>
                                    <a:srgbClr val="FF0000"/>
                                  </a:solidFill>
                                  <a:latin typeface="Cambria Math"/>
                                </a:rPr>
                                <m:t>6</m:t>
                              </m:r>
                              <m:r>
                                <a:rPr lang="en-GB" sz="2800">
                                  <a:solidFill>
                                    <a:srgbClr val="FF0000"/>
                                  </a:solidFill>
                                  <a:latin typeface="Cambria Math"/>
                                </a:rPr>
                                <m:t>!</m:t>
                              </m:r>
                            </m:den>
                          </m:f>
                          <m:r>
                            <a:rPr lang="en-GB" sz="2800">
                              <a:solidFill>
                                <a:srgbClr val="FF0000"/>
                              </a:solidFill>
                              <a:latin typeface="Cambria Math"/>
                            </a:rPr>
                            <m:t>+</m:t>
                          </m:r>
                          <m:f>
                            <m:fPr>
                              <m:ctrlPr>
                                <a:rPr lang="en-GB" sz="2800" i="1">
                                  <a:solidFill>
                                    <a:srgbClr val="FF0000"/>
                                  </a:solidFill>
                                  <a:latin typeface="Cambria Math" panose="02040503050406030204" pitchFamily="18" charset="0"/>
                                </a:rPr>
                              </m:ctrlPr>
                            </m:fPr>
                            <m:num>
                              <m:sSup>
                                <m:sSupPr>
                                  <m:ctrlPr>
                                    <a:rPr lang="en-GB" sz="2800" i="1">
                                      <a:solidFill>
                                        <a:srgbClr val="FF0000"/>
                                      </a:solidFill>
                                      <a:latin typeface="Cambria Math" panose="02040503050406030204" pitchFamily="18" charset="0"/>
                                    </a:rPr>
                                  </m:ctrlPr>
                                </m:sSupPr>
                                <m:e>
                                  <m:r>
                                    <a:rPr lang="en-GB" sz="2800" b="0" i="0" smtClean="0">
                                      <a:solidFill>
                                        <a:srgbClr val="FF0000"/>
                                      </a:solidFill>
                                      <a:latin typeface="Cambria Math"/>
                                    </a:rPr>
                                    <m:t>12.</m:t>
                                  </m:r>
                                  <m:r>
                                    <a:rPr lang="en-GB" sz="2800">
                                      <a:solidFill>
                                        <a:srgbClr val="FF0000"/>
                                      </a:solidFill>
                                      <a:latin typeface="Cambria Math"/>
                                    </a:rPr>
                                    <m:t>5</m:t>
                                  </m:r>
                                </m:e>
                                <m:sup>
                                  <m:r>
                                    <a:rPr lang="en-GB" sz="2800" b="0" i="0" smtClean="0">
                                      <a:solidFill>
                                        <a:srgbClr val="FF0000"/>
                                      </a:solidFill>
                                      <a:latin typeface="Cambria Math"/>
                                    </a:rPr>
                                    <m:t>7</m:t>
                                  </m:r>
                                </m:sup>
                              </m:sSup>
                            </m:num>
                            <m:den>
                              <m:r>
                                <a:rPr lang="en-GB" sz="2800" b="0" i="0" smtClean="0">
                                  <a:solidFill>
                                    <a:srgbClr val="FF0000"/>
                                  </a:solidFill>
                                  <a:latin typeface="Cambria Math"/>
                                </a:rPr>
                                <m:t>7</m:t>
                              </m:r>
                              <m:r>
                                <a:rPr lang="en-GB" sz="2800">
                                  <a:solidFill>
                                    <a:srgbClr val="FF0000"/>
                                  </a:solidFill>
                                  <a:latin typeface="Cambria Math"/>
                                </a:rPr>
                                <m:t>!</m:t>
                              </m:r>
                            </m:den>
                          </m:f>
                          <m:r>
                            <a:rPr lang="en-GB" sz="2800">
                              <a:solidFill>
                                <a:srgbClr val="FF0000"/>
                              </a:solidFill>
                              <a:latin typeface="Cambria Math"/>
                            </a:rPr>
                            <m:t>+</m:t>
                          </m:r>
                          <m:f>
                            <m:fPr>
                              <m:ctrlPr>
                                <a:rPr lang="en-GB" sz="2800" i="1">
                                  <a:solidFill>
                                    <a:srgbClr val="FF0000"/>
                                  </a:solidFill>
                                  <a:latin typeface="Cambria Math" panose="02040503050406030204" pitchFamily="18" charset="0"/>
                                </a:rPr>
                              </m:ctrlPr>
                            </m:fPr>
                            <m:num>
                              <m:sSup>
                                <m:sSupPr>
                                  <m:ctrlPr>
                                    <a:rPr lang="en-GB" sz="2800" i="1">
                                      <a:solidFill>
                                        <a:srgbClr val="FF0000"/>
                                      </a:solidFill>
                                      <a:latin typeface="Cambria Math" panose="02040503050406030204" pitchFamily="18" charset="0"/>
                                    </a:rPr>
                                  </m:ctrlPr>
                                </m:sSupPr>
                                <m:e>
                                  <m:r>
                                    <a:rPr lang="en-GB" sz="2800" b="0" i="0" smtClean="0">
                                      <a:solidFill>
                                        <a:srgbClr val="FF0000"/>
                                      </a:solidFill>
                                      <a:latin typeface="Cambria Math"/>
                                    </a:rPr>
                                    <m:t>12.</m:t>
                                  </m:r>
                                  <m:r>
                                    <a:rPr lang="en-GB" sz="2800">
                                      <a:solidFill>
                                        <a:srgbClr val="FF0000"/>
                                      </a:solidFill>
                                      <a:latin typeface="Cambria Math"/>
                                    </a:rPr>
                                    <m:t>5</m:t>
                                  </m:r>
                                </m:e>
                                <m:sup>
                                  <m:r>
                                    <a:rPr lang="en-GB" sz="2800" b="0" i="0" smtClean="0">
                                      <a:solidFill>
                                        <a:srgbClr val="FF0000"/>
                                      </a:solidFill>
                                      <a:latin typeface="Cambria Math"/>
                                    </a:rPr>
                                    <m:t>8</m:t>
                                  </m:r>
                                </m:sup>
                              </m:sSup>
                            </m:num>
                            <m:den>
                              <m:r>
                                <a:rPr lang="en-GB" sz="2800" b="0" i="0" smtClean="0">
                                  <a:solidFill>
                                    <a:srgbClr val="FF0000"/>
                                  </a:solidFill>
                                  <a:latin typeface="Cambria Math"/>
                                </a:rPr>
                                <m:t>8</m:t>
                              </m:r>
                              <m:r>
                                <a:rPr lang="en-GB" sz="2800">
                                  <a:solidFill>
                                    <a:srgbClr val="FF0000"/>
                                  </a:solidFill>
                                  <a:latin typeface="Cambria Math"/>
                                </a:rPr>
                                <m:t>!</m:t>
                              </m:r>
                            </m:den>
                          </m:f>
                        </m:e>
                      </m:d>
                      <m:r>
                        <a:rPr lang="en-GB" sz="2800">
                          <a:solidFill>
                            <a:srgbClr val="FF0000"/>
                          </a:solidFill>
                          <a:latin typeface="Cambria Math"/>
                        </a:rPr>
                        <m:t>=0.</m:t>
                      </m:r>
                      <m:r>
                        <a:rPr lang="en-GB" sz="2800" b="0" i="0" smtClean="0">
                          <a:solidFill>
                            <a:srgbClr val="FF0000"/>
                          </a:solidFill>
                          <a:latin typeface="Cambria Math"/>
                        </a:rPr>
                        <m:t>110</m:t>
                      </m:r>
                      <m:r>
                        <a:rPr lang="en-GB" sz="2800">
                          <a:solidFill>
                            <a:srgbClr val="FF0000"/>
                          </a:solidFill>
                          <a:latin typeface="Cambria Math"/>
                        </a:rPr>
                        <m:t>(3</m:t>
                      </m:r>
                      <m:r>
                        <m:rPr>
                          <m:sty m:val="p"/>
                        </m:rPr>
                        <a:rPr lang="en-GB" sz="2800">
                          <a:solidFill>
                            <a:srgbClr val="FF0000"/>
                          </a:solidFill>
                          <a:latin typeface="Cambria Math"/>
                        </a:rPr>
                        <m:t>sf</m:t>
                      </m:r>
                      <m:r>
                        <a:rPr lang="en-GB" sz="2800">
                          <a:solidFill>
                            <a:srgbClr val="FF0000"/>
                          </a:solidFill>
                          <a:latin typeface="Cambria Math"/>
                        </a:rPr>
                        <m:t>)</m:t>
                      </m:r>
                    </m:oMath>
                  </m:oMathPara>
                </a14:m>
                <a:endParaRPr lang="en-GB" sz="2800" dirty="0">
                  <a:solidFill>
                    <a:srgbClr val="FF0000"/>
                  </a:solidFill>
                </a:endParaRPr>
              </a:p>
              <a:p>
                <a:pPr marL="914400" lvl="1" indent="-457200">
                  <a:buFont typeface="+mj-lt"/>
                  <a:buAutoNum type="alphaLcParenR"/>
                </a:pPr>
                <a:endParaRPr lang="en-GB" sz="2800" dirty="0"/>
              </a:p>
              <a:p>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a:stretch>
              </a:blipFill>
            </p:spPr>
            <p:txBody>
              <a:bodyPr/>
              <a:lstStyle/>
              <a:p>
                <a:r>
                  <a:rPr lang="en-GB">
                    <a:noFill/>
                  </a:rPr>
                  <a:t> </a:t>
                </a:r>
              </a:p>
            </p:txBody>
          </p:sp>
        </mc:Fallback>
      </mc:AlternateContent>
    </p:spTree>
    <p:extLst>
      <p:ext uri="{BB962C8B-B14F-4D97-AF65-F5344CB8AC3E}">
        <p14:creationId xmlns:p14="http://schemas.microsoft.com/office/powerpoint/2010/main" val="1770206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Worksheet E</a:t>
            </a:r>
            <a:endParaRPr lang="en-GB" dirty="0"/>
          </a:p>
        </p:txBody>
      </p:sp>
      <p:sp>
        <p:nvSpPr>
          <p:cNvPr id="3" name="Text Placeholder 2"/>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829935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Plenary – spot the mistakes</a:t>
            </a:r>
            <a:endParaRPr lang="en-GB" dirty="0"/>
          </a:p>
        </p:txBody>
      </p:sp>
      <p:pic>
        <p:nvPicPr>
          <p:cNvPr id="2051" name="Picture 3"/>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b="20121"/>
          <a:stretch/>
        </p:blipFill>
        <p:spPr bwMode="auto">
          <a:xfrm>
            <a:off x="20870" y="923911"/>
            <a:ext cx="12171130" cy="3821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6161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Plenary – Spot the mistakes</a:t>
            </a:r>
            <a:endParaRPr lang="en-GB" dirty="0"/>
          </a:p>
        </p:txBody>
      </p:sp>
      <p:pic>
        <p:nvPicPr>
          <p:cNvPr id="4" name="Picture 3"/>
          <p:cNvPicPr/>
          <p:nvPr/>
        </p:nvPicPr>
        <p:blipFill>
          <a:blip r:embed="rId3"/>
          <a:stretch>
            <a:fillRect/>
          </a:stretch>
        </p:blipFill>
        <p:spPr>
          <a:xfrm>
            <a:off x="561473" y="1074821"/>
            <a:ext cx="11069051" cy="2261935"/>
          </a:xfrm>
          <a:prstGeom prst="rect">
            <a:avLst/>
          </a:prstGeom>
        </p:spPr>
      </p:pic>
      <p:pic>
        <p:nvPicPr>
          <p:cNvPr id="5" name="Picture 4"/>
          <p:cNvPicPr/>
          <p:nvPr/>
        </p:nvPicPr>
        <p:blipFill>
          <a:blip r:embed="rId4"/>
          <a:stretch>
            <a:fillRect/>
          </a:stretch>
        </p:blipFill>
        <p:spPr>
          <a:xfrm>
            <a:off x="737934" y="3336756"/>
            <a:ext cx="11069051" cy="2406315"/>
          </a:xfrm>
          <a:prstGeom prst="rect">
            <a:avLst/>
          </a:prstGeom>
        </p:spPr>
      </p:pic>
    </p:spTree>
    <p:extLst>
      <p:ext uri="{BB962C8B-B14F-4D97-AF65-F5344CB8AC3E}">
        <p14:creationId xmlns:p14="http://schemas.microsoft.com/office/powerpoint/2010/main" val="767281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Starter – Matching Inequalities</a:t>
            </a:r>
            <a:endParaRPr lang="en-GB"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2364983824"/>
                  </p:ext>
                </p:extLst>
              </p:nvPr>
            </p:nvGraphicFramePr>
            <p:xfrm>
              <a:off x="336884" y="1283371"/>
              <a:ext cx="11069053" cy="5261810"/>
            </p:xfrm>
            <a:graphic>
              <a:graphicData uri="http://schemas.openxmlformats.org/drawingml/2006/table">
                <a:tbl>
                  <a:tblPr firstRow="1" firstCol="1" bandRow="1">
                    <a:tableStyleId>{5940675A-B579-460E-94D1-54222C63F5DA}</a:tableStyleId>
                  </a:tblPr>
                  <a:tblGrid>
                    <a:gridCol w="3795488">
                      <a:extLst>
                        <a:ext uri="{9D8B030D-6E8A-4147-A177-3AD203B41FA5}">
                          <a16:colId xmlns:a16="http://schemas.microsoft.com/office/drawing/2014/main" val="20000"/>
                        </a:ext>
                      </a:extLst>
                    </a:gridCol>
                    <a:gridCol w="3430164">
                      <a:extLst>
                        <a:ext uri="{9D8B030D-6E8A-4147-A177-3AD203B41FA5}">
                          <a16:colId xmlns:a16="http://schemas.microsoft.com/office/drawing/2014/main" val="20001"/>
                        </a:ext>
                      </a:extLst>
                    </a:gridCol>
                    <a:gridCol w="3843401">
                      <a:extLst>
                        <a:ext uri="{9D8B030D-6E8A-4147-A177-3AD203B41FA5}">
                          <a16:colId xmlns:a16="http://schemas.microsoft.com/office/drawing/2014/main" val="20002"/>
                        </a:ext>
                      </a:extLst>
                    </a:gridCol>
                  </a:tblGrid>
                  <a:tr h="526181">
                    <a:tc>
                      <a:txBody>
                        <a:bodyPr/>
                        <a:lstStyle/>
                        <a:p>
                          <a:pPr algn="ctr">
                            <a:lnSpc>
                              <a:spcPct val="115000"/>
                            </a:lnSpc>
                            <a:spcAft>
                              <a:spcPts val="0"/>
                            </a:spcAft>
                          </a:pPr>
                          <a:r>
                            <a:rPr lang="en-GB" sz="1500" dirty="0">
                              <a:effectLst/>
                            </a:rPr>
                            <a:t>At most five</a:t>
                          </a:r>
                          <a:endParaRPr lang="en-GB" sz="1000" dirty="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d>
                                  <m:dPr>
                                    <m:ctrlPr>
                                      <a:rPr lang="en-GB" sz="1500" i="1">
                                        <a:effectLst/>
                                        <a:latin typeface="Cambria Math" panose="02040503050406030204" pitchFamily="18" charset="0"/>
                                      </a:rPr>
                                    </m:ctrlPr>
                                  </m:dPr>
                                  <m:e>
                                    <m:r>
                                      <a:rPr lang="en-GB" sz="1500">
                                        <a:effectLst/>
                                        <a:latin typeface="Cambria Math"/>
                                      </a:rPr>
                                      <m:t>𝑥</m:t>
                                    </m:r>
                                    <m:r>
                                      <a:rPr lang="en-GB" sz="1500">
                                        <a:effectLst/>
                                        <a:latin typeface="Cambria Math"/>
                                      </a:rPr>
                                      <m:t>≤9</m:t>
                                    </m:r>
                                  </m:e>
                                </m:d>
                                <m:r>
                                  <a:rPr lang="en-GB" sz="1500">
                                    <a:effectLst/>
                                    <a:latin typeface="Cambria Math"/>
                                  </a:rPr>
                                  <m:t>−</m:t>
                                </m:r>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≤3)</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0"/>
                      </a:ext>
                    </a:extLst>
                  </a:tr>
                  <a:tr h="526181">
                    <a:tc>
                      <a:txBody>
                        <a:bodyPr/>
                        <a:lstStyle/>
                        <a:p>
                          <a:pPr algn="ctr">
                            <a:lnSpc>
                              <a:spcPct val="115000"/>
                            </a:lnSpc>
                            <a:spcAft>
                              <a:spcPts val="0"/>
                            </a:spcAft>
                          </a:pPr>
                          <a:r>
                            <a:rPr lang="en-GB" sz="1500">
                              <a:effectLst/>
                            </a:rPr>
                            <a:t>More than five but fewer than nine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≤2)</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1"/>
                      </a:ext>
                    </a:extLst>
                  </a:tr>
                  <a:tr h="526181">
                    <a:tc>
                      <a:txBody>
                        <a:bodyPr/>
                        <a:lstStyle/>
                        <a:p>
                          <a:pPr algn="ctr">
                            <a:lnSpc>
                              <a:spcPct val="115000"/>
                            </a:lnSpc>
                            <a:spcAft>
                              <a:spcPts val="0"/>
                            </a:spcAft>
                          </a:pPr>
                          <a:r>
                            <a:rPr lang="en-GB" sz="1500">
                              <a:effectLst/>
                            </a:rPr>
                            <a:t>Exactly six</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d>
                                  <m:dPr>
                                    <m:ctrlPr>
                                      <a:rPr lang="en-GB" sz="1500" i="1">
                                        <a:effectLst/>
                                        <a:latin typeface="Cambria Math" panose="02040503050406030204" pitchFamily="18" charset="0"/>
                                      </a:rPr>
                                    </m:ctrlPr>
                                  </m:dPr>
                                  <m:e>
                                    <m:r>
                                      <a:rPr lang="en-GB" sz="1500">
                                        <a:effectLst/>
                                        <a:latin typeface="Cambria Math"/>
                                      </a:rPr>
                                      <m:t>𝑥</m:t>
                                    </m:r>
                                    <m:r>
                                      <a:rPr lang="en-GB" sz="1500">
                                        <a:effectLst/>
                                        <a:latin typeface="Cambria Math"/>
                                      </a:rPr>
                                      <m:t>≤8</m:t>
                                    </m:r>
                                  </m:e>
                                </m:d>
                                <m:r>
                                  <a:rPr lang="en-GB" sz="1500">
                                    <a:effectLst/>
                                    <a:latin typeface="Cambria Math"/>
                                  </a:rPr>
                                  <m:t>−</m:t>
                                </m:r>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≤5)</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2"/>
                      </a:ext>
                    </a:extLst>
                  </a:tr>
                  <a:tr h="526181">
                    <a:tc>
                      <a:txBody>
                        <a:bodyPr/>
                        <a:lstStyle/>
                        <a:p>
                          <a:pPr algn="ctr">
                            <a:lnSpc>
                              <a:spcPct val="115000"/>
                            </a:lnSpc>
                            <a:spcAft>
                              <a:spcPts val="0"/>
                            </a:spcAft>
                          </a:pPr>
                          <a:r>
                            <a:rPr lang="en-GB" sz="1500" dirty="0">
                              <a:effectLst/>
                            </a:rPr>
                            <a:t>At least three</a:t>
                          </a:r>
                          <a:endParaRPr lang="en-GB" sz="1000" dirty="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1−</m:t>
                                </m:r>
                                <m:r>
                                  <a:rPr lang="en-GB" sz="1500">
                                    <a:effectLst/>
                                    <a:latin typeface="Cambria Math"/>
                                  </a:rPr>
                                  <m:t>𝑃</m:t>
                                </m:r>
                                <m:d>
                                  <m:dPr>
                                    <m:ctrlPr>
                                      <a:rPr lang="en-GB" sz="1500" i="1">
                                        <a:effectLst/>
                                        <a:latin typeface="Cambria Math" panose="02040503050406030204" pitchFamily="18" charset="0"/>
                                      </a:rPr>
                                    </m:ctrlPr>
                                  </m:dPr>
                                  <m:e>
                                    <m:r>
                                      <a:rPr lang="en-GB" sz="1500">
                                        <a:effectLst/>
                                        <a:latin typeface="Cambria Math"/>
                                      </a:rPr>
                                      <m:t>𝑥</m:t>
                                    </m:r>
                                    <m:r>
                                      <a:rPr lang="en-GB" sz="1500">
                                        <a:effectLst/>
                                        <a:latin typeface="Cambria Math"/>
                                      </a:rPr>
                                      <m:t>≤8</m:t>
                                    </m:r>
                                  </m:e>
                                </m:d>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3"/>
                      </a:ext>
                    </a:extLst>
                  </a:tr>
                  <a:tr h="526181">
                    <a:tc>
                      <a:txBody>
                        <a:bodyPr/>
                        <a:lstStyle/>
                        <a:p>
                          <a:pPr algn="ctr">
                            <a:lnSpc>
                              <a:spcPct val="115000"/>
                            </a:lnSpc>
                            <a:spcAft>
                              <a:spcPts val="0"/>
                            </a:spcAft>
                          </a:pPr>
                          <a:r>
                            <a:rPr lang="en-GB" sz="1500">
                              <a:effectLst/>
                            </a:rPr>
                            <a:t>At least four but fewer than ten</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d>
                                  <m:dPr>
                                    <m:ctrlPr>
                                      <a:rPr lang="en-GB" sz="1500" i="1">
                                        <a:effectLst/>
                                        <a:latin typeface="Cambria Math" panose="02040503050406030204" pitchFamily="18" charset="0"/>
                                      </a:rPr>
                                    </m:ctrlPr>
                                  </m:dPr>
                                  <m:e>
                                    <m:r>
                                      <a:rPr lang="en-GB" sz="1500">
                                        <a:effectLst/>
                                        <a:latin typeface="Cambria Math"/>
                                      </a:rPr>
                                      <m:t>𝑥</m:t>
                                    </m:r>
                                    <m:r>
                                      <a:rPr lang="en-GB" sz="1500">
                                        <a:effectLst/>
                                        <a:latin typeface="Cambria Math"/>
                                      </a:rPr>
                                      <m:t>=6</m:t>
                                    </m:r>
                                  </m:e>
                                </m:d>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4"/>
                      </a:ext>
                    </a:extLst>
                  </a:tr>
                  <a:tr h="526181">
                    <a:tc>
                      <a:txBody>
                        <a:bodyPr/>
                        <a:lstStyle/>
                        <a:p>
                          <a:pPr algn="ctr">
                            <a:lnSpc>
                              <a:spcPct val="115000"/>
                            </a:lnSpc>
                            <a:spcAft>
                              <a:spcPts val="0"/>
                            </a:spcAft>
                          </a:pPr>
                          <a:r>
                            <a:rPr lang="en-GB" sz="1500">
                              <a:effectLst/>
                            </a:rPr>
                            <a:t>Seven or more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1−</m:t>
                                </m:r>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≤6)</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5"/>
                      </a:ext>
                    </a:extLst>
                  </a:tr>
                  <a:tr h="526181">
                    <a:tc>
                      <a:txBody>
                        <a:bodyPr/>
                        <a:lstStyle/>
                        <a:p>
                          <a:pPr algn="ctr">
                            <a:lnSpc>
                              <a:spcPct val="115000"/>
                            </a:lnSpc>
                            <a:spcAft>
                              <a:spcPts val="0"/>
                            </a:spcAft>
                          </a:pPr>
                          <a:r>
                            <a:rPr lang="en-GB" sz="1500">
                              <a:effectLst/>
                            </a:rPr>
                            <a:t>Between three and six inclusive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≤7)</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6"/>
                      </a:ext>
                    </a:extLst>
                  </a:tr>
                  <a:tr h="526181">
                    <a:tc>
                      <a:txBody>
                        <a:bodyPr/>
                        <a:lstStyle/>
                        <a:p>
                          <a:pPr algn="ctr">
                            <a:lnSpc>
                              <a:spcPct val="115000"/>
                            </a:lnSpc>
                            <a:spcAft>
                              <a:spcPts val="0"/>
                            </a:spcAft>
                          </a:pPr>
                          <a:r>
                            <a:rPr lang="en-GB" sz="1500">
                              <a:effectLst/>
                            </a:rPr>
                            <a:t>No more than seven</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1−</m:t>
                                </m:r>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≤2)</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7"/>
                      </a:ext>
                    </a:extLst>
                  </a:tr>
                  <a:tr h="526181">
                    <a:tc>
                      <a:txBody>
                        <a:bodyPr/>
                        <a:lstStyle/>
                        <a:p>
                          <a:pPr algn="ctr">
                            <a:lnSpc>
                              <a:spcPct val="115000"/>
                            </a:lnSpc>
                            <a:spcAft>
                              <a:spcPts val="0"/>
                            </a:spcAft>
                          </a:pPr>
                          <a:r>
                            <a:rPr lang="en-GB" sz="1500">
                              <a:effectLst/>
                            </a:rPr>
                            <a:t>Less than three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≤5)</m:t>
                                </m:r>
                              </m:oMath>
                            </m:oMathPara>
                          </a14:m>
                          <a:endParaRPr lang="en-GB" sz="100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8"/>
                      </a:ext>
                    </a:extLst>
                  </a:tr>
                  <a:tr h="526181">
                    <a:tc>
                      <a:txBody>
                        <a:bodyPr/>
                        <a:lstStyle/>
                        <a:p>
                          <a:pPr algn="ctr">
                            <a:lnSpc>
                              <a:spcPct val="115000"/>
                            </a:lnSpc>
                            <a:spcAft>
                              <a:spcPts val="0"/>
                            </a:spcAft>
                          </a:pPr>
                          <a:r>
                            <a:rPr lang="en-GB" sz="1500">
                              <a:effectLst/>
                            </a:rPr>
                            <a:t>More than nine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en-GB" sz="1500">
                                    <a:effectLst/>
                                    <a:latin typeface="Cambria Math"/>
                                  </a:rPr>
                                  <m:t>𝑃</m:t>
                                </m:r>
                                <m:d>
                                  <m:dPr>
                                    <m:ctrlPr>
                                      <a:rPr lang="en-GB" sz="1500" i="1">
                                        <a:effectLst/>
                                        <a:latin typeface="Cambria Math" panose="02040503050406030204" pitchFamily="18" charset="0"/>
                                      </a:rPr>
                                    </m:ctrlPr>
                                  </m:dPr>
                                  <m:e>
                                    <m:r>
                                      <a:rPr lang="en-GB" sz="1500">
                                        <a:effectLst/>
                                        <a:latin typeface="Cambria Math"/>
                                      </a:rPr>
                                      <m:t>𝑥</m:t>
                                    </m:r>
                                    <m:r>
                                      <a:rPr lang="en-GB" sz="1500">
                                        <a:effectLst/>
                                        <a:latin typeface="Cambria Math"/>
                                      </a:rPr>
                                      <m:t>≤6</m:t>
                                    </m:r>
                                  </m:e>
                                </m:d>
                                <m:r>
                                  <a:rPr lang="en-GB" sz="1500">
                                    <a:effectLst/>
                                    <a:latin typeface="Cambria Math"/>
                                  </a:rPr>
                                  <m:t>−</m:t>
                                </m:r>
                                <m:r>
                                  <a:rPr lang="en-GB" sz="1500">
                                    <a:effectLst/>
                                    <a:latin typeface="Cambria Math"/>
                                  </a:rPr>
                                  <m:t>𝑃</m:t>
                                </m:r>
                                <m:r>
                                  <a:rPr lang="en-GB" sz="1500">
                                    <a:effectLst/>
                                    <a:latin typeface="Cambria Math"/>
                                  </a:rPr>
                                  <m:t>(</m:t>
                                </m:r>
                                <m:r>
                                  <a:rPr lang="en-GB" sz="1500">
                                    <a:effectLst/>
                                    <a:latin typeface="Cambria Math"/>
                                  </a:rPr>
                                  <m:t>𝑥</m:t>
                                </m:r>
                                <m:r>
                                  <a:rPr lang="en-GB" sz="1500">
                                    <a:effectLst/>
                                    <a:latin typeface="Cambria Math"/>
                                  </a:rPr>
                                  <m:t>≤2)</m:t>
                                </m:r>
                              </m:oMath>
                            </m:oMathPara>
                          </a14:m>
                          <a:endParaRPr lang="en-GB" sz="1000" dirty="0">
                            <a:effectLst/>
                            <a:latin typeface="Calibri"/>
                            <a:ea typeface="Times New Roman"/>
                            <a:cs typeface="Times New Roman"/>
                          </a:endParaRPr>
                        </a:p>
                      </a:txBody>
                      <a:tcPr marL="63235" marR="63235" marT="0" marB="0" anchor="ctr"/>
                    </a:tc>
                    <a:extLst>
                      <a:ext uri="{0D108BD9-81ED-4DB2-BD59-A6C34878D82A}">
                        <a16:rowId xmlns:a16="http://schemas.microsoft.com/office/drawing/2014/main" val="10009"/>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2364983824"/>
                  </p:ext>
                </p:extLst>
              </p:nvPr>
            </p:nvGraphicFramePr>
            <p:xfrm>
              <a:off x="336884" y="1283371"/>
              <a:ext cx="11069053" cy="5261810"/>
            </p:xfrm>
            <a:graphic>
              <a:graphicData uri="http://schemas.openxmlformats.org/drawingml/2006/table">
                <a:tbl>
                  <a:tblPr firstRow="1" firstCol="1" bandRow="1">
                    <a:tableStyleId>{5940675A-B579-460E-94D1-54222C63F5DA}</a:tableStyleId>
                  </a:tblPr>
                  <a:tblGrid>
                    <a:gridCol w="3795488"/>
                    <a:gridCol w="3430164"/>
                    <a:gridCol w="3843401"/>
                  </a:tblGrid>
                  <a:tr h="526181">
                    <a:tc>
                      <a:txBody>
                        <a:bodyPr/>
                        <a:lstStyle/>
                        <a:p>
                          <a:pPr algn="ctr">
                            <a:lnSpc>
                              <a:spcPct val="115000"/>
                            </a:lnSpc>
                            <a:spcAft>
                              <a:spcPts val="0"/>
                            </a:spcAft>
                          </a:pPr>
                          <a:r>
                            <a:rPr lang="en-GB" sz="1500" dirty="0">
                              <a:effectLst/>
                            </a:rPr>
                            <a:t>At most five</a:t>
                          </a:r>
                          <a:endParaRPr lang="en-GB" sz="1000" dirty="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1163" r="-158" b="-903488"/>
                          </a:stretch>
                        </a:blipFill>
                      </a:tcPr>
                    </a:tc>
                  </a:tr>
                  <a:tr h="526181">
                    <a:tc>
                      <a:txBody>
                        <a:bodyPr/>
                        <a:lstStyle/>
                        <a:p>
                          <a:pPr algn="ctr">
                            <a:lnSpc>
                              <a:spcPct val="115000"/>
                            </a:lnSpc>
                            <a:spcAft>
                              <a:spcPts val="0"/>
                            </a:spcAft>
                          </a:pPr>
                          <a:r>
                            <a:rPr lang="en-GB" sz="1500">
                              <a:effectLst/>
                            </a:rPr>
                            <a:t>More than five but fewer than nine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100000" r="-158" b="-793103"/>
                          </a:stretch>
                        </a:blipFill>
                      </a:tcPr>
                    </a:tc>
                  </a:tr>
                  <a:tr h="526181">
                    <a:tc>
                      <a:txBody>
                        <a:bodyPr/>
                        <a:lstStyle/>
                        <a:p>
                          <a:pPr algn="ctr">
                            <a:lnSpc>
                              <a:spcPct val="115000"/>
                            </a:lnSpc>
                            <a:spcAft>
                              <a:spcPts val="0"/>
                            </a:spcAft>
                          </a:pPr>
                          <a:r>
                            <a:rPr lang="en-GB" sz="1500">
                              <a:effectLst/>
                            </a:rPr>
                            <a:t>Exactly six</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202326" r="-158" b="-702326"/>
                          </a:stretch>
                        </a:blipFill>
                      </a:tcPr>
                    </a:tc>
                  </a:tr>
                  <a:tr h="526181">
                    <a:tc>
                      <a:txBody>
                        <a:bodyPr/>
                        <a:lstStyle/>
                        <a:p>
                          <a:pPr algn="ctr">
                            <a:lnSpc>
                              <a:spcPct val="115000"/>
                            </a:lnSpc>
                            <a:spcAft>
                              <a:spcPts val="0"/>
                            </a:spcAft>
                          </a:pPr>
                          <a:r>
                            <a:rPr lang="en-GB" sz="1500" dirty="0">
                              <a:effectLst/>
                            </a:rPr>
                            <a:t>At least three</a:t>
                          </a:r>
                          <a:endParaRPr lang="en-GB" sz="1000" dirty="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302326" r="-158" b="-602326"/>
                          </a:stretch>
                        </a:blipFill>
                      </a:tcPr>
                    </a:tc>
                  </a:tr>
                  <a:tr h="526181">
                    <a:tc>
                      <a:txBody>
                        <a:bodyPr/>
                        <a:lstStyle/>
                        <a:p>
                          <a:pPr algn="ctr">
                            <a:lnSpc>
                              <a:spcPct val="115000"/>
                            </a:lnSpc>
                            <a:spcAft>
                              <a:spcPts val="0"/>
                            </a:spcAft>
                          </a:pPr>
                          <a:r>
                            <a:rPr lang="en-GB" sz="1500">
                              <a:effectLst/>
                            </a:rPr>
                            <a:t>At least four but fewer than ten</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397701" r="-158" b="-495402"/>
                          </a:stretch>
                        </a:blipFill>
                      </a:tcPr>
                    </a:tc>
                  </a:tr>
                  <a:tr h="526181">
                    <a:tc>
                      <a:txBody>
                        <a:bodyPr/>
                        <a:lstStyle/>
                        <a:p>
                          <a:pPr algn="ctr">
                            <a:lnSpc>
                              <a:spcPct val="115000"/>
                            </a:lnSpc>
                            <a:spcAft>
                              <a:spcPts val="0"/>
                            </a:spcAft>
                          </a:pPr>
                          <a:r>
                            <a:rPr lang="en-GB" sz="1500">
                              <a:effectLst/>
                            </a:rPr>
                            <a:t>Seven or more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503488" r="-158" b="-401163"/>
                          </a:stretch>
                        </a:blipFill>
                      </a:tcPr>
                    </a:tc>
                  </a:tr>
                  <a:tr h="526181">
                    <a:tc>
                      <a:txBody>
                        <a:bodyPr/>
                        <a:lstStyle/>
                        <a:p>
                          <a:pPr algn="ctr">
                            <a:lnSpc>
                              <a:spcPct val="115000"/>
                            </a:lnSpc>
                            <a:spcAft>
                              <a:spcPts val="0"/>
                            </a:spcAft>
                          </a:pPr>
                          <a:r>
                            <a:rPr lang="en-GB" sz="1500">
                              <a:effectLst/>
                            </a:rPr>
                            <a:t>Between three and six inclusive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603488" r="-158" b="-301163"/>
                          </a:stretch>
                        </a:blipFill>
                      </a:tcPr>
                    </a:tc>
                  </a:tr>
                  <a:tr h="526181">
                    <a:tc>
                      <a:txBody>
                        <a:bodyPr/>
                        <a:lstStyle/>
                        <a:p>
                          <a:pPr algn="ctr">
                            <a:lnSpc>
                              <a:spcPct val="115000"/>
                            </a:lnSpc>
                            <a:spcAft>
                              <a:spcPts val="0"/>
                            </a:spcAft>
                          </a:pPr>
                          <a:r>
                            <a:rPr lang="en-GB" sz="1500">
                              <a:effectLst/>
                            </a:rPr>
                            <a:t>No more than seven</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703488" r="-158" b="-201163"/>
                          </a:stretch>
                        </a:blipFill>
                      </a:tcPr>
                    </a:tc>
                  </a:tr>
                  <a:tr h="526181">
                    <a:tc>
                      <a:txBody>
                        <a:bodyPr/>
                        <a:lstStyle/>
                        <a:p>
                          <a:pPr algn="ctr">
                            <a:lnSpc>
                              <a:spcPct val="115000"/>
                            </a:lnSpc>
                            <a:spcAft>
                              <a:spcPts val="0"/>
                            </a:spcAft>
                          </a:pPr>
                          <a:r>
                            <a:rPr lang="en-GB" sz="1500">
                              <a:effectLst/>
                            </a:rPr>
                            <a:t>Less than three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794253" r="-158" b="-98851"/>
                          </a:stretch>
                        </a:blipFill>
                      </a:tcPr>
                    </a:tc>
                  </a:tr>
                  <a:tr h="526181">
                    <a:tc>
                      <a:txBody>
                        <a:bodyPr/>
                        <a:lstStyle/>
                        <a:p>
                          <a:pPr algn="ctr">
                            <a:lnSpc>
                              <a:spcPct val="115000"/>
                            </a:lnSpc>
                            <a:spcAft>
                              <a:spcPts val="0"/>
                            </a:spcAft>
                          </a:pPr>
                          <a:r>
                            <a:rPr lang="en-GB" sz="1500">
                              <a:effectLst/>
                            </a:rPr>
                            <a:t>More than nine</a:t>
                          </a:r>
                          <a:endParaRPr lang="en-GB" sz="1000">
                            <a:effectLst/>
                            <a:latin typeface="Calibri"/>
                            <a:ea typeface="Times New Roman"/>
                            <a:cs typeface="Times New Roman"/>
                          </a:endParaRPr>
                        </a:p>
                      </a:txBody>
                      <a:tcPr marL="63235" marR="63235" marT="0" marB="0" anchor="ctr"/>
                    </a:tc>
                    <a:tc>
                      <a:txBody>
                        <a:bodyPr/>
                        <a:lstStyle/>
                        <a:p>
                          <a:pPr algn="ctr">
                            <a:lnSpc>
                              <a:spcPct val="115000"/>
                            </a:lnSpc>
                            <a:spcAft>
                              <a:spcPts val="0"/>
                            </a:spcAft>
                          </a:pPr>
                          <a:r>
                            <a:rPr lang="en-GB" sz="2400" dirty="0">
                              <a:effectLst/>
                            </a:rPr>
                            <a:t> </a:t>
                          </a:r>
                          <a:endParaRPr lang="en-GB" sz="1000" dirty="0">
                            <a:effectLst/>
                            <a:latin typeface="Calibri"/>
                            <a:ea typeface="Times New Roman"/>
                            <a:cs typeface="Times New Roman"/>
                          </a:endParaRPr>
                        </a:p>
                      </a:txBody>
                      <a:tcPr marL="63235" marR="63235"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a:p>
                      </a:txBody>
                      <a:tcPr marL="63235" marR="63235" marT="0" marB="0" anchor="ctr">
                        <a:blipFill rotWithShape="1">
                          <a:blip r:embed="rId3"/>
                          <a:stretch>
                            <a:fillRect l="-187797" t="-904651" r="-158"/>
                          </a:stretch>
                        </a:blipFill>
                      </a:tcPr>
                    </a:tc>
                  </a:tr>
                </a:tbl>
              </a:graphicData>
            </a:graphic>
          </p:graphicFrame>
        </mc:Fallback>
      </mc:AlternateContent>
    </p:spTree>
    <p:extLst>
      <p:ext uri="{BB962C8B-B14F-4D97-AF65-F5344CB8AC3E}">
        <p14:creationId xmlns:p14="http://schemas.microsoft.com/office/powerpoint/2010/main" val="2437792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Calculating probabilities using the Poisson distribution</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14:m>
                  <m:oMath xmlns:m="http://schemas.openxmlformats.org/officeDocument/2006/math">
                    <m:r>
                      <a:rPr lang="en-GB" i="1" smtClean="0">
                        <a:latin typeface="Cambria Math"/>
                      </a:rPr>
                      <m:t>𝑋</m:t>
                    </m:r>
                    <m:r>
                      <a:rPr lang="en-GB" i="1" smtClean="0">
                        <a:latin typeface="Cambria Math"/>
                      </a:rPr>
                      <m:t>~</m:t>
                    </m:r>
                    <m:r>
                      <a:rPr lang="en-GB" i="1" smtClean="0">
                        <a:latin typeface="Cambria Math"/>
                      </a:rPr>
                      <m:t>𝑃𝑜</m:t>
                    </m:r>
                    <m:r>
                      <a:rPr lang="en-GB" i="1" smtClean="0">
                        <a:latin typeface="Cambria Math"/>
                      </a:rPr>
                      <m:t>(</m:t>
                    </m:r>
                    <m:r>
                      <a:rPr lang="en-GB" i="1" smtClean="0">
                        <a:latin typeface="Cambria Math"/>
                      </a:rPr>
                      <m:t>𝜆</m:t>
                    </m:r>
                    <m:r>
                      <a:rPr lang="en-GB" i="1" smtClean="0">
                        <a:latin typeface="Cambria Math"/>
                      </a:rPr>
                      <m:t>)</m:t>
                    </m:r>
                  </m:oMath>
                </a14:m>
                <a:r>
                  <a:rPr lang="en-GB" dirty="0"/>
                  <a:t> where </a:t>
                </a:r>
                <a14:m>
                  <m:oMath xmlns:m="http://schemas.openxmlformats.org/officeDocument/2006/math">
                    <m:r>
                      <a:rPr lang="en-GB" i="1">
                        <a:latin typeface="Cambria Math"/>
                      </a:rPr>
                      <m:t>𝜇</m:t>
                    </m:r>
                    <m:r>
                      <a:rPr lang="en-GB" i="1">
                        <a:latin typeface="Cambria Math"/>
                      </a:rPr>
                      <m:t>=</m:t>
                    </m:r>
                    <m:sSup>
                      <m:sSupPr>
                        <m:ctrlPr>
                          <a:rPr lang="en-GB" i="1">
                            <a:latin typeface="Cambria Math" panose="02040503050406030204" pitchFamily="18" charset="0"/>
                          </a:rPr>
                        </m:ctrlPr>
                      </m:sSupPr>
                      <m:e>
                        <m:r>
                          <a:rPr lang="en-GB" i="1">
                            <a:latin typeface="Cambria Math"/>
                          </a:rPr>
                          <m:t>𝜎</m:t>
                        </m:r>
                      </m:e>
                      <m:sup>
                        <m:r>
                          <a:rPr lang="en-GB" i="1">
                            <a:latin typeface="Cambria Math"/>
                          </a:rPr>
                          <m:t>2</m:t>
                        </m:r>
                      </m:sup>
                    </m:sSup>
                    <m:r>
                      <a:rPr lang="en-GB" i="1">
                        <a:latin typeface="Cambria Math"/>
                      </a:rPr>
                      <m:t>=</m:t>
                    </m:r>
                    <m:r>
                      <a:rPr lang="en-GB" i="1">
                        <a:latin typeface="Cambria Math"/>
                      </a:rPr>
                      <m:t>𝜆</m:t>
                    </m:r>
                  </m:oMath>
                </a14:m>
                <a:endParaRPr lang="en-GB" dirty="0" smtClean="0"/>
              </a:p>
              <a:p>
                <a:r>
                  <a:rPr lang="en-GB" dirty="0" smtClean="0"/>
                  <a:t>To find probabilities use </a:t>
                </a:r>
                <a14:m>
                  <m:oMath xmlns:m="http://schemas.openxmlformats.org/officeDocument/2006/math">
                    <m:sSub>
                      <m:sSubPr>
                        <m:ctrlPr>
                          <a:rPr lang="en-GB" i="1">
                            <a:latin typeface="Cambria Math" panose="02040503050406030204" pitchFamily="18" charset="0"/>
                          </a:rPr>
                        </m:ctrlPr>
                      </m:sSubPr>
                      <m:e>
                        <m:r>
                          <a:rPr lang="en-GB" i="1">
                            <a:latin typeface="Cambria Math"/>
                          </a:rPr>
                          <m:t>𝑝</m:t>
                        </m:r>
                      </m:e>
                      <m:sub>
                        <m:r>
                          <a:rPr lang="en-GB" i="1">
                            <a:latin typeface="Cambria Math"/>
                          </a:rPr>
                          <m:t>𝑟</m:t>
                        </m:r>
                      </m:sub>
                    </m:sSub>
                    <m:r>
                      <a:rPr lang="en-GB" i="1">
                        <a:latin typeface="Cambria Math"/>
                      </a:rPr>
                      <m:t>=</m:t>
                    </m:r>
                    <m:sSup>
                      <m:sSupPr>
                        <m:ctrlPr>
                          <a:rPr lang="en-GB" i="1">
                            <a:latin typeface="Cambria Math" panose="02040503050406030204" pitchFamily="18" charset="0"/>
                          </a:rPr>
                        </m:ctrlPr>
                      </m:sSupPr>
                      <m:e>
                        <m:r>
                          <a:rPr lang="en-GB" i="1">
                            <a:latin typeface="Cambria Math"/>
                          </a:rPr>
                          <m:t>𝑒</m:t>
                        </m:r>
                      </m:e>
                      <m:sup>
                        <m:r>
                          <a:rPr lang="en-GB" i="1">
                            <a:latin typeface="Cambria Math"/>
                          </a:rPr>
                          <m:t>−</m:t>
                        </m:r>
                        <m:r>
                          <a:rPr lang="en-GB" i="1">
                            <a:latin typeface="Cambria Math"/>
                          </a:rPr>
                          <m:t>𝜆</m:t>
                        </m:r>
                      </m:sup>
                    </m:sSup>
                    <m:f>
                      <m:fPr>
                        <m:ctrlPr>
                          <a:rPr lang="en-GB" i="1">
                            <a:latin typeface="Cambria Math" panose="02040503050406030204" pitchFamily="18" charset="0"/>
                          </a:rPr>
                        </m:ctrlPr>
                      </m:fPr>
                      <m:num>
                        <m:sSup>
                          <m:sSupPr>
                            <m:ctrlPr>
                              <a:rPr lang="en-GB" i="1">
                                <a:latin typeface="Cambria Math" panose="02040503050406030204" pitchFamily="18" charset="0"/>
                              </a:rPr>
                            </m:ctrlPr>
                          </m:sSupPr>
                          <m:e>
                            <m:r>
                              <a:rPr lang="en-GB" i="1">
                                <a:latin typeface="Cambria Math"/>
                              </a:rPr>
                              <m:t>𝜆</m:t>
                            </m:r>
                          </m:e>
                          <m:sup>
                            <m:r>
                              <a:rPr lang="en-GB" i="1">
                                <a:latin typeface="Cambria Math"/>
                              </a:rPr>
                              <m:t>𝑟</m:t>
                            </m:r>
                          </m:sup>
                        </m:sSup>
                      </m:num>
                      <m:den>
                        <m:r>
                          <a:rPr lang="en-GB" i="1">
                            <a:latin typeface="Cambria Math"/>
                          </a:rPr>
                          <m:t>𝑟</m:t>
                        </m:r>
                        <m:r>
                          <a:rPr lang="en-GB" i="1">
                            <a:latin typeface="Cambria Math"/>
                          </a:rPr>
                          <m:t>!</m:t>
                        </m:r>
                      </m:den>
                    </m:f>
                  </m:oMath>
                </a14:m>
                <a:r>
                  <a:rPr lang="en-GB" dirty="0" smtClean="0"/>
                  <a:t> as given in the formula booklet.</a:t>
                </a:r>
              </a:p>
              <a:p>
                <a:pPr marL="0" indent="0">
                  <a:buNone/>
                </a:pPr>
                <a:endParaRPr lang="en-GB" dirty="0" smtClean="0"/>
              </a:p>
              <a:p>
                <a:pPr marL="0" indent="0">
                  <a:buNone/>
                </a:pPr>
                <a:r>
                  <a:rPr lang="en-GB" dirty="0" smtClean="0"/>
                  <a:t> (Note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a:rPr>
                          <m:t>𝑝</m:t>
                        </m:r>
                      </m:e>
                      <m:sub>
                        <m:r>
                          <a:rPr lang="en-GB" b="0" i="1" smtClean="0">
                            <a:latin typeface="Cambria Math"/>
                          </a:rPr>
                          <m:t>𝑟</m:t>
                        </m:r>
                      </m:sub>
                    </m:sSub>
                    <m:r>
                      <a:rPr lang="en-GB" b="0" i="1" smtClean="0">
                        <a:latin typeface="Cambria Math"/>
                        <a:ea typeface="Cambria Math"/>
                      </a:rPr>
                      <m:t>≡</m:t>
                    </m:r>
                    <m:r>
                      <a:rPr lang="en-GB" b="0" i="1" smtClean="0">
                        <a:latin typeface="Cambria Math"/>
                      </a:rPr>
                      <m:t>𝑃</m:t>
                    </m:r>
                    <m:r>
                      <a:rPr lang="en-GB" b="0" i="1" smtClean="0">
                        <a:latin typeface="Cambria Math"/>
                      </a:rPr>
                      <m:t>(</m:t>
                    </m:r>
                    <m:r>
                      <a:rPr lang="en-GB" b="0" i="1" smtClean="0">
                        <a:latin typeface="Cambria Math"/>
                      </a:rPr>
                      <m:t>𝑋</m:t>
                    </m:r>
                    <m:r>
                      <a:rPr lang="en-GB" b="0" i="1" smtClean="0">
                        <a:latin typeface="Cambria Math"/>
                      </a:rPr>
                      <m:t>=</m:t>
                    </m:r>
                    <m:r>
                      <a:rPr lang="en-GB" b="0" i="1" smtClean="0">
                        <a:latin typeface="Cambria Math"/>
                      </a:rPr>
                      <m:t>𝑟</m:t>
                    </m:r>
                    <m:r>
                      <a:rPr lang="en-GB" b="0" i="1" smtClean="0">
                        <a:latin typeface="Cambria Math"/>
                      </a:rPr>
                      <m:t>)</m:t>
                    </m:r>
                  </m:oMath>
                </a14:m>
                <a:r>
                  <a:rPr lang="en-GB" dirty="0" smtClean="0"/>
                  <a:t>)</a:t>
                </a:r>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899" t="-1945"/>
                </a:stretch>
              </a:blipFill>
            </p:spPr>
            <p:txBody>
              <a:bodyPr/>
              <a:lstStyle/>
              <a:p>
                <a:r>
                  <a:rPr lang="en-GB">
                    <a:noFill/>
                  </a:rPr>
                  <a:t> </a:t>
                </a:r>
              </a:p>
            </p:txBody>
          </p:sp>
        </mc:Fallback>
      </mc:AlternateContent>
    </p:spTree>
    <p:extLst>
      <p:ext uri="{BB962C8B-B14F-4D97-AF65-F5344CB8AC3E}">
        <p14:creationId xmlns:p14="http://schemas.microsoft.com/office/powerpoint/2010/main" val="244830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indent="0">
                  <a:buNone/>
                </a:pPr>
                <a:r>
                  <a:rPr lang="en-GB" dirty="0" smtClean="0"/>
                  <a:t>Given that </a:t>
                </a:r>
                <a14:m>
                  <m:oMath xmlns:m="http://schemas.openxmlformats.org/officeDocument/2006/math">
                    <m:r>
                      <m:rPr>
                        <m:sty m:val="p"/>
                      </m:rPr>
                      <a:rPr lang="en-GB" b="0" i="0" smtClean="0">
                        <a:latin typeface="Cambria Math"/>
                      </a:rPr>
                      <m:t>X</m:t>
                    </m:r>
                    <m:r>
                      <a:rPr lang="en-GB" b="0" i="0" smtClean="0">
                        <a:latin typeface="Cambria Math"/>
                        <a:ea typeface="Cambria Math"/>
                      </a:rPr>
                      <m:t>~</m:t>
                    </m:r>
                    <m:r>
                      <m:rPr>
                        <m:sty m:val="p"/>
                      </m:rPr>
                      <a:rPr lang="en-GB" b="0" i="0" smtClean="0">
                        <a:latin typeface="Cambria Math"/>
                        <a:ea typeface="Cambria Math"/>
                      </a:rPr>
                      <m:t>Po</m:t>
                    </m:r>
                    <m:d>
                      <m:dPr>
                        <m:ctrlPr>
                          <a:rPr lang="en-GB" b="0" i="1" smtClean="0">
                            <a:latin typeface="Cambria Math" panose="02040503050406030204" pitchFamily="18" charset="0"/>
                            <a:ea typeface="Cambria Math"/>
                          </a:rPr>
                        </m:ctrlPr>
                      </m:dPr>
                      <m:e>
                        <m:r>
                          <a:rPr lang="en-GB" b="0" i="0" smtClean="0">
                            <a:latin typeface="Cambria Math"/>
                            <a:ea typeface="Cambria Math"/>
                          </a:rPr>
                          <m:t>2.4</m:t>
                        </m:r>
                      </m:e>
                    </m:d>
                    <m:r>
                      <a:rPr lang="en-GB" b="0" i="0" smtClean="0">
                        <a:latin typeface="Cambria Math"/>
                        <a:ea typeface="Cambria Math"/>
                      </a:rPr>
                      <m:t>, </m:t>
                    </m:r>
                  </m:oMath>
                </a14:m>
                <a:r>
                  <a:rPr lang="en-GB" dirty="0" smtClean="0"/>
                  <a:t>find:</a:t>
                </a:r>
              </a:p>
              <a:p>
                <a:pPr marL="514350" indent="-514350">
                  <a:buFont typeface="+mj-lt"/>
                  <a:buAutoNum type="alphaLcParenR"/>
                </a:pPr>
                <a14:m>
                  <m:oMath xmlns:m="http://schemas.openxmlformats.org/officeDocument/2006/math">
                    <m:r>
                      <a:rPr lang="en-GB" b="0" i="1" smtClean="0">
                        <a:latin typeface="Cambria Math"/>
                      </a:rPr>
                      <m:t>𝑃</m:t>
                    </m:r>
                    <m:r>
                      <a:rPr lang="en-GB" b="0" i="1" smtClean="0">
                        <a:latin typeface="Cambria Math"/>
                      </a:rPr>
                      <m:t>(</m:t>
                    </m:r>
                    <m:r>
                      <a:rPr lang="en-GB" b="0" i="1" smtClean="0">
                        <a:latin typeface="Cambria Math"/>
                      </a:rPr>
                      <m:t>𝑋</m:t>
                    </m:r>
                    <m:r>
                      <a:rPr lang="en-GB" b="0" i="1" smtClean="0">
                        <a:latin typeface="Cambria Math"/>
                      </a:rPr>
                      <m:t>=9)</m:t>
                    </m:r>
                  </m:oMath>
                </a14:m>
                <a:endParaRPr lang="en-GB" i="1" dirty="0" smtClean="0"/>
              </a:p>
              <a:p>
                <a:pPr marL="514350" indent="-514350">
                  <a:buFont typeface="+mj-lt"/>
                  <a:buAutoNum type="alphaLcParenR"/>
                </a:pPr>
                <a14:m>
                  <m:oMath xmlns:m="http://schemas.openxmlformats.org/officeDocument/2006/math">
                    <m:r>
                      <a:rPr lang="en-GB" b="0" i="1" smtClean="0">
                        <a:latin typeface="Cambria Math"/>
                      </a:rPr>
                      <m:t>𝑃</m:t>
                    </m:r>
                    <m:r>
                      <a:rPr lang="en-GB" b="0" i="1" smtClean="0">
                        <a:latin typeface="Cambria Math"/>
                      </a:rPr>
                      <m:t>(</m:t>
                    </m:r>
                    <m:r>
                      <a:rPr lang="en-GB" b="0" i="1" smtClean="0">
                        <a:latin typeface="Cambria Math"/>
                      </a:rPr>
                      <m:t>𝑋</m:t>
                    </m:r>
                    <m:r>
                      <a:rPr lang="en-GB" b="0" i="1" smtClean="0">
                        <a:latin typeface="Cambria Math"/>
                      </a:rPr>
                      <m:t>≤1)</m:t>
                    </m:r>
                  </m:oMath>
                </a14:m>
                <a:endParaRPr lang="en-GB" i="1" dirty="0" smtClean="0"/>
              </a:p>
              <a:p>
                <a:pPr marL="514350" indent="-514350">
                  <a:buFont typeface="+mj-lt"/>
                  <a:buAutoNum type="alphaLcParenR"/>
                </a:pPr>
                <a14:m>
                  <m:oMath xmlns:m="http://schemas.openxmlformats.org/officeDocument/2006/math">
                    <m:r>
                      <a:rPr lang="en-GB" b="0" i="1" smtClean="0">
                        <a:latin typeface="Cambria Math"/>
                      </a:rPr>
                      <m:t>𝑃</m:t>
                    </m:r>
                    <m:r>
                      <a:rPr lang="en-GB" b="0" i="1" smtClean="0">
                        <a:latin typeface="Cambria Math"/>
                      </a:rPr>
                      <m:t>(</m:t>
                    </m:r>
                    <m:r>
                      <a:rPr lang="en-GB" b="0" i="1" smtClean="0">
                        <a:latin typeface="Cambria Math"/>
                      </a:rPr>
                      <m:t>𝑋</m:t>
                    </m:r>
                    <m:r>
                      <a:rPr lang="en-GB" b="0" i="1" smtClean="0">
                        <a:latin typeface="Cambria Math"/>
                      </a:rPr>
                      <m:t>&gt;3)</m:t>
                    </m:r>
                  </m:oMath>
                </a14:m>
                <a:endParaRPr lang="en-GB" i="1" dirty="0" smtClean="0"/>
              </a:p>
              <a:p>
                <a:pPr marL="514350" indent="-514350">
                  <a:buFont typeface="+mj-lt"/>
                  <a:buAutoNum type="alphaLcParenR"/>
                </a:pPr>
                <a14:m>
                  <m:oMath xmlns:m="http://schemas.openxmlformats.org/officeDocument/2006/math">
                    <m:r>
                      <a:rPr lang="en-GB" b="0" i="1" smtClean="0">
                        <a:latin typeface="Cambria Math"/>
                      </a:rPr>
                      <m:t>𝑃</m:t>
                    </m:r>
                    <m:r>
                      <a:rPr lang="en-GB" b="0" i="1" smtClean="0">
                        <a:latin typeface="Cambria Math"/>
                      </a:rPr>
                      <m:t>(3&lt;</m:t>
                    </m:r>
                    <m:r>
                      <a:rPr lang="en-GB" b="0" i="1" smtClean="0">
                        <a:latin typeface="Cambria Math"/>
                      </a:rPr>
                      <m:t>𝑋</m:t>
                    </m:r>
                    <m:r>
                      <a:rPr lang="en-GB" b="0" i="1" smtClean="0">
                        <a:latin typeface="Cambria Math"/>
                      </a:rPr>
                      <m:t>≤7)</m:t>
                    </m:r>
                  </m:oMath>
                </a14:m>
                <a:endParaRPr lang="en-GB" i="1"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a:stretch>
              </a:blipFill>
            </p:spPr>
            <p:txBody>
              <a:bodyPr/>
              <a:lstStyle/>
              <a:p>
                <a:r>
                  <a:rPr lang="en-GB">
                    <a:noFill/>
                  </a:rPr>
                  <a:t> </a:t>
                </a:r>
              </a:p>
            </p:txBody>
          </p:sp>
        </mc:Fallback>
      </mc:AlternateContent>
    </p:spTree>
    <p:extLst>
      <p:ext uri="{BB962C8B-B14F-4D97-AF65-F5344CB8AC3E}">
        <p14:creationId xmlns:p14="http://schemas.microsoft.com/office/powerpoint/2010/main" val="1407517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mc:AlternateContent xmlns:mc="http://schemas.openxmlformats.org/markup-compatibility/2006">
        <mc:Choice xmlns:a14="http://schemas.microsoft.com/office/drawing/2010/main" Requires="a14">
          <p:sp>
            <p:nvSpPr>
              <p:cNvPr id="3" name="Text Placeholder 2"/>
              <p:cNvSpPr>
                <a:spLocks noGrp="1"/>
              </p:cNvSpPr>
              <p:nvPr>
                <p:ph type="body" sz="quarter" idx="10"/>
              </p:nvPr>
            </p:nvSpPr>
            <p:spPr>
              <a:xfrm>
                <a:off x="331788" y="988542"/>
                <a:ext cx="11525250" cy="5605934"/>
              </a:xfrm>
            </p:spPr>
            <p:txBody>
              <a:bodyPr/>
              <a:lstStyle/>
              <a:p>
                <a:pPr marL="0" indent="0">
                  <a:buNone/>
                </a:pPr>
                <a:r>
                  <a:rPr lang="en-GB" dirty="0" smtClean="0"/>
                  <a:t>Given that </a:t>
                </a:r>
                <a14:m>
                  <m:oMath xmlns:m="http://schemas.openxmlformats.org/officeDocument/2006/math">
                    <m:r>
                      <m:rPr>
                        <m:sty m:val="p"/>
                      </m:rPr>
                      <a:rPr lang="en-GB" b="0" i="0" smtClean="0">
                        <a:latin typeface="Cambria Math"/>
                      </a:rPr>
                      <m:t>X</m:t>
                    </m:r>
                    <m:r>
                      <a:rPr lang="en-GB" b="0" i="0" smtClean="0">
                        <a:latin typeface="Cambria Math"/>
                        <a:ea typeface="Cambria Math"/>
                      </a:rPr>
                      <m:t>~</m:t>
                    </m:r>
                    <m:r>
                      <m:rPr>
                        <m:sty m:val="p"/>
                      </m:rPr>
                      <a:rPr lang="en-GB" b="0" i="0" smtClean="0">
                        <a:latin typeface="Cambria Math"/>
                        <a:ea typeface="Cambria Math"/>
                      </a:rPr>
                      <m:t>Po</m:t>
                    </m:r>
                    <m:d>
                      <m:dPr>
                        <m:ctrlPr>
                          <a:rPr lang="en-GB" b="0" i="1" smtClean="0">
                            <a:latin typeface="Cambria Math" panose="02040503050406030204" pitchFamily="18" charset="0"/>
                            <a:ea typeface="Cambria Math"/>
                          </a:rPr>
                        </m:ctrlPr>
                      </m:dPr>
                      <m:e>
                        <m:r>
                          <a:rPr lang="en-GB" b="0" i="0" smtClean="0">
                            <a:latin typeface="Cambria Math"/>
                            <a:ea typeface="Cambria Math"/>
                          </a:rPr>
                          <m:t>5.8</m:t>
                        </m:r>
                      </m:e>
                    </m:d>
                    <m:r>
                      <a:rPr lang="en-GB" b="0" i="0" smtClean="0">
                        <a:latin typeface="Cambria Math"/>
                        <a:ea typeface="Cambria Math"/>
                      </a:rPr>
                      <m:t>, </m:t>
                    </m:r>
                  </m:oMath>
                </a14:m>
                <a:r>
                  <a:rPr lang="en-GB" dirty="0" smtClean="0"/>
                  <a:t>find:</a:t>
                </a:r>
              </a:p>
              <a:p>
                <a:pPr marL="514350" indent="-514350">
                  <a:buAutoNum type="alphaLcParenR"/>
                </a:pPr>
                <a14:m>
                  <m:oMath xmlns:m="http://schemas.openxmlformats.org/officeDocument/2006/math">
                    <m:r>
                      <a:rPr lang="en-GB" b="0" i="1" smtClean="0">
                        <a:latin typeface="Cambria Math"/>
                      </a:rPr>
                      <m:t>𝑃</m:t>
                    </m:r>
                    <m:d>
                      <m:dPr>
                        <m:ctrlPr>
                          <a:rPr lang="en-GB" b="0" i="1" smtClean="0">
                            <a:latin typeface="Cambria Math" panose="02040503050406030204" pitchFamily="18" charset="0"/>
                          </a:rPr>
                        </m:ctrlPr>
                      </m:dPr>
                      <m:e>
                        <m:r>
                          <a:rPr lang="en-GB" b="0" i="1" smtClean="0">
                            <a:latin typeface="Cambria Math"/>
                          </a:rPr>
                          <m:t>𝑋</m:t>
                        </m:r>
                        <m:r>
                          <a:rPr lang="en-GB" b="0" i="1" smtClean="0">
                            <a:latin typeface="Cambria Math"/>
                          </a:rPr>
                          <m:t>=9</m:t>
                        </m:r>
                      </m:e>
                    </m:d>
                    <m:r>
                      <a:rPr lang="en-GB" b="0" i="0" smtClean="0">
                        <a:latin typeface="Cambria Math"/>
                      </a:rPr>
                      <m:t>=</m:t>
                    </m:r>
                  </m:oMath>
                </a14:m>
                <a:endParaRPr lang="en-GB" b="0" i="0" dirty="0" smtClean="0">
                  <a:latin typeface="Cambria Math"/>
                </a:endParaRPr>
              </a:p>
              <a:p>
                <a:pPr marL="0" indent="0">
                  <a:buNone/>
                </a:pPr>
                <a14:m>
                  <m:oMathPara xmlns:m="http://schemas.openxmlformats.org/officeDocument/2006/math">
                    <m:oMathParaPr>
                      <m:jc m:val="centerGroup"/>
                    </m:oMathParaPr>
                    <m:oMath xmlns:m="http://schemas.openxmlformats.org/officeDocument/2006/math">
                      <m:sSup>
                        <m:sSupPr>
                          <m:ctrlPr>
                            <a:rPr lang="en-GB" b="0" i="1" smtClean="0">
                              <a:solidFill>
                                <a:srgbClr val="FF0000"/>
                              </a:solidFill>
                              <a:latin typeface="Cambria Math" panose="02040503050406030204" pitchFamily="18" charset="0"/>
                            </a:rPr>
                          </m:ctrlPr>
                        </m:sSupPr>
                        <m:e>
                          <m:r>
                            <m:rPr>
                              <m:sty m:val="p"/>
                            </m:rPr>
                            <a:rPr lang="en-GB" b="0" i="0" smtClean="0">
                              <a:solidFill>
                                <a:srgbClr val="FF0000"/>
                              </a:solidFill>
                              <a:latin typeface="Cambria Math"/>
                            </a:rPr>
                            <m:t>e</m:t>
                          </m:r>
                        </m:e>
                        <m:sup>
                          <m:r>
                            <a:rPr lang="en-GB" b="0" i="0" smtClean="0">
                              <a:solidFill>
                                <a:srgbClr val="FF0000"/>
                              </a:solidFill>
                              <a:latin typeface="Cambria Math"/>
                            </a:rPr>
                            <m:t>−5.8</m:t>
                          </m:r>
                        </m:sup>
                      </m:sSup>
                      <m:f>
                        <m:fPr>
                          <m:ctrlPr>
                            <a:rPr lang="en-GB" b="0" i="1" smtClean="0">
                              <a:solidFill>
                                <a:srgbClr val="FF0000"/>
                              </a:solidFill>
                              <a:latin typeface="Cambria Math" panose="02040503050406030204" pitchFamily="18" charset="0"/>
                            </a:rPr>
                          </m:ctrlPr>
                        </m:fPr>
                        <m:num>
                          <m:sSup>
                            <m:sSupPr>
                              <m:ctrlPr>
                                <a:rPr lang="en-GB" b="0" i="1" smtClean="0">
                                  <a:solidFill>
                                    <a:srgbClr val="FF0000"/>
                                  </a:solidFill>
                                  <a:latin typeface="Cambria Math" panose="02040503050406030204" pitchFamily="18" charset="0"/>
                                </a:rPr>
                              </m:ctrlPr>
                            </m:sSupPr>
                            <m:e>
                              <m:r>
                                <a:rPr lang="en-GB" b="0" i="0" smtClean="0">
                                  <a:solidFill>
                                    <a:srgbClr val="FF0000"/>
                                  </a:solidFill>
                                  <a:latin typeface="Cambria Math"/>
                                </a:rPr>
                                <m:t>5.8</m:t>
                              </m:r>
                            </m:e>
                            <m:sup>
                              <m:r>
                                <a:rPr lang="en-GB" b="0" i="0" smtClean="0">
                                  <a:solidFill>
                                    <a:srgbClr val="FF0000"/>
                                  </a:solidFill>
                                  <a:latin typeface="Cambria Math"/>
                                </a:rPr>
                                <m:t>9</m:t>
                              </m:r>
                            </m:sup>
                          </m:sSup>
                        </m:num>
                        <m:den>
                          <m:r>
                            <a:rPr lang="en-GB" b="0" i="0" smtClean="0">
                              <a:solidFill>
                                <a:srgbClr val="FF0000"/>
                              </a:solidFill>
                              <a:latin typeface="Cambria Math"/>
                            </a:rPr>
                            <m:t>9!</m:t>
                          </m:r>
                        </m:den>
                      </m:f>
                      <m:r>
                        <a:rPr lang="en-GB" b="0" i="0" smtClean="0">
                          <a:solidFill>
                            <a:srgbClr val="FF0000"/>
                          </a:solidFill>
                          <a:latin typeface="Cambria Math"/>
                        </a:rPr>
                        <m:t>=0.061969…=0.0620</m:t>
                      </m:r>
                      <m:d>
                        <m:dPr>
                          <m:ctrlPr>
                            <a:rPr lang="en-GB" b="0" i="1" smtClean="0">
                              <a:solidFill>
                                <a:srgbClr val="FF0000"/>
                              </a:solidFill>
                              <a:latin typeface="Cambria Math" panose="02040503050406030204" pitchFamily="18" charset="0"/>
                            </a:rPr>
                          </m:ctrlPr>
                        </m:dPr>
                        <m:e>
                          <m:r>
                            <a:rPr lang="en-GB" b="0" i="0" smtClean="0">
                              <a:solidFill>
                                <a:srgbClr val="FF0000"/>
                              </a:solidFill>
                              <a:latin typeface="Cambria Math"/>
                            </a:rPr>
                            <m:t>3</m:t>
                          </m:r>
                          <m:r>
                            <m:rPr>
                              <m:sty m:val="p"/>
                            </m:rPr>
                            <a:rPr lang="en-GB" b="0" i="0" smtClean="0">
                              <a:solidFill>
                                <a:srgbClr val="FF0000"/>
                              </a:solidFill>
                              <a:latin typeface="Cambria Math"/>
                            </a:rPr>
                            <m:t>sf</m:t>
                          </m:r>
                        </m:e>
                      </m:d>
                    </m:oMath>
                  </m:oMathPara>
                </a14:m>
                <a:endParaRPr lang="en-GB" b="0" dirty="0" smtClean="0"/>
              </a:p>
              <a:p>
                <a:pPr marL="0" indent="0">
                  <a:buNone/>
                </a:pPr>
                <a:r>
                  <a:rPr lang="en-GB" dirty="0" smtClean="0"/>
                  <a:t>b) </a:t>
                </a:r>
                <a14:m>
                  <m:oMath xmlns:m="http://schemas.openxmlformats.org/officeDocument/2006/math">
                    <m:r>
                      <a:rPr lang="en-GB" i="1">
                        <a:latin typeface="Cambria Math"/>
                      </a:rPr>
                      <m:t>𝑃</m:t>
                    </m:r>
                    <m:d>
                      <m:dPr>
                        <m:ctrlPr>
                          <a:rPr lang="en-GB" i="1">
                            <a:latin typeface="Cambria Math" panose="02040503050406030204" pitchFamily="18" charset="0"/>
                          </a:rPr>
                        </m:ctrlPr>
                      </m:dPr>
                      <m:e>
                        <m:r>
                          <a:rPr lang="en-GB" i="1">
                            <a:latin typeface="Cambria Math"/>
                          </a:rPr>
                          <m:t>𝑋</m:t>
                        </m:r>
                        <m:r>
                          <a:rPr lang="en-GB" i="1">
                            <a:latin typeface="Cambria Math"/>
                          </a:rPr>
                          <m:t>≤1</m:t>
                        </m:r>
                      </m:e>
                    </m:d>
                  </m:oMath>
                </a14:m>
                <a:r>
                  <a:rPr lang="en-GB" b="0" dirty="0" smtClean="0">
                    <a:latin typeface="Cambria Math"/>
                  </a:rPr>
                  <a:t> =</a:t>
                </a:r>
                <a:endParaRPr lang="en-GB" b="0" dirty="0" smtClean="0">
                  <a:latin typeface="Cambria Math"/>
                </a:endParaRPr>
              </a:p>
              <a:p>
                <a:pPr marL="0" indent="0">
                  <a:buNone/>
                </a:pPr>
                <a14:m>
                  <m:oMathPara xmlns:m="http://schemas.openxmlformats.org/officeDocument/2006/math">
                    <m:oMathParaPr>
                      <m:jc m:val="center"/>
                    </m:oMathParaPr>
                    <m:oMath xmlns:m="http://schemas.openxmlformats.org/officeDocument/2006/math">
                      <m:r>
                        <a:rPr lang="en-GB" b="0" i="1" smtClean="0">
                          <a:solidFill>
                            <a:srgbClr val="FF0000"/>
                          </a:solidFill>
                          <a:latin typeface="Cambria Math"/>
                        </a:rPr>
                        <m:t>𝑃</m:t>
                      </m:r>
                      <m:d>
                        <m:dPr>
                          <m:ctrlPr>
                            <a:rPr lang="en-GB" b="0" i="1" smtClean="0">
                              <a:solidFill>
                                <a:srgbClr val="FF0000"/>
                              </a:solidFill>
                              <a:latin typeface="Cambria Math" panose="02040503050406030204" pitchFamily="18" charset="0"/>
                            </a:rPr>
                          </m:ctrlPr>
                        </m:dPr>
                        <m:e>
                          <m:r>
                            <a:rPr lang="en-GB" b="0" i="1" smtClean="0">
                              <a:solidFill>
                                <a:srgbClr val="FF0000"/>
                              </a:solidFill>
                              <a:latin typeface="Cambria Math"/>
                            </a:rPr>
                            <m:t>𝑋</m:t>
                          </m:r>
                          <m:r>
                            <a:rPr lang="en-GB" b="0" i="1" smtClean="0">
                              <a:solidFill>
                                <a:srgbClr val="FF0000"/>
                              </a:solidFill>
                              <a:latin typeface="Cambria Math"/>
                            </a:rPr>
                            <m:t>=0</m:t>
                          </m:r>
                        </m:e>
                      </m:d>
                      <m:r>
                        <a:rPr lang="en-GB" b="0" i="1" smtClean="0">
                          <a:solidFill>
                            <a:srgbClr val="FF0000"/>
                          </a:solidFill>
                          <a:latin typeface="Cambria Math"/>
                        </a:rPr>
                        <m:t>+</m:t>
                      </m:r>
                      <m:r>
                        <a:rPr lang="en-GB" b="0" i="1" smtClean="0">
                          <a:solidFill>
                            <a:srgbClr val="FF0000"/>
                          </a:solidFill>
                          <a:latin typeface="Cambria Math"/>
                        </a:rPr>
                        <m:t>𝑃</m:t>
                      </m:r>
                      <m:d>
                        <m:dPr>
                          <m:ctrlPr>
                            <a:rPr lang="en-GB" b="0" i="1" smtClean="0">
                              <a:solidFill>
                                <a:srgbClr val="FF0000"/>
                              </a:solidFill>
                              <a:latin typeface="Cambria Math" panose="02040503050406030204" pitchFamily="18" charset="0"/>
                            </a:rPr>
                          </m:ctrlPr>
                        </m:dPr>
                        <m:e>
                          <m:r>
                            <a:rPr lang="en-GB" b="0" i="1" smtClean="0">
                              <a:solidFill>
                                <a:srgbClr val="FF0000"/>
                              </a:solidFill>
                              <a:latin typeface="Cambria Math"/>
                            </a:rPr>
                            <m:t>𝑋</m:t>
                          </m:r>
                          <m:r>
                            <a:rPr lang="en-GB" b="0" i="1" smtClean="0">
                              <a:solidFill>
                                <a:srgbClr val="FF0000"/>
                              </a:solidFill>
                              <a:latin typeface="Cambria Math"/>
                            </a:rPr>
                            <m:t>=1</m:t>
                          </m:r>
                        </m:e>
                      </m:d>
                      <m:r>
                        <a:rPr lang="en-GB" b="0" i="1" smtClean="0">
                          <a:solidFill>
                            <a:srgbClr val="FF0000"/>
                          </a:solidFill>
                          <a:latin typeface="Cambria Math"/>
                        </a:rPr>
                        <m:t>=</m:t>
                      </m:r>
                      <m:sSup>
                        <m:sSupPr>
                          <m:ctrlPr>
                            <a:rPr lang="en-GB" b="0" i="1" smtClean="0">
                              <a:solidFill>
                                <a:srgbClr val="FF0000"/>
                              </a:solidFill>
                              <a:latin typeface="Cambria Math" panose="02040503050406030204" pitchFamily="18" charset="0"/>
                            </a:rPr>
                          </m:ctrlPr>
                        </m:sSupPr>
                        <m:e>
                          <m:r>
                            <a:rPr lang="en-GB" b="0" i="1" smtClean="0">
                              <a:solidFill>
                                <a:srgbClr val="FF0000"/>
                              </a:solidFill>
                              <a:latin typeface="Cambria Math"/>
                            </a:rPr>
                            <m:t>𝑒</m:t>
                          </m:r>
                        </m:e>
                        <m:sup>
                          <m:r>
                            <a:rPr lang="en-GB" b="0" i="1" smtClean="0">
                              <a:solidFill>
                                <a:srgbClr val="FF0000"/>
                              </a:solidFill>
                              <a:latin typeface="Cambria Math"/>
                            </a:rPr>
                            <m:t>−5.8</m:t>
                          </m:r>
                        </m:sup>
                      </m:sSup>
                      <m:d>
                        <m:dPr>
                          <m:ctrlPr>
                            <a:rPr lang="en-GB" b="0" i="1" smtClean="0">
                              <a:solidFill>
                                <a:srgbClr val="FF0000"/>
                              </a:solidFill>
                              <a:latin typeface="Cambria Math" panose="02040503050406030204" pitchFamily="18" charset="0"/>
                            </a:rPr>
                          </m:ctrlPr>
                        </m:dPr>
                        <m:e>
                          <m:f>
                            <m:fPr>
                              <m:ctrlPr>
                                <a:rPr lang="en-GB" b="0" i="1" smtClean="0">
                                  <a:solidFill>
                                    <a:srgbClr val="FF0000"/>
                                  </a:solidFill>
                                  <a:latin typeface="Cambria Math" panose="02040503050406030204" pitchFamily="18" charset="0"/>
                                </a:rPr>
                              </m:ctrlPr>
                            </m:fPr>
                            <m:num>
                              <m:sSup>
                                <m:sSupPr>
                                  <m:ctrlPr>
                                    <a:rPr lang="en-GB" b="0" i="1" smtClean="0">
                                      <a:solidFill>
                                        <a:srgbClr val="FF0000"/>
                                      </a:solidFill>
                                      <a:latin typeface="Cambria Math" panose="02040503050406030204" pitchFamily="18" charset="0"/>
                                    </a:rPr>
                                  </m:ctrlPr>
                                </m:sSupPr>
                                <m:e>
                                  <m:r>
                                    <a:rPr lang="en-GB" b="0" i="1" smtClean="0">
                                      <a:solidFill>
                                        <a:srgbClr val="FF0000"/>
                                      </a:solidFill>
                                      <a:latin typeface="Cambria Math"/>
                                    </a:rPr>
                                    <m:t>5.8</m:t>
                                  </m:r>
                                </m:e>
                                <m:sup>
                                  <m:r>
                                    <a:rPr lang="en-GB" b="0" i="1" smtClean="0">
                                      <a:solidFill>
                                        <a:srgbClr val="FF0000"/>
                                      </a:solidFill>
                                      <a:latin typeface="Cambria Math"/>
                                    </a:rPr>
                                    <m:t>0</m:t>
                                  </m:r>
                                </m:sup>
                              </m:sSup>
                            </m:num>
                            <m:den>
                              <m:r>
                                <a:rPr lang="en-GB" b="0" i="1" smtClean="0">
                                  <a:solidFill>
                                    <a:srgbClr val="FF0000"/>
                                  </a:solidFill>
                                  <a:latin typeface="Cambria Math"/>
                                </a:rPr>
                                <m:t>0!</m:t>
                              </m:r>
                            </m:den>
                          </m:f>
                          <m:r>
                            <a:rPr lang="en-GB" b="0" i="1" smtClean="0">
                              <a:solidFill>
                                <a:srgbClr val="FF0000"/>
                              </a:solidFill>
                              <a:latin typeface="Cambria Math"/>
                            </a:rPr>
                            <m:t>+</m:t>
                          </m:r>
                          <m:f>
                            <m:fPr>
                              <m:ctrlPr>
                                <a:rPr lang="en-GB" b="0" i="1" smtClean="0">
                                  <a:solidFill>
                                    <a:srgbClr val="FF0000"/>
                                  </a:solidFill>
                                  <a:latin typeface="Cambria Math" panose="02040503050406030204" pitchFamily="18" charset="0"/>
                                </a:rPr>
                              </m:ctrlPr>
                            </m:fPr>
                            <m:num>
                              <m:sSup>
                                <m:sSupPr>
                                  <m:ctrlPr>
                                    <a:rPr lang="en-GB" b="0" i="1" smtClean="0">
                                      <a:solidFill>
                                        <a:srgbClr val="FF0000"/>
                                      </a:solidFill>
                                      <a:latin typeface="Cambria Math" panose="02040503050406030204" pitchFamily="18" charset="0"/>
                                    </a:rPr>
                                  </m:ctrlPr>
                                </m:sSupPr>
                                <m:e>
                                  <m:r>
                                    <a:rPr lang="en-GB" b="0" i="1" smtClean="0">
                                      <a:solidFill>
                                        <a:srgbClr val="FF0000"/>
                                      </a:solidFill>
                                      <a:latin typeface="Cambria Math"/>
                                    </a:rPr>
                                    <m:t>5.8</m:t>
                                  </m:r>
                                </m:e>
                                <m:sup>
                                  <m:r>
                                    <a:rPr lang="en-GB" b="0" i="1" smtClean="0">
                                      <a:solidFill>
                                        <a:srgbClr val="FF0000"/>
                                      </a:solidFill>
                                      <a:latin typeface="Cambria Math"/>
                                    </a:rPr>
                                    <m:t>1</m:t>
                                  </m:r>
                                </m:sup>
                              </m:sSup>
                            </m:num>
                            <m:den>
                              <m:r>
                                <a:rPr lang="en-GB" b="0" i="1" smtClean="0">
                                  <a:solidFill>
                                    <a:srgbClr val="FF0000"/>
                                  </a:solidFill>
                                  <a:latin typeface="Cambria Math"/>
                                </a:rPr>
                                <m:t>1!</m:t>
                              </m:r>
                            </m:den>
                          </m:f>
                        </m:e>
                      </m:d>
                      <m:r>
                        <a:rPr lang="en-GB" b="0" i="1" smtClean="0">
                          <a:solidFill>
                            <a:srgbClr val="FF0000"/>
                          </a:solidFill>
                          <a:latin typeface="Cambria Math"/>
                        </a:rPr>
                        <m:t>=0.020587=0.0206(3</m:t>
                      </m:r>
                      <m:r>
                        <a:rPr lang="en-GB" b="0" i="1" smtClean="0">
                          <a:solidFill>
                            <a:srgbClr val="FF0000"/>
                          </a:solidFill>
                          <a:latin typeface="Cambria Math"/>
                        </a:rPr>
                        <m:t>𝑠𝑓</m:t>
                      </m:r>
                      <m:r>
                        <a:rPr lang="en-GB" b="0" i="1" smtClean="0">
                          <a:solidFill>
                            <a:srgbClr val="FF0000"/>
                          </a:solidFill>
                          <a:latin typeface="Cambria Math"/>
                        </a:rPr>
                        <m:t>)</m:t>
                      </m:r>
                    </m:oMath>
                  </m:oMathPara>
                </a14:m>
                <a:endParaRPr lang="en-GB" i="1" dirty="0">
                  <a:solidFill>
                    <a:srgbClr val="FF0000"/>
                  </a:solidFill>
                </a:endParaRPr>
              </a:p>
              <a:p>
                <a:pPr marL="0" indent="0">
                  <a:buNone/>
                </a:pPr>
                <a:r>
                  <a:rPr lang="en-GB" dirty="0" smtClean="0"/>
                  <a:t>c) </a:t>
                </a:r>
                <a14:m>
                  <m:oMath xmlns:m="http://schemas.openxmlformats.org/officeDocument/2006/math">
                    <m:r>
                      <a:rPr lang="en-GB" i="1">
                        <a:latin typeface="Cambria Math"/>
                      </a:rPr>
                      <m:t>𝑃</m:t>
                    </m:r>
                    <m:d>
                      <m:dPr>
                        <m:ctrlPr>
                          <a:rPr lang="en-GB" i="1">
                            <a:latin typeface="Cambria Math" panose="02040503050406030204" pitchFamily="18" charset="0"/>
                          </a:rPr>
                        </m:ctrlPr>
                      </m:dPr>
                      <m:e>
                        <m:r>
                          <a:rPr lang="en-GB" i="1">
                            <a:latin typeface="Cambria Math"/>
                          </a:rPr>
                          <m:t>𝑋</m:t>
                        </m:r>
                        <m:r>
                          <a:rPr lang="en-GB" i="1">
                            <a:latin typeface="Cambria Math"/>
                          </a:rPr>
                          <m:t>&gt;3</m:t>
                        </m:r>
                      </m:e>
                    </m:d>
                    <m:r>
                      <a:rPr lang="en-GB" b="0" i="1" smtClean="0">
                        <a:latin typeface="Cambria Math"/>
                      </a:rPr>
                      <m:t>=1−</m:t>
                    </m:r>
                    <m:r>
                      <a:rPr lang="en-GB" b="0" i="1" smtClean="0">
                        <a:latin typeface="Cambria Math"/>
                      </a:rPr>
                      <m:t>𝑃</m:t>
                    </m:r>
                    <m:d>
                      <m:dPr>
                        <m:ctrlPr>
                          <a:rPr lang="en-GB" b="0" i="1" smtClean="0">
                            <a:latin typeface="Cambria Math" panose="02040503050406030204" pitchFamily="18" charset="0"/>
                          </a:rPr>
                        </m:ctrlPr>
                      </m:dPr>
                      <m:e>
                        <m:r>
                          <a:rPr lang="en-GB" b="0" i="1" smtClean="0">
                            <a:latin typeface="Cambria Math"/>
                          </a:rPr>
                          <m:t>𝑋</m:t>
                        </m:r>
                        <m:r>
                          <a:rPr lang="en-GB" b="0" i="1" smtClean="0">
                            <a:latin typeface="Cambria Math"/>
                          </a:rPr>
                          <m:t>≤3</m:t>
                        </m:r>
                      </m:e>
                    </m:d>
                  </m:oMath>
                </a14:m>
                <a:r>
                  <a:rPr lang="en-GB" dirty="0">
                    <a:latin typeface="Cambria Math"/>
                  </a:rPr>
                  <a:t> =</a:t>
                </a:r>
              </a:p>
              <a:p>
                <a:pPr marL="0" indent="0">
                  <a:buNone/>
                </a:pPr>
                <a14:m>
                  <m:oMathPara xmlns:m="http://schemas.openxmlformats.org/officeDocument/2006/math">
                    <m:oMathParaPr>
                      <m:jc m:val="centerGroup"/>
                    </m:oMathParaPr>
                    <m:oMath xmlns:m="http://schemas.openxmlformats.org/officeDocument/2006/math">
                      <m:r>
                        <a:rPr lang="en-GB" b="0" i="1" smtClean="0">
                          <a:solidFill>
                            <a:srgbClr val="FF0000"/>
                          </a:solidFill>
                          <a:latin typeface="Cambria Math"/>
                        </a:rPr>
                        <m:t>1−</m:t>
                      </m:r>
                      <m:sSup>
                        <m:sSupPr>
                          <m:ctrlPr>
                            <a:rPr lang="en-GB" i="1">
                              <a:solidFill>
                                <a:srgbClr val="FF0000"/>
                              </a:solidFill>
                              <a:latin typeface="Cambria Math" panose="02040503050406030204" pitchFamily="18" charset="0"/>
                            </a:rPr>
                          </m:ctrlPr>
                        </m:sSupPr>
                        <m:e>
                          <m:r>
                            <a:rPr lang="en-GB" i="1">
                              <a:solidFill>
                                <a:srgbClr val="FF0000"/>
                              </a:solidFill>
                              <a:latin typeface="Cambria Math"/>
                            </a:rPr>
                            <m:t>𝑒</m:t>
                          </m:r>
                        </m:e>
                        <m:sup>
                          <m:r>
                            <a:rPr lang="en-GB" i="1">
                              <a:solidFill>
                                <a:srgbClr val="FF0000"/>
                              </a:solidFill>
                              <a:latin typeface="Cambria Math"/>
                            </a:rPr>
                            <m:t>−5.8</m:t>
                          </m:r>
                        </m:sup>
                      </m:sSup>
                      <m:d>
                        <m:dPr>
                          <m:ctrlPr>
                            <a:rPr lang="en-GB" i="1">
                              <a:solidFill>
                                <a:srgbClr val="FF0000"/>
                              </a:solidFill>
                              <a:latin typeface="Cambria Math" panose="02040503050406030204" pitchFamily="18" charset="0"/>
                            </a:rPr>
                          </m:ctrlPr>
                        </m:dPr>
                        <m:e>
                          <m:f>
                            <m:fPr>
                              <m:ctrlPr>
                                <a:rPr lang="en-GB" i="1">
                                  <a:solidFill>
                                    <a:srgbClr val="FF0000"/>
                                  </a:solidFill>
                                  <a:latin typeface="Cambria Math" panose="02040503050406030204" pitchFamily="18" charset="0"/>
                                </a:rPr>
                              </m:ctrlPr>
                            </m:fPr>
                            <m:num>
                              <m:sSup>
                                <m:sSupPr>
                                  <m:ctrlPr>
                                    <a:rPr lang="en-GB" i="1">
                                      <a:solidFill>
                                        <a:srgbClr val="FF0000"/>
                                      </a:solidFill>
                                      <a:latin typeface="Cambria Math" panose="02040503050406030204" pitchFamily="18" charset="0"/>
                                    </a:rPr>
                                  </m:ctrlPr>
                                </m:sSupPr>
                                <m:e>
                                  <m:r>
                                    <a:rPr lang="en-GB" i="1">
                                      <a:solidFill>
                                        <a:srgbClr val="FF0000"/>
                                      </a:solidFill>
                                      <a:latin typeface="Cambria Math"/>
                                    </a:rPr>
                                    <m:t>5.8</m:t>
                                  </m:r>
                                </m:e>
                                <m:sup>
                                  <m:r>
                                    <a:rPr lang="en-GB" i="1">
                                      <a:solidFill>
                                        <a:srgbClr val="FF0000"/>
                                      </a:solidFill>
                                      <a:latin typeface="Cambria Math"/>
                                    </a:rPr>
                                    <m:t>0</m:t>
                                  </m:r>
                                </m:sup>
                              </m:sSup>
                            </m:num>
                            <m:den>
                              <m:r>
                                <a:rPr lang="en-GB" i="1">
                                  <a:solidFill>
                                    <a:srgbClr val="FF0000"/>
                                  </a:solidFill>
                                  <a:latin typeface="Cambria Math"/>
                                </a:rPr>
                                <m:t>0!</m:t>
                              </m:r>
                            </m:den>
                          </m:f>
                          <m:r>
                            <a:rPr lang="en-GB" i="1">
                              <a:solidFill>
                                <a:srgbClr val="FF0000"/>
                              </a:solidFill>
                              <a:latin typeface="Cambria Math"/>
                            </a:rPr>
                            <m:t>+</m:t>
                          </m:r>
                          <m:f>
                            <m:fPr>
                              <m:ctrlPr>
                                <a:rPr lang="en-GB" i="1">
                                  <a:solidFill>
                                    <a:srgbClr val="FF0000"/>
                                  </a:solidFill>
                                  <a:latin typeface="Cambria Math" panose="02040503050406030204" pitchFamily="18" charset="0"/>
                                </a:rPr>
                              </m:ctrlPr>
                            </m:fPr>
                            <m:num>
                              <m:sSup>
                                <m:sSupPr>
                                  <m:ctrlPr>
                                    <a:rPr lang="en-GB" i="1">
                                      <a:solidFill>
                                        <a:srgbClr val="FF0000"/>
                                      </a:solidFill>
                                      <a:latin typeface="Cambria Math" panose="02040503050406030204" pitchFamily="18" charset="0"/>
                                    </a:rPr>
                                  </m:ctrlPr>
                                </m:sSupPr>
                                <m:e>
                                  <m:r>
                                    <a:rPr lang="en-GB" i="1">
                                      <a:solidFill>
                                        <a:srgbClr val="FF0000"/>
                                      </a:solidFill>
                                      <a:latin typeface="Cambria Math"/>
                                    </a:rPr>
                                    <m:t>5.8</m:t>
                                  </m:r>
                                </m:e>
                                <m:sup>
                                  <m:r>
                                    <a:rPr lang="en-GB" i="1">
                                      <a:solidFill>
                                        <a:srgbClr val="FF0000"/>
                                      </a:solidFill>
                                      <a:latin typeface="Cambria Math"/>
                                    </a:rPr>
                                    <m:t>1</m:t>
                                  </m:r>
                                </m:sup>
                              </m:sSup>
                            </m:num>
                            <m:den>
                              <m:r>
                                <a:rPr lang="en-GB" i="1">
                                  <a:solidFill>
                                    <a:srgbClr val="FF0000"/>
                                  </a:solidFill>
                                  <a:latin typeface="Cambria Math"/>
                                </a:rPr>
                                <m:t>1!</m:t>
                              </m:r>
                            </m:den>
                          </m:f>
                          <m:r>
                            <a:rPr lang="en-GB" b="0" i="1" smtClean="0">
                              <a:solidFill>
                                <a:srgbClr val="FF0000"/>
                              </a:solidFill>
                              <a:latin typeface="Cambria Math"/>
                            </a:rPr>
                            <m:t>+</m:t>
                          </m:r>
                          <m:f>
                            <m:fPr>
                              <m:ctrlPr>
                                <a:rPr lang="en-GB" b="0" i="1" smtClean="0">
                                  <a:solidFill>
                                    <a:srgbClr val="FF0000"/>
                                  </a:solidFill>
                                  <a:latin typeface="Cambria Math" panose="02040503050406030204" pitchFamily="18" charset="0"/>
                                </a:rPr>
                              </m:ctrlPr>
                            </m:fPr>
                            <m:num>
                              <m:sSup>
                                <m:sSupPr>
                                  <m:ctrlPr>
                                    <a:rPr lang="en-GB" b="0" i="1" smtClean="0">
                                      <a:solidFill>
                                        <a:srgbClr val="FF0000"/>
                                      </a:solidFill>
                                      <a:latin typeface="Cambria Math" panose="02040503050406030204" pitchFamily="18" charset="0"/>
                                    </a:rPr>
                                  </m:ctrlPr>
                                </m:sSupPr>
                                <m:e>
                                  <m:r>
                                    <a:rPr lang="en-GB" b="0" i="1" smtClean="0">
                                      <a:solidFill>
                                        <a:srgbClr val="FF0000"/>
                                      </a:solidFill>
                                      <a:latin typeface="Cambria Math"/>
                                    </a:rPr>
                                    <m:t>5.8</m:t>
                                  </m:r>
                                </m:e>
                                <m:sup>
                                  <m:r>
                                    <a:rPr lang="en-GB" b="0" i="1" smtClean="0">
                                      <a:solidFill>
                                        <a:srgbClr val="FF0000"/>
                                      </a:solidFill>
                                      <a:latin typeface="Cambria Math"/>
                                    </a:rPr>
                                    <m:t>2</m:t>
                                  </m:r>
                                </m:sup>
                              </m:sSup>
                            </m:num>
                            <m:den>
                              <m:r>
                                <a:rPr lang="en-GB" b="0" i="1" smtClean="0">
                                  <a:solidFill>
                                    <a:srgbClr val="FF0000"/>
                                  </a:solidFill>
                                  <a:latin typeface="Cambria Math"/>
                                </a:rPr>
                                <m:t>2!</m:t>
                              </m:r>
                            </m:den>
                          </m:f>
                          <m:r>
                            <a:rPr lang="en-GB" b="0" i="1" smtClean="0">
                              <a:solidFill>
                                <a:srgbClr val="FF0000"/>
                              </a:solidFill>
                              <a:latin typeface="Cambria Math"/>
                            </a:rPr>
                            <m:t>+</m:t>
                          </m:r>
                          <m:f>
                            <m:fPr>
                              <m:ctrlPr>
                                <a:rPr lang="en-GB" b="0" i="1" smtClean="0">
                                  <a:solidFill>
                                    <a:srgbClr val="FF0000"/>
                                  </a:solidFill>
                                  <a:latin typeface="Cambria Math" panose="02040503050406030204" pitchFamily="18" charset="0"/>
                                </a:rPr>
                              </m:ctrlPr>
                            </m:fPr>
                            <m:num>
                              <m:sSup>
                                <m:sSupPr>
                                  <m:ctrlPr>
                                    <a:rPr lang="en-GB" b="0" i="1" smtClean="0">
                                      <a:solidFill>
                                        <a:srgbClr val="FF0000"/>
                                      </a:solidFill>
                                      <a:latin typeface="Cambria Math" panose="02040503050406030204" pitchFamily="18" charset="0"/>
                                    </a:rPr>
                                  </m:ctrlPr>
                                </m:sSupPr>
                                <m:e>
                                  <m:r>
                                    <a:rPr lang="en-GB" b="0" i="1" smtClean="0">
                                      <a:solidFill>
                                        <a:srgbClr val="FF0000"/>
                                      </a:solidFill>
                                      <a:latin typeface="Cambria Math"/>
                                    </a:rPr>
                                    <m:t>5.8</m:t>
                                  </m:r>
                                </m:e>
                                <m:sup>
                                  <m:r>
                                    <a:rPr lang="en-GB" b="0" i="1" smtClean="0">
                                      <a:solidFill>
                                        <a:srgbClr val="FF0000"/>
                                      </a:solidFill>
                                      <a:latin typeface="Cambria Math"/>
                                    </a:rPr>
                                    <m:t>3</m:t>
                                  </m:r>
                                </m:sup>
                              </m:sSup>
                            </m:num>
                            <m:den>
                              <m:r>
                                <a:rPr lang="en-GB" b="0" i="1" smtClean="0">
                                  <a:solidFill>
                                    <a:srgbClr val="FF0000"/>
                                  </a:solidFill>
                                  <a:latin typeface="Cambria Math"/>
                                </a:rPr>
                                <m:t>3!</m:t>
                              </m:r>
                            </m:den>
                          </m:f>
                        </m:e>
                      </m:d>
                      <m:r>
                        <a:rPr lang="en-GB" b="0" i="1" smtClean="0">
                          <a:solidFill>
                            <a:srgbClr val="FF0000"/>
                          </a:solidFill>
                          <a:latin typeface="Cambria Math"/>
                        </a:rPr>
                        <m:t>=0.830037..=0.830(3</m:t>
                      </m:r>
                      <m:r>
                        <a:rPr lang="en-GB" b="0" i="1" smtClean="0">
                          <a:solidFill>
                            <a:srgbClr val="FF0000"/>
                          </a:solidFill>
                          <a:latin typeface="Cambria Math"/>
                        </a:rPr>
                        <m:t>𝑠𝑓</m:t>
                      </m:r>
                      <m:r>
                        <a:rPr lang="en-GB" b="0" i="1" smtClean="0">
                          <a:solidFill>
                            <a:srgbClr val="FF0000"/>
                          </a:solidFill>
                          <a:latin typeface="Cambria Math"/>
                        </a:rPr>
                        <m:t>)</m:t>
                      </m:r>
                    </m:oMath>
                  </m:oMathPara>
                </a14:m>
                <a:endParaRPr lang="en-GB" i="1" dirty="0" smtClean="0">
                  <a:solidFill>
                    <a:srgbClr val="FF0000"/>
                  </a:solidFill>
                </a:endParaRPr>
              </a:p>
              <a:p>
                <a:pPr marL="0" indent="0">
                  <a:buNone/>
                </a:pPr>
                <a:r>
                  <a:rPr lang="en-GB" dirty="0" smtClean="0"/>
                  <a:t>d) </a:t>
                </a:r>
                <a14:m>
                  <m:oMath xmlns:m="http://schemas.openxmlformats.org/officeDocument/2006/math">
                    <m:r>
                      <a:rPr lang="en-GB" i="1">
                        <a:latin typeface="Cambria Math"/>
                      </a:rPr>
                      <m:t>𝑃</m:t>
                    </m:r>
                    <m:d>
                      <m:dPr>
                        <m:ctrlPr>
                          <a:rPr lang="en-GB" i="1">
                            <a:latin typeface="Cambria Math" panose="02040503050406030204" pitchFamily="18" charset="0"/>
                          </a:rPr>
                        </m:ctrlPr>
                      </m:dPr>
                      <m:e>
                        <m:r>
                          <a:rPr lang="en-GB" i="1">
                            <a:latin typeface="Cambria Math"/>
                          </a:rPr>
                          <m:t>3&lt;</m:t>
                        </m:r>
                        <m:r>
                          <a:rPr lang="en-GB" i="1">
                            <a:latin typeface="Cambria Math"/>
                          </a:rPr>
                          <m:t>𝑋</m:t>
                        </m:r>
                        <m:r>
                          <a:rPr lang="en-GB" i="1">
                            <a:latin typeface="Cambria Math"/>
                          </a:rPr>
                          <m:t>≤7</m:t>
                        </m:r>
                      </m:e>
                    </m:d>
                    <m:r>
                      <a:rPr lang="en-GB" b="0" i="1" smtClean="0">
                        <a:latin typeface="Cambria Math"/>
                      </a:rPr>
                      <m:t>=</m:t>
                    </m:r>
                  </m:oMath>
                </a14:m>
                <a:endParaRPr lang="en-GB" b="0" i="1" dirty="0" smtClean="0">
                  <a:latin typeface="Cambria Math"/>
                </a:endParaRPr>
              </a:p>
              <a:p>
                <a:pPr marL="0" indent="0">
                  <a:buNone/>
                </a:pPr>
                <a14:m>
                  <m:oMathPara xmlns:m="http://schemas.openxmlformats.org/officeDocument/2006/math">
                    <m:oMathParaPr>
                      <m:jc m:val="centerGroup"/>
                    </m:oMathParaPr>
                    <m:oMath xmlns:m="http://schemas.openxmlformats.org/officeDocument/2006/math">
                      <m:sSup>
                        <m:sSupPr>
                          <m:ctrlPr>
                            <a:rPr lang="en-GB" i="1" smtClean="0">
                              <a:solidFill>
                                <a:srgbClr val="FF0000"/>
                              </a:solidFill>
                              <a:latin typeface="Cambria Math" panose="02040503050406030204" pitchFamily="18" charset="0"/>
                            </a:rPr>
                          </m:ctrlPr>
                        </m:sSupPr>
                        <m:e>
                          <m:r>
                            <a:rPr lang="en-GB" i="1">
                              <a:solidFill>
                                <a:srgbClr val="FF0000"/>
                              </a:solidFill>
                              <a:latin typeface="Cambria Math"/>
                            </a:rPr>
                            <m:t>𝑒</m:t>
                          </m:r>
                        </m:e>
                        <m:sup>
                          <m:r>
                            <a:rPr lang="en-GB" i="1">
                              <a:solidFill>
                                <a:srgbClr val="FF0000"/>
                              </a:solidFill>
                              <a:latin typeface="Cambria Math"/>
                            </a:rPr>
                            <m:t>−5.8</m:t>
                          </m:r>
                        </m:sup>
                      </m:sSup>
                      <m:d>
                        <m:dPr>
                          <m:ctrlPr>
                            <a:rPr lang="en-GB" i="1">
                              <a:solidFill>
                                <a:srgbClr val="FF0000"/>
                              </a:solidFill>
                              <a:latin typeface="Cambria Math" panose="02040503050406030204" pitchFamily="18" charset="0"/>
                            </a:rPr>
                          </m:ctrlPr>
                        </m:dPr>
                        <m:e>
                          <m:f>
                            <m:fPr>
                              <m:ctrlPr>
                                <a:rPr lang="en-GB" i="1">
                                  <a:solidFill>
                                    <a:srgbClr val="FF0000"/>
                                  </a:solidFill>
                                  <a:latin typeface="Cambria Math" panose="02040503050406030204" pitchFamily="18" charset="0"/>
                                </a:rPr>
                              </m:ctrlPr>
                            </m:fPr>
                            <m:num>
                              <m:sSup>
                                <m:sSupPr>
                                  <m:ctrlPr>
                                    <a:rPr lang="en-GB" i="1">
                                      <a:solidFill>
                                        <a:srgbClr val="FF0000"/>
                                      </a:solidFill>
                                      <a:latin typeface="Cambria Math" panose="02040503050406030204" pitchFamily="18" charset="0"/>
                                    </a:rPr>
                                  </m:ctrlPr>
                                </m:sSupPr>
                                <m:e>
                                  <m:r>
                                    <a:rPr lang="en-GB" i="1">
                                      <a:solidFill>
                                        <a:srgbClr val="FF0000"/>
                                      </a:solidFill>
                                      <a:latin typeface="Cambria Math"/>
                                    </a:rPr>
                                    <m:t>5.8</m:t>
                                  </m:r>
                                </m:e>
                                <m:sup>
                                  <m:r>
                                    <a:rPr lang="en-GB" b="0" i="1" smtClean="0">
                                      <a:solidFill>
                                        <a:srgbClr val="FF0000"/>
                                      </a:solidFill>
                                      <a:latin typeface="Cambria Math"/>
                                    </a:rPr>
                                    <m:t>4</m:t>
                                  </m:r>
                                </m:sup>
                              </m:sSup>
                            </m:num>
                            <m:den>
                              <m:r>
                                <a:rPr lang="en-GB" b="0" i="1" smtClean="0">
                                  <a:solidFill>
                                    <a:srgbClr val="FF0000"/>
                                  </a:solidFill>
                                  <a:latin typeface="Cambria Math"/>
                                </a:rPr>
                                <m:t>4</m:t>
                              </m:r>
                              <m:r>
                                <a:rPr lang="en-GB" i="1">
                                  <a:solidFill>
                                    <a:srgbClr val="FF0000"/>
                                  </a:solidFill>
                                  <a:latin typeface="Cambria Math"/>
                                </a:rPr>
                                <m:t>!</m:t>
                              </m:r>
                            </m:den>
                          </m:f>
                          <m:r>
                            <a:rPr lang="en-GB" i="1">
                              <a:solidFill>
                                <a:srgbClr val="FF0000"/>
                              </a:solidFill>
                              <a:latin typeface="Cambria Math"/>
                            </a:rPr>
                            <m:t>+</m:t>
                          </m:r>
                          <m:f>
                            <m:fPr>
                              <m:ctrlPr>
                                <a:rPr lang="en-GB" i="1">
                                  <a:solidFill>
                                    <a:srgbClr val="FF0000"/>
                                  </a:solidFill>
                                  <a:latin typeface="Cambria Math" panose="02040503050406030204" pitchFamily="18" charset="0"/>
                                </a:rPr>
                              </m:ctrlPr>
                            </m:fPr>
                            <m:num>
                              <m:sSup>
                                <m:sSupPr>
                                  <m:ctrlPr>
                                    <a:rPr lang="en-GB" i="1">
                                      <a:solidFill>
                                        <a:srgbClr val="FF0000"/>
                                      </a:solidFill>
                                      <a:latin typeface="Cambria Math" panose="02040503050406030204" pitchFamily="18" charset="0"/>
                                    </a:rPr>
                                  </m:ctrlPr>
                                </m:sSupPr>
                                <m:e>
                                  <m:r>
                                    <a:rPr lang="en-GB" i="1">
                                      <a:solidFill>
                                        <a:srgbClr val="FF0000"/>
                                      </a:solidFill>
                                      <a:latin typeface="Cambria Math"/>
                                    </a:rPr>
                                    <m:t>5.8</m:t>
                                  </m:r>
                                </m:e>
                                <m:sup>
                                  <m:r>
                                    <a:rPr lang="en-GB" b="0" i="1" smtClean="0">
                                      <a:solidFill>
                                        <a:srgbClr val="FF0000"/>
                                      </a:solidFill>
                                      <a:latin typeface="Cambria Math"/>
                                    </a:rPr>
                                    <m:t>5</m:t>
                                  </m:r>
                                </m:sup>
                              </m:sSup>
                            </m:num>
                            <m:den>
                              <m:r>
                                <a:rPr lang="en-GB" b="0" i="1" smtClean="0">
                                  <a:solidFill>
                                    <a:srgbClr val="FF0000"/>
                                  </a:solidFill>
                                  <a:latin typeface="Cambria Math"/>
                                </a:rPr>
                                <m:t>5</m:t>
                              </m:r>
                              <m:r>
                                <a:rPr lang="en-GB" i="1">
                                  <a:solidFill>
                                    <a:srgbClr val="FF0000"/>
                                  </a:solidFill>
                                  <a:latin typeface="Cambria Math"/>
                                </a:rPr>
                                <m:t>!</m:t>
                              </m:r>
                            </m:den>
                          </m:f>
                          <m:r>
                            <a:rPr lang="en-GB" i="1">
                              <a:solidFill>
                                <a:srgbClr val="FF0000"/>
                              </a:solidFill>
                              <a:latin typeface="Cambria Math"/>
                            </a:rPr>
                            <m:t>+</m:t>
                          </m:r>
                          <m:f>
                            <m:fPr>
                              <m:ctrlPr>
                                <a:rPr lang="en-GB" i="1">
                                  <a:solidFill>
                                    <a:srgbClr val="FF0000"/>
                                  </a:solidFill>
                                  <a:latin typeface="Cambria Math" panose="02040503050406030204" pitchFamily="18" charset="0"/>
                                </a:rPr>
                              </m:ctrlPr>
                            </m:fPr>
                            <m:num>
                              <m:sSup>
                                <m:sSupPr>
                                  <m:ctrlPr>
                                    <a:rPr lang="en-GB" i="1">
                                      <a:solidFill>
                                        <a:srgbClr val="FF0000"/>
                                      </a:solidFill>
                                      <a:latin typeface="Cambria Math" panose="02040503050406030204" pitchFamily="18" charset="0"/>
                                    </a:rPr>
                                  </m:ctrlPr>
                                </m:sSupPr>
                                <m:e>
                                  <m:r>
                                    <a:rPr lang="en-GB" i="1">
                                      <a:solidFill>
                                        <a:srgbClr val="FF0000"/>
                                      </a:solidFill>
                                      <a:latin typeface="Cambria Math"/>
                                    </a:rPr>
                                    <m:t>5.8</m:t>
                                  </m:r>
                                </m:e>
                                <m:sup>
                                  <m:r>
                                    <a:rPr lang="en-GB" b="0" i="1" smtClean="0">
                                      <a:solidFill>
                                        <a:srgbClr val="FF0000"/>
                                      </a:solidFill>
                                      <a:latin typeface="Cambria Math"/>
                                    </a:rPr>
                                    <m:t>6</m:t>
                                  </m:r>
                                </m:sup>
                              </m:sSup>
                            </m:num>
                            <m:den>
                              <m:r>
                                <a:rPr lang="en-GB" b="0" i="1" smtClean="0">
                                  <a:solidFill>
                                    <a:srgbClr val="FF0000"/>
                                  </a:solidFill>
                                  <a:latin typeface="Cambria Math"/>
                                </a:rPr>
                                <m:t>6</m:t>
                              </m:r>
                              <m:r>
                                <a:rPr lang="en-GB" i="1">
                                  <a:solidFill>
                                    <a:srgbClr val="FF0000"/>
                                  </a:solidFill>
                                  <a:latin typeface="Cambria Math"/>
                                </a:rPr>
                                <m:t>!</m:t>
                              </m:r>
                            </m:den>
                          </m:f>
                          <m:r>
                            <a:rPr lang="en-GB" i="1">
                              <a:solidFill>
                                <a:srgbClr val="FF0000"/>
                              </a:solidFill>
                              <a:latin typeface="Cambria Math"/>
                            </a:rPr>
                            <m:t>+</m:t>
                          </m:r>
                          <m:f>
                            <m:fPr>
                              <m:ctrlPr>
                                <a:rPr lang="en-GB" i="1">
                                  <a:solidFill>
                                    <a:srgbClr val="FF0000"/>
                                  </a:solidFill>
                                  <a:latin typeface="Cambria Math" panose="02040503050406030204" pitchFamily="18" charset="0"/>
                                </a:rPr>
                              </m:ctrlPr>
                            </m:fPr>
                            <m:num>
                              <m:sSup>
                                <m:sSupPr>
                                  <m:ctrlPr>
                                    <a:rPr lang="en-GB" i="1">
                                      <a:solidFill>
                                        <a:srgbClr val="FF0000"/>
                                      </a:solidFill>
                                      <a:latin typeface="Cambria Math" panose="02040503050406030204" pitchFamily="18" charset="0"/>
                                    </a:rPr>
                                  </m:ctrlPr>
                                </m:sSupPr>
                                <m:e>
                                  <m:r>
                                    <a:rPr lang="en-GB" i="1">
                                      <a:solidFill>
                                        <a:srgbClr val="FF0000"/>
                                      </a:solidFill>
                                      <a:latin typeface="Cambria Math"/>
                                    </a:rPr>
                                    <m:t>5.8</m:t>
                                  </m:r>
                                </m:e>
                                <m:sup>
                                  <m:r>
                                    <a:rPr lang="en-GB" b="0" i="1" smtClean="0">
                                      <a:solidFill>
                                        <a:srgbClr val="FF0000"/>
                                      </a:solidFill>
                                      <a:latin typeface="Cambria Math"/>
                                    </a:rPr>
                                    <m:t>7</m:t>
                                  </m:r>
                                </m:sup>
                              </m:sSup>
                            </m:num>
                            <m:den>
                              <m:r>
                                <a:rPr lang="en-GB" b="0" i="1" smtClean="0">
                                  <a:solidFill>
                                    <a:srgbClr val="FF0000"/>
                                  </a:solidFill>
                                  <a:latin typeface="Cambria Math"/>
                                </a:rPr>
                                <m:t>7</m:t>
                              </m:r>
                              <m:r>
                                <a:rPr lang="en-GB" i="1">
                                  <a:solidFill>
                                    <a:srgbClr val="FF0000"/>
                                  </a:solidFill>
                                  <a:latin typeface="Cambria Math"/>
                                </a:rPr>
                                <m:t>!</m:t>
                              </m:r>
                            </m:den>
                          </m:f>
                        </m:e>
                      </m:d>
                      <m:r>
                        <a:rPr lang="en-GB" b="0" i="1" smtClean="0">
                          <a:solidFill>
                            <a:srgbClr val="FF0000"/>
                          </a:solidFill>
                          <a:latin typeface="Cambria Math"/>
                        </a:rPr>
                        <m:t>=0.60106..=0.601(3</m:t>
                      </m:r>
                      <m:r>
                        <a:rPr lang="en-GB" b="0" i="1" smtClean="0">
                          <a:solidFill>
                            <a:srgbClr val="FF0000"/>
                          </a:solidFill>
                          <a:latin typeface="Cambria Math"/>
                        </a:rPr>
                        <m:t>𝑠𝑓</m:t>
                      </m:r>
                      <m:r>
                        <a:rPr lang="en-GB" b="0" i="1" smtClean="0">
                          <a:solidFill>
                            <a:srgbClr val="FF0000"/>
                          </a:solidFill>
                          <a:latin typeface="Cambria Math"/>
                        </a:rPr>
                        <m:t>)</m:t>
                      </m:r>
                    </m:oMath>
                  </m:oMathPara>
                </a14:m>
                <a:endParaRPr lang="en-GB" i="1" dirty="0">
                  <a:solidFill>
                    <a:srgbClr val="FF0000"/>
                  </a:solidFill>
                </a:endParaRPr>
              </a:p>
              <a:p>
                <a:pPr marL="0" indent="0">
                  <a:buNone/>
                </a:pPr>
                <a:endParaRPr lang="en-GB" i="1" dirty="0"/>
              </a:p>
              <a:p>
                <a:pPr marL="0" indent="0">
                  <a:buNone/>
                </a:pPr>
                <a:endParaRPr lang="en-GB" dirty="0" smtClean="0"/>
              </a:p>
            </p:txBody>
          </p:sp>
        </mc:Choice>
        <mc:Fallback>
          <p:sp>
            <p:nvSpPr>
              <p:cNvPr id="3" name="Text Placeholder 2"/>
              <p:cNvSpPr>
                <a:spLocks noGrp="1" noRot="1" noChangeAspect="1" noMove="1" noResize="1" noEditPoints="1" noAdjustHandles="1" noChangeArrowheads="1" noChangeShapeType="1" noTextEdit="1"/>
              </p:cNvSpPr>
              <p:nvPr>
                <p:ph type="body" sz="quarter" idx="10"/>
              </p:nvPr>
            </p:nvSpPr>
            <p:spPr>
              <a:xfrm>
                <a:off x="331788" y="988542"/>
                <a:ext cx="11525250" cy="5605934"/>
              </a:xfrm>
              <a:blipFill>
                <a:blip r:embed="rId3"/>
                <a:stretch>
                  <a:fillRect l="-1058" t="-1848" b="-5000"/>
                </a:stretch>
              </a:blipFill>
            </p:spPr>
            <p:txBody>
              <a:bodyPr/>
              <a:lstStyle/>
              <a:p>
                <a:r>
                  <a:rPr lang="en-GB">
                    <a:noFill/>
                  </a:rPr>
                  <a:t> </a:t>
                </a:r>
              </a:p>
            </p:txBody>
          </p:sp>
        </mc:Fallback>
      </mc:AlternateContent>
    </p:spTree>
    <p:extLst>
      <p:ext uri="{BB962C8B-B14F-4D97-AF65-F5344CB8AC3E}">
        <p14:creationId xmlns:p14="http://schemas.microsoft.com/office/powerpoint/2010/main" val="50302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Calculating probabilities jigsaw</a:t>
            </a:r>
            <a:endParaRPr lang="en-GB" dirty="0"/>
          </a:p>
        </p:txBody>
      </p:sp>
      <p:sp>
        <p:nvSpPr>
          <p:cNvPr id="3" name="Text Placeholder 2"/>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572845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p:sp>
        <p:nvSpPr>
          <p:cNvPr id="3" name="Text Placeholder 2"/>
          <p:cNvSpPr>
            <a:spLocks noGrp="1"/>
          </p:cNvSpPr>
          <p:nvPr>
            <p:ph type="body" sz="quarter" idx="10"/>
          </p:nvPr>
        </p:nvSpPr>
        <p:spPr/>
        <p:txBody>
          <a:bodyPr/>
          <a:lstStyle/>
          <a:p>
            <a:pPr marL="0" lvl="0" indent="0">
              <a:buNone/>
            </a:pPr>
            <a:r>
              <a:rPr lang="en-GB" dirty="0" smtClean="0"/>
              <a:t>A call centre receives on average 5 calls every 10 minutes, </a:t>
            </a:r>
            <a:r>
              <a:rPr lang="en-GB" dirty="0"/>
              <a:t>assuming the calls follow a Poisson distribution. Find the probability that</a:t>
            </a:r>
          </a:p>
          <a:p>
            <a:pPr marL="914400" lvl="1" indent="-457200">
              <a:buFont typeface="+mj-lt"/>
              <a:buAutoNum type="alphaLcParenR"/>
            </a:pPr>
            <a:r>
              <a:rPr lang="en-GB" sz="2800" dirty="0"/>
              <a:t>they will receive less than </a:t>
            </a:r>
            <a:r>
              <a:rPr lang="en-GB" sz="2800" dirty="0" smtClean="0"/>
              <a:t>4 </a:t>
            </a:r>
            <a:r>
              <a:rPr lang="en-GB" sz="2800" dirty="0"/>
              <a:t>calls in a </a:t>
            </a:r>
            <a:r>
              <a:rPr lang="en-GB" sz="2800" dirty="0" smtClean="0"/>
              <a:t>10-minute </a:t>
            </a:r>
            <a:r>
              <a:rPr lang="en-GB" sz="2800" dirty="0"/>
              <a:t>period</a:t>
            </a:r>
          </a:p>
          <a:p>
            <a:pPr marL="914400" lvl="1" indent="-457200">
              <a:buFont typeface="+mj-lt"/>
              <a:buAutoNum type="alphaLcParenR"/>
            </a:pPr>
            <a:r>
              <a:rPr lang="en-GB" sz="2800" dirty="0"/>
              <a:t>they will receive exactly </a:t>
            </a:r>
            <a:r>
              <a:rPr lang="en-GB" sz="2800" dirty="0" smtClean="0"/>
              <a:t>12 </a:t>
            </a:r>
            <a:r>
              <a:rPr lang="en-GB" sz="2800" dirty="0"/>
              <a:t>calls in a </a:t>
            </a:r>
            <a:r>
              <a:rPr lang="en-GB" sz="2800" dirty="0" smtClean="0"/>
              <a:t>20-minute </a:t>
            </a:r>
            <a:r>
              <a:rPr lang="en-GB" sz="2800" dirty="0"/>
              <a:t>period</a:t>
            </a:r>
          </a:p>
          <a:p>
            <a:pPr marL="914400" lvl="1" indent="-457200">
              <a:buFont typeface="+mj-lt"/>
              <a:buAutoNum type="alphaLcParenR"/>
            </a:pPr>
            <a:r>
              <a:rPr lang="en-GB" sz="2800" dirty="0"/>
              <a:t>they will receive more than </a:t>
            </a:r>
            <a:r>
              <a:rPr lang="en-GB" sz="2800" dirty="0" smtClean="0"/>
              <a:t>5 </a:t>
            </a:r>
            <a:r>
              <a:rPr lang="en-GB" sz="2800" dirty="0"/>
              <a:t>but </a:t>
            </a:r>
            <a:r>
              <a:rPr lang="en-GB" sz="2800" dirty="0" smtClean="0"/>
              <a:t>no more than 8 </a:t>
            </a:r>
            <a:r>
              <a:rPr lang="en-GB" sz="2800" dirty="0"/>
              <a:t>calls in a </a:t>
            </a:r>
            <a:r>
              <a:rPr lang="en-GB" sz="2800" dirty="0" smtClean="0"/>
              <a:t/>
            </a:r>
            <a:br>
              <a:rPr lang="en-GB" sz="2800" dirty="0" smtClean="0"/>
            </a:br>
            <a:r>
              <a:rPr lang="en-GB" sz="2800" dirty="0" smtClean="0"/>
              <a:t>25-minute </a:t>
            </a:r>
            <a:r>
              <a:rPr lang="en-GB" sz="2800" dirty="0"/>
              <a:t>period</a:t>
            </a:r>
          </a:p>
          <a:p>
            <a:endParaRPr lang="en-GB" dirty="0"/>
          </a:p>
        </p:txBody>
      </p:sp>
    </p:spTree>
    <p:extLst>
      <p:ext uri="{BB962C8B-B14F-4D97-AF65-F5344CB8AC3E}">
        <p14:creationId xmlns:p14="http://schemas.microsoft.com/office/powerpoint/2010/main" val="2031568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lvl="0" indent="0">
                  <a:buNone/>
                </a:pPr>
                <a:r>
                  <a:rPr lang="en-GB" dirty="0" smtClean="0"/>
                  <a:t>A call centre receives on average 5 calls every 10 minutes, </a:t>
                </a:r>
                <a:r>
                  <a:rPr lang="en-GB" dirty="0"/>
                  <a:t>assuming the calls follow a Poisson distribution. Find the probability that</a:t>
                </a:r>
              </a:p>
              <a:p>
                <a:pPr marL="914400" lvl="1" indent="-457200">
                  <a:buFont typeface="+mj-lt"/>
                  <a:buAutoNum type="alphaLcParenR"/>
                </a:pPr>
                <a:r>
                  <a:rPr lang="en-GB" sz="2800" dirty="0"/>
                  <a:t>they will receive less than </a:t>
                </a:r>
                <a:r>
                  <a:rPr lang="en-GB" sz="2800" dirty="0" smtClean="0"/>
                  <a:t>4 </a:t>
                </a:r>
                <a:r>
                  <a:rPr lang="en-GB" sz="2800" dirty="0"/>
                  <a:t>calls in a </a:t>
                </a:r>
                <a:r>
                  <a:rPr lang="en-GB" sz="2800" dirty="0" smtClean="0"/>
                  <a:t>10-minute period</a:t>
                </a:r>
              </a:p>
              <a:p>
                <a:pPr marL="914400" lvl="1" indent="-457200">
                  <a:buFont typeface="+mj-lt"/>
                  <a:buAutoNum type="alphaLcParenR"/>
                </a:pPr>
                <a:endParaRPr lang="en-GB" sz="2800" dirty="0" smtClean="0"/>
              </a:p>
              <a:p>
                <a:pPr marL="457200" lvl="1" indent="0">
                  <a:buNone/>
                </a:pPr>
                <a14:m>
                  <m:oMathPara xmlns:m="http://schemas.openxmlformats.org/officeDocument/2006/math">
                    <m:oMathParaPr>
                      <m:jc m:val="left"/>
                    </m:oMathParaPr>
                    <m:oMath xmlns:m="http://schemas.openxmlformats.org/officeDocument/2006/math">
                      <m:r>
                        <a:rPr lang="en-GB" sz="2800" b="0" i="1" smtClean="0">
                          <a:solidFill>
                            <a:srgbClr val="FF0000"/>
                          </a:solidFill>
                          <a:latin typeface="Cambria Math"/>
                        </a:rPr>
                        <m:t>𝑋</m:t>
                      </m:r>
                      <m:r>
                        <a:rPr lang="en-GB" sz="2800" b="0" i="1" smtClean="0">
                          <a:solidFill>
                            <a:srgbClr val="FF0000"/>
                          </a:solidFill>
                          <a:latin typeface="Cambria Math"/>
                          <a:ea typeface="Cambria Math"/>
                        </a:rPr>
                        <m:t>~</m:t>
                      </m:r>
                      <m:r>
                        <a:rPr lang="en-GB" sz="2800" b="0" i="1" smtClean="0">
                          <a:solidFill>
                            <a:srgbClr val="FF0000"/>
                          </a:solidFill>
                          <a:latin typeface="Cambria Math"/>
                          <a:ea typeface="Cambria Math"/>
                        </a:rPr>
                        <m:t>𝑃𝑜</m:t>
                      </m:r>
                      <m:d>
                        <m:dPr>
                          <m:ctrlPr>
                            <a:rPr lang="en-GB" sz="2800" b="0" i="1" smtClean="0">
                              <a:solidFill>
                                <a:srgbClr val="FF0000"/>
                              </a:solidFill>
                              <a:latin typeface="Cambria Math" panose="02040503050406030204" pitchFamily="18" charset="0"/>
                              <a:ea typeface="Cambria Math"/>
                            </a:rPr>
                          </m:ctrlPr>
                        </m:dPr>
                        <m:e>
                          <m:r>
                            <a:rPr lang="en-GB" sz="2800" b="0" i="1" smtClean="0">
                              <a:solidFill>
                                <a:srgbClr val="FF0000"/>
                              </a:solidFill>
                              <a:latin typeface="Cambria Math"/>
                              <a:ea typeface="Cambria Math"/>
                            </a:rPr>
                            <m:t>5</m:t>
                          </m:r>
                        </m:e>
                      </m:d>
                    </m:oMath>
                  </m:oMathPara>
                </a14:m>
                <a:endParaRPr lang="en-GB" sz="2800" dirty="0" smtClean="0">
                  <a:solidFill>
                    <a:srgbClr val="FF0000"/>
                  </a:solidFill>
                </a:endParaRPr>
              </a:p>
              <a:p>
                <a:pPr marL="457200" lvl="1" indent="0">
                  <a:buNone/>
                </a:pPr>
                <a14:m>
                  <m:oMathPara xmlns:m="http://schemas.openxmlformats.org/officeDocument/2006/math">
                    <m:oMathParaPr>
                      <m:jc m:val="left"/>
                    </m:oMathParaPr>
                    <m:oMath xmlns:m="http://schemas.openxmlformats.org/officeDocument/2006/math">
                      <m:r>
                        <a:rPr lang="en-GB" sz="2800" b="0" i="1" smtClean="0">
                          <a:solidFill>
                            <a:srgbClr val="FF0000"/>
                          </a:solidFill>
                          <a:latin typeface="Cambria Math"/>
                        </a:rPr>
                        <m:t>𝑃</m:t>
                      </m:r>
                      <m:d>
                        <m:dPr>
                          <m:ctrlPr>
                            <a:rPr lang="en-GB" sz="2800" b="0" i="1" smtClean="0">
                              <a:solidFill>
                                <a:srgbClr val="FF0000"/>
                              </a:solidFill>
                              <a:latin typeface="Cambria Math" panose="02040503050406030204" pitchFamily="18" charset="0"/>
                            </a:rPr>
                          </m:ctrlPr>
                        </m:dPr>
                        <m:e>
                          <m:r>
                            <a:rPr lang="en-GB" sz="2800" b="0" i="1" smtClean="0">
                              <a:solidFill>
                                <a:srgbClr val="FF0000"/>
                              </a:solidFill>
                              <a:latin typeface="Cambria Math"/>
                            </a:rPr>
                            <m:t>𝑋</m:t>
                          </m:r>
                          <m:r>
                            <a:rPr lang="en-GB" sz="2800" b="0" i="1" smtClean="0">
                              <a:solidFill>
                                <a:srgbClr val="FF0000"/>
                              </a:solidFill>
                              <a:latin typeface="Cambria Math"/>
                            </a:rPr>
                            <m:t>&lt;5</m:t>
                          </m:r>
                        </m:e>
                      </m:d>
                      <m:r>
                        <a:rPr lang="en-GB" sz="2800" b="0" i="1" smtClean="0">
                          <a:solidFill>
                            <a:srgbClr val="FF0000"/>
                          </a:solidFill>
                          <a:latin typeface="Cambria Math"/>
                        </a:rPr>
                        <m:t>=</m:t>
                      </m:r>
                      <m:sSup>
                        <m:sSupPr>
                          <m:ctrlPr>
                            <a:rPr lang="en-GB" sz="2800" b="0" i="1" smtClean="0">
                              <a:solidFill>
                                <a:srgbClr val="FF0000"/>
                              </a:solidFill>
                              <a:latin typeface="Cambria Math" panose="02040503050406030204" pitchFamily="18" charset="0"/>
                            </a:rPr>
                          </m:ctrlPr>
                        </m:sSupPr>
                        <m:e>
                          <m:r>
                            <a:rPr lang="en-GB" sz="2800" b="0" i="1" smtClean="0">
                              <a:solidFill>
                                <a:srgbClr val="FF0000"/>
                              </a:solidFill>
                              <a:latin typeface="Cambria Math"/>
                            </a:rPr>
                            <m:t>𝑒</m:t>
                          </m:r>
                        </m:e>
                        <m:sup>
                          <m:r>
                            <a:rPr lang="en-GB" sz="2800" b="0" i="1" smtClean="0">
                              <a:solidFill>
                                <a:srgbClr val="FF0000"/>
                              </a:solidFill>
                              <a:latin typeface="Cambria Math"/>
                            </a:rPr>
                            <m:t>−5</m:t>
                          </m:r>
                        </m:sup>
                      </m:sSup>
                      <m:d>
                        <m:dPr>
                          <m:ctrlPr>
                            <a:rPr lang="en-GB" sz="2800" b="0" i="1" smtClean="0">
                              <a:solidFill>
                                <a:srgbClr val="FF0000"/>
                              </a:solidFill>
                              <a:latin typeface="Cambria Math" panose="02040503050406030204" pitchFamily="18" charset="0"/>
                            </a:rPr>
                          </m:ctrlPr>
                        </m:dPr>
                        <m:e>
                          <m:f>
                            <m:fPr>
                              <m:ctrlPr>
                                <a:rPr lang="en-GB" sz="2800" b="0" i="1" smtClean="0">
                                  <a:solidFill>
                                    <a:srgbClr val="FF0000"/>
                                  </a:solidFill>
                                  <a:latin typeface="Cambria Math" panose="02040503050406030204" pitchFamily="18" charset="0"/>
                                </a:rPr>
                              </m:ctrlPr>
                            </m:fPr>
                            <m:num>
                              <m:sSup>
                                <m:sSupPr>
                                  <m:ctrlPr>
                                    <a:rPr lang="en-GB" sz="2800" b="0" i="1" smtClean="0">
                                      <a:solidFill>
                                        <a:srgbClr val="FF0000"/>
                                      </a:solidFill>
                                      <a:latin typeface="Cambria Math" panose="02040503050406030204" pitchFamily="18" charset="0"/>
                                    </a:rPr>
                                  </m:ctrlPr>
                                </m:sSupPr>
                                <m:e>
                                  <m:r>
                                    <a:rPr lang="en-GB" sz="2800" b="0" i="0" smtClean="0">
                                      <a:solidFill>
                                        <a:srgbClr val="FF0000"/>
                                      </a:solidFill>
                                      <a:latin typeface="Cambria Math"/>
                                    </a:rPr>
                                    <m:t>5</m:t>
                                  </m:r>
                                </m:e>
                                <m:sup>
                                  <m:r>
                                    <a:rPr lang="en-GB" sz="2800" b="0" i="0" smtClean="0">
                                      <a:solidFill>
                                        <a:srgbClr val="FF0000"/>
                                      </a:solidFill>
                                      <a:latin typeface="Cambria Math"/>
                                    </a:rPr>
                                    <m:t>0</m:t>
                                  </m:r>
                                </m:sup>
                              </m:sSup>
                            </m:num>
                            <m:den>
                              <m:r>
                                <a:rPr lang="en-GB" sz="2800" b="0" i="0" smtClean="0">
                                  <a:solidFill>
                                    <a:srgbClr val="FF0000"/>
                                  </a:solidFill>
                                  <a:latin typeface="Cambria Math"/>
                                </a:rPr>
                                <m:t>0!</m:t>
                              </m:r>
                            </m:den>
                          </m:f>
                          <m:r>
                            <a:rPr lang="en-GB" sz="2800" b="0" i="0" smtClean="0">
                              <a:solidFill>
                                <a:srgbClr val="FF0000"/>
                              </a:solidFill>
                              <a:latin typeface="Cambria Math"/>
                            </a:rPr>
                            <m:t>+</m:t>
                          </m:r>
                          <m:f>
                            <m:fPr>
                              <m:ctrlPr>
                                <a:rPr lang="en-GB" sz="2800" b="0" i="1" smtClean="0">
                                  <a:solidFill>
                                    <a:srgbClr val="FF0000"/>
                                  </a:solidFill>
                                  <a:latin typeface="Cambria Math" panose="02040503050406030204" pitchFamily="18" charset="0"/>
                                </a:rPr>
                              </m:ctrlPr>
                            </m:fPr>
                            <m:num>
                              <m:sSup>
                                <m:sSupPr>
                                  <m:ctrlPr>
                                    <a:rPr lang="en-GB" sz="2800" b="0" i="1" smtClean="0">
                                      <a:solidFill>
                                        <a:srgbClr val="FF0000"/>
                                      </a:solidFill>
                                      <a:latin typeface="Cambria Math" panose="02040503050406030204" pitchFamily="18" charset="0"/>
                                    </a:rPr>
                                  </m:ctrlPr>
                                </m:sSupPr>
                                <m:e>
                                  <m:r>
                                    <a:rPr lang="en-GB" sz="2800" b="0" i="0" smtClean="0">
                                      <a:solidFill>
                                        <a:srgbClr val="FF0000"/>
                                      </a:solidFill>
                                      <a:latin typeface="Cambria Math"/>
                                    </a:rPr>
                                    <m:t>5</m:t>
                                  </m:r>
                                </m:e>
                                <m:sup>
                                  <m:r>
                                    <a:rPr lang="en-GB" sz="2800" b="0" i="0" smtClean="0">
                                      <a:solidFill>
                                        <a:srgbClr val="FF0000"/>
                                      </a:solidFill>
                                      <a:latin typeface="Cambria Math"/>
                                    </a:rPr>
                                    <m:t>1</m:t>
                                  </m:r>
                                </m:sup>
                              </m:sSup>
                            </m:num>
                            <m:den>
                              <m:r>
                                <a:rPr lang="en-GB" sz="2800" b="0" i="0" smtClean="0">
                                  <a:solidFill>
                                    <a:srgbClr val="FF0000"/>
                                  </a:solidFill>
                                  <a:latin typeface="Cambria Math"/>
                                </a:rPr>
                                <m:t>1!</m:t>
                              </m:r>
                            </m:den>
                          </m:f>
                          <m:r>
                            <a:rPr lang="en-GB" sz="2800" b="0" i="0" smtClean="0">
                              <a:solidFill>
                                <a:srgbClr val="FF0000"/>
                              </a:solidFill>
                              <a:latin typeface="Cambria Math"/>
                            </a:rPr>
                            <m:t>+</m:t>
                          </m:r>
                          <m:f>
                            <m:fPr>
                              <m:ctrlPr>
                                <a:rPr lang="en-GB" sz="2800" b="0" i="1" smtClean="0">
                                  <a:solidFill>
                                    <a:srgbClr val="FF0000"/>
                                  </a:solidFill>
                                  <a:latin typeface="Cambria Math" panose="02040503050406030204" pitchFamily="18" charset="0"/>
                                </a:rPr>
                              </m:ctrlPr>
                            </m:fPr>
                            <m:num>
                              <m:sSup>
                                <m:sSupPr>
                                  <m:ctrlPr>
                                    <a:rPr lang="en-GB" sz="2800" b="0" i="1" smtClean="0">
                                      <a:solidFill>
                                        <a:srgbClr val="FF0000"/>
                                      </a:solidFill>
                                      <a:latin typeface="Cambria Math" panose="02040503050406030204" pitchFamily="18" charset="0"/>
                                    </a:rPr>
                                  </m:ctrlPr>
                                </m:sSupPr>
                                <m:e>
                                  <m:r>
                                    <a:rPr lang="en-GB" sz="2800" b="0" i="0" smtClean="0">
                                      <a:solidFill>
                                        <a:srgbClr val="FF0000"/>
                                      </a:solidFill>
                                      <a:latin typeface="Cambria Math"/>
                                    </a:rPr>
                                    <m:t>5</m:t>
                                  </m:r>
                                </m:e>
                                <m:sup>
                                  <m:r>
                                    <a:rPr lang="en-GB" sz="2800" b="0" i="0" smtClean="0">
                                      <a:solidFill>
                                        <a:srgbClr val="FF0000"/>
                                      </a:solidFill>
                                      <a:latin typeface="Cambria Math"/>
                                    </a:rPr>
                                    <m:t>2</m:t>
                                  </m:r>
                                </m:sup>
                              </m:sSup>
                            </m:num>
                            <m:den>
                              <m:r>
                                <a:rPr lang="en-GB" sz="2800" b="0" i="0" smtClean="0">
                                  <a:solidFill>
                                    <a:srgbClr val="FF0000"/>
                                  </a:solidFill>
                                  <a:latin typeface="Cambria Math"/>
                                </a:rPr>
                                <m:t>2!</m:t>
                              </m:r>
                            </m:den>
                          </m:f>
                          <m:r>
                            <a:rPr lang="en-GB" sz="2800" b="0" i="0" smtClean="0">
                              <a:solidFill>
                                <a:srgbClr val="FF0000"/>
                              </a:solidFill>
                              <a:latin typeface="Cambria Math"/>
                            </a:rPr>
                            <m:t>+</m:t>
                          </m:r>
                          <m:f>
                            <m:fPr>
                              <m:ctrlPr>
                                <a:rPr lang="en-GB" sz="2800" b="0" i="1" smtClean="0">
                                  <a:solidFill>
                                    <a:srgbClr val="FF0000"/>
                                  </a:solidFill>
                                  <a:latin typeface="Cambria Math" panose="02040503050406030204" pitchFamily="18" charset="0"/>
                                </a:rPr>
                              </m:ctrlPr>
                            </m:fPr>
                            <m:num>
                              <m:sSup>
                                <m:sSupPr>
                                  <m:ctrlPr>
                                    <a:rPr lang="en-GB" sz="2800" b="0" i="1" smtClean="0">
                                      <a:solidFill>
                                        <a:srgbClr val="FF0000"/>
                                      </a:solidFill>
                                      <a:latin typeface="Cambria Math" panose="02040503050406030204" pitchFamily="18" charset="0"/>
                                    </a:rPr>
                                  </m:ctrlPr>
                                </m:sSupPr>
                                <m:e>
                                  <m:r>
                                    <a:rPr lang="en-GB" sz="2800" b="0" i="0" smtClean="0">
                                      <a:solidFill>
                                        <a:srgbClr val="FF0000"/>
                                      </a:solidFill>
                                      <a:latin typeface="Cambria Math"/>
                                    </a:rPr>
                                    <m:t>5</m:t>
                                  </m:r>
                                </m:e>
                                <m:sup>
                                  <m:r>
                                    <a:rPr lang="en-GB" sz="2800" b="0" i="0" smtClean="0">
                                      <a:solidFill>
                                        <a:srgbClr val="FF0000"/>
                                      </a:solidFill>
                                      <a:latin typeface="Cambria Math"/>
                                    </a:rPr>
                                    <m:t>3</m:t>
                                  </m:r>
                                </m:sup>
                              </m:sSup>
                            </m:num>
                            <m:den>
                              <m:r>
                                <a:rPr lang="en-GB" sz="2800" b="0" i="0" smtClean="0">
                                  <a:solidFill>
                                    <a:srgbClr val="FF0000"/>
                                  </a:solidFill>
                                  <a:latin typeface="Cambria Math"/>
                                </a:rPr>
                                <m:t>3!</m:t>
                              </m:r>
                            </m:den>
                          </m:f>
                        </m:e>
                      </m:d>
                      <m:r>
                        <a:rPr lang="en-GB" sz="2800" b="0" i="0" smtClean="0">
                          <a:solidFill>
                            <a:srgbClr val="FF0000"/>
                          </a:solidFill>
                          <a:latin typeface="Cambria Math"/>
                        </a:rPr>
                        <m:t>=0.265(3</m:t>
                      </m:r>
                      <m:r>
                        <m:rPr>
                          <m:sty m:val="p"/>
                        </m:rPr>
                        <a:rPr lang="en-GB" sz="2800" b="0" i="0" smtClean="0">
                          <a:solidFill>
                            <a:srgbClr val="FF0000"/>
                          </a:solidFill>
                          <a:latin typeface="Cambria Math"/>
                        </a:rPr>
                        <m:t>sf</m:t>
                      </m:r>
                      <m:r>
                        <a:rPr lang="en-GB" sz="2800" b="0" i="0" smtClean="0">
                          <a:solidFill>
                            <a:srgbClr val="FF0000"/>
                          </a:solidFill>
                          <a:latin typeface="Cambria Math"/>
                        </a:rPr>
                        <m:t>)</m:t>
                      </m:r>
                    </m:oMath>
                  </m:oMathPara>
                </a14:m>
                <a:endParaRPr lang="en-GB" sz="2800" dirty="0">
                  <a:solidFill>
                    <a:srgbClr val="FF0000"/>
                  </a:solidFill>
                </a:endParaRPr>
              </a:p>
              <a:p>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a:stretch>
              </a:blipFill>
            </p:spPr>
            <p:txBody>
              <a:bodyPr/>
              <a:lstStyle/>
              <a:p>
                <a:r>
                  <a:rPr lang="en-GB">
                    <a:noFill/>
                  </a:rPr>
                  <a:t> </a:t>
                </a:r>
              </a:p>
            </p:txBody>
          </p:sp>
        </mc:Fallback>
      </mc:AlternateContent>
    </p:spTree>
    <p:extLst>
      <p:ext uri="{BB962C8B-B14F-4D97-AF65-F5344CB8AC3E}">
        <p14:creationId xmlns:p14="http://schemas.microsoft.com/office/powerpoint/2010/main" val="42648752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mc:AlternateContent xmlns:mc="http://schemas.openxmlformats.org/markup-compatibility/2006" xmlns:a14="http://schemas.microsoft.com/office/drawing/2010/main">
        <mc:Choice Requires="a14">
          <p:sp>
            <p:nvSpPr>
              <p:cNvPr id="3" name="Text Placeholder 2"/>
              <p:cNvSpPr>
                <a:spLocks noGrp="1"/>
              </p:cNvSpPr>
              <p:nvPr>
                <p:ph type="body" sz="quarter" idx="10"/>
              </p:nvPr>
            </p:nvSpPr>
            <p:spPr/>
            <p:txBody>
              <a:bodyPr/>
              <a:lstStyle/>
              <a:p>
                <a:pPr marL="0" lvl="0" indent="0">
                  <a:buNone/>
                </a:pPr>
                <a:r>
                  <a:rPr lang="en-GB" dirty="0" smtClean="0"/>
                  <a:t>A call centre receives on average 5 calls every 10 minutes, </a:t>
                </a:r>
                <a:r>
                  <a:rPr lang="en-GB" dirty="0"/>
                  <a:t>assuming the calls follow a Poisson distribution. Find the probability that</a:t>
                </a:r>
              </a:p>
              <a:p>
                <a:pPr marL="914400" lvl="1" indent="-457200">
                  <a:buFont typeface="+mj-lt"/>
                  <a:buAutoNum type="alphaLcParenR"/>
                </a:pPr>
                <a:r>
                  <a:rPr lang="en-GB" sz="2800" dirty="0"/>
                  <a:t>they will receive less than </a:t>
                </a:r>
                <a:r>
                  <a:rPr lang="en-GB" sz="2800" dirty="0" smtClean="0"/>
                  <a:t>4 </a:t>
                </a:r>
                <a:r>
                  <a:rPr lang="en-GB" sz="2800" dirty="0"/>
                  <a:t>calls in a </a:t>
                </a:r>
                <a:r>
                  <a:rPr lang="en-GB" sz="2800" dirty="0" smtClean="0"/>
                  <a:t>10-minute </a:t>
                </a:r>
                <a:r>
                  <a:rPr lang="en-GB" sz="2800" dirty="0"/>
                  <a:t>period</a:t>
                </a:r>
              </a:p>
              <a:p>
                <a:pPr marL="914400" lvl="1" indent="-457200">
                  <a:buFont typeface="+mj-lt"/>
                  <a:buAutoNum type="alphaLcParenR"/>
                </a:pPr>
                <a:r>
                  <a:rPr lang="en-GB" sz="2800" dirty="0"/>
                  <a:t>they will receive exactly </a:t>
                </a:r>
                <a:r>
                  <a:rPr lang="en-GB" sz="2800" dirty="0" smtClean="0"/>
                  <a:t>12 </a:t>
                </a:r>
                <a:r>
                  <a:rPr lang="en-GB" sz="2800" dirty="0"/>
                  <a:t>calls in a </a:t>
                </a:r>
                <a:r>
                  <a:rPr lang="en-GB" sz="2800" dirty="0" smtClean="0"/>
                  <a:t>20-minute </a:t>
                </a:r>
                <a:r>
                  <a:rPr lang="en-GB" sz="2800" dirty="0"/>
                  <a:t>period</a:t>
                </a:r>
              </a:p>
              <a:p>
                <a:pPr marL="457200" lvl="1" indent="0">
                  <a:buNone/>
                </a:pPr>
                <a:endParaRPr lang="en-GB" sz="2800" i="1" dirty="0" smtClean="0">
                  <a:latin typeface="Cambria Math"/>
                </a:endParaRPr>
              </a:p>
              <a:p>
                <a:pPr marL="457200" lvl="1" indent="0">
                  <a:buNone/>
                </a:pPr>
                <a14:m>
                  <m:oMathPara xmlns:m="http://schemas.openxmlformats.org/officeDocument/2006/math">
                    <m:oMathParaPr>
                      <m:jc m:val="left"/>
                    </m:oMathParaPr>
                    <m:oMath xmlns:m="http://schemas.openxmlformats.org/officeDocument/2006/math">
                      <m:r>
                        <a:rPr lang="en-GB" sz="2800" i="1" smtClean="0">
                          <a:solidFill>
                            <a:srgbClr val="FF0000"/>
                          </a:solidFill>
                          <a:latin typeface="Cambria Math"/>
                        </a:rPr>
                        <m:t>𝑋</m:t>
                      </m:r>
                      <m:r>
                        <a:rPr lang="en-GB" sz="2800" i="1">
                          <a:solidFill>
                            <a:srgbClr val="FF0000"/>
                          </a:solidFill>
                          <a:latin typeface="Cambria Math"/>
                          <a:ea typeface="Cambria Math"/>
                        </a:rPr>
                        <m:t>~</m:t>
                      </m:r>
                      <m:r>
                        <a:rPr lang="en-GB" sz="2800" i="1">
                          <a:solidFill>
                            <a:srgbClr val="FF0000"/>
                          </a:solidFill>
                          <a:latin typeface="Cambria Math"/>
                          <a:ea typeface="Cambria Math"/>
                        </a:rPr>
                        <m:t>𝑃𝑜</m:t>
                      </m:r>
                      <m:d>
                        <m:dPr>
                          <m:ctrlPr>
                            <a:rPr lang="en-GB" sz="2800" i="1">
                              <a:solidFill>
                                <a:srgbClr val="FF0000"/>
                              </a:solidFill>
                              <a:latin typeface="Cambria Math" panose="02040503050406030204" pitchFamily="18" charset="0"/>
                              <a:ea typeface="Cambria Math"/>
                            </a:rPr>
                          </m:ctrlPr>
                        </m:dPr>
                        <m:e>
                          <m:r>
                            <a:rPr lang="en-GB" sz="2800" b="0" i="1" smtClean="0">
                              <a:solidFill>
                                <a:srgbClr val="FF0000"/>
                              </a:solidFill>
                              <a:latin typeface="Cambria Math"/>
                              <a:ea typeface="Cambria Math"/>
                            </a:rPr>
                            <m:t>10</m:t>
                          </m:r>
                        </m:e>
                      </m:d>
                    </m:oMath>
                  </m:oMathPara>
                </a14:m>
                <a:endParaRPr lang="en-GB" sz="2800" dirty="0">
                  <a:solidFill>
                    <a:srgbClr val="FF0000"/>
                  </a:solidFill>
                </a:endParaRPr>
              </a:p>
              <a:p>
                <a:pPr marL="457200" lvl="1" indent="0">
                  <a:buNone/>
                </a:pPr>
                <a14:m>
                  <m:oMathPara xmlns:m="http://schemas.openxmlformats.org/officeDocument/2006/math">
                    <m:oMathParaPr>
                      <m:jc m:val="left"/>
                    </m:oMathParaPr>
                    <m:oMath xmlns:m="http://schemas.openxmlformats.org/officeDocument/2006/math">
                      <m:r>
                        <a:rPr lang="en-GB" sz="2800" i="1">
                          <a:solidFill>
                            <a:srgbClr val="FF0000"/>
                          </a:solidFill>
                          <a:latin typeface="Cambria Math"/>
                        </a:rPr>
                        <m:t>𝑃</m:t>
                      </m:r>
                      <m:d>
                        <m:dPr>
                          <m:ctrlPr>
                            <a:rPr lang="en-GB" sz="2800" i="1">
                              <a:solidFill>
                                <a:srgbClr val="FF0000"/>
                              </a:solidFill>
                              <a:latin typeface="Cambria Math" panose="02040503050406030204" pitchFamily="18" charset="0"/>
                            </a:rPr>
                          </m:ctrlPr>
                        </m:dPr>
                        <m:e>
                          <m:r>
                            <a:rPr lang="en-GB" sz="2800" i="1">
                              <a:solidFill>
                                <a:srgbClr val="FF0000"/>
                              </a:solidFill>
                              <a:latin typeface="Cambria Math"/>
                            </a:rPr>
                            <m:t>𝑋</m:t>
                          </m:r>
                          <m:r>
                            <a:rPr lang="en-GB" sz="2800" b="0" i="1" smtClean="0">
                              <a:solidFill>
                                <a:srgbClr val="FF0000"/>
                              </a:solidFill>
                              <a:latin typeface="Cambria Math"/>
                            </a:rPr>
                            <m:t>=12</m:t>
                          </m:r>
                        </m:e>
                      </m:d>
                      <m:r>
                        <a:rPr lang="en-GB" sz="2800" i="1">
                          <a:solidFill>
                            <a:srgbClr val="FF0000"/>
                          </a:solidFill>
                          <a:latin typeface="Cambria Math"/>
                        </a:rPr>
                        <m:t>=</m:t>
                      </m:r>
                      <m:sSup>
                        <m:sSupPr>
                          <m:ctrlPr>
                            <a:rPr lang="en-GB" sz="2800" i="1">
                              <a:solidFill>
                                <a:srgbClr val="FF0000"/>
                              </a:solidFill>
                              <a:latin typeface="Cambria Math" panose="02040503050406030204" pitchFamily="18" charset="0"/>
                            </a:rPr>
                          </m:ctrlPr>
                        </m:sSupPr>
                        <m:e>
                          <m:r>
                            <a:rPr lang="en-GB" sz="2800" i="1">
                              <a:solidFill>
                                <a:srgbClr val="FF0000"/>
                              </a:solidFill>
                              <a:latin typeface="Cambria Math"/>
                            </a:rPr>
                            <m:t>𝑒</m:t>
                          </m:r>
                        </m:e>
                        <m:sup>
                          <m:r>
                            <a:rPr lang="en-GB" sz="2800" i="1">
                              <a:solidFill>
                                <a:srgbClr val="FF0000"/>
                              </a:solidFill>
                              <a:latin typeface="Cambria Math"/>
                            </a:rPr>
                            <m:t>−</m:t>
                          </m:r>
                          <m:r>
                            <a:rPr lang="en-GB" sz="2800" b="0" i="1" smtClean="0">
                              <a:solidFill>
                                <a:srgbClr val="FF0000"/>
                              </a:solidFill>
                              <a:latin typeface="Cambria Math"/>
                            </a:rPr>
                            <m:t>10</m:t>
                          </m:r>
                        </m:sup>
                      </m:sSup>
                      <m:d>
                        <m:dPr>
                          <m:ctrlPr>
                            <a:rPr lang="en-GB" sz="2800" i="1">
                              <a:solidFill>
                                <a:srgbClr val="FF0000"/>
                              </a:solidFill>
                              <a:latin typeface="Cambria Math" panose="02040503050406030204" pitchFamily="18" charset="0"/>
                            </a:rPr>
                          </m:ctrlPr>
                        </m:dPr>
                        <m:e>
                          <m:f>
                            <m:fPr>
                              <m:ctrlPr>
                                <a:rPr lang="en-GB" sz="2800" b="0" i="1" smtClean="0">
                                  <a:solidFill>
                                    <a:srgbClr val="FF0000"/>
                                  </a:solidFill>
                                  <a:latin typeface="Cambria Math" panose="02040503050406030204" pitchFamily="18" charset="0"/>
                                </a:rPr>
                              </m:ctrlPr>
                            </m:fPr>
                            <m:num>
                              <m:sSup>
                                <m:sSupPr>
                                  <m:ctrlPr>
                                    <a:rPr lang="en-GB" sz="2800" b="0" i="1" smtClean="0">
                                      <a:solidFill>
                                        <a:srgbClr val="FF0000"/>
                                      </a:solidFill>
                                      <a:latin typeface="Cambria Math" panose="02040503050406030204" pitchFamily="18" charset="0"/>
                                    </a:rPr>
                                  </m:ctrlPr>
                                </m:sSupPr>
                                <m:e>
                                  <m:r>
                                    <a:rPr lang="en-GB" sz="2800" b="0" i="1" smtClean="0">
                                      <a:solidFill>
                                        <a:srgbClr val="FF0000"/>
                                      </a:solidFill>
                                      <a:latin typeface="Cambria Math"/>
                                    </a:rPr>
                                    <m:t>10</m:t>
                                  </m:r>
                                </m:e>
                                <m:sup>
                                  <m:r>
                                    <a:rPr lang="en-GB" sz="2800" b="0" i="1" smtClean="0">
                                      <a:solidFill>
                                        <a:srgbClr val="FF0000"/>
                                      </a:solidFill>
                                      <a:latin typeface="Cambria Math"/>
                                    </a:rPr>
                                    <m:t>12</m:t>
                                  </m:r>
                                </m:sup>
                              </m:sSup>
                            </m:num>
                            <m:den>
                              <m:r>
                                <a:rPr lang="en-GB" sz="2800" b="0" i="1" smtClean="0">
                                  <a:solidFill>
                                    <a:srgbClr val="FF0000"/>
                                  </a:solidFill>
                                  <a:latin typeface="Cambria Math"/>
                                </a:rPr>
                                <m:t>12!</m:t>
                              </m:r>
                            </m:den>
                          </m:f>
                        </m:e>
                      </m:d>
                      <m:r>
                        <a:rPr lang="en-GB" sz="2800">
                          <a:solidFill>
                            <a:srgbClr val="FF0000"/>
                          </a:solidFill>
                          <a:latin typeface="Cambria Math"/>
                        </a:rPr>
                        <m:t>=0.</m:t>
                      </m:r>
                      <m:r>
                        <a:rPr lang="en-GB" sz="2800" b="0" i="0" smtClean="0">
                          <a:solidFill>
                            <a:srgbClr val="FF0000"/>
                          </a:solidFill>
                          <a:latin typeface="Cambria Math"/>
                        </a:rPr>
                        <m:t>0948</m:t>
                      </m:r>
                      <m:r>
                        <a:rPr lang="en-GB" sz="2800">
                          <a:solidFill>
                            <a:srgbClr val="FF0000"/>
                          </a:solidFill>
                          <a:latin typeface="Cambria Math"/>
                        </a:rPr>
                        <m:t>(3</m:t>
                      </m:r>
                      <m:r>
                        <m:rPr>
                          <m:sty m:val="p"/>
                        </m:rPr>
                        <a:rPr lang="en-GB" sz="2800">
                          <a:solidFill>
                            <a:srgbClr val="FF0000"/>
                          </a:solidFill>
                          <a:latin typeface="Cambria Math"/>
                        </a:rPr>
                        <m:t>sf</m:t>
                      </m:r>
                      <m:r>
                        <a:rPr lang="en-GB" sz="2800">
                          <a:solidFill>
                            <a:srgbClr val="FF0000"/>
                          </a:solidFill>
                          <a:latin typeface="Cambria Math"/>
                        </a:rPr>
                        <m:t>)</m:t>
                      </m:r>
                    </m:oMath>
                  </m:oMathPara>
                </a14:m>
                <a:endParaRPr lang="en-GB" sz="2800" dirty="0">
                  <a:solidFill>
                    <a:srgbClr val="FF0000"/>
                  </a:solidFill>
                </a:endParaRPr>
              </a:p>
              <a:p>
                <a:pPr marL="0" indent="0">
                  <a:buNone/>
                </a:pPr>
                <a:endParaRPr lang="en-GB" dirty="0"/>
              </a:p>
            </p:txBody>
          </p:sp>
        </mc:Choice>
        <mc:Fallback xmlns="">
          <p:sp>
            <p:nvSpPr>
              <p:cNvPr id="3" name="Text Placeholder 2"/>
              <p:cNvSpPr>
                <a:spLocks noGrp="1" noRot="1" noChangeAspect="1" noMove="1" noResize="1" noEditPoints="1" noAdjustHandles="1" noChangeArrowheads="1" noChangeShapeType="1" noTextEdit="1"/>
              </p:cNvSpPr>
              <p:nvPr>
                <p:ph type="body" sz="quarter" idx="10"/>
              </p:nvPr>
            </p:nvSpPr>
            <p:spPr>
              <a:blipFill rotWithShape="1">
                <a:blip r:embed="rId3"/>
                <a:stretch>
                  <a:fillRect l="-1058" t="-1945"/>
                </a:stretch>
              </a:blipFill>
            </p:spPr>
            <p:txBody>
              <a:bodyPr/>
              <a:lstStyle/>
              <a:p>
                <a:r>
                  <a:rPr lang="en-GB">
                    <a:noFill/>
                  </a:rPr>
                  <a:t> </a:t>
                </a:r>
              </a:p>
            </p:txBody>
          </p:sp>
        </mc:Fallback>
      </mc:AlternateContent>
    </p:spTree>
    <p:extLst>
      <p:ext uri="{BB962C8B-B14F-4D97-AF65-F5344CB8AC3E}">
        <p14:creationId xmlns:p14="http://schemas.microsoft.com/office/powerpoint/2010/main" val="693129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1099</TotalTime>
  <Words>350</Words>
  <Application>Microsoft Office PowerPoint</Application>
  <PresentationFormat>Widescreen</PresentationFormat>
  <Paragraphs>97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Times New Roman</vt:lpstr>
      <vt:lpstr>Office Theme</vt:lpstr>
      <vt:lpstr>Lesson slides Topic: 6.1 The Poisson Distribution Lesson 2: Calculating Probabilities using the Poisson distribution</vt:lpstr>
      <vt:lpstr>Starter – Matching Inequalities</vt:lpstr>
      <vt:lpstr>Calculating probabilities using the Poisson distribution</vt:lpstr>
      <vt:lpstr>Example</vt:lpstr>
      <vt:lpstr>Example</vt:lpstr>
      <vt:lpstr>Calculating probabilities jigsaw</vt:lpstr>
      <vt:lpstr>Example</vt:lpstr>
      <vt:lpstr>Example</vt:lpstr>
      <vt:lpstr>Example</vt:lpstr>
      <vt:lpstr>Example</vt:lpstr>
      <vt:lpstr>Worksheet E</vt:lpstr>
      <vt:lpstr>Plenary – spot the mistakes</vt:lpstr>
      <vt:lpstr>Plenary – Spot the mistakes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85</cp:revision>
  <cp:lastPrinted>2018-01-14T21:28:16Z</cp:lastPrinted>
  <dcterms:created xsi:type="dcterms:W3CDTF">2018-01-14T21:11:47Z</dcterms:created>
  <dcterms:modified xsi:type="dcterms:W3CDTF">2019-02-13T17:36:16Z</dcterms:modified>
</cp:coreProperties>
</file>