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6" r:id="rId2"/>
    <p:sldId id="299" r:id="rId3"/>
    <p:sldId id="300" r:id="rId4"/>
    <p:sldId id="301" r:id="rId5"/>
    <p:sldId id="298" r:id="rId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951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76" autoAdjust="0"/>
    <p:restoredTop sz="86763" autoAdjust="0"/>
  </p:normalViewPr>
  <p:slideViewPr>
    <p:cSldViewPr snapToGrid="0">
      <p:cViewPr varScale="1">
        <p:scale>
          <a:sx n="101" d="100"/>
          <a:sy n="101" d="100"/>
        </p:scale>
        <p:origin x="438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6DA5C-4951-490A-806D-C6E233A1CCC4}" type="datetimeFigureOut">
              <a:rPr lang="en-GB" smtClean="0"/>
              <a:t>18/02/2019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1581-0ADF-470F-AAC7-05EDE80DB3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3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073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765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36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Play video on </a:t>
            </a:r>
            <a:r>
              <a:rPr lang="en-GB" smtClean="0"/>
              <a:t>Resource Plus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 smtClean="0"/>
              <a:t>Lesson slides</a:t>
            </a:r>
            <a:r>
              <a:rPr lang="en-GB" sz="2800" b="1" dirty="0"/>
              <a:t/>
            </a:r>
            <a:br>
              <a:rPr lang="en-GB" sz="2800" b="1" dirty="0"/>
            </a:br>
            <a:r>
              <a:rPr lang="en-GB" sz="2600" dirty="0"/>
              <a:t>Topic: </a:t>
            </a:r>
            <a:r>
              <a:rPr lang="en-GB" sz="2600" dirty="0" smtClean="0"/>
              <a:t>1.1 Quadratics </a:t>
            </a:r>
            <a:r>
              <a:rPr lang="en-GB" sz="2600" dirty="0"/>
              <a:t/>
            </a:r>
            <a:br>
              <a:rPr lang="en-GB" sz="2600" dirty="0"/>
            </a:br>
            <a:r>
              <a:rPr lang="en-GB" sz="2600" dirty="0"/>
              <a:t>Lesson </a:t>
            </a:r>
            <a:r>
              <a:rPr lang="en-GB" sz="2600" dirty="0" smtClean="0"/>
              <a:t>2: </a:t>
            </a:r>
            <a:r>
              <a:rPr lang="en-GB" sz="2600" dirty="0"/>
              <a:t>Solving quadratic equations</a:t>
            </a: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" b="1" dirty="0"/>
              <a:t>Version </a:t>
            </a:r>
            <a:r>
              <a:rPr lang="en-GB" sz="1400" b="1" dirty="0" smtClean="0"/>
              <a:t>1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C: </a:t>
            </a:r>
            <a:r>
              <a:rPr lang="en-US" dirty="0" err="1"/>
              <a:t>Factorise</a:t>
            </a:r>
            <a:r>
              <a:rPr lang="en-US" dirty="0"/>
              <a:t> and complete the square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1788" y="1286841"/>
                <a:ext cx="2600983" cy="692497"/>
              </a:xfrm>
              <a:prstGeom prst="rect">
                <a:avLst/>
              </a:prstGeom>
            </p:spPr>
            <p:txBody>
              <a:bodyPr wrap="square" numCol="1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+2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+1=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1286841"/>
                <a:ext cx="2600983" cy="692497"/>
              </a:xfrm>
              <a:prstGeom prst="rect">
                <a:avLst/>
              </a:prstGeom>
              <a:blipFill>
                <a:blip r:embed="rId3"/>
                <a:stretch>
                  <a:fillRect l="-4215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32771" y="1386867"/>
                <a:ext cx="146072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600" i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26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771" y="1386867"/>
                <a:ext cx="146072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16349" y="2584760"/>
                <a:ext cx="2616422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−4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−5=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49" y="2584760"/>
                <a:ext cx="2616422" cy="618246"/>
              </a:xfrm>
              <a:prstGeom prst="rect">
                <a:avLst/>
              </a:prstGeom>
              <a:blipFill>
                <a:blip r:embed="rId5"/>
                <a:stretch>
                  <a:fillRect l="-4196" b="-24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932771" y="2547036"/>
                <a:ext cx="2535694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−5)(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+1)</m:t>
                      </m:r>
                    </m:oMath>
                  </m:oMathPara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771" y="2547036"/>
                <a:ext cx="2535694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63450" y="4143454"/>
                <a:ext cx="2616422" cy="692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+3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+2=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50" y="4143454"/>
                <a:ext cx="2616422" cy="692497"/>
              </a:xfrm>
              <a:prstGeom prst="rect">
                <a:avLst/>
              </a:prstGeom>
              <a:blipFill>
                <a:blip r:embed="rId7"/>
                <a:stretch>
                  <a:fillRect l="-4196" b="-106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932771" y="4109855"/>
                <a:ext cx="2535694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+2)(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+1)</m:t>
                      </m:r>
                    </m:oMath>
                  </m:oMathPara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771" y="4109855"/>
                <a:ext cx="2535694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16349" y="5702855"/>
                <a:ext cx="2800767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+5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−3=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49" y="5702855"/>
                <a:ext cx="2800767" cy="618246"/>
              </a:xfrm>
              <a:prstGeom prst="rect">
                <a:avLst/>
              </a:prstGeom>
              <a:blipFill>
                <a:blip r:embed="rId9"/>
                <a:stretch>
                  <a:fillRect l="-3922" b="-23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932771" y="5670585"/>
                <a:ext cx="2734467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(2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−1)(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+3)</m:t>
                      </m:r>
                    </m:oMath>
                  </m:oMathPara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771" y="5670585"/>
                <a:ext cx="2734467" cy="7386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094254" y="1286841"/>
                <a:ext cx="2616422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5)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+2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−9=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254" y="1286841"/>
                <a:ext cx="2616422" cy="618246"/>
              </a:xfrm>
              <a:prstGeom prst="rect">
                <a:avLst/>
              </a:prstGeom>
              <a:blipFill>
                <a:blip r:embed="rId11"/>
                <a:stretch>
                  <a:fillRect l="-4196" b="-235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548363" y="1249715"/>
                <a:ext cx="2401683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−10</m:t>
                      </m:r>
                    </m:oMath>
                  </m:oMathPara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363" y="1249715"/>
                <a:ext cx="2401683" cy="7386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094254" y="2584760"/>
                <a:ext cx="2616422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6)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−7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−1=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254" y="2584760"/>
                <a:ext cx="2616422" cy="618246"/>
              </a:xfrm>
              <a:prstGeom prst="rect">
                <a:avLst/>
              </a:prstGeom>
              <a:blipFill>
                <a:blip r:embed="rId13"/>
                <a:stretch>
                  <a:fillRect l="-4196" b="-24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548363" y="2067466"/>
                <a:ext cx="2458494" cy="14436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53</m:t>
                          </m:r>
                        </m:num>
                        <m:den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363" y="2067466"/>
                <a:ext cx="2458494" cy="14436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094254" y="4144580"/>
                <a:ext cx="2800767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7)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−2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+7=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254" y="4144580"/>
                <a:ext cx="2800767" cy="618246"/>
              </a:xfrm>
              <a:prstGeom prst="rect">
                <a:avLst/>
              </a:prstGeom>
              <a:blipFill>
                <a:blip r:embed="rId15"/>
                <a:stretch>
                  <a:fillRect l="-3922" b="-23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710676" y="3511066"/>
                <a:ext cx="2774285" cy="1672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676" y="3511066"/>
                <a:ext cx="2774285" cy="167218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094254" y="5718588"/>
                <a:ext cx="2800767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8)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−4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−3=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254" y="5718588"/>
                <a:ext cx="2800767" cy="618246"/>
              </a:xfrm>
              <a:prstGeom prst="rect">
                <a:avLst/>
              </a:prstGeom>
              <a:blipFill>
                <a:blip r:embed="rId17"/>
                <a:stretch>
                  <a:fillRect l="-3922" b="-235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8710676" y="5091349"/>
                <a:ext cx="2575512" cy="1672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−4</m:t>
                      </m:r>
                    </m:oMath>
                  </m:oMathPara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676" y="5091349"/>
                <a:ext cx="2575512" cy="167218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55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C: </a:t>
            </a:r>
            <a:r>
              <a:rPr lang="en-GB" dirty="0"/>
              <a:t>Factorise and solve when equal to </a:t>
            </a:r>
            <a:r>
              <a:rPr lang="en-GB" dirty="0" smtClean="0"/>
              <a:t>zero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31788" y="1012910"/>
                <a:ext cx="4806637" cy="692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1) If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0=</m:t>
                    </m:r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+1=</m:t>
                        </m:r>
                        <m:d>
                          <m:dPr>
                            <m:ctrlP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1012910"/>
                <a:ext cx="4806637" cy="692497"/>
              </a:xfrm>
              <a:prstGeom prst="rect">
                <a:avLst/>
              </a:prstGeom>
              <a:blipFill>
                <a:blip r:embed="rId3"/>
                <a:stretch>
                  <a:fillRect l="-2281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138425" y="1012910"/>
                <a:ext cx="2075889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425" y="1012910"/>
                <a:ext cx="2075889" cy="618374"/>
              </a:xfrm>
              <a:prstGeom prst="rect">
                <a:avLst/>
              </a:prstGeom>
              <a:blipFill>
                <a:blip r:embed="rId4"/>
                <a:stretch>
                  <a:fillRect l="-5294" r="-4412" b="-235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1788" y="2348210"/>
                <a:ext cx="5764212" cy="692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2) If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0=</m:t>
                    </m:r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−4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−5 =(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−5)(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+1)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2348210"/>
                <a:ext cx="5764212" cy="692497"/>
              </a:xfrm>
              <a:prstGeom prst="rect">
                <a:avLst/>
              </a:prstGeom>
              <a:blipFill>
                <a:blip r:embed="rId5"/>
                <a:stretch>
                  <a:fillRect l="-1903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094254" y="2348210"/>
                <a:ext cx="3364383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254" y="2348210"/>
                <a:ext cx="3364383" cy="618374"/>
              </a:xfrm>
              <a:prstGeom prst="rect">
                <a:avLst/>
              </a:prstGeom>
              <a:blipFill>
                <a:blip r:embed="rId6"/>
                <a:stretch>
                  <a:fillRect l="-3261" r="-2174" b="-235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31789" y="3757633"/>
                <a:ext cx="5762466" cy="692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GB" sz="2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3) If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0=</m:t>
                    </m:r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+3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+2=(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+2)(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+1)</m:t>
                    </m:r>
                  </m:oMath>
                </a14:m>
                <a:endParaRPr lang="en-GB" sz="2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9" y="3757633"/>
                <a:ext cx="5762466" cy="692497"/>
              </a:xfrm>
              <a:prstGeom prst="rect">
                <a:avLst/>
              </a:prstGeom>
              <a:blipFill>
                <a:blip r:embed="rId7"/>
                <a:stretch>
                  <a:fillRect l="-1903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31788" y="5167056"/>
                <a:ext cx="5993628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/>
                  <a:t>4) If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0=</m:t>
                    </m:r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−3=(2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−1)(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+3)</m:t>
                    </m:r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5167056"/>
                <a:ext cx="5993628" cy="501484"/>
              </a:xfrm>
              <a:prstGeom prst="rect">
                <a:avLst/>
              </a:prstGeom>
              <a:blipFill>
                <a:blip r:embed="rId8"/>
                <a:stretch>
                  <a:fillRect l="-1829" t="-8537" b="-317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325416" y="5089150"/>
                <a:ext cx="3232936" cy="6572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/>
                  <a:t>then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600" dirty="0"/>
                  <a:t> or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r>
                  <a:rPr lang="en-GB" sz="2600" dirty="0"/>
                  <a:t>.</a:t>
                </a: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416" y="5089150"/>
                <a:ext cx="3232936" cy="657296"/>
              </a:xfrm>
              <a:prstGeom prst="rect">
                <a:avLst/>
              </a:prstGeom>
              <a:blipFill>
                <a:blip r:embed="rId9"/>
                <a:stretch>
                  <a:fillRect l="-3396" r="-2453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096000" y="3860377"/>
                <a:ext cx="352468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</m:t>
                    </m:r>
                  </m:oMath>
                </a14:m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6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860377"/>
                <a:ext cx="3524683" cy="492443"/>
              </a:xfrm>
              <a:prstGeom prst="rect">
                <a:avLst/>
              </a:prstGeom>
              <a:blipFill>
                <a:blip r:embed="rId10"/>
                <a:stretch>
                  <a:fillRect l="-3114" t="-9877" r="-2076" b="-3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53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C: </a:t>
            </a:r>
            <a:r>
              <a:rPr lang="en-GB" dirty="0"/>
              <a:t>Complete the square and solve when equal to zero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1788" y="1272659"/>
                <a:ext cx="5507918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5) If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0=</m:t>
                    </m:r>
                    <m:sSup>
                      <m:sSup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−9=</m:t>
                        </m:r>
                        <m:d>
                          <m:d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−10</m:t>
                    </m:r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1272659"/>
                <a:ext cx="5507918" cy="492443"/>
              </a:xfrm>
              <a:prstGeom prst="rect">
                <a:avLst/>
              </a:prstGeom>
              <a:blipFill>
                <a:blip r:embed="rId3"/>
                <a:stretch>
                  <a:fillRect l="-1991" t="-9877" b="-308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839706" y="1253839"/>
                <a:ext cx="2925609" cy="53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=−1±</m:t>
                    </m:r>
                    <m:rad>
                      <m:radPr>
                        <m:degHide m:val="on"/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rad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706" y="1253839"/>
                <a:ext cx="2925609" cy="530082"/>
              </a:xfrm>
              <a:prstGeom prst="rect">
                <a:avLst/>
              </a:prstGeom>
              <a:blipFill>
                <a:blip r:embed="rId4"/>
                <a:stretch>
                  <a:fillRect l="-3750" t="-3448" b="-287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31788" y="2310901"/>
                <a:ext cx="5428217" cy="7701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6)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0=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−7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−1=</m:t>
                        </m:r>
                        <m:d>
                          <m:d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sz="2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GB" sz="2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53</m:t>
                        </m:r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2310901"/>
                <a:ext cx="5428217" cy="770147"/>
              </a:xfrm>
              <a:prstGeom prst="rect">
                <a:avLst/>
              </a:prstGeom>
              <a:blipFill>
                <a:blip r:embed="rId5"/>
                <a:stretch>
                  <a:fillRect l="-2020" b="-87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839706" y="2330264"/>
                <a:ext cx="2272610" cy="73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7±</m:t>
                        </m:r>
                        <m:rad>
                          <m:radPr>
                            <m:degHide m:val="on"/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53</m:t>
                            </m:r>
                          </m:e>
                        </m:rad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706" y="2330264"/>
                <a:ext cx="2272610" cy="731419"/>
              </a:xfrm>
              <a:prstGeom prst="rect">
                <a:avLst/>
              </a:prstGeom>
              <a:blipFill>
                <a:blip r:embed="rId6"/>
                <a:stretch>
                  <a:fillRect l="-4826" b="-10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31788" y="3626847"/>
                <a:ext cx="5927841" cy="7701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7) If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0=</m:t>
                    </m:r>
                    <m:sSup>
                      <m:sSup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+7=3</m:t>
                        </m:r>
                        <m:d>
                          <m:d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sz="2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2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GB" sz="26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3626847"/>
                <a:ext cx="5927841" cy="770147"/>
              </a:xfrm>
              <a:prstGeom prst="rect">
                <a:avLst/>
              </a:prstGeom>
              <a:blipFill>
                <a:blip r:embed="rId7"/>
                <a:stretch>
                  <a:fillRect l="-1850" b="-79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259629" y="3765698"/>
            <a:ext cx="254108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 no solutions</a:t>
            </a:r>
            <a:endParaRPr lang="en-GB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1788" y="4962158"/>
                <a:ext cx="5754717" cy="7701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8) If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0=</m:t>
                    </m:r>
                    <m:sSup>
                      <m:sSup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−4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−3=4</m:t>
                        </m:r>
                        <m:d>
                          <m:dPr>
                            <m:ctrlPr>
                              <a:rPr lang="en-GB" sz="2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sz="2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2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−4</m:t>
                    </m:r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4962158"/>
                <a:ext cx="5754717" cy="770147"/>
              </a:xfrm>
              <a:prstGeom prst="rect">
                <a:avLst/>
              </a:prstGeom>
              <a:blipFill>
                <a:blip r:embed="rId8"/>
                <a:stretch>
                  <a:fillRect l="-1907" b="-87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259629" y="5074176"/>
                <a:ext cx="3245247" cy="6581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GB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9629" y="5074176"/>
                <a:ext cx="3245247" cy="658129"/>
              </a:xfrm>
              <a:prstGeom prst="rect">
                <a:avLst/>
              </a:prstGeom>
              <a:blipFill>
                <a:blip r:embed="rId9"/>
                <a:stretch>
                  <a:fillRect l="-3383" r="-2444" b="-120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897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Solving </a:t>
            </a:r>
            <a:r>
              <a:rPr lang="en-GB" dirty="0" smtClean="0"/>
              <a:t>quadratic </a:t>
            </a:r>
            <a:r>
              <a:rPr lang="en-GB" dirty="0"/>
              <a:t>equations in a function of </a:t>
            </a:r>
            <a:r>
              <a:rPr lang="en-GB" i="1" dirty="0" smtClean="0"/>
              <a:t>x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011" y="1009247"/>
            <a:ext cx="7592485" cy="57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</TotalTime>
  <Words>199</Words>
  <Application>Microsoft Office PowerPoint</Application>
  <PresentationFormat>Widescreen</PresentationFormat>
  <Paragraphs>44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 Math</vt:lpstr>
      <vt:lpstr>Times New Roman</vt:lpstr>
      <vt:lpstr>Office Theme</vt:lpstr>
      <vt:lpstr>Lesson slides Topic: 1.1 Quadratics  Lesson 2: Solving quadratic equations</vt:lpstr>
      <vt:lpstr>Worksheet C: Factorise and complete the square </vt:lpstr>
      <vt:lpstr>Worksheet C: Factorise and solve when equal to zero</vt:lpstr>
      <vt:lpstr>Worksheet C: Complete the square and solve when equal to zero</vt:lpstr>
      <vt:lpstr>Solving quadratic equations in a function of 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David Harrison</cp:lastModifiedBy>
  <cp:revision>97</cp:revision>
  <cp:lastPrinted>2018-01-14T21:28:16Z</cp:lastPrinted>
  <dcterms:created xsi:type="dcterms:W3CDTF">2018-01-14T21:11:47Z</dcterms:created>
  <dcterms:modified xsi:type="dcterms:W3CDTF">2019-02-18T13:04:45Z</dcterms:modified>
</cp:coreProperties>
</file>