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96" r:id="rId2"/>
    <p:sldId id="336" r:id="rId3"/>
    <p:sldId id="357" r:id="rId4"/>
    <p:sldId id="356" r:id="rId5"/>
    <p:sldId id="338" r:id="rId6"/>
    <p:sldId id="352" r:id="rId7"/>
    <p:sldId id="351" r:id="rId8"/>
    <p:sldId id="355" r:id="rId9"/>
    <p:sldId id="340" r:id="rId10"/>
    <p:sldId id="341" r:id="rId11"/>
    <p:sldId id="342" r:id="rId12"/>
    <p:sldId id="343" r:id="rId13"/>
    <p:sldId id="344" r:id="rId14"/>
    <p:sldId id="345" r:id="rId15"/>
    <p:sldId id="353" r:id="rId16"/>
    <p:sldId id="346" r:id="rId17"/>
    <p:sldId id="348" r:id="rId18"/>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CC3300"/>
    <a:srgbClr val="FDC652"/>
    <a:srgbClr val="117CC0"/>
    <a:srgbClr val="6CB52D"/>
    <a:srgbClr val="8C1D82"/>
    <a:srgbClr val="F9BC9A"/>
    <a:srgbClr val="575756"/>
    <a:srgbClr val="E78839"/>
    <a:srgbClr val="FF8D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202F1A-EC0A-4ED5-B7C8-BB921E316120}" v="4" dt="2019-01-25T20:05:58.0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0678" autoAdjust="0"/>
  </p:normalViewPr>
  <p:slideViewPr>
    <p:cSldViewPr snapToGrid="0">
      <p:cViewPr varScale="1">
        <p:scale>
          <a:sx n="89" d="100"/>
          <a:sy n="89" d="100"/>
        </p:scale>
        <p:origin x="882" y="9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edford" userId="03e93dfb8e0f1780" providerId="LiveId" clId="{8A202F1A-EC0A-4ED5-B7C8-BB921E316120}"/>
    <pc:docChg chg="custSel modSld">
      <pc:chgData name="Sarah Bedford" userId="03e93dfb8e0f1780" providerId="LiveId" clId="{8A202F1A-EC0A-4ED5-B7C8-BB921E316120}" dt="2019-01-25T20:05:56.908" v="397"/>
      <pc:docMkLst>
        <pc:docMk/>
      </pc:docMkLst>
      <pc:sldChg chg="modSp">
        <pc:chgData name="Sarah Bedford" userId="03e93dfb8e0f1780" providerId="LiveId" clId="{8A202F1A-EC0A-4ED5-B7C8-BB921E316120}" dt="2019-01-25T18:03:44.566" v="15" actId="20577"/>
        <pc:sldMkLst>
          <pc:docMk/>
          <pc:sldMk cId="1403718187" sldId="336"/>
        </pc:sldMkLst>
        <pc:spChg chg="mod">
          <ac:chgData name="Sarah Bedford" userId="03e93dfb8e0f1780" providerId="LiveId" clId="{8A202F1A-EC0A-4ED5-B7C8-BB921E316120}" dt="2019-01-25T18:03:44.566" v="15" actId="20577"/>
          <ac:spMkLst>
            <pc:docMk/>
            <pc:sldMk cId="1403718187" sldId="336"/>
            <ac:spMk id="2" creationId="{00000000-0000-0000-0000-000000000000}"/>
          </ac:spMkLst>
        </pc:spChg>
      </pc:sldChg>
      <pc:sldChg chg="modSp">
        <pc:chgData name="Sarah Bedford" userId="03e93dfb8e0f1780" providerId="LiveId" clId="{8A202F1A-EC0A-4ED5-B7C8-BB921E316120}" dt="2019-01-25T18:04:48.085" v="18" actId="20577"/>
        <pc:sldMkLst>
          <pc:docMk/>
          <pc:sldMk cId="505661241" sldId="337"/>
        </pc:sldMkLst>
        <pc:spChg chg="mod">
          <ac:chgData name="Sarah Bedford" userId="03e93dfb8e0f1780" providerId="LiveId" clId="{8A202F1A-EC0A-4ED5-B7C8-BB921E316120}" dt="2019-01-25T18:04:48.085" v="18" actId="20577"/>
          <ac:spMkLst>
            <pc:docMk/>
            <pc:sldMk cId="505661241" sldId="337"/>
            <ac:spMk id="2" creationId="{00000000-0000-0000-0000-000000000000}"/>
          </ac:spMkLst>
        </pc:spChg>
      </pc:sldChg>
      <pc:sldChg chg="modSp">
        <pc:chgData name="Sarah Bedford" userId="03e93dfb8e0f1780" providerId="LiveId" clId="{8A202F1A-EC0A-4ED5-B7C8-BB921E316120}" dt="2019-01-25T18:12:24.540" v="39" actId="20577"/>
        <pc:sldMkLst>
          <pc:docMk/>
          <pc:sldMk cId="160846399" sldId="340"/>
        </pc:sldMkLst>
        <pc:spChg chg="mod">
          <ac:chgData name="Sarah Bedford" userId="03e93dfb8e0f1780" providerId="LiveId" clId="{8A202F1A-EC0A-4ED5-B7C8-BB921E316120}" dt="2019-01-25T18:12:24.540" v="39" actId="20577"/>
          <ac:spMkLst>
            <pc:docMk/>
            <pc:sldMk cId="160846399" sldId="340"/>
            <ac:spMk id="2" creationId="{00000000-0000-0000-0000-000000000000}"/>
          </ac:spMkLst>
        </pc:spChg>
      </pc:sldChg>
      <pc:sldChg chg="modSp">
        <pc:chgData name="Sarah Bedford" userId="03e93dfb8e0f1780" providerId="LiveId" clId="{8A202F1A-EC0A-4ED5-B7C8-BB921E316120}" dt="2019-01-25T18:17:28.633" v="61"/>
        <pc:sldMkLst>
          <pc:docMk/>
          <pc:sldMk cId="328192470" sldId="342"/>
        </pc:sldMkLst>
        <pc:spChg chg="mod">
          <ac:chgData name="Sarah Bedford" userId="03e93dfb8e0f1780" providerId="LiveId" clId="{8A202F1A-EC0A-4ED5-B7C8-BB921E316120}" dt="2019-01-25T18:14:05.453" v="50" actId="20577"/>
          <ac:spMkLst>
            <pc:docMk/>
            <pc:sldMk cId="328192470" sldId="342"/>
            <ac:spMk id="2" creationId="{00000000-0000-0000-0000-000000000000}"/>
          </ac:spMkLst>
        </pc:spChg>
        <pc:spChg chg="mod">
          <ac:chgData name="Sarah Bedford" userId="03e93dfb8e0f1780" providerId="LiveId" clId="{8A202F1A-EC0A-4ED5-B7C8-BB921E316120}" dt="2019-01-25T18:17:28.633" v="61"/>
          <ac:spMkLst>
            <pc:docMk/>
            <pc:sldMk cId="328192470" sldId="342"/>
            <ac:spMk id="8" creationId="{71D7AC2D-0C69-45E1-AE47-A5D42DD33E29}"/>
          </ac:spMkLst>
        </pc:spChg>
      </pc:sldChg>
      <pc:sldChg chg="modSp">
        <pc:chgData name="Sarah Bedford" userId="03e93dfb8e0f1780" providerId="LiveId" clId="{8A202F1A-EC0A-4ED5-B7C8-BB921E316120}" dt="2019-01-25T18:22:10.975" v="71"/>
        <pc:sldMkLst>
          <pc:docMk/>
          <pc:sldMk cId="2502755575" sldId="343"/>
        </pc:sldMkLst>
        <pc:spChg chg="mod">
          <ac:chgData name="Sarah Bedford" userId="03e93dfb8e0f1780" providerId="LiveId" clId="{8A202F1A-EC0A-4ED5-B7C8-BB921E316120}" dt="2019-01-25T18:22:10.975" v="71"/>
          <ac:spMkLst>
            <pc:docMk/>
            <pc:sldMk cId="2502755575" sldId="343"/>
            <ac:spMk id="10" creationId="{B7FE5FD7-132E-4579-8075-2931AC3001C5}"/>
          </ac:spMkLst>
        </pc:spChg>
      </pc:sldChg>
      <pc:sldChg chg="modSp">
        <pc:chgData name="Sarah Bedford" userId="03e93dfb8e0f1780" providerId="LiveId" clId="{8A202F1A-EC0A-4ED5-B7C8-BB921E316120}" dt="2019-01-25T20:02:55.059" v="365" actId="20577"/>
        <pc:sldMkLst>
          <pc:docMk/>
          <pc:sldMk cId="919642890" sldId="344"/>
        </pc:sldMkLst>
        <pc:spChg chg="mod">
          <ac:chgData name="Sarah Bedford" userId="03e93dfb8e0f1780" providerId="LiveId" clId="{8A202F1A-EC0A-4ED5-B7C8-BB921E316120}" dt="2019-01-25T20:02:55.059" v="365" actId="20577"/>
          <ac:spMkLst>
            <pc:docMk/>
            <pc:sldMk cId="919642890" sldId="344"/>
            <ac:spMk id="3" creationId="{00000000-0000-0000-0000-000000000000}"/>
          </ac:spMkLst>
        </pc:spChg>
      </pc:sldChg>
      <pc:sldChg chg="modSp">
        <pc:chgData name="Sarah Bedford" userId="03e93dfb8e0f1780" providerId="LiveId" clId="{8A202F1A-EC0A-4ED5-B7C8-BB921E316120}" dt="2019-01-25T20:03:07.886" v="367" actId="313"/>
        <pc:sldMkLst>
          <pc:docMk/>
          <pc:sldMk cId="2729185945" sldId="345"/>
        </pc:sldMkLst>
        <pc:spChg chg="mod">
          <ac:chgData name="Sarah Bedford" userId="03e93dfb8e0f1780" providerId="LiveId" clId="{8A202F1A-EC0A-4ED5-B7C8-BB921E316120}" dt="2019-01-25T20:03:07.886" v="367" actId="313"/>
          <ac:spMkLst>
            <pc:docMk/>
            <pc:sldMk cId="2729185945" sldId="345"/>
            <ac:spMk id="3" creationId="{00000000-0000-0000-0000-000000000000}"/>
          </ac:spMkLst>
        </pc:spChg>
      </pc:sldChg>
      <pc:sldChg chg="modSp">
        <pc:chgData name="Sarah Bedford" userId="03e93dfb8e0f1780" providerId="LiveId" clId="{8A202F1A-EC0A-4ED5-B7C8-BB921E316120}" dt="2019-01-25T18:08:34.449" v="20" actId="20577"/>
        <pc:sldMkLst>
          <pc:docMk/>
          <pc:sldMk cId="143346155" sldId="351"/>
        </pc:sldMkLst>
        <pc:spChg chg="mod">
          <ac:chgData name="Sarah Bedford" userId="03e93dfb8e0f1780" providerId="LiveId" clId="{8A202F1A-EC0A-4ED5-B7C8-BB921E316120}" dt="2019-01-25T18:08:17.346" v="19" actId="20577"/>
          <ac:spMkLst>
            <pc:docMk/>
            <pc:sldMk cId="143346155" sldId="351"/>
            <ac:spMk id="2" creationId="{00000000-0000-0000-0000-000000000000}"/>
          </ac:spMkLst>
        </pc:spChg>
        <pc:spChg chg="mod">
          <ac:chgData name="Sarah Bedford" userId="03e93dfb8e0f1780" providerId="LiveId" clId="{8A202F1A-EC0A-4ED5-B7C8-BB921E316120}" dt="2019-01-25T18:08:34.449" v="20" actId="20577"/>
          <ac:spMkLst>
            <pc:docMk/>
            <pc:sldMk cId="143346155" sldId="351"/>
            <ac:spMk id="5" creationId="{C0B31F0D-C5FB-4B46-A183-F09EE9CDC48A}"/>
          </ac:spMkLst>
        </pc:spChg>
      </pc:sldChg>
      <pc:sldChg chg="modSp">
        <pc:chgData name="Sarah Bedford" userId="03e93dfb8e0f1780" providerId="LiveId" clId="{8A202F1A-EC0A-4ED5-B7C8-BB921E316120}" dt="2019-01-25T20:05:56.908" v="397"/>
        <pc:sldMkLst>
          <pc:docMk/>
          <pc:sldMk cId="244065763" sldId="353"/>
        </pc:sldMkLst>
        <pc:spChg chg="mod">
          <ac:chgData name="Sarah Bedford" userId="03e93dfb8e0f1780" providerId="LiveId" clId="{8A202F1A-EC0A-4ED5-B7C8-BB921E316120}" dt="2019-01-25T20:05:56.908" v="397"/>
          <ac:spMkLst>
            <pc:docMk/>
            <pc:sldMk cId="244065763" sldId="353"/>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1465828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1080102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1031104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1857090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1871905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17</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2019928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3027284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1383634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Give learners a few minutes to reflect on the question and how well they did this.  Explain to them that their judgement on the extent to which they did is an evaluative skill in itself</a:t>
            </a:r>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a:p>
        </p:txBody>
      </p:sp>
    </p:spTree>
    <p:extLst>
      <p:ext uri="{BB962C8B-B14F-4D97-AF65-F5344CB8AC3E}">
        <p14:creationId xmlns:p14="http://schemas.microsoft.com/office/powerpoint/2010/main" val="2234372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The aim is to show the structure is understood in HOW to answer the question</a:t>
            </a:r>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a:p>
        </p:txBody>
      </p:sp>
    </p:spTree>
    <p:extLst>
      <p:ext uri="{BB962C8B-B14F-4D97-AF65-F5344CB8AC3E}">
        <p14:creationId xmlns:p14="http://schemas.microsoft.com/office/powerpoint/2010/main" val="1394520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The idea here is to get students to think about the structure again.  Draw out of them, that they are firstly looking at the extent of the problems that each factor could cause them.  They then need to weigh each factor up in terms of which one could be the most problematic, and then make their recommendation/judgement, which they think will cause them the biggest problem.  Their justification for their choice needs to include why the other two factors aren’t as problematic – they will recognise these two factors will cause problems, but the extent to which, will not be as great as the choice they have made. The</a:t>
            </a:r>
            <a:r>
              <a:rPr lang="en-GB" sz="1200" kern="1200" dirty="0">
                <a:solidFill>
                  <a:schemeClr val="tx1"/>
                </a:solidFill>
                <a:effectLst/>
                <a:latin typeface="+mn-lt"/>
                <a:ea typeface="+mn-ea"/>
                <a:cs typeface="+mn-cs"/>
              </a:rPr>
              <a:t> examiner doesn’t mind which learners choose as long as they have looked and analysed the issues for all three factors, in the context of what is best for the business. Leaners can also apply  the ‘it depends’ rule when making a judgement, as sometimes a judgement can be made but it will depend on several factors. They are looking for the demonstration of the skills, so as long as learners can support the decision they have made, with well reasoned arguments they should achieve good marks</a:t>
            </a:r>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2362161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241672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Hand out Worksheet </a:t>
            </a:r>
            <a:r>
              <a:rPr lang="en-US" sz="1200" kern="1200" dirty="0" smtClean="0">
                <a:solidFill>
                  <a:schemeClr val="tx1"/>
                </a:solidFill>
                <a:effectLst/>
                <a:latin typeface="+mn-lt"/>
                <a:ea typeface="+mn-ea"/>
                <a:cs typeface="+mn-cs"/>
              </a:rPr>
              <a:t>A.</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Remind learners that they need to explain why they think the marketing mix element they have chosen is most important for Jamie and Mel, but this also means explaining why they don’t think the other three elements of the marketing mix are quite as important for them, and why.  They need to develop arguments for their decision which they can support with reasoned explanation.</a:t>
            </a:r>
          </a:p>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052809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AO4 Evaluation</a:t>
            </a:r>
          </a:p>
          <a:p>
            <a:r>
              <a:rPr lang="en-GB" sz="2600" dirty="0" smtClean="0">
                <a:latin typeface="Arial" panose="020B0604020202020204" pitchFamily="34" charset="0"/>
                <a:cs typeface="Arial" panose="020B0604020202020204" pitchFamily="34" charset="0"/>
              </a:rPr>
              <a:t>Marketing</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1 – Rank in order of importance and justify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6541477" y="1541219"/>
            <a:ext cx="5098435" cy="4555093"/>
          </a:xfrm>
          <a:prstGeom prst="rect">
            <a:avLst/>
          </a:prstGeom>
          <a:noFill/>
        </p:spPr>
        <p:txBody>
          <a:bodyPr wrap="square" rtlCol="0">
            <a:spAutoFit/>
          </a:bodyPr>
          <a:lstStyle/>
          <a:p>
            <a:pPr>
              <a:spcAft>
                <a:spcPts val="1200"/>
              </a:spcAft>
              <a:buClr>
                <a:srgbClr val="EA5B0C"/>
              </a:buClr>
            </a:pPr>
            <a:r>
              <a:rPr lang="en-GB" sz="2400" dirty="0">
                <a:latin typeface="Arial" panose="020B0604020202020204" pitchFamily="34" charset="0"/>
                <a:cs typeface="Arial" panose="020B0604020202020204" pitchFamily="34" charset="0"/>
              </a:rPr>
              <a:t>Rank the following elements of the marketing mix in order of importance for Jamie and Mel, with 1 being the most important and 4 being the least </a:t>
            </a:r>
            <a:r>
              <a:rPr lang="en-GB" sz="2400" dirty="0" smtClean="0">
                <a:latin typeface="Arial" panose="020B0604020202020204" pitchFamily="34" charset="0"/>
                <a:cs typeface="Arial" panose="020B0604020202020204" pitchFamily="34" charset="0"/>
              </a:rPr>
              <a:t>important</a:t>
            </a: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Product</a:t>
            </a: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Price</a:t>
            </a: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Place</a:t>
            </a: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Promotion</a:t>
            </a:r>
            <a:endParaRPr lang="en-GB" sz="2400" dirty="0">
              <a:latin typeface="Arial" panose="020B0604020202020204" pitchFamily="34" charset="0"/>
              <a:cs typeface="Arial" panose="020B0604020202020204" pitchFamily="34" charset="0"/>
            </a:endParaRPr>
          </a:p>
          <a:p>
            <a:pPr marL="914400" lvl="1"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14649B-2B0F-4811-ADAC-2019D2705C6E}"/>
              </a:ext>
            </a:extLst>
          </p:cNvPr>
          <p:cNvSpPr/>
          <p:nvPr/>
        </p:nvSpPr>
        <p:spPr>
          <a:xfrm>
            <a:off x="347241" y="1382486"/>
            <a:ext cx="5748759" cy="5323113"/>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Jamie and his partner Mel, have a mobile sandwich shop which they have a license to trade and park at various locations from railway stations to industrial estates.</a:t>
            </a:r>
          </a:p>
          <a:p>
            <a:pPr algn="ctr"/>
            <a:endParaRPr lang="en-GB" sz="2200" b="1" dirty="0">
              <a:solidFill>
                <a:schemeClr val="bg1"/>
              </a:solidFill>
              <a:latin typeface="Arial" panose="020B0604020202020204" pitchFamily="34" charset="0"/>
              <a:cs typeface="Arial" panose="020B0604020202020204" pitchFamily="34" charset="0"/>
            </a:endParaRPr>
          </a:p>
          <a:p>
            <a:pPr algn="ctr"/>
            <a:r>
              <a:rPr lang="en-GB" sz="2200" b="1" dirty="0">
                <a:solidFill>
                  <a:schemeClr val="bg1"/>
                </a:solidFill>
                <a:latin typeface="Arial" panose="020B0604020202020204" pitchFamily="34" charset="0"/>
                <a:cs typeface="Arial" panose="020B0604020202020204" pitchFamily="34" charset="0"/>
              </a:rPr>
              <a:t>Which is the most important element of the marketing mix for Jamie and Mel? </a:t>
            </a:r>
            <a:r>
              <a:rPr lang="en-GB" sz="2200" dirty="0">
                <a:solidFill>
                  <a:schemeClr val="bg1"/>
                </a:solidFill>
                <a:latin typeface="Arial" panose="020B0604020202020204" pitchFamily="34" charset="0"/>
                <a:cs typeface="Arial" panose="020B0604020202020204" pitchFamily="34" charset="0"/>
              </a:rPr>
              <a:t/>
            </a:r>
            <a:br>
              <a:rPr lang="en-GB" sz="2200" dirty="0">
                <a:solidFill>
                  <a:schemeClr val="bg1"/>
                </a:solidFill>
                <a:latin typeface="Arial" panose="020B0604020202020204" pitchFamily="34" charset="0"/>
                <a:cs typeface="Arial" panose="020B0604020202020204" pitchFamily="34" charset="0"/>
              </a:rPr>
            </a:br>
            <a:r>
              <a:rPr lang="en-GB" sz="2200" dirty="0">
                <a:solidFill>
                  <a:schemeClr val="bg1"/>
                </a:solidFill>
                <a:latin typeface="Arial" panose="020B0604020202020204" pitchFamily="34" charset="0"/>
                <a:cs typeface="Arial" panose="020B0604020202020204" pitchFamily="34" charset="0"/>
              </a:rPr>
              <a:t>You recognise they are all important, but if you had to decide that one was more important than the others, which would you chose?  You must justify your answer </a:t>
            </a:r>
          </a:p>
          <a:p>
            <a:pPr algn="ctr"/>
            <a:endParaRPr lang="en-GB" sz="2200" b="1" dirty="0">
              <a:solidFill>
                <a:schemeClr val="bg1"/>
              </a:solidFill>
              <a:latin typeface="Arial" panose="020B0604020202020204" pitchFamily="34" charset="0"/>
              <a:cs typeface="Arial" panose="020B0604020202020204" pitchFamily="34" charset="0"/>
            </a:endParaRPr>
          </a:p>
          <a:p>
            <a:pPr algn="ctr"/>
            <a:r>
              <a:rPr lang="en-GB" sz="2200" b="1" dirty="0">
                <a:latin typeface="Arial" panose="020B0604020202020204" pitchFamily="34" charset="0"/>
                <a:cs typeface="Arial" panose="020B0604020202020204" pitchFamily="34" charset="0"/>
              </a:rPr>
              <a:t>Write your answers on Worksheet 1 AO Lesson, in the box marked ‘Task 1’ </a:t>
            </a:r>
          </a:p>
          <a:p>
            <a:pPr algn="ctr"/>
            <a:endParaRPr lang="en-GB"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Building an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425469"/>
            <a:ext cx="11524129" cy="83099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need to use Worksheet </a:t>
            </a:r>
            <a:r>
              <a:rPr lang="en-GB" sz="2400" dirty="0" smtClean="0">
                <a:latin typeface="Arial" panose="020B0604020202020204" pitchFamily="34" charset="0"/>
                <a:cs typeface="Arial" panose="020B0604020202020204" pitchFamily="34" charset="0"/>
              </a:rPr>
              <a:t>B </a:t>
            </a:r>
            <a:r>
              <a:rPr lang="en-GB" sz="2400" dirty="0">
                <a:latin typeface="Arial" panose="020B0604020202020204" pitchFamily="34" charset="0"/>
                <a:cs typeface="Arial" panose="020B0604020202020204" pitchFamily="34" charset="0"/>
              </a:rPr>
              <a:t>to help build your answer to the question below. We will work through it step by step.</a:t>
            </a:r>
          </a:p>
        </p:txBody>
      </p:sp>
      <p:sp>
        <p:nvSpPr>
          <p:cNvPr id="3" name="Rounded Rectangle 2"/>
          <p:cNvSpPr/>
          <p:nvPr/>
        </p:nvSpPr>
        <p:spPr>
          <a:xfrm>
            <a:off x="443753" y="2389768"/>
            <a:ext cx="11196097" cy="275534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wrap="square" rIns="90000" rtlCol="0" anchor="t">
            <a:spAutoFit/>
          </a:bodyPr>
          <a:lstStyle/>
          <a:p>
            <a:r>
              <a:rPr lang="en-GB" sz="2400" dirty="0">
                <a:solidFill>
                  <a:schemeClr val="tx1"/>
                </a:solidFill>
                <a:latin typeface="Arial" panose="020B0604020202020204" pitchFamily="34" charset="0"/>
                <a:cs typeface="Arial" panose="020B0604020202020204" pitchFamily="34" charset="0"/>
              </a:rPr>
              <a:t>Jake and Gemma own a takeaway </a:t>
            </a:r>
            <a:r>
              <a:rPr lang="en-GB" sz="2400" dirty="0" smtClean="0">
                <a:solidFill>
                  <a:schemeClr val="tx1"/>
                </a:solidFill>
                <a:latin typeface="Arial" panose="020B0604020202020204" pitchFamily="34" charset="0"/>
                <a:cs typeface="Arial" panose="020B0604020202020204" pitchFamily="34" charset="0"/>
              </a:rPr>
              <a:t>food shop</a:t>
            </a:r>
            <a:r>
              <a:rPr lang="en-GB" sz="2400" dirty="0">
                <a:solidFill>
                  <a:schemeClr val="tx1"/>
                </a:solidFill>
                <a:latin typeface="Arial" panose="020B0604020202020204" pitchFamily="34" charset="0"/>
                <a:cs typeface="Arial" panose="020B0604020202020204" pitchFamily="34" charset="0"/>
              </a:rPr>
              <a:t>.  Sales have stabilised and they are now looking at ways to increase them.  They have a few ideas focussing on the ‘place’ and ‘product’ elements of the marketing mix.</a:t>
            </a:r>
          </a:p>
          <a:p>
            <a:r>
              <a:rPr lang="en-GB" sz="2400" dirty="0">
                <a:solidFill>
                  <a:schemeClr val="tx1"/>
                </a:solidFill>
                <a:latin typeface="Arial" panose="020B0604020202020204" pitchFamily="34" charset="0"/>
                <a:cs typeface="Arial" panose="020B0604020202020204" pitchFamily="34" charset="0"/>
              </a:rPr>
              <a:t>These </a:t>
            </a:r>
            <a:r>
              <a:rPr lang="en-GB" sz="2400" dirty="0" smtClean="0">
                <a:solidFill>
                  <a:schemeClr val="tx1"/>
                </a:solidFill>
                <a:latin typeface="Arial" panose="020B0604020202020204" pitchFamily="34" charset="0"/>
                <a:cs typeface="Arial" panose="020B0604020202020204" pitchFamily="34" charset="0"/>
              </a:rPr>
              <a:t>are:</a:t>
            </a:r>
            <a:endParaRPr lang="en-GB" sz="2400" dirty="0">
              <a:solidFill>
                <a:schemeClr val="tx1"/>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2400" dirty="0" smtClean="0">
                <a:solidFill>
                  <a:schemeClr val="tx1"/>
                </a:solidFill>
                <a:latin typeface="Arial" panose="020B0604020202020204" pitchFamily="34" charset="0"/>
                <a:cs typeface="Arial" panose="020B0604020202020204" pitchFamily="34" charset="0"/>
              </a:rPr>
              <a:t>Online ordering service</a:t>
            </a:r>
          </a:p>
          <a:p>
            <a:pPr marL="742950" lvl="1" indent="-285750">
              <a:buFont typeface="Arial" panose="020B0604020202020204" pitchFamily="34" charset="0"/>
              <a:buChar char="•"/>
            </a:pPr>
            <a:r>
              <a:rPr lang="en-GB" sz="2400" dirty="0" smtClean="0">
                <a:solidFill>
                  <a:schemeClr val="tx1"/>
                </a:solidFill>
                <a:latin typeface="Arial" panose="020B0604020202020204" pitchFamily="34" charset="0"/>
                <a:cs typeface="Arial" panose="020B0604020202020204" pitchFamily="34" charset="0"/>
              </a:rPr>
              <a:t>Delivery service in the local area</a:t>
            </a:r>
          </a:p>
          <a:p>
            <a:pPr marL="742950" lvl="1" indent="-285750">
              <a:buFont typeface="Arial" panose="020B0604020202020204" pitchFamily="34" charset="0"/>
              <a:buChar char="•"/>
            </a:pPr>
            <a:r>
              <a:rPr lang="en-GB" sz="2400" dirty="0" smtClean="0">
                <a:solidFill>
                  <a:schemeClr val="tx1"/>
                </a:solidFill>
                <a:latin typeface="Arial" panose="020B0604020202020204" pitchFamily="34" charset="0"/>
                <a:cs typeface="Arial" panose="020B0604020202020204" pitchFamily="34" charset="0"/>
              </a:rPr>
              <a:t>A </a:t>
            </a:r>
            <a:r>
              <a:rPr lang="en-GB" sz="2400" dirty="0">
                <a:solidFill>
                  <a:schemeClr val="tx1"/>
                </a:solidFill>
                <a:latin typeface="Arial" panose="020B0604020202020204" pitchFamily="34" charset="0"/>
                <a:cs typeface="Arial" panose="020B0604020202020204" pitchFamily="34" charset="0"/>
              </a:rPr>
              <a:t>new range of food on the </a:t>
            </a:r>
            <a:r>
              <a:rPr lang="en-GB" sz="2400" dirty="0" smtClean="0">
                <a:solidFill>
                  <a:schemeClr val="tx1"/>
                </a:solidFill>
                <a:latin typeface="Arial" panose="020B0604020202020204" pitchFamily="34" charset="0"/>
                <a:cs typeface="Arial" panose="020B0604020202020204" pitchFamily="34" charset="0"/>
              </a:rPr>
              <a:t>menu</a:t>
            </a:r>
            <a:endParaRPr lang="en-GB" sz="24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679659" y="5468438"/>
            <a:ext cx="10832681" cy="118918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In your opinion, which option would be the best for Jake and Gemma to choose? Justify your answer</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92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79294" y="2937865"/>
            <a:ext cx="11779624"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The question is about how the </a:t>
            </a:r>
            <a:r>
              <a:rPr lang="en-GB" sz="2400" dirty="0" smtClean="0">
                <a:solidFill>
                  <a:schemeClr val="tx1"/>
                </a:solidFill>
                <a:latin typeface="Arial" panose="020B0604020202020204" pitchFamily="34" charset="0"/>
                <a:cs typeface="Arial" panose="020B0604020202020204" pitchFamily="34" charset="0"/>
              </a:rPr>
              <a:t>shop </a:t>
            </a:r>
            <a:r>
              <a:rPr lang="en-GB" sz="2400" dirty="0">
                <a:solidFill>
                  <a:schemeClr val="tx1"/>
                </a:solidFill>
                <a:latin typeface="Arial" panose="020B0604020202020204" pitchFamily="34" charset="0"/>
                <a:cs typeface="Arial" panose="020B0604020202020204" pitchFamily="34" charset="0"/>
              </a:rPr>
              <a:t>can increase sales.</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To answer this question you must first show you understand what is meant by an increase in sales and each of the options Jake and Gemma could use to increase sales. This is the knowledge element.</a:t>
            </a:r>
          </a:p>
        </p:txBody>
      </p:sp>
      <p:sp>
        <p:nvSpPr>
          <p:cNvPr id="7" name="Rounded Rectangle 6"/>
          <p:cNvSpPr/>
          <p:nvPr/>
        </p:nvSpPr>
        <p:spPr>
          <a:xfrm>
            <a:off x="972458" y="1595722"/>
            <a:ext cx="10161708" cy="121023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In your opinion, which option would be the best for Jake and Gemma to choose?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02755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2 – How to weigh up the options in the context of the business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61365" y="2937864"/>
            <a:ext cx="12030635" cy="3749807"/>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200" dirty="0">
                <a:solidFill>
                  <a:schemeClr val="tx1"/>
                </a:solidFill>
                <a:latin typeface="Arial" panose="020B0604020202020204" pitchFamily="34" charset="0"/>
                <a:cs typeface="Arial" panose="020B0604020202020204" pitchFamily="34" charset="0"/>
              </a:rPr>
              <a:t>Think back to the earlier activities and discussion about structure</a:t>
            </a:r>
            <a:r>
              <a:rPr lang="en-GB" sz="2200" dirty="0" smtClean="0">
                <a:solidFill>
                  <a:schemeClr val="tx1"/>
                </a:solidFill>
                <a:latin typeface="Arial" panose="020B0604020202020204" pitchFamily="34" charset="0"/>
                <a:cs typeface="Arial" panose="020B0604020202020204" pitchFamily="34" charset="0"/>
              </a:rPr>
              <a:t>.</a:t>
            </a:r>
          </a:p>
          <a:p>
            <a:endParaRPr lang="en-GB" sz="2200" dirty="0">
              <a:solidFill>
                <a:schemeClr val="tx1"/>
              </a:solidFill>
              <a:latin typeface="Arial" panose="020B0604020202020204" pitchFamily="34" charset="0"/>
              <a:cs typeface="Arial" panose="020B0604020202020204" pitchFamily="34" charset="0"/>
            </a:endParaRPr>
          </a:p>
          <a:p>
            <a:r>
              <a:rPr lang="en-GB" sz="2200" dirty="0">
                <a:solidFill>
                  <a:schemeClr val="tx1"/>
                </a:solidFill>
                <a:latin typeface="Arial" panose="020B0604020202020204" pitchFamily="34" charset="0"/>
                <a:cs typeface="Arial" panose="020B0604020202020204" pitchFamily="34" charset="0"/>
              </a:rPr>
              <a:t>You need to explain the options available </a:t>
            </a:r>
            <a:r>
              <a:rPr lang="en-GB" sz="2200" dirty="0" smtClean="0">
                <a:solidFill>
                  <a:schemeClr val="tx1"/>
                </a:solidFill>
                <a:latin typeface="Arial" panose="020B0604020202020204" pitchFamily="34" charset="0"/>
                <a:cs typeface="Arial" panose="020B0604020202020204" pitchFamily="34" charset="0"/>
              </a:rPr>
              <a:t>to </a:t>
            </a:r>
            <a:r>
              <a:rPr lang="en-GB" sz="2200" dirty="0">
                <a:solidFill>
                  <a:schemeClr val="tx1"/>
                </a:solidFill>
                <a:latin typeface="Arial" panose="020B0604020202020204" pitchFamily="34" charset="0"/>
                <a:cs typeface="Arial" panose="020B0604020202020204" pitchFamily="34" charset="0"/>
              </a:rPr>
              <a:t>help improve sales.  This means looking at the advantages and disadvantages of each option in the context of the business; a takeaway food business. This is the analysis part of the question. You then need to make a judgement about which option out of the three they should choose, weighing up the evidence, and then offering justification for the choice you have </a:t>
            </a:r>
            <a:r>
              <a:rPr lang="en-GB" sz="2200" dirty="0" smtClean="0">
                <a:solidFill>
                  <a:schemeClr val="tx1"/>
                </a:solidFill>
                <a:latin typeface="Arial" panose="020B0604020202020204" pitchFamily="34" charset="0"/>
                <a:cs typeface="Arial" panose="020B0604020202020204" pitchFamily="34" charset="0"/>
              </a:rPr>
              <a:t>made.</a:t>
            </a:r>
          </a:p>
          <a:p>
            <a:endParaRPr lang="en-GB" sz="2200" dirty="0">
              <a:solidFill>
                <a:schemeClr val="tx1"/>
              </a:solidFill>
              <a:latin typeface="Arial" panose="020B0604020202020204" pitchFamily="34" charset="0"/>
              <a:cs typeface="Arial" panose="020B0604020202020204" pitchFamily="34" charset="0"/>
            </a:endParaRPr>
          </a:p>
          <a:p>
            <a:r>
              <a:rPr lang="en-GB" sz="2200" dirty="0" smtClean="0">
                <a:solidFill>
                  <a:schemeClr val="tx1"/>
                </a:solidFill>
                <a:latin typeface="Arial" panose="020B0604020202020204" pitchFamily="34" charset="0"/>
                <a:cs typeface="Arial" panose="020B0604020202020204" pitchFamily="34" charset="0"/>
              </a:rPr>
              <a:t>Remember</a:t>
            </a:r>
            <a:r>
              <a:rPr lang="en-GB" sz="2200" dirty="0">
                <a:solidFill>
                  <a:schemeClr val="tx1"/>
                </a:solidFill>
                <a:latin typeface="Arial" panose="020B0604020202020204" pitchFamily="34" charset="0"/>
                <a:cs typeface="Arial" panose="020B0604020202020204" pitchFamily="34" charset="0"/>
              </a:rPr>
              <a:t>, this is you supporting your choice with well reasoned arguments. This is the evaluation part of the question.</a:t>
            </a:r>
          </a:p>
        </p:txBody>
      </p:sp>
      <p:sp>
        <p:nvSpPr>
          <p:cNvPr id="7" name="Rounded Rectangle 6"/>
          <p:cNvSpPr/>
          <p:nvPr/>
        </p:nvSpPr>
        <p:spPr>
          <a:xfrm>
            <a:off x="972458" y="1550211"/>
            <a:ext cx="10161708" cy="121023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In your opinion, which option would be the best for Jake and Gemma to choose? Justify your answer</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9642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79293" y="2773742"/>
            <a:ext cx="11851341" cy="381127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000" dirty="0">
                <a:solidFill>
                  <a:schemeClr val="tx1"/>
                </a:solidFill>
                <a:latin typeface="Arial" panose="020B0604020202020204" pitchFamily="34" charset="0"/>
                <a:cs typeface="Arial" panose="020B0604020202020204" pitchFamily="34" charset="0"/>
              </a:rPr>
              <a:t>Make sure there are plenty of references to the food takeaway business throughout your answer for context.  Start by analysing the advantages and disadvantages of introducing an online ordering service. Issues to discuss could include;  convenience and speed for the customer, but they will also have to think about security when running this option as customers will be using their payment details.</a:t>
            </a:r>
          </a:p>
          <a:p>
            <a:endParaRPr lang="en-GB" sz="2000" dirty="0" smtClean="0">
              <a:solidFill>
                <a:schemeClr val="tx1"/>
              </a:solidFill>
              <a:latin typeface="Arial" panose="020B0604020202020204" pitchFamily="34" charset="0"/>
              <a:cs typeface="Arial" panose="020B0604020202020204" pitchFamily="34" charset="0"/>
            </a:endParaRPr>
          </a:p>
          <a:p>
            <a:r>
              <a:rPr lang="en-GB" sz="2000" dirty="0" smtClean="0">
                <a:solidFill>
                  <a:schemeClr val="tx1"/>
                </a:solidFill>
                <a:latin typeface="Arial" panose="020B0604020202020204" pitchFamily="34" charset="0"/>
                <a:cs typeface="Arial" panose="020B0604020202020204" pitchFamily="34" charset="0"/>
              </a:rPr>
              <a:t>A </a:t>
            </a:r>
            <a:r>
              <a:rPr lang="en-GB" sz="2000" dirty="0">
                <a:solidFill>
                  <a:schemeClr val="tx1"/>
                </a:solidFill>
                <a:latin typeface="Arial" panose="020B0604020202020204" pitchFamily="34" charset="0"/>
                <a:cs typeface="Arial" panose="020B0604020202020204" pitchFamily="34" charset="0"/>
              </a:rPr>
              <a:t>home delivery service also provides convenience for existing customers and also provides opportunity to reach new customers, which would increase sales, although some sort of special offer would probably be needed still to encourage new customers to use the service. They would also need to think about the additional orders and ensuring they can meet the demand; hiring drivers and ensuring they can deliver high quality food hot and in a timely manner as the reputation of the takeaway will be at stake if deliveries are late and cold.</a:t>
            </a:r>
          </a:p>
          <a:p>
            <a:endParaRPr lang="en-GB" sz="20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72458" y="1387530"/>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In your opinion, which option would be the best for Jake and Gemma to choose?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29185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15153" y="2841675"/>
            <a:ext cx="11725835" cy="3343972"/>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000" dirty="0">
                <a:solidFill>
                  <a:schemeClr val="tx1"/>
                </a:solidFill>
                <a:latin typeface="Arial" panose="020B0604020202020204" pitchFamily="34" charset="0"/>
                <a:cs typeface="Arial" panose="020B0604020202020204" pitchFamily="34" charset="0"/>
              </a:rPr>
              <a:t>They could introduce a new range of food.  This could attract new customers but thorough market research should be carried out to ensure they can meet customer’s needs and wants.</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Whichever option they use, they need to remember that the main reason for considering the options is to try and increase sales. So be sure to include as part of your analysis of each option, that you have considered the impact on sales it might have.</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You then need to weigh up the evidence - the advantages and disadvantages of each option and make a decision on which would be he best for </a:t>
            </a:r>
            <a:r>
              <a:rPr lang="en-GB" sz="2000" dirty="0" smtClean="0">
                <a:solidFill>
                  <a:schemeClr val="tx1"/>
                </a:solidFill>
                <a:latin typeface="Arial" panose="020B0604020202020204" pitchFamily="34" charset="0"/>
                <a:cs typeface="Arial" panose="020B0604020202020204" pitchFamily="34" charset="0"/>
              </a:rPr>
              <a:t>shop</a:t>
            </a:r>
            <a:r>
              <a:rPr lang="en-GB" sz="2000" dirty="0">
                <a:solidFill>
                  <a:schemeClr val="tx1"/>
                </a:solidFill>
                <a:latin typeface="Arial" panose="020B0604020202020204" pitchFamily="34" charset="0"/>
                <a:cs typeface="Arial" panose="020B0604020202020204" pitchFamily="34" charset="0"/>
              </a:rPr>
              <a:t>,  giving supported reasons for your answer, and why you think your chosen option is better than the other two, and why</a:t>
            </a:r>
            <a:r>
              <a:rPr lang="en-GB" sz="2000" dirty="0" smtClean="0">
                <a:solidFill>
                  <a:schemeClr val="tx1"/>
                </a:solidFill>
                <a:latin typeface="Arial" panose="020B0604020202020204" pitchFamily="34" charset="0"/>
                <a:cs typeface="Arial" panose="020B0604020202020204" pitchFamily="34" charset="0"/>
              </a:rPr>
              <a:t>.</a:t>
            </a:r>
            <a:endParaRPr lang="en-GB" sz="20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1015146" y="1420837"/>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In your opinion, which option would be the best for Jake and Gemma to choose? Justify your answer</a:t>
            </a: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4065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2937864"/>
            <a:ext cx="10161708" cy="328364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in steps 1, 2 and 3 to write your own answer to this question.  Use your knowledge and the content of the answer in Step 3 to help </a:t>
            </a:r>
            <a:r>
              <a:rPr lang="en-GB" sz="2400" dirty="0" smtClean="0">
                <a:solidFill>
                  <a:schemeClr val="tx1"/>
                </a:solidFill>
                <a:latin typeface="Arial" panose="020B0604020202020204" pitchFamily="34" charset="0"/>
                <a:cs typeface="Arial" panose="020B0604020202020204" pitchFamily="34" charset="0"/>
              </a:rPr>
              <a:t>you.</a:t>
            </a:r>
          </a:p>
          <a:p>
            <a:endParaRPr lang="en-GB" sz="2400" dirty="0">
              <a:solidFill>
                <a:schemeClr val="tx1"/>
              </a:solidFill>
              <a:latin typeface="Arial" panose="020B0604020202020204" pitchFamily="34" charset="0"/>
              <a:cs typeface="Arial" panose="020B0604020202020204" pitchFamily="34" charset="0"/>
            </a:endParaRPr>
          </a:p>
          <a:p>
            <a:r>
              <a:rPr lang="en-GB" sz="2400" dirty="0" smtClean="0">
                <a:solidFill>
                  <a:schemeClr val="tx1"/>
                </a:solidFill>
                <a:latin typeface="Arial" panose="020B0604020202020204" pitchFamily="34" charset="0"/>
                <a:cs typeface="Arial" panose="020B0604020202020204" pitchFamily="34" charset="0"/>
              </a:rPr>
              <a:t>Remember</a:t>
            </a:r>
            <a:r>
              <a:rPr lang="en-GB" sz="2400" dirty="0">
                <a:solidFill>
                  <a:schemeClr val="tx1"/>
                </a:solidFill>
                <a:latin typeface="Arial" panose="020B0604020202020204" pitchFamily="34" charset="0"/>
                <a:cs typeface="Arial" panose="020B0604020202020204" pitchFamily="34" charset="0"/>
              </a:rPr>
              <a:t>, to analyse each of the pros and cons in the context of the business, before you reach your justified recommendation on which option you think would be best for the Jake and </a:t>
            </a:r>
            <a:r>
              <a:rPr lang="en-GB" sz="2400" dirty="0" smtClean="0">
                <a:solidFill>
                  <a:schemeClr val="tx1"/>
                </a:solidFill>
                <a:latin typeface="Arial" panose="020B0604020202020204" pitchFamily="34" charset="0"/>
                <a:cs typeface="Arial" panose="020B0604020202020204" pitchFamily="34" charset="0"/>
              </a:rPr>
              <a:t>Gemma’s </a:t>
            </a:r>
            <a:r>
              <a:rPr lang="en-GB" sz="2400" dirty="0">
                <a:solidFill>
                  <a:schemeClr val="tx1"/>
                </a:solidFill>
                <a:latin typeface="Arial" panose="020B0604020202020204" pitchFamily="34" charset="0"/>
                <a:cs typeface="Arial" panose="020B0604020202020204" pitchFamily="34" charset="0"/>
              </a:rPr>
              <a:t>shop, and why.</a:t>
            </a:r>
          </a:p>
        </p:txBody>
      </p:sp>
      <p:sp>
        <p:nvSpPr>
          <p:cNvPr id="7" name="Rounded Rectangle 6"/>
          <p:cNvSpPr/>
          <p:nvPr/>
        </p:nvSpPr>
        <p:spPr>
          <a:xfrm>
            <a:off x="972458" y="1512278"/>
            <a:ext cx="10161708" cy="1293678"/>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In your opinion, which option would be the best for Jake and Gemma to choose?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60007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Use the worksheet as a checklist to ensure your structure and content is </a:t>
            </a:r>
            <a:r>
              <a:rPr lang="en-GB" sz="2400" dirty="0" smtClean="0">
                <a:latin typeface="Arial" panose="020B0604020202020204" pitchFamily="34" charset="0"/>
                <a:cs typeface="Arial" panose="020B0604020202020204" pitchFamily="34" charset="0"/>
              </a:rPr>
              <a:t>accurate</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80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24731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will need to be prepared to present developed arguments, reasoned explanations, and be able to make recommendations, judgements and justified decisions in given situations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can be a challenging and difficult higher order skill, so practice is key in helping you to develop and improve your use of it.  You will often be asked to ‘justify’ your answer </a:t>
            </a:r>
            <a:r>
              <a:rPr lang="en-GB" sz="2400" dirty="0" smtClean="0">
                <a:latin typeface="Arial" panose="020B0604020202020204" pitchFamily="34" charset="0"/>
                <a:cs typeface="Arial" panose="020B0604020202020204" pitchFamily="34" charset="0"/>
              </a:rPr>
              <a:t>and you need to be able to do this well.</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When </a:t>
            </a:r>
            <a:r>
              <a:rPr lang="en-GB" sz="2400" dirty="0">
                <a:latin typeface="Arial" panose="020B0604020202020204" pitchFamily="34" charset="0"/>
                <a:cs typeface="Arial" panose="020B0604020202020204" pitchFamily="34" charset="0"/>
              </a:rPr>
              <a:t>talking about this skill, we are referring to the need to weigh up arguments for and against something, and reach a supported, reasoned and justified decision.</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3718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03994" y="1586752"/>
            <a:ext cx="11524129" cy="4924425"/>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most straight forward judgements are the ones where you have to decide between two options and justify which one you think is the </a:t>
            </a:r>
            <a:r>
              <a:rPr lang="en-GB" sz="2400" dirty="0" smtClean="0">
                <a:latin typeface="Arial" panose="020B0604020202020204" pitchFamily="34" charset="0"/>
                <a:cs typeface="Arial" panose="020B0604020202020204" pitchFamily="34" charset="0"/>
              </a:rPr>
              <a:t>best.</a:t>
            </a:r>
          </a:p>
          <a:p>
            <a:pPr marL="449263" lvl="1" indent="-449263">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0" lvl="1">
              <a:spcAft>
                <a:spcPts val="1200"/>
              </a:spcAft>
              <a:buClr>
                <a:srgbClr val="EA5B0C"/>
              </a:buClr>
            </a:pP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is something you have probably done on many </a:t>
            </a:r>
            <a:r>
              <a:rPr lang="en-GB" sz="2400" dirty="0" smtClean="0">
                <a:latin typeface="Arial" panose="020B0604020202020204" pitchFamily="34" charset="0"/>
                <a:cs typeface="Arial" panose="020B0604020202020204" pitchFamily="34" charset="0"/>
              </a:rPr>
              <a:t>occasions, but he </a:t>
            </a:r>
            <a:r>
              <a:rPr lang="en-GB" sz="2400" dirty="0">
                <a:latin typeface="Arial" panose="020B0604020202020204" pitchFamily="34" charset="0"/>
                <a:cs typeface="Arial" panose="020B0604020202020204" pitchFamily="34" charset="0"/>
              </a:rPr>
              <a:t>important thing is to make sure that you </a:t>
            </a:r>
            <a:r>
              <a:rPr lang="en-GB" sz="2400" dirty="0" smtClean="0">
                <a:latin typeface="Arial" panose="020B0604020202020204" pitchFamily="34" charset="0"/>
                <a:cs typeface="Arial" panose="020B0604020202020204" pitchFamily="34" charset="0"/>
              </a:rPr>
              <a:t>explain or justify </a:t>
            </a:r>
            <a:r>
              <a:rPr lang="en-GB" sz="2400" dirty="0">
                <a:latin typeface="Arial" panose="020B0604020202020204" pitchFamily="34" charset="0"/>
                <a:cs typeface="Arial" panose="020B0604020202020204" pitchFamily="34" charset="0"/>
              </a:rPr>
              <a:t>your </a:t>
            </a:r>
            <a:r>
              <a:rPr lang="en-GB" sz="2400" dirty="0" smtClean="0">
                <a:latin typeface="Arial" panose="020B0604020202020204" pitchFamily="34" charset="0"/>
                <a:cs typeface="Arial" panose="020B0604020202020204" pitchFamily="34" charset="0"/>
              </a:rPr>
              <a:t>decision.</a:t>
            </a: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think Option 1 is better than Option 2, you need to do more than just say it, but give reasoned explanations as to </a:t>
            </a:r>
            <a:r>
              <a:rPr lang="en-GB" sz="2400" b="1" dirty="0" smtClean="0">
                <a:latin typeface="Arial" panose="020B0604020202020204" pitchFamily="34" charset="0"/>
                <a:cs typeface="Arial" panose="020B0604020202020204" pitchFamily="34" charset="0"/>
              </a:rPr>
              <a:t>why</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you think Option 1 is better than Option </a:t>
            </a:r>
            <a:r>
              <a:rPr lang="en-GB" sz="2400" dirty="0" smtClean="0">
                <a:latin typeface="Arial" panose="020B0604020202020204" pitchFamily="34" charset="0"/>
                <a:cs typeface="Arial" panose="020B0604020202020204" pitchFamily="34" charset="0"/>
              </a:rPr>
              <a:t>2.</a:t>
            </a: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Essentially </a:t>
            </a:r>
            <a:r>
              <a:rPr lang="en-GB" sz="2400" dirty="0">
                <a:latin typeface="Arial" panose="020B0604020202020204" pitchFamily="34" charset="0"/>
                <a:cs typeface="Arial" panose="020B0604020202020204" pitchFamily="34" charset="0"/>
              </a:rPr>
              <a:t>you need to weigh up, prioritise and make a supported judgement</a:t>
            </a:r>
          </a:p>
        </p:txBody>
      </p:sp>
      <p:sp>
        <p:nvSpPr>
          <p:cNvPr id="4" name="Rounded Rectangle 6">
            <a:extLst>
              <a:ext uri="{FF2B5EF4-FFF2-40B4-BE49-F238E27FC236}">
                <a16:creationId xmlns:a16="http://schemas.microsoft.com/office/drawing/2014/main" id="{92A4E92B-C493-4C68-AE5D-408270FE2983}"/>
              </a:ext>
            </a:extLst>
          </p:cNvPr>
          <p:cNvSpPr/>
          <p:nvPr/>
        </p:nvSpPr>
        <p:spPr>
          <a:xfrm>
            <a:off x="1670805" y="2826163"/>
            <a:ext cx="8990505" cy="53525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457200" lvl="2"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Is </a:t>
            </a:r>
            <a:r>
              <a:rPr lang="en-GB" sz="2400" b="1" dirty="0" smtClean="0">
                <a:solidFill>
                  <a:srgbClr val="EA5B0C"/>
                </a:solidFill>
                <a:latin typeface="Arial" panose="020B0604020202020204" pitchFamily="34" charset="0"/>
                <a:cs typeface="Arial" panose="020B0604020202020204" pitchFamily="34" charset="0"/>
              </a:rPr>
              <a:t>option </a:t>
            </a:r>
            <a:r>
              <a:rPr lang="en-GB" sz="2400" b="1" dirty="0">
                <a:solidFill>
                  <a:srgbClr val="EA5B0C"/>
                </a:solidFill>
                <a:latin typeface="Arial" panose="020B0604020202020204" pitchFamily="34" charset="0"/>
                <a:cs typeface="Arial" panose="020B0604020202020204" pitchFamily="34" charset="0"/>
              </a:rPr>
              <a:t>1 better than o</a:t>
            </a:r>
            <a:r>
              <a:rPr lang="en-GB" sz="2400" b="1" dirty="0" smtClean="0">
                <a:solidFill>
                  <a:srgbClr val="EA5B0C"/>
                </a:solidFill>
                <a:latin typeface="Arial" panose="020B0604020202020204" pitchFamily="34" charset="0"/>
                <a:cs typeface="Arial" panose="020B0604020202020204" pitchFamily="34" charset="0"/>
              </a:rPr>
              <a:t>ption </a:t>
            </a:r>
            <a:r>
              <a:rPr lang="en-GB" sz="2400" b="1" dirty="0">
                <a:solidFill>
                  <a:srgbClr val="EA5B0C"/>
                </a:solidFill>
                <a:latin typeface="Arial" panose="020B0604020202020204" pitchFamily="34" charset="0"/>
                <a:cs typeface="Arial" panose="020B0604020202020204" pitchFamily="34" charset="0"/>
              </a:rPr>
              <a:t>2, in a given </a:t>
            </a:r>
            <a:r>
              <a:rPr lang="en-GB" sz="2400" b="1" dirty="0" smtClean="0">
                <a:solidFill>
                  <a:srgbClr val="EA5B0C"/>
                </a:solidFill>
                <a:latin typeface="Arial" panose="020B0604020202020204" pitchFamily="34" charset="0"/>
                <a:cs typeface="Arial" panose="020B0604020202020204" pitchFamily="34" charset="0"/>
              </a:rPr>
              <a:t>situation?</a:t>
            </a:r>
            <a:endParaRPr lang="en-GB" sz="2400" b="1"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4335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63415" y="3995678"/>
            <a:ext cx="11418277" cy="2400657"/>
          </a:xfrm>
          <a:prstGeom prst="rect">
            <a:avLst/>
          </a:prstGeom>
          <a:noFill/>
        </p:spPr>
        <p:txBody>
          <a:bodyPr wrap="square" rtlCol="0">
            <a:spAutoFit/>
          </a:bodyPr>
          <a:lstStyle/>
          <a:p>
            <a:pPr lvl="1" indent="-457200">
              <a:spcAft>
                <a:spcPts val="1200"/>
              </a:spcAft>
              <a:buClr>
                <a:srgbClr val="EA5B0C"/>
              </a:buClr>
              <a:buFont typeface="+mj-lt"/>
              <a:buAutoNum type="arabicPeriod"/>
            </a:pPr>
            <a:r>
              <a:rPr lang="en-GB" sz="2000" dirty="0" smtClean="0">
                <a:latin typeface="Arial" panose="020B0604020202020204" pitchFamily="34" charset="0"/>
                <a:cs typeface="Arial" panose="020B0604020202020204" pitchFamily="34" charset="0"/>
              </a:rPr>
              <a:t>Discuss </a:t>
            </a:r>
            <a:r>
              <a:rPr lang="en-GB" sz="2000" dirty="0">
                <a:latin typeface="Arial" panose="020B0604020202020204" pitchFamily="34" charset="0"/>
                <a:cs typeface="Arial" panose="020B0604020202020204" pitchFamily="34" charset="0"/>
              </a:rPr>
              <a:t>the advantages and disadvantages of each of the pricing strategies in the context of the </a:t>
            </a:r>
            <a:r>
              <a:rPr lang="en-GB" sz="2000" dirty="0" smtClean="0">
                <a:latin typeface="Arial" panose="020B0604020202020204" pitchFamily="34" charset="0"/>
                <a:cs typeface="Arial" panose="020B0604020202020204" pitchFamily="34" charset="0"/>
              </a:rPr>
              <a:t>scenario.</a:t>
            </a:r>
          </a:p>
          <a:p>
            <a:pPr lvl="1" indent="-457200">
              <a:spcAft>
                <a:spcPts val="1200"/>
              </a:spcAft>
              <a:buClr>
                <a:srgbClr val="EA5B0C"/>
              </a:buClr>
              <a:buFont typeface="+mj-lt"/>
              <a:buAutoNum type="arabicPeriod"/>
            </a:pPr>
            <a:r>
              <a:rPr lang="en-GB" sz="2000" dirty="0" smtClean="0">
                <a:latin typeface="Arial" panose="020B0604020202020204" pitchFamily="34" charset="0"/>
                <a:cs typeface="Arial" panose="020B0604020202020204" pitchFamily="34" charset="0"/>
              </a:rPr>
              <a:t>Make </a:t>
            </a:r>
            <a:r>
              <a:rPr lang="en-GB" sz="2000" dirty="0">
                <a:latin typeface="Arial" panose="020B0604020202020204" pitchFamily="34" charset="0"/>
                <a:cs typeface="Arial" panose="020B0604020202020204" pitchFamily="34" charset="0"/>
              </a:rPr>
              <a:t>a justified recommendation on which pricing strategy they should use at the launch stage.  This means you need to give a reasoned explanation as to why you think the strategy you have chosen is the best option in the given scenario, but also why you think the other two options are not the best ones.  Be sure you have weighed up the arguments for the options before arriving at your supported and justified conclusion</a:t>
            </a:r>
            <a:r>
              <a:rPr lang="en-GB" sz="20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p:txBody>
      </p:sp>
      <p:sp>
        <p:nvSpPr>
          <p:cNvPr id="4" name="Rounded Rectangle 6">
            <a:extLst>
              <a:ext uri="{FF2B5EF4-FFF2-40B4-BE49-F238E27FC236}">
                <a16:creationId xmlns:a16="http://schemas.microsoft.com/office/drawing/2014/main" id="{92A4E92B-C493-4C68-AE5D-408270FE2983}"/>
              </a:ext>
            </a:extLst>
          </p:cNvPr>
          <p:cNvSpPr/>
          <p:nvPr/>
        </p:nvSpPr>
        <p:spPr>
          <a:xfrm>
            <a:off x="363415" y="1461851"/>
            <a:ext cx="11418277" cy="2488826"/>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lgn="ctr">
              <a:spcAft>
                <a:spcPts val="1200"/>
              </a:spcAft>
              <a:buClr>
                <a:srgbClr val="EA5B0C"/>
              </a:buClr>
            </a:pPr>
            <a:r>
              <a:rPr lang="en-GB" sz="2000" dirty="0">
                <a:solidFill>
                  <a:srgbClr val="CC3300"/>
                </a:solidFill>
                <a:latin typeface="Arial" panose="020B0604020202020204" pitchFamily="34" charset="0"/>
                <a:cs typeface="Arial" panose="020B0604020202020204" pitchFamily="34" charset="0"/>
              </a:rPr>
              <a:t>A leading manufacturer of cars in your country is launching its new electric car and has yet to decide which pricing strategy it should use at its introduction stage of the product life cycle.</a:t>
            </a:r>
            <a:br>
              <a:rPr lang="en-GB" sz="2000" dirty="0">
                <a:solidFill>
                  <a:srgbClr val="CC3300"/>
                </a:solidFill>
                <a:latin typeface="Arial" panose="020B0604020202020204" pitchFamily="34" charset="0"/>
                <a:cs typeface="Arial" panose="020B0604020202020204" pitchFamily="34" charset="0"/>
              </a:rPr>
            </a:br>
            <a:r>
              <a:rPr lang="en-GB" sz="2000" dirty="0">
                <a:solidFill>
                  <a:srgbClr val="CC3300"/>
                </a:solidFill>
                <a:latin typeface="Arial" panose="020B0604020202020204" pitchFamily="34" charset="0"/>
                <a:cs typeface="Arial" panose="020B0604020202020204" pitchFamily="34" charset="0"/>
              </a:rPr>
              <a:t/>
            </a:r>
            <a:br>
              <a:rPr lang="en-GB" sz="2000" dirty="0">
                <a:solidFill>
                  <a:srgbClr val="CC3300"/>
                </a:solidFill>
                <a:latin typeface="Arial" panose="020B0604020202020204" pitchFamily="34" charset="0"/>
                <a:cs typeface="Arial" panose="020B0604020202020204" pitchFamily="34" charset="0"/>
              </a:rPr>
            </a:br>
            <a:r>
              <a:rPr lang="en-GB" sz="2000" dirty="0">
                <a:solidFill>
                  <a:srgbClr val="CC3300"/>
                </a:solidFill>
                <a:latin typeface="Arial" panose="020B0604020202020204" pitchFamily="34" charset="0"/>
                <a:cs typeface="Arial" panose="020B0604020202020204" pitchFamily="34" charset="0"/>
              </a:rPr>
              <a:t>Consider the advantages and disadvantages of the three pricing strategies, and recommend which pricing strategy they should adopt to introduce it to the market. </a:t>
            </a:r>
            <a:r>
              <a:rPr lang="en-GB" sz="2000" b="1" i="1" dirty="0">
                <a:solidFill>
                  <a:srgbClr val="CC3300"/>
                </a:solidFill>
                <a:latin typeface="Arial" panose="020B0604020202020204" pitchFamily="34" charset="0"/>
                <a:cs typeface="Arial" panose="020B0604020202020204" pitchFamily="34" charset="0"/>
              </a:rPr>
              <a:t>Justify you answer</a:t>
            </a:r>
            <a:r>
              <a:rPr lang="en-GB" sz="2000" b="1" dirty="0">
                <a:solidFill>
                  <a:srgbClr val="CC3300"/>
                </a:solidFill>
                <a:latin typeface="Arial" panose="020B0604020202020204" pitchFamily="34" charset="0"/>
                <a:cs typeface="Arial" panose="020B0604020202020204" pitchFamily="34" charset="0"/>
              </a:rPr>
              <a:t>.</a:t>
            </a:r>
          </a:p>
          <a:p>
            <a:pPr indent="-457200" algn="ctr">
              <a:spcAft>
                <a:spcPts val="1200"/>
              </a:spcAft>
              <a:buClr>
                <a:srgbClr val="EA5B0C"/>
              </a:buClr>
            </a:pPr>
            <a:r>
              <a:rPr lang="en-GB" sz="2000" b="1" dirty="0">
                <a:solidFill>
                  <a:srgbClr val="CC3300"/>
                </a:solidFill>
                <a:latin typeface="Arial" panose="020B0604020202020204" pitchFamily="34" charset="0"/>
                <a:cs typeface="Arial" panose="020B0604020202020204" pitchFamily="34" charset="0"/>
              </a:rPr>
              <a:t>Market Skimming, Penetration Pricing, Competitive Pricing</a:t>
            </a:r>
          </a:p>
        </p:txBody>
      </p:sp>
    </p:spTree>
    <p:extLst>
      <p:ext uri="{BB962C8B-B14F-4D97-AF65-F5344CB8AC3E}">
        <p14:creationId xmlns:p14="http://schemas.microsoft.com/office/powerpoint/2010/main" val="1450956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 Activity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508653"/>
          </a:xfrm>
          <a:prstGeom prst="rect">
            <a:avLst/>
          </a:prstGeom>
          <a:noFill/>
        </p:spPr>
        <p:txBody>
          <a:bodyPr wrap="square" rtlCol="0">
            <a:spAutoFit/>
          </a:bodyPr>
          <a:lstStyle/>
          <a:p>
            <a:pPr algn="ctr">
              <a:spcAft>
                <a:spcPts val="1200"/>
              </a:spcAft>
              <a:buClr>
                <a:srgbClr val="EA5B0C"/>
              </a:buClr>
            </a:pPr>
            <a:r>
              <a:rPr lang="en-GB" sz="2800" dirty="0">
                <a:latin typeface="Arial" panose="020B0604020202020204" pitchFamily="34" charset="0"/>
                <a:cs typeface="Arial" panose="020B0604020202020204" pitchFamily="34" charset="0"/>
              </a:rPr>
              <a:t>Free product OR a money off voucher</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Which one would you choose?</a:t>
            </a:r>
          </a:p>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Why did you choose that special offer over the other?</a:t>
            </a:r>
          </a:p>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Remember, you need to give me reasons why you made the choice you did BUT also how you arrived at that decision and why you didn’t choose the other one. </a:t>
            </a:r>
          </a:p>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are now on your way to developing evaluative skills </a:t>
            </a:r>
          </a:p>
        </p:txBody>
      </p:sp>
    </p:spTree>
    <p:extLst>
      <p:ext uri="{BB962C8B-B14F-4D97-AF65-F5344CB8AC3E}">
        <p14:creationId xmlns:p14="http://schemas.microsoft.com/office/powerpoint/2010/main" val="1071564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 To summarise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508653"/>
          </a:xfrm>
          <a:prstGeom prst="rect">
            <a:avLst/>
          </a:prstGeom>
          <a:noFill/>
        </p:spPr>
        <p:txBody>
          <a:bodyPr wrap="square" rtlCol="0">
            <a:spAutoFit/>
          </a:bodyPr>
          <a:lstStyle/>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are asked to give an opinion on something, the opinion itself is not evaluative, but if you explain HOW and WHY you have reached that point of view, you are on your way to being evaluative with your answer</a:t>
            </a: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HOW </a:t>
            </a:r>
            <a:r>
              <a:rPr lang="en-GB" sz="2400" dirty="0">
                <a:latin typeface="Arial" panose="020B0604020202020204" pitchFamily="34" charset="0"/>
                <a:cs typeface="Arial" panose="020B0604020202020204" pitchFamily="34" charset="0"/>
              </a:rPr>
              <a:t>and WHY means developing arguments and making decisions which you can support with reasons. Remember, you are looking to identify and explain points that support what YOU are saying</a:t>
            </a:r>
          </a:p>
          <a:p>
            <a:pPr marL="342900" indent="-3429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Now think back to the activity you have just done and reflect</a:t>
            </a:r>
          </a:p>
        </p:txBody>
      </p:sp>
      <p:sp>
        <p:nvSpPr>
          <p:cNvPr id="5" name="Rounded Rectangle 6">
            <a:extLst>
              <a:ext uri="{FF2B5EF4-FFF2-40B4-BE49-F238E27FC236}">
                <a16:creationId xmlns:a16="http://schemas.microsoft.com/office/drawing/2014/main" id="{DB0FB6F2-A0C3-43E6-8CFE-564BCF1D5631}"/>
              </a:ext>
            </a:extLst>
          </p:cNvPr>
          <p:cNvSpPr/>
          <p:nvPr/>
        </p:nvSpPr>
        <p:spPr>
          <a:xfrm>
            <a:off x="1583473" y="5311588"/>
            <a:ext cx="8698113" cy="98885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To what extent did you identify and explain the points that supported your choice?</a:t>
            </a:r>
          </a:p>
        </p:txBody>
      </p:sp>
    </p:spTree>
    <p:extLst>
      <p:ext uri="{BB962C8B-B14F-4D97-AF65-F5344CB8AC3E}">
        <p14:creationId xmlns:p14="http://schemas.microsoft.com/office/powerpoint/2010/main" val="2267956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2</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21089" y="1546412"/>
            <a:ext cx="4239759" cy="5016758"/>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You might also get a wider evaluative question. Is X is the best way to do Y?</a:t>
            </a:r>
          </a:p>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Again, it doesn’t directly give you anything to compare X with</a:t>
            </a:r>
          </a:p>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So to compare and contrast it you need to use your business knowledge on an alternative that could be considered and weighed up as an option, looking at the advantages and disadvantages in the context of the scenario given, before coming to a justified, well reasoned  conclusion</a:t>
            </a:r>
            <a:r>
              <a:rPr lang="en-GB" sz="20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C0B31F0D-C5FB-4B46-A183-F09EE9CDC48A}"/>
              </a:ext>
            </a:extLst>
          </p:cNvPr>
          <p:cNvSpPr/>
          <p:nvPr/>
        </p:nvSpPr>
        <p:spPr>
          <a:xfrm>
            <a:off x="4669792" y="1290917"/>
            <a:ext cx="7315199" cy="1747520"/>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b="1" dirty="0">
                <a:solidFill>
                  <a:schemeClr val="bg1"/>
                </a:solidFill>
                <a:latin typeface="Arial" panose="020B0604020202020204" pitchFamily="34" charset="0"/>
                <a:cs typeface="Arial" panose="020B0604020202020204" pitchFamily="34" charset="0"/>
              </a:rPr>
              <a:t>Tea </a:t>
            </a:r>
            <a:r>
              <a:rPr lang="en-GB" b="1" dirty="0" err="1">
                <a:solidFill>
                  <a:schemeClr val="bg1"/>
                </a:solidFill>
                <a:latin typeface="Arial" panose="020B0604020202020204" pitchFamily="34" charset="0"/>
                <a:cs typeface="Arial" panose="020B0604020202020204" pitchFamily="34" charset="0"/>
              </a:rPr>
              <a:t>Tastebuds</a:t>
            </a:r>
            <a:r>
              <a:rPr lang="en-GB" b="1" dirty="0">
                <a:solidFill>
                  <a:schemeClr val="bg1"/>
                </a:solidFill>
                <a:latin typeface="Arial" panose="020B0604020202020204" pitchFamily="34" charset="0"/>
                <a:cs typeface="Arial" panose="020B0604020202020204" pitchFamily="34" charset="0"/>
              </a:rPr>
              <a:t> is a manufacturer of fine teas from around the world.  It produces fine quality tea blends and distributes its products to the final consumer through retailers in its own country and agents overseas.  They are keen to develop markets through e-commerce and social media. </a:t>
            </a:r>
            <a:br>
              <a:rPr lang="en-GB" b="1" dirty="0">
                <a:solidFill>
                  <a:schemeClr val="bg1"/>
                </a:solidFill>
                <a:latin typeface="Arial" panose="020B0604020202020204" pitchFamily="34" charset="0"/>
                <a:cs typeface="Arial" panose="020B0604020202020204" pitchFamily="34" charset="0"/>
              </a:rPr>
            </a:br>
            <a:r>
              <a:rPr lang="en-GB" b="1" dirty="0">
                <a:solidFill>
                  <a:schemeClr val="bg1"/>
                </a:solidFill>
                <a:latin typeface="Arial" panose="020B0604020202020204" pitchFamily="34" charset="0"/>
                <a:cs typeface="Arial" panose="020B0604020202020204" pitchFamily="34" charset="0"/>
              </a:rPr>
              <a:t>Should they do this?  Justify your answer</a:t>
            </a:r>
          </a:p>
          <a:p>
            <a:pPr algn="ctr"/>
            <a:endParaRPr lang="en-GB" b="1" dirty="0">
              <a:solidFill>
                <a:schemeClr val="bg1"/>
              </a:solidFill>
              <a:latin typeface="Arial" panose="020B0604020202020204" pitchFamily="34" charset="0"/>
              <a:cs typeface="Arial" panose="020B0604020202020204" pitchFamily="34" charset="0"/>
            </a:endParaRPr>
          </a:p>
          <a:p>
            <a:endParaRPr lang="en-GB" b="1" dirty="0">
              <a:solidFill>
                <a:schemeClr val="bg1"/>
              </a:solidFill>
              <a:latin typeface="Arial" panose="020B0604020202020204" pitchFamily="34" charset="0"/>
              <a:cs typeface="Arial" panose="020B0604020202020204" pitchFamily="34" charset="0"/>
            </a:endParaRPr>
          </a:p>
          <a:p>
            <a:pPr algn="ctr"/>
            <a:endParaRPr lang="en-GB" dirty="0">
              <a:solidFill>
                <a:schemeClr val="bg1"/>
              </a:solidFill>
              <a:latin typeface="Arial" panose="020B0604020202020204" pitchFamily="34" charset="0"/>
              <a:cs typeface="Arial" panose="020B0604020202020204" pitchFamily="34" charset="0"/>
            </a:endParaRPr>
          </a:p>
        </p:txBody>
      </p:sp>
      <p:sp>
        <p:nvSpPr>
          <p:cNvPr id="7" name="Rounded Rectangle 6">
            <a:extLst>
              <a:ext uri="{FF2B5EF4-FFF2-40B4-BE49-F238E27FC236}">
                <a16:creationId xmlns:a16="http://schemas.microsoft.com/office/drawing/2014/main" id="{393846EB-A727-49CD-B17B-300B3475BBA5}"/>
              </a:ext>
            </a:extLst>
          </p:cNvPr>
          <p:cNvSpPr/>
          <p:nvPr/>
        </p:nvSpPr>
        <p:spPr>
          <a:xfrm>
            <a:off x="4669791" y="3119120"/>
            <a:ext cx="7315199" cy="343755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This could be beneficial to Tea </a:t>
            </a:r>
            <a:r>
              <a:rPr lang="en-GB" dirty="0" err="1">
                <a:solidFill>
                  <a:srgbClr val="EA5B0C"/>
                </a:solidFill>
                <a:latin typeface="Arial" panose="020B0604020202020204" pitchFamily="34" charset="0"/>
                <a:cs typeface="Arial" panose="020B0604020202020204" pitchFamily="34" charset="0"/>
              </a:rPr>
              <a:t>Tastebuds</a:t>
            </a:r>
            <a:r>
              <a:rPr lang="en-GB" dirty="0">
                <a:solidFill>
                  <a:srgbClr val="EA5B0C"/>
                </a:solidFill>
                <a:latin typeface="Arial" panose="020B0604020202020204" pitchFamily="34" charset="0"/>
                <a:cs typeface="Arial" panose="020B0604020202020204" pitchFamily="34" charset="0"/>
              </a:rPr>
              <a:t> as they will be able </a:t>
            </a:r>
            <a:r>
              <a:rPr lang="en-GB" dirty="0" smtClean="0">
                <a:solidFill>
                  <a:srgbClr val="EA5B0C"/>
                </a:solidFill>
                <a:latin typeface="Arial" panose="020B0604020202020204" pitchFamily="34" charset="0"/>
                <a:cs typeface="Arial" panose="020B0604020202020204" pitchFamily="34" charset="0"/>
              </a:rPr>
              <a:t>to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This could open up new opportunities for them </a:t>
            </a:r>
            <a:r>
              <a:rPr lang="en-GB" dirty="0" smtClean="0">
                <a:solidFill>
                  <a:srgbClr val="EA5B0C"/>
                </a:solidFill>
                <a:latin typeface="Arial" panose="020B0604020202020204" pitchFamily="34" charset="0"/>
                <a:cs typeface="Arial" panose="020B0604020202020204" pitchFamily="34" charset="0"/>
              </a:rPr>
              <a:t>because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This could lead </a:t>
            </a:r>
            <a:r>
              <a:rPr lang="en-GB" dirty="0" smtClean="0">
                <a:solidFill>
                  <a:srgbClr val="EA5B0C"/>
                </a:solidFill>
                <a:latin typeface="Arial" panose="020B0604020202020204" pitchFamily="34" charset="0"/>
                <a:cs typeface="Arial" panose="020B0604020202020204" pitchFamily="34" charset="0"/>
              </a:rPr>
              <a:t>to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However, they need to think about the impact </a:t>
            </a:r>
            <a:r>
              <a:rPr lang="en-GB" dirty="0" smtClean="0">
                <a:solidFill>
                  <a:srgbClr val="EA5B0C"/>
                </a:solidFill>
                <a:latin typeface="Arial" panose="020B0604020202020204" pitchFamily="34" charset="0"/>
                <a:cs typeface="Arial" panose="020B0604020202020204" pitchFamily="34" charset="0"/>
              </a:rPr>
              <a:t>on … as </a:t>
            </a:r>
            <a:r>
              <a:rPr lang="en-GB" dirty="0">
                <a:solidFill>
                  <a:srgbClr val="EA5B0C"/>
                </a:solidFill>
                <a:latin typeface="Arial" panose="020B0604020202020204" pitchFamily="34" charset="0"/>
                <a:cs typeface="Arial" panose="020B0604020202020204" pitchFamily="34" charset="0"/>
              </a:rPr>
              <a:t>this does carry threats </a:t>
            </a:r>
            <a:r>
              <a:rPr lang="en-GB" dirty="0" smtClean="0">
                <a:solidFill>
                  <a:srgbClr val="EA5B0C"/>
                </a:solidFill>
                <a:latin typeface="Arial" panose="020B0604020202020204" pitchFamily="34" charset="0"/>
                <a:cs typeface="Arial" panose="020B0604020202020204" pitchFamily="34" charset="0"/>
              </a:rPr>
              <a:t>because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But it will help them to </a:t>
            </a:r>
            <a:r>
              <a:rPr lang="en-GB" dirty="0" smtClean="0">
                <a:solidFill>
                  <a:srgbClr val="EA5B0C"/>
                </a:solidFill>
                <a:latin typeface="Arial" panose="020B0604020202020204" pitchFamily="34" charset="0"/>
                <a:cs typeface="Arial" panose="020B0604020202020204" pitchFamily="34" charset="0"/>
              </a:rPr>
              <a:t>… because … which </a:t>
            </a:r>
            <a:r>
              <a:rPr lang="en-GB" dirty="0">
                <a:solidFill>
                  <a:srgbClr val="EA5B0C"/>
                </a:solidFill>
                <a:latin typeface="Arial" panose="020B0604020202020204" pitchFamily="34" charset="0"/>
                <a:cs typeface="Arial" panose="020B0604020202020204" pitchFamily="34" charset="0"/>
              </a:rPr>
              <a:t>could lead </a:t>
            </a:r>
            <a:r>
              <a:rPr lang="en-GB" dirty="0" smtClean="0">
                <a:solidFill>
                  <a:srgbClr val="EA5B0C"/>
                </a:solidFill>
                <a:latin typeface="Arial" panose="020B0604020202020204" pitchFamily="34" charset="0"/>
                <a:cs typeface="Arial" panose="020B0604020202020204" pitchFamily="34" charset="0"/>
              </a:rPr>
              <a:t>to ..., </a:t>
            </a:r>
            <a:r>
              <a:rPr lang="en-GB" dirty="0">
                <a:solidFill>
                  <a:srgbClr val="EA5B0C"/>
                </a:solidFill>
                <a:latin typeface="Arial" panose="020B0604020202020204" pitchFamily="34" charset="0"/>
                <a:cs typeface="Arial" panose="020B0604020202020204" pitchFamily="34" charset="0"/>
              </a:rPr>
              <a:t>but they must think </a:t>
            </a:r>
            <a:r>
              <a:rPr lang="en-GB" dirty="0" smtClean="0">
                <a:solidFill>
                  <a:srgbClr val="EA5B0C"/>
                </a:solidFill>
                <a:latin typeface="Arial" panose="020B0604020202020204" pitchFamily="34" charset="0"/>
                <a:cs typeface="Arial" panose="020B0604020202020204" pitchFamily="34" charset="0"/>
              </a:rPr>
              <a:t>about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I think Tea </a:t>
            </a:r>
            <a:r>
              <a:rPr lang="en-GB" dirty="0" err="1">
                <a:solidFill>
                  <a:srgbClr val="EA5B0C"/>
                </a:solidFill>
                <a:latin typeface="Arial" panose="020B0604020202020204" pitchFamily="34" charset="0"/>
                <a:cs typeface="Arial" panose="020B0604020202020204" pitchFamily="34" charset="0"/>
              </a:rPr>
              <a:t>Tastebuds</a:t>
            </a:r>
            <a:r>
              <a:rPr lang="en-GB" dirty="0">
                <a:solidFill>
                  <a:srgbClr val="EA5B0C"/>
                </a:solidFill>
                <a:latin typeface="Arial" panose="020B0604020202020204" pitchFamily="34" charset="0"/>
                <a:cs typeface="Arial" panose="020B0604020202020204" pitchFamily="34" charset="0"/>
              </a:rPr>
              <a:t> </a:t>
            </a:r>
            <a:r>
              <a:rPr lang="en-GB" dirty="0" smtClean="0">
                <a:solidFill>
                  <a:srgbClr val="EA5B0C"/>
                </a:solidFill>
                <a:latin typeface="Arial" panose="020B0604020202020204" pitchFamily="34" charset="0"/>
                <a:cs typeface="Arial" panose="020B0604020202020204" pitchFamily="34" charset="0"/>
              </a:rPr>
              <a:t>should / shouldn’t</a:t>
            </a:r>
            <a:r>
              <a:rPr lang="en-GB" dirty="0">
                <a:solidFill>
                  <a:srgbClr val="EA5B0C"/>
                </a:solidFill>
                <a:latin typeface="Arial" panose="020B0604020202020204" pitchFamily="34" charset="0"/>
                <a:cs typeface="Arial" panose="020B0604020202020204" pitchFamily="34" charset="0"/>
              </a:rPr>
              <a:t>.  I think this </a:t>
            </a:r>
            <a:r>
              <a:rPr lang="en-GB" dirty="0" smtClean="0">
                <a:solidFill>
                  <a:srgbClr val="EA5B0C"/>
                </a:solidFill>
                <a:latin typeface="Arial" panose="020B0604020202020204" pitchFamily="34" charset="0"/>
                <a:cs typeface="Arial" panose="020B0604020202020204" pitchFamily="34" charset="0"/>
              </a:rPr>
              <a:t>because ...    This </a:t>
            </a:r>
            <a:r>
              <a:rPr lang="en-GB" dirty="0">
                <a:solidFill>
                  <a:srgbClr val="EA5B0C"/>
                </a:solidFill>
                <a:latin typeface="Arial" panose="020B0604020202020204" pitchFamily="34" charset="0"/>
                <a:cs typeface="Arial" panose="020B0604020202020204" pitchFamily="34" charset="0"/>
              </a:rPr>
              <a:t>could lead </a:t>
            </a:r>
            <a:r>
              <a:rPr lang="en-GB" dirty="0" smtClean="0">
                <a:solidFill>
                  <a:srgbClr val="EA5B0C"/>
                </a:solidFill>
                <a:latin typeface="Arial" panose="020B0604020202020204" pitchFamily="34" charset="0"/>
                <a:cs typeface="Arial" panose="020B0604020202020204" pitchFamily="34" charset="0"/>
              </a:rPr>
              <a:t>to … If </a:t>
            </a:r>
            <a:r>
              <a:rPr lang="en-GB" dirty="0">
                <a:solidFill>
                  <a:srgbClr val="EA5B0C"/>
                </a:solidFill>
                <a:latin typeface="Arial" panose="020B0604020202020204" pitchFamily="34" charset="0"/>
                <a:cs typeface="Arial" panose="020B0604020202020204" pitchFamily="34" charset="0"/>
              </a:rPr>
              <a:t>they </a:t>
            </a:r>
            <a:r>
              <a:rPr lang="en-GB" dirty="0" smtClean="0">
                <a:solidFill>
                  <a:srgbClr val="EA5B0C"/>
                </a:solidFill>
                <a:latin typeface="Arial" panose="020B0604020202020204" pitchFamily="34" charset="0"/>
                <a:cs typeface="Arial" panose="020B0604020202020204" pitchFamily="34" charset="0"/>
              </a:rPr>
              <a:t>do / don’t </a:t>
            </a:r>
            <a:r>
              <a:rPr lang="en-GB" dirty="0">
                <a:solidFill>
                  <a:srgbClr val="EA5B0C"/>
                </a:solidFill>
                <a:latin typeface="Arial" panose="020B0604020202020204" pitchFamily="34" charset="0"/>
                <a:cs typeface="Arial" panose="020B0604020202020204" pitchFamily="34" charset="0"/>
              </a:rPr>
              <a:t>then</a:t>
            </a:r>
            <a:r>
              <a:rPr lang="en-GB" dirty="0" smtClean="0">
                <a:solidFill>
                  <a:srgbClr val="EA5B0C"/>
                </a:solidFill>
                <a:latin typeface="Arial" panose="020B0604020202020204" pitchFamily="34" charset="0"/>
                <a:cs typeface="Arial" panose="020B0604020202020204" pitchFamily="34" charset="0"/>
              </a:rPr>
              <a:t>…</a:t>
            </a:r>
            <a:endParaRPr lang="en-GB"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346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3</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475568"/>
            <a:ext cx="11524129" cy="2246769"/>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You might be asked if A is the best solution to something or the best way, and to justify your answer</a:t>
            </a:r>
          </a:p>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It doesn’t directly give you anything to compare A with, but you can give your answer by weighing up the advantages and disadvantages in the context of the scenario, before coming to your final decision</a:t>
            </a:r>
          </a:p>
          <a:p>
            <a:pPr marL="0" lvl="1">
              <a:spcAft>
                <a:spcPts val="1200"/>
              </a:spcAft>
              <a:buClr>
                <a:srgbClr val="EA5B0C"/>
              </a:buClr>
            </a:pPr>
            <a:endParaRPr lang="en-GB" sz="20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7F54B3C8-5D78-45DB-904A-AC978380935E}"/>
              </a:ext>
            </a:extLst>
          </p:cNvPr>
          <p:cNvSpPr/>
          <p:nvPr/>
        </p:nvSpPr>
        <p:spPr>
          <a:xfrm>
            <a:off x="556555" y="3352800"/>
            <a:ext cx="11078890" cy="169345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pPr algn="ctr"/>
            <a:r>
              <a:rPr lang="en-GB" sz="2000" dirty="0">
                <a:solidFill>
                  <a:schemeClr val="bg1"/>
                </a:solidFill>
                <a:latin typeface="Arial" panose="020B0604020202020204" pitchFamily="34" charset="0"/>
                <a:cs typeface="Arial" panose="020B0604020202020204" pitchFamily="34" charset="0"/>
              </a:rPr>
              <a:t>Entering a new foreign market will offer huge marketing opportunities for ‘The Style Revolution’ a manufacturer of the latest trends for 21-35 year olds.  However, there may also be problems for them.  Which one of these three factors could cause them the most problems entering a new foreign market?  Justify your answer.</a:t>
            </a:r>
          </a:p>
          <a:p>
            <a:pPr algn="ctr"/>
            <a:r>
              <a:rPr lang="en-GB" sz="2000" b="1" dirty="0">
                <a:solidFill>
                  <a:schemeClr val="bg1"/>
                </a:solidFill>
                <a:latin typeface="Arial" panose="020B0604020202020204" pitchFamily="34" charset="0"/>
                <a:cs typeface="Arial" panose="020B0604020202020204" pitchFamily="34" charset="0"/>
              </a:rPr>
              <a:t>Economic differences, Lack of market knowledge, difference in language and culture</a:t>
            </a:r>
          </a:p>
        </p:txBody>
      </p:sp>
      <p:sp>
        <p:nvSpPr>
          <p:cNvPr id="7" name="Rounded Rectangle 6">
            <a:extLst>
              <a:ext uri="{FF2B5EF4-FFF2-40B4-BE49-F238E27FC236}">
                <a16:creationId xmlns:a16="http://schemas.microsoft.com/office/drawing/2014/main" id="{DB8B45DD-A638-4F1B-95FA-BF5917489698}"/>
              </a:ext>
            </a:extLst>
          </p:cNvPr>
          <p:cNvSpPr/>
          <p:nvPr/>
        </p:nvSpPr>
        <p:spPr>
          <a:xfrm>
            <a:off x="1583473" y="5311588"/>
            <a:ext cx="8698113" cy="98885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Draft your approach to answering this question</a:t>
            </a:r>
          </a:p>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You have 3 minutes</a:t>
            </a:r>
          </a:p>
        </p:txBody>
      </p:sp>
    </p:spTree>
    <p:extLst>
      <p:ext uri="{BB962C8B-B14F-4D97-AF65-F5344CB8AC3E}">
        <p14:creationId xmlns:p14="http://schemas.microsoft.com/office/powerpoint/2010/main" val="3817544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Summary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87798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Your judgement, recommendation or justification should be based on the evidence.</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Show that you have understood the issues being discussed and that you can relate them to the scenario so you are answering in context</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Arrive at a judgement when you have to make a decision,  making sure there is support for your reasoning and why</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must ensure that your answer is in the context of the business the question is about, as these types of questions will allocate marks for knowledge, application and analysis too.</a:t>
            </a:r>
          </a:p>
        </p:txBody>
      </p:sp>
    </p:spTree>
    <p:extLst>
      <p:ext uri="{BB962C8B-B14F-4D97-AF65-F5344CB8AC3E}">
        <p14:creationId xmlns:p14="http://schemas.microsoft.com/office/powerpoint/2010/main" val="160846399"/>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11011</TotalTime>
  <Words>2271</Words>
  <Application>Microsoft Office PowerPoint</Application>
  <PresentationFormat>Widescreen</PresentationFormat>
  <Paragraphs>144</Paragraphs>
  <Slides>17</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312</cp:revision>
  <cp:lastPrinted>2018-01-14T21:28:16Z</cp:lastPrinted>
  <dcterms:created xsi:type="dcterms:W3CDTF">2018-01-14T21:11:47Z</dcterms:created>
  <dcterms:modified xsi:type="dcterms:W3CDTF">2019-07-10T16:00:43Z</dcterms:modified>
</cp:coreProperties>
</file>