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9" r:id="rId2"/>
    <p:sldId id="270" r:id="rId3"/>
    <p:sldId id="259" r:id="rId4"/>
    <p:sldId id="260" r:id="rId5"/>
    <p:sldId id="261" r:id="rId6"/>
    <p:sldId id="262" r:id="rId7"/>
    <p:sldId id="263" r:id="rId8"/>
    <p:sldId id="264"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575756"/>
    <a:srgbClr val="41B6E6"/>
    <a:srgbClr val="F9BC9A"/>
    <a:srgbClr val="F4A1B8"/>
    <a:srgbClr val="E219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3765" autoAdjust="0"/>
  </p:normalViewPr>
  <p:slideViewPr>
    <p:cSldViewPr snapToGrid="0">
      <p:cViewPr varScale="1">
        <p:scale>
          <a:sx n="74" d="100"/>
          <a:sy n="74" d="100"/>
        </p:scale>
        <p:origin x="84" y="43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651129-EA43-47D1-9279-6F34F298699E}" type="datetimeFigureOut">
              <a:rPr lang="en-GB" smtClean="0"/>
              <a:t>18/07/2019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BF28F-27B2-4FC7-B575-15E6401A286A}" type="slidenum">
              <a:rPr lang="en-GB" smtClean="0"/>
              <a:t>‹#›</a:t>
            </a:fld>
            <a:endParaRPr lang="en-GB"/>
          </a:p>
        </p:txBody>
      </p:sp>
    </p:spTree>
    <p:extLst>
      <p:ext uri="{BB962C8B-B14F-4D97-AF65-F5344CB8AC3E}">
        <p14:creationId xmlns:p14="http://schemas.microsoft.com/office/powerpoint/2010/main" val="1734285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35986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Students use the links to answer these questions. This gives them to do some revision and some preparatory work for the session independently or in pairs. </a:t>
            </a:r>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9937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Remind students of this graph which they met at the end of the last lesson. </a:t>
            </a:r>
            <a:r>
              <a:rPr lang="en-GB" i="1" dirty="0"/>
              <a:t>What is the same and what is different this time? </a:t>
            </a:r>
            <a:r>
              <a:rPr lang="en-GB" dirty="0"/>
              <a:t>Point out that the x axis is still labelled Time but that in this case the y axis is labelled velocity and measured in ms</a:t>
            </a:r>
            <a:r>
              <a:rPr lang="en-GB" baseline="30000" dirty="0"/>
              <a:t>-1  </a:t>
            </a:r>
            <a:r>
              <a:rPr lang="en-GB" baseline="0" dirty="0"/>
              <a:t>Ask</a:t>
            </a:r>
            <a:r>
              <a:rPr lang="en-GB" dirty="0"/>
              <a:t> students the two questions on the slide. Take feedback but don’t </a:t>
            </a:r>
            <a:r>
              <a:rPr lang="en-GB" dirty="0" smtClean="0"/>
              <a:t>comment </a:t>
            </a:r>
            <a:r>
              <a:rPr lang="en-GB" dirty="0"/>
              <a:t>at this stage </a:t>
            </a:r>
            <a:r>
              <a:rPr lang="en-GB" sz="1200" kern="1200" dirty="0">
                <a:solidFill>
                  <a:schemeClr val="tx1"/>
                </a:solidFill>
                <a:latin typeface="+mn-lt"/>
                <a:ea typeface="ＭＳ Ｐゴシック" panose="020B0600070205080204" pitchFamily="34" charset="-128"/>
                <a:cs typeface="ＭＳ Ｐゴシック" charset="0"/>
              </a:rPr>
              <a:t>but say we will come back to it later in the session. Ask them if they can think of a scenario (story) for the graph. Ask them to share their scenario with a partner but again do not comment on this at this stage. </a:t>
            </a:r>
            <a:r>
              <a:rPr lang="en-GB" sz="1200" b="1" i="1" kern="1200" dirty="0">
                <a:solidFill>
                  <a:schemeClr val="tx1"/>
                </a:solidFill>
                <a:latin typeface="+mn-lt"/>
                <a:ea typeface="ＭＳ Ｐゴシック" panose="020B0600070205080204" pitchFamily="34" charset="-128"/>
                <a:cs typeface="ＭＳ Ｐゴシック" charset="0"/>
              </a:rPr>
              <a:t>Note copies of this graph are available for students to use on worksheet </a:t>
            </a:r>
            <a:r>
              <a:rPr lang="en-GB" sz="1200" b="1" i="1" kern="1200" dirty="0" smtClean="0">
                <a:solidFill>
                  <a:schemeClr val="tx1"/>
                </a:solidFill>
                <a:latin typeface="+mn-lt"/>
                <a:ea typeface="ＭＳ Ｐゴシック" panose="020B0600070205080204" pitchFamily="34" charset="-128"/>
                <a:cs typeface="ＭＳ Ｐゴシック" charset="0"/>
              </a:rPr>
              <a:t>5a velocity </a:t>
            </a:r>
            <a:r>
              <a:rPr lang="en-GB" sz="1200" b="1" i="1" kern="1200" dirty="0">
                <a:solidFill>
                  <a:schemeClr val="tx1"/>
                </a:solidFill>
                <a:latin typeface="+mn-lt"/>
                <a:ea typeface="ＭＳ Ｐゴシック" panose="020B0600070205080204" pitchFamily="34" charset="-128"/>
                <a:cs typeface="ＭＳ Ｐゴシック" charset="0"/>
              </a:rPr>
              <a:t>time graph. </a:t>
            </a:r>
            <a:endParaRPr lang="en-GB" b="1" i="1"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81819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a student to point to this part of the journey on the graph. Give students time to work though the calculation before animating it. Work though the remaining animations giving students time to think about the questions in pairs before animating. </a:t>
            </a:r>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3093384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a student to define acceleration before animating. Ask students what is happening between 0 and 5 seconds? (The cyclist is accelerating) What is happening between 5 and 20 </a:t>
            </a:r>
            <a:r>
              <a:rPr lang="en-GB" dirty="0" smtClean="0"/>
              <a:t>seconds? </a:t>
            </a:r>
            <a:r>
              <a:rPr lang="en-GB" dirty="0"/>
              <a:t>(The cyclist is  travelling at a constant velocity) What is happening between 20 and 36 seconds? (The cyclist is decelerating or in correct mathematical terms it has a negative acceleration).</a:t>
            </a:r>
          </a:p>
          <a:p>
            <a:r>
              <a:rPr lang="en-GB" dirty="0"/>
              <a:t>Before moving to the next slide ask students working in pairs to think about how they can work out the acceleration between 0 and 5 seconds and how far the cyclist travels during this period? What is the </a:t>
            </a:r>
            <a:r>
              <a:rPr lang="en-GB" dirty="0" smtClean="0"/>
              <a:t>cyclist’s </a:t>
            </a:r>
            <a:r>
              <a:rPr lang="en-GB" dirty="0"/>
              <a:t>average speed during this time? Ask for feedback but don't make any comments at this stage. </a:t>
            </a:r>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574607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latin typeface="+mn-lt"/>
                <a:ea typeface="ＭＳ Ｐゴシック" panose="020B0600070205080204" pitchFamily="34" charset="-128"/>
                <a:cs typeface="ＭＳ Ｐゴシック" charset="0"/>
              </a:rPr>
              <a:t>Ask students to reflect on their initial scenario. Does it fit with the picture presented by the graph? If not could they make it fit by changing the axes of the measurements used for example hours </a:t>
            </a:r>
            <a:r>
              <a:rPr lang="en-GB" sz="1200" kern="1200" dirty="0" smtClean="0">
                <a:solidFill>
                  <a:schemeClr val="tx1"/>
                </a:solidFill>
                <a:latin typeface="+mn-lt"/>
                <a:ea typeface="ＭＳ Ｐゴシック" panose="020B0600070205080204" pitchFamily="34" charset="-128"/>
                <a:cs typeface="ＭＳ Ｐゴシック" charset="0"/>
              </a:rPr>
              <a:t>instead of seconds</a:t>
            </a:r>
            <a:r>
              <a:rPr lang="en-GB" sz="1200" kern="1200" dirty="0">
                <a:solidFill>
                  <a:schemeClr val="tx1"/>
                </a:solidFill>
                <a:latin typeface="+mn-lt"/>
                <a:ea typeface="ＭＳ Ｐゴシック" panose="020B0600070205080204" pitchFamily="34" charset="-128"/>
                <a:cs typeface="ＭＳ Ｐゴシック" charset="0"/>
              </a:rPr>
              <a:t>, kilometres instead of metres? If they can't make their scenario fit ask them to explain why not? So for example it is difficult to show acceleration for a car along with a reasonable distance travelled</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518894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latin typeface="+mn-lt"/>
                <a:ea typeface="ＭＳ Ｐゴシック" panose="020B0600070205080204" pitchFamily="34" charset="-128"/>
                <a:cs typeface="ＭＳ Ｐゴシック" charset="0"/>
              </a:rPr>
              <a:t>. </a:t>
            </a:r>
            <a:endParaRPr lang="en-GB"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231077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the questions, the questions are also on the </a:t>
            </a:r>
            <a:r>
              <a:rPr lang="en-GB" b="1" dirty="0"/>
              <a:t>worksheet </a:t>
            </a:r>
            <a:r>
              <a:rPr lang="en-GB" b="1" dirty="0" smtClean="0"/>
              <a:t>5b Area under the curve </a:t>
            </a:r>
            <a:r>
              <a:rPr lang="en-GB" dirty="0" smtClean="0"/>
              <a:t>so </a:t>
            </a:r>
            <a:r>
              <a:rPr lang="en-GB" dirty="0"/>
              <a:t>the activity can be differentiated depending on the amount of support that is given to answer the questions and do the calculations. To assess their understanding students complete </a:t>
            </a:r>
            <a:r>
              <a:rPr lang="en-GB" b="1" i="1" dirty="0"/>
              <a:t>worksheet </a:t>
            </a:r>
            <a:r>
              <a:rPr lang="en-GB" b="1" i="1" dirty="0" smtClean="0"/>
              <a:t>5b Area</a:t>
            </a:r>
            <a:r>
              <a:rPr lang="en-GB" b="1" i="1" baseline="0" dirty="0" smtClean="0"/>
              <a:t> under the curve</a:t>
            </a:r>
            <a:endParaRPr lang="en-GB" b="1" i="1" dirty="0"/>
          </a:p>
        </p:txBody>
      </p:sp>
      <p:sp>
        <p:nvSpPr>
          <p:cNvPr id="4" name="Date Placeholder 3"/>
          <p:cNvSpPr>
            <a:spLocks noGrp="1"/>
          </p:cNvSpPr>
          <p:nvPr>
            <p:ph type="dt" idx="10"/>
          </p:nvPr>
        </p:nvSpPr>
        <p:spPr/>
        <p:txBody>
          <a:bodyPr/>
          <a:lstStyle/>
          <a:p>
            <a:pPr>
              <a:defRPr/>
            </a:pPr>
            <a:endParaRPr lang="en-US"/>
          </a:p>
        </p:txBody>
      </p:sp>
    </p:spTree>
    <p:extLst>
      <p:ext uri="{BB962C8B-B14F-4D97-AF65-F5344CB8AC3E}">
        <p14:creationId xmlns:p14="http://schemas.microsoft.com/office/powerpoint/2010/main" val="1933691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B62AEC3-2E3C-4FF5-9EA4-E1E3C372C297}"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4045735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62AEC3-2E3C-4FF5-9EA4-E1E3C372C297}"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280760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62AEC3-2E3C-4FF5-9EA4-E1E3C372C297}"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1606147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B62AEC3-2E3C-4FF5-9EA4-E1E3C372C297}"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1002893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B62AEC3-2E3C-4FF5-9EA4-E1E3C372C297}"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2316483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B62AEC3-2E3C-4FF5-9EA4-E1E3C372C297}"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48279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B62AEC3-2E3C-4FF5-9EA4-E1E3C372C297}"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3805746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B62AEC3-2E3C-4FF5-9EA4-E1E3C372C297}"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2462641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62AEC3-2E3C-4FF5-9EA4-E1E3C372C297}"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62072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B62AEC3-2E3C-4FF5-9EA4-E1E3C372C297}"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173344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B62AEC3-2E3C-4FF5-9EA4-E1E3C372C297}"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3D0F-3F01-4C16-8EB5-7EE4729FDBD4}" type="slidenum">
              <a:rPr lang="en-GB" smtClean="0"/>
              <a:t>‹#›</a:t>
            </a:fld>
            <a:endParaRPr lang="en-GB"/>
          </a:p>
        </p:txBody>
      </p:sp>
    </p:spTree>
    <p:extLst>
      <p:ext uri="{BB962C8B-B14F-4D97-AF65-F5344CB8AC3E}">
        <p14:creationId xmlns:p14="http://schemas.microsoft.com/office/powerpoint/2010/main" val="211001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2AEC3-2E3C-4FF5-9EA4-E1E3C372C297}"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33D0F-3F01-4C16-8EB5-7EE4729FDBD4}" type="slidenum">
              <a:rPr lang="en-GB" smtClean="0"/>
              <a:t>‹#›</a:t>
            </a:fld>
            <a:endParaRPr lang="en-GB"/>
          </a:p>
        </p:txBody>
      </p:sp>
    </p:spTree>
    <p:extLst>
      <p:ext uri="{BB962C8B-B14F-4D97-AF65-F5344CB8AC3E}">
        <p14:creationId xmlns:p14="http://schemas.microsoft.com/office/powerpoint/2010/main" val="1444679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mathsisfun.com/measure/metric-acceleration.html" TargetMode="External"/><Relationship Id="rId4" Type="http://schemas.openxmlformats.org/officeDocument/2006/relationships/hyperlink" Target="https://www.mathsisfun.com/measure/speed-velocity.html"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tmp"/></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7.png"/><Relationship Id="rId7" Type="http://schemas.openxmlformats.org/officeDocument/2006/relationships/image" Target="../media/image5.tmp"/><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8256494" cy="1969770"/>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a:t>
            </a:r>
            <a:r>
              <a:rPr lang="en-GB" sz="2600" b="1" dirty="0" smtClean="0">
                <a:latin typeface="Arial" panose="020B0604020202020204" pitchFamily="34" charset="0"/>
                <a:cs typeface="Arial" panose="020B0604020202020204" pitchFamily="34" charset="0"/>
              </a:rPr>
              <a:t> </a:t>
            </a:r>
            <a:r>
              <a:rPr lang="en-GB" sz="2600" b="1" dirty="0" smtClean="0">
                <a:latin typeface="Arial" panose="020B0604020202020204" pitchFamily="34" charset="0"/>
                <a:cs typeface="Arial" panose="020B0604020202020204" pitchFamily="34" charset="0"/>
              </a:rPr>
              <a:t>Pack Unit conversions</a:t>
            </a:r>
          </a:p>
          <a:p>
            <a:r>
              <a:rPr lang="en-GB" sz="2600" dirty="0" smtClean="0">
                <a:latin typeface="Arial" panose="020B0604020202020204" pitchFamily="34" charset="0"/>
                <a:cs typeface="Arial" panose="020B0604020202020204" pitchFamily="34" charset="0"/>
              </a:rPr>
              <a:t>Lesson 5: Interpreting travel graphs – Extension </a:t>
            </a:r>
          </a:p>
          <a:p>
            <a:endParaRPr lang="en-GB" dirty="0" smtClean="0">
              <a:latin typeface="Arial" panose="020B0604020202020204" pitchFamily="34" charset="0"/>
              <a:cs typeface="Arial" panose="020B0604020202020204" pitchFamily="34" charset="0"/>
            </a:endParaRPr>
          </a:p>
          <a:p>
            <a:r>
              <a:rPr lang="en-GB" sz="2600" b="1" smtClean="0">
                <a:solidFill>
                  <a:srgbClr val="EA5B0C"/>
                </a:solidFill>
                <a:latin typeface="Arial" panose="020B0604020202020204" pitchFamily="34" charset="0"/>
                <a:cs typeface="Arial" panose="020B0604020202020204" pitchFamily="34" charset="0"/>
              </a:rPr>
              <a:t>Cambridge </a:t>
            </a:r>
            <a:r>
              <a:rPr lang="en-GB" sz="2600" b="1">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
        <p:nvSpPr>
          <p:cNvPr id="8" name="TextBox 7"/>
          <p:cNvSpPr txBox="1"/>
          <p:nvPr/>
        </p:nvSpPr>
        <p:spPr>
          <a:xfrm>
            <a:off x="4715694" y="6239434"/>
            <a:ext cx="277595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smtClean="0">
                <a:latin typeface="Arial" panose="020B0604020202020204" pitchFamily="34" charset="0"/>
                <a:cs typeface="Arial" panose="020B0604020202020204" pitchFamily="34" charset="0"/>
              </a:rPr>
              <a:t>Copyright © UCLES March 2018</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1016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303713E3-14D8-49E7-8C7C-8CE831547A9F}"/>
              </a:ext>
            </a:extLst>
          </p:cNvPr>
          <p:cNvSpPr>
            <a:spLocks noGrp="1"/>
          </p:cNvSpPr>
          <p:nvPr>
            <p:ph idx="1"/>
          </p:nvPr>
        </p:nvSpPr>
        <p:spPr>
          <a:xfrm>
            <a:off x="632138" y="1683958"/>
            <a:ext cx="10515600" cy="4351338"/>
          </a:xfrm>
        </p:spPr>
        <p:txBody>
          <a:bodyPr>
            <a:normAutofit lnSpcReduction="10000"/>
          </a:bodyPr>
          <a:lstStyle/>
          <a:p>
            <a:pPr marL="514350" indent="-514350" eaLnBrk="1" hangingPunct="1">
              <a:buFont typeface="+mj-lt"/>
              <a:buAutoNum type="arabicPeriod"/>
              <a:tabLst>
                <a:tab pos="363538" algn="l"/>
              </a:tabLst>
            </a:pPr>
            <a:r>
              <a:rPr lang="en-GB" altLang="en-US" sz="2800" dirty="0">
                <a:latin typeface="Arial" panose="020B0604020202020204" pitchFamily="34" charset="0"/>
                <a:ea typeface="ＭＳ Ｐゴシック" panose="020B0600070205080204" pitchFamily="34" charset="-128"/>
                <a:cs typeface="Arial" panose="020B0604020202020204" pitchFamily="34" charset="0"/>
              </a:rPr>
              <a:t>Explain why using triangles and trapezia to </a:t>
            </a:r>
            <a:r>
              <a:rPr lang="en-GB" altLang="en-US" sz="2800" dirty="0">
                <a:latin typeface="Arial" panose="020B0604020202020204" pitchFamily="34" charset="0"/>
                <a:cs typeface="Arial" panose="020B0604020202020204" pitchFamily="34" charset="0"/>
              </a:rPr>
              <a:t>find the area under a curve </a:t>
            </a:r>
            <a:r>
              <a:rPr lang="en-GB" altLang="en-US" sz="2800" dirty="0">
                <a:latin typeface="Arial" panose="020B0604020202020204" pitchFamily="34" charset="0"/>
                <a:ea typeface="ＭＳ Ｐゴシック" panose="020B0600070205080204" pitchFamily="34" charset="-128"/>
                <a:cs typeface="Arial" panose="020B0604020202020204" pitchFamily="34" charset="0"/>
              </a:rPr>
              <a:t>only give an estimate of the actual distance travelled? </a:t>
            </a:r>
          </a:p>
          <a:p>
            <a:pPr marL="514350" indent="-514350" eaLnBrk="1" hangingPunct="1">
              <a:buFont typeface="+mj-lt"/>
              <a:buAutoNum type="arabicPeriod"/>
              <a:tabLst>
                <a:tab pos="363538" algn="l"/>
              </a:tabLst>
            </a:pPr>
            <a:r>
              <a:rPr lang="en-GB" altLang="en-US" sz="2800" dirty="0">
                <a:latin typeface="Arial" panose="020B0604020202020204" pitchFamily="34" charset="0"/>
                <a:ea typeface="ＭＳ Ｐゴシック" panose="020B0600070205080204" pitchFamily="34" charset="-128"/>
                <a:cs typeface="Arial" panose="020B0604020202020204" pitchFamily="34" charset="0"/>
              </a:rPr>
              <a:t>When is an estimate smaller than the actual value?  When is it larger?</a:t>
            </a:r>
          </a:p>
          <a:p>
            <a:pPr marL="514350" indent="-514350" eaLnBrk="1" hangingPunct="1">
              <a:buFont typeface="+mj-lt"/>
              <a:buAutoNum type="arabicPeriod"/>
              <a:tabLst>
                <a:tab pos="363538" algn="l"/>
              </a:tabLst>
            </a:pPr>
            <a:r>
              <a:rPr lang="en-GB" altLang="en-US" sz="2800" dirty="0">
                <a:latin typeface="Arial" panose="020B0604020202020204" pitchFamily="34" charset="0"/>
                <a:ea typeface="ＭＳ Ｐゴシック" panose="020B0600070205080204" pitchFamily="34" charset="-128"/>
                <a:cs typeface="Arial" panose="020B0604020202020204" pitchFamily="34" charset="0"/>
              </a:rPr>
              <a:t>How can you improve the estimate?</a:t>
            </a:r>
          </a:p>
          <a:p>
            <a:pPr marL="514350" indent="-514350" eaLnBrk="1" hangingPunct="1">
              <a:buFont typeface="+mj-lt"/>
              <a:buAutoNum type="arabicPeriod"/>
              <a:tabLst>
                <a:tab pos="363538" algn="l"/>
              </a:tabLst>
            </a:pPr>
            <a:r>
              <a:rPr lang="en-GB" altLang="en-US" sz="2800" dirty="0">
                <a:latin typeface="Arial" panose="020B0604020202020204" pitchFamily="34" charset="0"/>
                <a:ea typeface="ＭＳ Ｐゴシック" panose="020B0600070205080204" pitchFamily="34" charset="-128"/>
                <a:cs typeface="Arial" panose="020B0604020202020204" pitchFamily="34" charset="0"/>
              </a:rPr>
              <a:t>How well do you think the graphs you have studied model the actual speed of real cars?</a:t>
            </a:r>
          </a:p>
          <a:p>
            <a:pPr marL="514350" indent="-514350" eaLnBrk="1" hangingPunct="1">
              <a:buFont typeface="+mj-lt"/>
              <a:buAutoNum type="arabicPeriod"/>
              <a:tabLst>
                <a:tab pos="363538" algn="l"/>
              </a:tabLst>
            </a:pPr>
            <a:r>
              <a:rPr lang="en-GB" altLang="en-US" sz="2800" dirty="0">
                <a:latin typeface="Arial" panose="020B0604020202020204" pitchFamily="34" charset="0"/>
                <a:ea typeface="ＭＳ Ｐゴシック" panose="020B0600070205080204" pitchFamily="34" charset="-128"/>
                <a:cs typeface="Arial" panose="020B0604020202020204" pitchFamily="34" charset="0"/>
              </a:rPr>
              <a:t>In what way would graphs showing actual speeds differ from those used in this session?</a:t>
            </a:r>
          </a:p>
          <a:p>
            <a:pPr marL="363538" indent="-363538">
              <a:buNone/>
              <a:tabLst>
                <a:tab pos="363538" algn="l"/>
              </a:tabLst>
            </a:pPr>
            <a:endParaRPr lang="en-GB" altLang="en-US" sz="2800" dirty="0">
              <a:ea typeface="ＭＳ Ｐゴシック" panose="020B0600070205080204" pitchFamily="34" charset="-128"/>
            </a:endParaRPr>
          </a:p>
          <a:p>
            <a:pPr marL="363538" indent="-363538">
              <a:tabLst>
                <a:tab pos="363538" algn="l"/>
              </a:tabLst>
            </a:pPr>
            <a:endParaRPr lang="en-GB" altLang="en-US" sz="2800" dirty="0">
              <a:ea typeface="ＭＳ Ｐゴシック" panose="020B0600070205080204" pitchFamily="34" charset="-128"/>
            </a:endParaRPr>
          </a:p>
          <a:p>
            <a:pPr marL="363538" indent="-363538">
              <a:tabLst>
                <a:tab pos="363538" algn="l"/>
              </a:tabLst>
            </a:pPr>
            <a:endParaRPr lang="en-GB" altLang="en-US" sz="2800" dirty="0">
              <a:ea typeface="ＭＳ Ｐゴシック" panose="020B0600070205080204" pitchFamily="34" charset="-128"/>
            </a:endParaRPr>
          </a:p>
          <a:p>
            <a:pPr marL="363538" indent="-363538" eaLnBrk="1" hangingPunct="1">
              <a:buNone/>
              <a:tabLst>
                <a:tab pos="363538" algn="l"/>
              </a:tabLst>
            </a:pPr>
            <a:endParaRPr lang="en-US" altLang="en-US" sz="2400" dirty="0">
              <a:ea typeface="ＭＳ Ｐゴシック" panose="020B0600070205080204" pitchFamily="34" charset="-128"/>
            </a:endParaRPr>
          </a:p>
          <a:p>
            <a:pPr marL="363538" indent="-363538" eaLnBrk="1" hangingPunct="1">
              <a:buNone/>
              <a:tabLst>
                <a:tab pos="363538" algn="l"/>
              </a:tabLst>
            </a:pPr>
            <a:endParaRPr lang="en-US" altLang="en-US" sz="2400" dirty="0">
              <a:ea typeface="ＭＳ Ｐゴシック" panose="020B0600070205080204" pitchFamily="34" charset="-128"/>
            </a:endParaRPr>
          </a:p>
          <a:p>
            <a:pPr marL="363538" indent="-363538" eaLnBrk="1" hangingPunct="1">
              <a:buNone/>
              <a:tabLst>
                <a:tab pos="363538" algn="l"/>
              </a:tabLst>
            </a:pPr>
            <a:endParaRPr lang="en-US" altLang="en-US" sz="2400" dirty="0">
              <a:ea typeface="ＭＳ Ｐゴシック" panose="020B0600070205080204" pitchFamily="34" charset="-128"/>
            </a:endParaRPr>
          </a:p>
          <a:p>
            <a:pPr marL="363538" indent="-363538" eaLnBrk="1" hangingPunct="1">
              <a:buNone/>
              <a:tabLst>
                <a:tab pos="363538" algn="l"/>
              </a:tabLst>
            </a:pPr>
            <a:endParaRPr lang="en-US" altLang="en-US" sz="2400" dirty="0">
              <a:ea typeface="ＭＳ Ｐゴシック" panose="020B0600070205080204" pitchFamily="34" charset="-128"/>
            </a:endParaRPr>
          </a:p>
          <a:p>
            <a:pPr marL="363538" indent="-363538" eaLnBrk="1" hangingPunct="1">
              <a:buNone/>
              <a:tabLst>
                <a:tab pos="363538" algn="l"/>
              </a:tabLst>
            </a:pPr>
            <a:endParaRPr lang="en-US" altLang="en-US" sz="2400" dirty="0">
              <a:ea typeface="ＭＳ Ｐゴシック" panose="020B0600070205080204" pitchFamily="34" charset="-128"/>
            </a:endParaRPr>
          </a:p>
        </p:txBody>
      </p:sp>
      <p:sp>
        <p:nvSpPr>
          <p:cNvPr id="13316" name="Content Placeholder 1">
            <a:extLst>
              <a:ext uri="{FF2B5EF4-FFF2-40B4-BE49-F238E27FC236}">
                <a16:creationId xmlns:a16="http://schemas.microsoft.com/office/drawing/2014/main" id="{13AAA2F8-BC2C-49BE-B33E-23DC8F314609}"/>
              </a:ext>
            </a:extLst>
          </p:cNvPr>
          <p:cNvSpPr txBox="1">
            <a:spLocks/>
          </p:cNvSpPr>
          <p:nvPr/>
        </p:nvSpPr>
        <p:spPr bwMode="auto">
          <a:xfrm>
            <a:off x="2392364" y="2422526"/>
            <a:ext cx="5303837"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b="1" i="1">
                <a:solidFill>
                  <a:schemeClr val="tx2"/>
                </a:solidFill>
                <a:latin typeface="Comic Sans MS" panose="030F0702030302020204" pitchFamily="66" charset="0"/>
                <a:ea typeface="ＭＳ Ｐゴシック" panose="020B0600070205080204" pitchFamily="34" charset="-128"/>
              </a:defRPr>
            </a:lvl1pPr>
            <a:lvl2pPr marL="742950" indent="-285750">
              <a:defRPr b="1" i="1">
                <a:solidFill>
                  <a:schemeClr val="tx2"/>
                </a:solidFill>
                <a:latin typeface="Comic Sans MS" panose="030F0702030302020204" pitchFamily="66" charset="0"/>
                <a:ea typeface="ＭＳ Ｐゴシック" panose="020B0600070205080204" pitchFamily="34" charset="-128"/>
              </a:defRPr>
            </a:lvl2pPr>
            <a:lvl3pPr marL="1143000" indent="-228600">
              <a:defRPr b="1" i="1">
                <a:solidFill>
                  <a:schemeClr val="tx2"/>
                </a:solidFill>
                <a:latin typeface="Comic Sans MS" panose="030F0702030302020204" pitchFamily="66" charset="0"/>
                <a:ea typeface="ＭＳ Ｐゴシック" panose="020B0600070205080204" pitchFamily="34" charset="-128"/>
              </a:defRPr>
            </a:lvl3pPr>
            <a:lvl4pPr marL="1600200" indent="-228600">
              <a:defRPr b="1" i="1">
                <a:solidFill>
                  <a:schemeClr val="tx2"/>
                </a:solidFill>
                <a:latin typeface="Comic Sans MS" panose="030F0702030302020204" pitchFamily="66" charset="0"/>
                <a:ea typeface="ＭＳ Ｐゴシック" panose="020B0600070205080204" pitchFamily="34" charset="-128"/>
              </a:defRPr>
            </a:lvl4pPr>
            <a:lvl5pPr marL="2057400" indent="-228600">
              <a:defRPr b="1" i="1">
                <a:solidFill>
                  <a:schemeClr val="tx2"/>
                </a:solidFill>
                <a:latin typeface="Comic Sans MS" panose="030F0702030302020204" pitchFamily="66" charset="0"/>
                <a:ea typeface="ＭＳ Ｐゴシック" panose="020B0600070205080204" pitchFamily="34" charset="-128"/>
              </a:defRPr>
            </a:lvl5pPr>
            <a:lvl6pPr marL="2514600" indent="-228600" eaLnBrk="0" fontAlgn="base" hangingPunct="0">
              <a:spcBef>
                <a:spcPct val="0"/>
              </a:spcBef>
              <a:spcAft>
                <a:spcPct val="0"/>
              </a:spcAft>
              <a:defRPr b="1" i="1">
                <a:solidFill>
                  <a:schemeClr val="tx2"/>
                </a:solidFill>
                <a:latin typeface="Comic Sans MS" panose="030F0702030302020204" pitchFamily="66" charset="0"/>
                <a:ea typeface="ＭＳ Ｐゴシック" panose="020B0600070205080204" pitchFamily="34" charset="-128"/>
              </a:defRPr>
            </a:lvl6pPr>
            <a:lvl7pPr marL="2971800" indent="-228600" eaLnBrk="0" fontAlgn="base" hangingPunct="0">
              <a:spcBef>
                <a:spcPct val="0"/>
              </a:spcBef>
              <a:spcAft>
                <a:spcPct val="0"/>
              </a:spcAft>
              <a:defRPr b="1" i="1">
                <a:solidFill>
                  <a:schemeClr val="tx2"/>
                </a:solidFill>
                <a:latin typeface="Comic Sans MS" panose="030F0702030302020204" pitchFamily="66" charset="0"/>
                <a:ea typeface="ＭＳ Ｐゴシック" panose="020B0600070205080204" pitchFamily="34" charset="-128"/>
              </a:defRPr>
            </a:lvl7pPr>
            <a:lvl8pPr marL="3429000" indent="-228600" eaLnBrk="0" fontAlgn="base" hangingPunct="0">
              <a:spcBef>
                <a:spcPct val="0"/>
              </a:spcBef>
              <a:spcAft>
                <a:spcPct val="0"/>
              </a:spcAft>
              <a:defRPr b="1" i="1">
                <a:solidFill>
                  <a:schemeClr val="tx2"/>
                </a:solidFill>
                <a:latin typeface="Comic Sans MS" panose="030F0702030302020204" pitchFamily="66" charset="0"/>
                <a:ea typeface="ＭＳ Ｐゴシック" panose="020B0600070205080204" pitchFamily="34" charset="-128"/>
              </a:defRPr>
            </a:lvl8pPr>
            <a:lvl9pPr marL="3886200" indent="-228600" eaLnBrk="0" fontAlgn="base" hangingPunct="0">
              <a:spcBef>
                <a:spcPct val="0"/>
              </a:spcBef>
              <a:spcAft>
                <a:spcPct val="0"/>
              </a:spcAft>
              <a:defRPr b="1" i="1">
                <a:solidFill>
                  <a:schemeClr val="tx2"/>
                </a:solidFill>
                <a:latin typeface="Comic Sans MS" panose="030F0702030302020204" pitchFamily="66" charset="0"/>
                <a:ea typeface="ＭＳ Ｐゴシック" panose="020B0600070205080204" pitchFamily="34" charset="-128"/>
              </a:defRPr>
            </a:lvl9pPr>
          </a:lstStyle>
          <a:p>
            <a:pPr>
              <a:spcAft>
                <a:spcPts val="600"/>
              </a:spcAft>
              <a:buClr>
                <a:schemeClr val="accent1"/>
              </a:buClr>
            </a:pPr>
            <a:endParaRPr lang="en-US" altLang="en-US" sz="2400">
              <a:latin typeface="Calibri" panose="020F0502020204030204" pitchFamily="34" charset="0"/>
            </a:endParaRP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Questions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2209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2EE3C-8729-4A24-BF40-4B382CC16248}"/>
              </a:ext>
            </a:extLst>
          </p:cNvPr>
          <p:cNvSpPr>
            <a:spLocks noGrp="1"/>
          </p:cNvSpPr>
          <p:nvPr>
            <p:ph idx="1"/>
          </p:nvPr>
        </p:nvSpPr>
        <p:spPr>
          <a:xfrm>
            <a:off x="400317" y="1761231"/>
            <a:ext cx="11152031" cy="4351338"/>
          </a:xfrm>
        </p:spPr>
        <p:txBody>
          <a:bodyPr/>
          <a:lstStyle/>
          <a:p>
            <a:pPr>
              <a:buClr>
                <a:srgbClr val="EA5B0C"/>
              </a:buClr>
            </a:pPr>
            <a:r>
              <a:rPr lang="en-US" dirty="0" smtClean="0">
                <a:latin typeface="Arial" panose="020B0604020202020204" pitchFamily="34" charset="0"/>
                <a:cs typeface="Arial" panose="020B0604020202020204" pitchFamily="34" charset="0"/>
              </a:rPr>
              <a:t>applying </a:t>
            </a:r>
            <a:r>
              <a:rPr lang="en-US" dirty="0">
                <a:latin typeface="Arial" panose="020B0604020202020204" pitchFamily="34" charset="0"/>
                <a:cs typeface="Arial" panose="020B0604020202020204" pitchFamily="34" charset="0"/>
              </a:rPr>
              <a:t>the idea of rate of change to </a:t>
            </a:r>
            <a:r>
              <a:rPr lang="en-US" dirty="0" smtClean="0">
                <a:latin typeface="Arial" panose="020B0604020202020204" pitchFamily="34" charset="0"/>
                <a:cs typeface="Arial" panose="020B0604020202020204" pitchFamily="34" charset="0"/>
              </a:rPr>
              <a:t>velocity-time </a:t>
            </a:r>
            <a:r>
              <a:rPr lang="en-US" dirty="0">
                <a:latin typeface="Arial" panose="020B0604020202020204" pitchFamily="34" charset="0"/>
                <a:cs typeface="Arial" panose="020B0604020202020204" pitchFamily="34" charset="0"/>
              </a:rPr>
              <a:t>graphs</a:t>
            </a:r>
          </a:p>
          <a:p>
            <a:pPr>
              <a:buClr>
                <a:srgbClr val="EA5B0C"/>
              </a:buClr>
            </a:pPr>
            <a:r>
              <a:rPr lang="en-US" dirty="0" smtClean="0">
                <a:latin typeface="Arial" panose="020B0604020202020204" pitchFamily="34" charset="0"/>
                <a:cs typeface="Arial" panose="020B0604020202020204" pitchFamily="34" charset="0"/>
              </a:rPr>
              <a:t>calculating </a:t>
            </a:r>
            <a:r>
              <a:rPr lang="en-US" dirty="0">
                <a:latin typeface="Arial" panose="020B0604020202020204" pitchFamily="34" charset="0"/>
                <a:cs typeface="Arial" panose="020B0604020202020204" pitchFamily="34" charset="0"/>
              </a:rPr>
              <a:t>acceleration and deceleration from </a:t>
            </a:r>
            <a:r>
              <a:rPr lang="en-US" dirty="0" smtClean="0">
                <a:latin typeface="Arial" panose="020B0604020202020204" pitchFamily="34" charset="0"/>
                <a:cs typeface="Arial" panose="020B0604020202020204" pitchFamily="34" charset="0"/>
              </a:rPr>
              <a:t>velocity-time graphs </a:t>
            </a:r>
            <a:endParaRPr lang="en-US" dirty="0">
              <a:latin typeface="Arial" panose="020B0604020202020204" pitchFamily="34" charset="0"/>
              <a:cs typeface="Arial" panose="020B0604020202020204" pitchFamily="34" charset="0"/>
            </a:endParaRPr>
          </a:p>
          <a:p>
            <a:pPr>
              <a:buClr>
                <a:srgbClr val="EA5B0C"/>
              </a:buClr>
            </a:pPr>
            <a:r>
              <a:rPr lang="en-US" dirty="0" smtClean="0">
                <a:latin typeface="Arial" panose="020B0604020202020204" pitchFamily="34" charset="0"/>
                <a:cs typeface="Arial" panose="020B0604020202020204" pitchFamily="34" charset="0"/>
              </a:rPr>
              <a:t>calculate </a:t>
            </a:r>
            <a:r>
              <a:rPr lang="en-US" dirty="0">
                <a:latin typeface="Arial" panose="020B0604020202020204" pitchFamily="34" charset="0"/>
                <a:cs typeface="Arial" panose="020B0604020202020204" pitchFamily="34" charset="0"/>
              </a:rPr>
              <a:t>distance travelled as area under a </a:t>
            </a:r>
            <a:r>
              <a:rPr lang="en-US" dirty="0" smtClean="0">
                <a:latin typeface="Arial" panose="020B0604020202020204" pitchFamily="34" charset="0"/>
                <a:cs typeface="Arial" panose="020B0604020202020204" pitchFamily="34" charset="0"/>
              </a:rPr>
              <a:t>velocity-time graph</a:t>
            </a:r>
            <a:endParaRPr lang="en-GB" dirty="0">
              <a:latin typeface="Arial" panose="020B0604020202020204" pitchFamily="34" charset="0"/>
              <a:cs typeface="Arial" panose="020B0604020202020204" pitchFamily="34" charset="0"/>
            </a:endParaRPr>
          </a:p>
          <a:p>
            <a:pPr>
              <a:buClr>
                <a:srgbClr val="EA5B0C"/>
              </a:buClr>
            </a:pPr>
            <a:r>
              <a:rPr lang="en-US" dirty="0" smtClean="0">
                <a:latin typeface="Arial" panose="020B0604020202020204" pitchFamily="34" charset="0"/>
                <a:cs typeface="Arial" panose="020B0604020202020204" pitchFamily="34" charset="0"/>
              </a:rPr>
              <a:t>using </a:t>
            </a:r>
            <a:r>
              <a:rPr lang="en-US" dirty="0">
                <a:latin typeface="Arial" panose="020B0604020202020204" pitchFamily="34" charset="0"/>
                <a:cs typeface="Arial" panose="020B0604020202020204" pitchFamily="34" charset="0"/>
              </a:rPr>
              <a:t>velocity-time graphs to calculate average </a:t>
            </a:r>
            <a:r>
              <a:rPr lang="en-US" dirty="0" smtClean="0">
                <a:latin typeface="Arial" panose="020B0604020202020204" pitchFamily="34" charset="0"/>
                <a:cs typeface="Arial" panose="020B0604020202020204" pitchFamily="34" charset="0"/>
              </a:rPr>
              <a:t>speed</a:t>
            </a:r>
            <a:r>
              <a:rPr lang="en-GB"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p>
            <a:endParaRPr lang="en-GB" altLang="en-US" dirty="0"/>
          </a:p>
        </p:txBody>
      </p:sp>
      <p:sp>
        <p:nvSpPr>
          <p:cNvPr id="4" name="Subtitle 14">
            <a:extLst>
              <a:ext uri="{FF2B5EF4-FFF2-40B4-BE49-F238E27FC236}">
                <a16:creationId xmlns:a16="http://schemas.microsoft.com/office/drawing/2014/main" id="{7A496A76-2902-4F43-939B-66904F015F77}"/>
              </a:ext>
            </a:extLst>
          </p:cNvPr>
          <p:cNvSpPr txBox="1">
            <a:spLocks/>
          </p:cNvSpPr>
          <p:nvPr/>
        </p:nvSpPr>
        <p:spPr>
          <a:xfrm>
            <a:off x="1416050" y="4477289"/>
            <a:ext cx="9359900" cy="1017094"/>
          </a:xfrm>
          <a:prstGeom prst="rect">
            <a:avLst/>
          </a:prstGeom>
          <a:solidFill>
            <a:srgbClr val="EA5B0C"/>
          </a:solidFill>
          <a:ln>
            <a:solidFill>
              <a:srgbClr val="EA5B0C"/>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600" dirty="0" smtClean="0">
                <a:solidFill>
                  <a:schemeClr val="bg1"/>
                </a:solidFill>
                <a:latin typeface="Arial" panose="020B0604020202020204" pitchFamily="34" charset="0"/>
                <a:cs typeface="Arial" panose="020B0604020202020204" pitchFamily="34" charset="0"/>
              </a:rPr>
              <a:t>By the end of the lesson you should be able to calculate </a:t>
            </a:r>
            <a:r>
              <a:rPr lang="en-GB" sz="2600" dirty="0">
                <a:solidFill>
                  <a:schemeClr val="bg1"/>
                </a:solidFill>
                <a:latin typeface="Arial" panose="020B0604020202020204" pitchFamily="34" charset="0"/>
                <a:cs typeface="Arial" panose="020B0604020202020204" pitchFamily="34" charset="0"/>
              </a:rPr>
              <a:t>acceleration and distance travelled using </a:t>
            </a:r>
            <a:r>
              <a:rPr lang="en-GB" sz="2600" dirty="0" smtClean="0">
                <a:solidFill>
                  <a:schemeClr val="bg1"/>
                </a:solidFill>
                <a:latin typeface="Arial" panose="020B0604020202020204" pitchFamily="34" charset="0"/>
                <a:cs typeface="Arial" panose="020B0604020202020204" pitchFamily="34" charset="0"/>
              </a:rPr>
              <a:t>velocity-time </a:t>
            </a:r>
            <a:r>
              <a:rPr lang="en-GB" sz="2600" dirty="0">
                <a:solidFill>
                  <a:schemeClr val="bg1"/>
                </a:solidFill>
                <a:latin typeface="Arial" panose="020B0604020202020204" pitchFamily="34" charset="0"/>
                <a:cs typeface="Arial" panose="020B0604020202020204" pitchFamily="34" charset="0"/>
              </a:rPr>
              <a:t>graphs</a:t>
            </a:r>
            <a:r>
              <a:rPr lang="en-GB" sz="2600" dirty="0" smtClean="0">
                <a:solidFill>
                  <a:schemeClr val="bg1"/>
                </a:solidFill>
                <a:latin typeface="Arial" panose="020B0604020202020204" pitchFamily="34" charset="0"/>
                <a:cs typeface="Arial" panose="020B0604020202020204" pitchFamily="34" charset="0"/>
              </a:rPr>
              <a:t>.</a:t>
            </a:r>
          </a:p>
        </p:txBody>
      </p:sp>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 this lesson we will cover:</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8893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F6B7D9E-415D-4AF8-9678-2DD2FE85A19D}"/>
              </a:ext>
            </a:extLst>
          </p:cNvPr>
          <p:cNvSpPr>
            <a:spLocks noGrp="1"/>
          </p:cNvSpPr>
          <p:nvPr>
            <p:ph idx="1"/>
          </p:nvPr>
        </p:nvSpPr>
        <p:spPr>
          <a:xfrm>
            <a:off x="437882" y="1481070"/>
            <a:ext cx="11449318" cy="5376930"/>
          </a:xfrm>
        </p:spPr>
        <p:txBody>
          <a:bodyPr>
            <a:noAutofit/>
          </a:bodyPr>
          <a:lstStyle/>
          <a:p>
            <a:pPr marL="514350" indent="-514350">
              <a:buFont typeface="+mj-lt"/>
              <a:buAutoNum type="arabicPeriod"/>
            </a:pPr>
            <a:r>
              <a:rPr lang="en-GB" dirty="0" smtClean="0">
                <a:latin typeface="Arial" panose="020B0604020202020204" pitchFamily="34" charset="0"/>
                <a:cs typeface="Arial" panose="020B0604020202020204" pitchFamily="34" charset="0"/>
              </a:rPr>
              <a:t>What </a:t>
            </a:r>
            <a:r>
              <a:rPr lang="en-GB" dirty="0">
                <a:latin typeface="Arial" panose="020B0604020202020204" pitchFamily="34" charset="0"/>
                <a:cs typeface="Arial" panose="020B0604020202020204" pitchFamily="34" charset="0"/>
              </a:rPr>
              <a:t>is the formula for the area of a </a:t>
            </a:r>
            <a:r>
              <a:rPr lang="en-GB" dirty="0" smtClean="0">
                <a:latin typeface="Arial" panose="020B0604020202020204" pitchFamily="34" charset="0"/>
                <a:cs typeface="Arial" panose="020B0604020202020204" pitchFamily="34" charset="0"/>
              </a:rPr>
              <a:t>trapezium?</a:t>
            </a:r>
          </a:p>
          <a:p>
            <a:pPr marL="0" indent="0">
              <a:buNone/>
            </a:pPr>
            <a:endParaRPr lang="en-GB" dirty="0" smtClean="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	</a:t>
            </a:r>
            <a:br>
              <a:rPr lang="en-GB" dirty="0" smtClean="0">
                <a:latin typeface="Arial" panose="020B0604020202020204" pitchFamily="34" charset="0"/>
                <a:cs typeface="Arial" panose="020B0604020202020204" pitchFamily="34" charset="0"/>
              </a:rPr>
            </a:br>
            <a:endParaRPr lang="en-GB" dirty="0" smtClean="0">
              <a:latin typeface="Arial" panose="020B0604020202020204" pitchFamily="34" charset="0"/>
              <a:cs typeface="Arial" panose="020B0604020202020204" pitchFamily="34" charset="0"/>
            </a:endParaRPr>
          </a:p>
          <a:p>
            <a:pPr marL="0" indent="0">
              <a:buNone/>
            </a:pPr>
            <a:endParaRPr lang="en-GB" dirty="0" smtClean="0">
              <a:latin typeface="Arial" panose="020B0604020202020204" pitchFamily="34" charset="0"/>
              <a:cs typeface="Arial" panose="020B0604020202020204" pitchFamily="34" charset="0"/>
            </a:endParaRPr>
          </a:p>
          <a:p>
            <a:pPr marL="514350" indent="-514350">
              <a:buFont typeface="+mj-lt"/>
              <a:buAutoNum type="arabicPeriod" startAt="2"/>
            </a:pPr>
            <a:r>
              <a:rPr lang="en-GB" dirty="0" smtClean="0">
                <a:latin typeface="Arial" panose="020B0604020202020204" pitchFamily="34" charset="0"/>
                <a:cs typeface="Arial" panose="020B0604020202020204" pitchFamily="34" charset="0"/>
              </a:rPr>
              <a:t>What </a:t>
            </a:r>
            <a:r>
              <a:rPr lang="en-GB" dirty="0">
                <a:latin typeface="Arial" panose="020B0604020202020204" pitchFamily="34" charset="0"/>
                <a:cs typeface="Arial" panose="020B0604020202020204" pitchFamily="34" charset="0"/>
              </a:rPr>
              <a:t>is the same and what is different between </a:t>
            </a:r>
            <a:r>
              <a:rPr lang="en-GB" dirty="0" smtClean="0">
                <a:latin typeface="Arial" panose="020B0604020202020204" pitchFamily="34" charset="0"/>
                <a:cs typeface="Arial" panose="020B0604020202020204" pitchFamily="34" charset="0"/>
              </a:rPr>
              <a:t>speed </a:t>
            </a:r>
            <a:r>
              <a:rPr lang="en-GB" dirty="0">
                <a:latin typeface="Arial" panose="020B0604020202020204" pitchFamily="34" charset="0"/>
                <a:cs typeface="Arial" panose="020B0604020202020204" pitchFamily="34" charset="0"/>
              </a:rPr>
              <a:t>and </a:t>
            </a:r>
            <a:r>
              <a:rPr lang="en-GB" dirty="0" smtClean="0">
                <a:latin typeface="Arial" panose="020B0604020202020204" pitchFamily="34" charset="0"/>
                <a:cs typeface="Arial" panose="020B0604020202020204" pitchFamily="34" charset="0"/>
              </a:rPr>
              <a:t>velocity?</a:t>
            </a:r>
            <a:endParaRPr lang="en-GB" dirty="0">
              <a:latin typeface="Arial" panose="020B0604020202020204" pitchFamily="34" charset="0"/>
              <a:cs typeface="Arial" panose="020B0604020202020204" pitchFamily="34" charset="0"/>
            </a:endParaRPr>
          </a:p>
          <a:p>
            <a:pPr marL="0" indent="0">
              <a:buNone/>
            </a:pPr>
            <a:r>
              <a:rPr lang="en-US" i="1" dirty="0" smtClean="0">
                <a:latin typeface="Arial" panose="020B0604020202020204" pitchFamily="34" charset="0"/>
                <a:cs typeface="Arial" panose="020B0604020202020204" pitchFamily="34" charset="0"/>
              </a:rPr>
              <a:t>	Speed </a:t>
            </a:r>
            <a:r>
              <a:rPr lang="en-US" i="1" dirty="0">
                <a:latin typeface="Arial" panose="020B0604020202020204" pitchFamily="34" charset="0"/>
                <a:cs typeface="Arial" panose="020B0604020202020204" pitchFamily="34" charset="0"/>
              </a:rPr>
              <a:t>is how </a:t>
            </a:r>
            <a:r>
              <a:rPr lang="en-US" b="1" i="1" dirty="0">
                <a:latin typeface="Arial" panose="020B0604020202020204" pitchFamily="34" charset="0"/>
                <a:cs typeface="Arial" panose="020B0604020202020204" pitchFamily="34" charset="0"/>
              </a:rPr>
              <a:t>fast</a:t>
            </a:r>
            <a:r>
              <a:rPr lang="en-US" i="1" dirty="0">
                <a:latin typeface="Arial" panose="020B0604020202020204" pitchFamily="34" charset="0"/>
                <a:cs typeface="Arial" panose="020B0604020202020204" pitchFamily="34" charset="0"/>
              </a:rPr>
              <a:t> something </a:t>
            </a:r>
            <a:r>
              <a:rPr lang="en-US" i="1" dirty="0" smtClean="0">
                <a:latin typeface="Arial" panose="020B0604020202020204" pitchFamily="34" charset="0"/>
                <a:cs typeface="Arial" panose="020B0604020202020204" pitchFamily="34" charset="0"/>
              </a:rPr>
              <a:t>moves. </a:t>
            </a:r>
          </a:p>
          <a:p>
            <a:pPr marL="0" indent="0">
              <a:buNone/>
            </a:pPr>
            <a:r>
              <a:rPr lang="en-US" i="1" dirty="0" smtClean="0">
                <a:latin typeface="Arial" panose="020B0604020202020204" pitchFamily="34" charset="0"/>
                <a:cs typeface="Arial" panose="020B0604020202020204" pitchFamily="34" charset="0"/>
              </a:rPr>
              <a:t>	Velocity </a:t>
            </a:r>
            <a:r>
              <a:rPr lang="en-US" i="1" dirty="0">
                <a:latin typeface="Arial" panose="020B0604020202020204" pitchFamily="34" charset="0"/>
                <a:cs typeface="Arial" panose="020B0604020202020204" pitchFamily="34" charset="0"/>
              </a:rPr>
              <a:t>is </a:t>
            </a:r>
            <a:r>
              <a:rPr lang="en-US" b="1" i="1" dirty="0">
                <a:latin typeface="Arial" panose="020B0604020202020204" pitchFamily="34" charset="0"/>
                <a:cs typeface="Arial" panose="020B0604020202020204" pitchFamily="34" charset="0"/>
              </a:rPr>
              <a:t>speed</a:t>
            </a:r>
            <a:r>
              <a:rPr lang="en-US" i="1" dirty="0">
                <a:latin typeface="Arial" panose="020B0604020202020204" pitchFamily="34" charset="0"/>
                <a:cs typeface="Arial" panose="020B0604020202020204" pitchFamily="34" charset="0"/>
              </a:rPr>
              <a:t> with a </a:t>
            </a:r>
            <a:r>
              <a:rPr lang="en-US" b="1" i="1" dirty="0" smtClean="0">
                <a:latin typeface="Arial" panose="020B0604020202020204" pitchFamily="34" charset="0"/>
                <a:cs typeface="Arial" panose="020B0604020202020204" pitchFamily="34" charset="0"/>
              </a:rPr>
              <a:t>direction</a:t>
            </a:r>
            <a:r>
              <a:rPr lang="en-US" dirty="0" smtClean="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a:p>
            <a:pPr marL="0" indent="0">
              <a:buNone/>
            </a:pPr>
            <a:endParaRPr lang="en-GB" sz="1000" dirty="0" smtClean="0">
              <a:latin typeface="Arial" panose="020B0604020202020204" pitchFamily="34" charset="0"/>
              <a:cs typeface="Arial" panose="020B0604020202020204" pitchFamily="34" charset="0"/>
            </a:endParaRPr>
          </a:p>
          <a:p>
            <a:pPr marL="514350" indent="-514350">
              <a:buFont typeface="+mj-lt"/>
              <a:buAutoNum type="arabicPeriod" startAt="3"/>
            </a:pPr>
            <a:r>
              <a:rPr lang="en-GB" dirty="0" smtClean="0">
                <a:latin typeface="Arial" panose="020B0604020202020204" pitchFamily="34" charset="0"/>
                <a:cs typeface="Arial" panose="020B0604020202020204" pitchFamily="34" charset="0"/>
              </a:rPr>
              <a:t>What </a:t>
            </a:r>
            <a:r>
              <a:rPr lang="en-GB" dirty="0">
                <a:latin typeface="Arial" panose="020B0604020202020204" pitchFamily="34" charset="0"/>
                <a:cs typeface="Arial" panose="020B0604020202020204" pitchFamily="34" charset="0"/>
              </a:rPr>
              <a:t>does acceleration measure? </a:t>
            </a:r>
            <a:endParaRPr lang="en-GB" dirty="0" smtClean="0">
              <a:latin typeface="Arial" panose="020B0604020202020204" pitchFamily="34" charset="0"/>
              <a:cs typeface="Arial" panose="020B0604020202020204" pitchFamily="34" charset="0"/>
            </a:endParaRPr>
          </a:p>
          <a:p>
            <a:pPr marL="0" indent="0">
              <a:buNone/>
            </a:pPr>
            <a:r>
              <a:rPr lang="en-US" i="1" dirty="0" smtClean="0">
                <a:latin typeface="Arial" panose="020B0604020202020204" pitchFamily="34" charset="0"/>
                <a:cs typeface="Arial" panose="020B0604020202020204" pitchFamily="34" charset="0"/>
              </a:rPr>
              <a:t>	Acceleration </a:t>
            </a:r>
            <a:r>
              <a:rPr lang="en-US" i="1" dirty="0">
                <a:latin typeface="Arial" panose="020B0604020202020204" pitchFamily="34" charset="0"/>
                <a:cs typeface="Arial" panose="020B0604020202020204" pitchFamily="34" charset="0"/>
              </a:rPr>
              <a:t>is how fast </a:t>
            </a:r>
            <a:r>
              <a:rPr lang="en-US" b="1" i="1" dirty="0">
                <a:latin typeface="Arial" panose="020B0604020202020204" pitchFamily="34" charset="0"/>
                <a:cs typeface="Arial" panose="020B0604020202020204" pitchFamily="34" charset="0"/>
              </a:rPr>
              <a:t>velocity</a:t>
            </a:r>
            <a:r>
              <a:rPr lang="en-US" i="1" dirty="0">
                <a:latin typeface="Arial" panose="020B0604020202020204" pitchFamily="34" charset="0"/>
                <a:cs typeface="Arial" panose="020B0604020202020204" pitchFamily="34" charset="0"/>
              </a:rPr>
              <a:t> </a:t>
            </a:r>
            <a:r>
              <a:rPr lang="en-US" i="1" dirty="0" smtClean="0">
                <a:latin typeface="Arial" panose="020B0604020202020204" pitchFamily="34" charset="0"/>
                <a:cs typeface="Arial" panose="020B0604020202020204" pitchFamily="34" charset="0"/>
              </a:rPr>
              <a:t>changes.</a:t>
            </a:r>
            <a:r>
              <a:rPr lang="en-US" i="1" dirty="0">
                <a:latin typeface="Arial" panose="020B0604020202020204" pitchFamily="34" charset="0"/>
                <a:cs typeface="Arial" panose="020B0604020202020204" pitchFamily="34" charset="0"/>
              </a:rPr>
              <a:t> </a:t>
            </a:r>
            <a:endParaRPr lang="en-GB" i="1" dirty="0">
              <a:latin typeface="Arial" panose="020B0604020202020204" pitchFamily="34" charset="0"/>
              <a:cs typeface="Arial" panose="020B0604020202020204" pitchFamily="34" charset="0"/>
            </a:endParaRPr>
          </a:p>
        </p:txBody>
      </p:sp>
      <p:pic>
        <p:nvPicPr>
          <p:cNvPr id="1026" name="Picture 2" descr="image: trapezi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7416" y="1945727"/>
            <a:ext cx="5200650" cy="172402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Velocity and acceleration</a:t>
            </a:r>
            <a:endParaRPr lang="en-GB" sz="2800" b="1" dirty="0">
              <a:latin typeface="Arial" panose="020B0604020202020204" pitchFamily="34" charset="0"/>
              <a:cs typeface="Arial" panose="020B0604020202020204" pitchFamily="34" charset="0"/>
            </a:endParaRPr>
          </a:p>
        </p:txBody>
      </p:sp>
      <p:sp>
        <p:nvSpPr>
          <p:cNvPr id="3" name="Rounded Rectangle 2">
            <a:hlinkClick r:id="rId4"/>
          </p:cNvPr>
          <p:cNvSpPr/>
          <p:nvPr/>
        </p:nvSpPr>
        <p:spPr>
          <a:xfrm>
            <a:off x="8738316" y="4680743"/>
            <a:ext cx="1944710" cy="399245"/>
          </a:xfrm>
          <a:prstGeom prst="roundRect">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Arial" panose="020B0604020202020204" pitchFamily="34" charset="0"/>
                <a:cs typeface="Arial" panose="020B0604020202020204" pitchFamily="34" charset="0"/>
              </a:rPr>
              <a:t>More…</a:t>
            </a:r>
            <a:endParaRPr lang="en-GB" b="1" dirty="0">
              <a:latin typeface="Arial" panose="020B0604020202020204" pitchFamily="34" charset="0"/>
              <a:cs typeface="Arial" panose="020B0604020202020204" pitchFamily="34" charset="0"/>
            </a:endParaRPr>
          </a:p>
        </p:txBody>
      </p:sp>
      <p:sp>
        <p:nvSpPr>
          <p:cNvPr id="8" name="Rounded Rectangle 7">
            <a:hlinkClick r:id="rId5"/>
          </p:cNvPr>
          <p:cNvSpPr/>
          <p:nvPr/>
        </p:nvSpPr>
        <p:spPr>
          <a:xfrm>
            <a:off x="8738316" y="6239814"/>
            <a:ext cx="1944710" cy="399245"/>
          </a:xfrm>
          <a:prstGeom prst="roundRect">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atin typeface="Arial" panose="020B0604020202020204" pitchFamily="34" charset="0"/>
                <a:cs typeface="Arial" panose="020B0604020202020204" pitchFamily="34" charset="0"/>
              </a:rPr>
              <a:t>More…</a:t>
            </a:r>
            <a:endParaRPr lang="en-GB" b="1" dirty="0">
              <a:latin typeface="Arial" panose="020B0604020202020204" pitchFamily="34" charset="0"/>
              <a:cs typeface="Arial" panose="020B0604020202020204" pitchFamily="34" charset="0"/>
            </a:endParaRPr>
          </a:p>
        </p:txBody>
      </p:sp>
      <p:sp>
        <p:nvSpPr>
          <p:cNvPr id="4" name="Rectangle 3"/>
          <p:cNvSpPr/>
          <p:nvPr/>
        </p:nvSpPr>
        <p:spPr>
          <a:xfrm>
            <a:off x="1682839" y="2426708"/>
            <a:ext cx="2670220" cy="523220"/>
          </a:xfrm>
          <a:prstGeom prst="rect">
            <a:avLst/>
          </a:prstGeom>
        </p:spPr>
        <p:txBody>
          <a:bodyPr wrap="square">
            <a:spAutoFit/>
          </a:bodyPr>
          <a:lstStyle/>
          <a:p>
            <a:r>
              <a:rPr lang="en-GB" sz="2800" dirty="0" smtClean="0">
                <a:latin typeface="Arial" panose="020B0604020202020204" pitchFamily="34" charset="0"/>
                <a:cs typeface="Arial" panose="020B0604020202020204" pitchFamily="34" charset="0"/>
              </a:rPr>
              <a:t>½ × </a:t>
            </a:r>
            <a:r>
              <a:rPr lang="en-GB" sz="2800" i="1" dirty="0" smtClean="0">
                <a:latin typeface="Arial" panose="020B0604020202020204" pitchFamily="34" charset="0"/>
                <a:cs typeface="Arial" panose="020B0604020202020204" pitchFamily="34" charset="0"/>
              </a:rPr>
              <a:t>h</a:t>
            </a:r>
            <a:r>
              <a:rPr lang="en-GB" sz="2800" dirty="0" smtClean="0">
                <a:latin typeface="Arial" panose="020B0604020202020204" pitchFamily="34" charset="0"/>
                <a:cs typeface="Arial" panose="020B0604020202020204" pitchFamily="34" charset="0"/>
              </a:rPr>
              <a:t> × (</a:t>
            </a:r>
            <a:r>
              <a:rPr lang="en-GB" sz="2800" i="1" dirty="0" smtClean="0">
                <a:latin typeface="Arial" panose="020B0604020202020204" pitchFamily="34" charset="0"/>
                <a:cs typeface="Arial" panose="020B0604020202020204" pitchFamily="34" charset="0"/>
              </a:rPr>
              <a:t>a</a:t>
            </a:r>
            <a:r>
              <a:rPr lang="en-GB" sz="2800" dirty="0" smtClean="0">
                <a:latin typeface="Arial" panose="020B0604020202020204" pitchFamily="34" charset="0"/>
                <a:cs typeface="Arial" panose="020B0604020202020204" pitchFamily="34" charset="0"/>
              </a:rPr>
              <a:t> + </a:t>
            </a:r>
            <a:r>
              <a:rPr lang="en-GB" sz="2800" i="1" dirty="0" smtClean="0">
                <a:latin typeface="Arial" panose="020B0604020202020204" pitchFamily="34" charset="0"/>
                <a:cs typeface="Arial" panose="020B0604020202020204" pitchFamily="34" charset="0"/>
              </a:rPr>
              <a:t>b</a:t>
            </a:r>
            <a:r>
              <a:rPr lang="en-GB" sz="2800" dirty="0" smtClean="0">
                <a:latin typeface="Arial" panose="020B0604020202020204" pitchFamily="34" charset="0"/>
                <a:cs typeface="Arial" panose="020B0604020202020204" pitchFamily="34" charset="0"/>
              </a:rPr>
              <a:t>)</a:t>
            </a:r>
            <a:endParaRPr lang="en-GB" sz="2800" dirty="0"/>
          </a:p>
        </p:txBody>
      </p:sp>
    </p:spTree>
    <p:extLst>
      <p:ext uri="{BB962C8B-B14F-4D97-AF65-F5344CB8AC3E}">
        <p14:creationId xmlns:p14="http://schemas.microsoft.com/office/powerpoint/2010/main" val="1512081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500"/>
                                        <p:tgtEl>
                                          <p:spTgt spid="102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xEl>
                                              <p:pRg st="4" end="4"/>
                                            </p:txEl>
                                          </p:spTgt>
                                        </p:tgtEl>
                                        <p:attrNameLst>
                                          <p:attrName>style.visibility</p:attrName>
                                        </p:attrNameLst>
                                      </p:cBhvr>
                                      <p:to>
                                        <p:strVal val="visible"/>
                                      </p:to>
                                    </p:set>
                                    <p:animEffect transition="in" filter="fade">
                                      <p:cBhvr>
                                        <p:cTn id="20" dur="500"/>
                                        <p:tgtEl>
                                          <p:spTgt spid="6">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Effect transition="in" filter="fade">
                                      <p:cBhvr>
                                        <p:cTn id="25" dur="500"/>
                                        <p:tgtEl>
                                          <p:spTgt spid="6">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Effect transition="in" filter="fade">
                                      <p:cBhvr>
                                        <p:cTn id="28" dur="500"/>
                                        <p:tgtEl>
                                          <p:spTgt spid="6">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fade">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6">
                                            <p:txEl>
                                              <p:pRg st="8" end="8"/>
                                            </p:txEl>
                                          </p:spTgt>
                                        </p:tgtEl>
                                        <p:attrNameLst>
                                          <p:attrName>style.visibility</p:attrName>
                                        </p:attrNameLst>
                                      </p:cBhvr>
                                      <p:to>
                                        <p:strVal val="visible"/>
                                      </p:to>
                                    </p:set>
                                    <p:animEffect transition="in" filter="fade">
                                      <p:cBhvr>
                                        <p:cTn id="38" dur="500"/>
                                        <p:tgtEl>
                                          <p:spTgt spid="6">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Effect transition="in" filter="fade">
                                      <p:cBhvr>
                                        <p:cTn id="43" dur="500"/>
                                        <p:tgtEl>
                                          <p:spTgt spid="6">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A7B2AB-6AA1-47BC-9514-145F5930E09B}"/>
              </a:ext>
            </a:extLst>
          </p:cNvPr>
          <p:cNvSpPr/>
          <p:nvPr/>
        </p:nvSpPr>
        <p:spPr>
          <a:xfrm>
            <a:off x="447704" y="1441487"/>
            <a:ext cx="10269638" cy="954107"/>
          </a:xfrm>
          <a:prstGeom prst="rect">
            <a:avLst/>
          </a:prstGeom>
        </p:spPr>
        <p:txBody>
          <a:bodyPr wrap="square">
            <a:spAutoFit/>
          </a:bodyPr>
          <a:lstStyle/>
          <a:p>
            <a:pPr marL="363538" indent="-363538" eaLnBrk="1" hangingPunct="1">
              <a:buClr>
                <a:srgbClr val="EA5B0C"/>
              </a:buClr>
              <a:buFontTx/>
              <a:buChar char="•"/>
              <a:tabLst>
                <a:tab pos="363538" algn="l"/>
              </a:tabLst>
            </a:pPr>
            <a:r>
              <a:rPr lang="en-US" altLang="en-US" sz="2800" dirty="0">
                <a:latin typeface="Arial" panose="020B0604020202020204" pitchFamily="34" charset="0"/>
                <a:cs typeface="Arial" panose="020B0604020202020204" pitchFamily="34" charset="0"/>
              </a:rPr>
              <a:t>How will we show distance travelled using this graph?</a:t>
            </a:r>
          </a:p>
          <a:p>
            <a:pPr marL="363538" indent="-363538" eaLnBrk="1" hangingPunct="1">
              <a:buClr>
                <a:srgbClr val="EA5B0C"/>
              </a:buClr>
              <a:buFontTx/>
              <a:buChar char="•"/>
              <a:tabLst>
                <a:tab pos="363538" algn="l"/>
              </a:tabLst>
            </a:pPr>
            <a:r>
              <a:rPr lang="en-US" altLang="en-US" sz="2800" dirty="0">
                <a:latin typeface="Arial" panose="020B0604020202020204" pitchFamily="34" charset="0"/>
                <a:cs typeface="Arial" panose="020B0604020202020204" pitchFamily="34" charset="0"/>
              </a:rPr>
              <a:t>How will we show acceleration using this graph? </a:t>
            </a:r>
          </a:p>
        </p:txBody>
      </p:sp>
      <p:grpSp>
        <p:nvGrpSpPr>
          <p:cNvPr id="4" name="Group 3"/>
          <p:cNvGrpSpPr/>
          <p:nvPr/>
        </p:nvGrpSpPr>
        <p:grpSpPr>
          <a:xfrm>
            <a:off x="722280" y="2523526"/>
            <a:ext cx="8390567" cy="4200836"/>
            <a:chOff x="722280" y="2523526"/>
            <a:chExt cx="8390567" cy="4200836"/>
          </a:xfrm>
        </p:grpSpPr>
        <p:pic>
          <p:nvPicPr>
            <p:cNvPr id="7" name="Picture 6" descr="Screen Clipping">
              <a:extLst>
                <a:ext uri="{FF2B5EF4-FFF2-40B4-BE49-F238E27FC236}">
                  <a16:creationId xmlns:a16="http://schemas.microsoft.com/office/drawing/2014/main" id="{B0DF873F-27C5-4747-AD1C-FCDEEA19E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113" y="2523526"/>
              <a:ext cx="8159734" cy="4093444"/>
            </a:xfrm>
            <a:prstGeom prst="rect">
              <a:avLst/>
            </a:prstGeom>
          </p:spPr>
        </p:pic>
        <p:sp>
          <p:nvSpPr>
            <p:cNvPr id="11" name="TextBox 10">
              <a:extLst>
                <a:ext uri="{FF2B5EF4-FFF2-40B4-BE49-F238E27FC236}">
                  <a16:creationId xmlns:a16="http://schemas.microsoft.com/office/drawing/2014/main" id="{BC50361F-054B-4D22-99A0-CE63605C4B0E}"/>
                </a:ext>
              </a:extLst>
            </p:cNvPr>
            <p:cNvSpPr txBox="1"/>
            <p:nvPr/>
          </p:nvSpPr>
          <p:spPr>
            <a:xfrm>
              <a:off x="4757195" y="6355030"/>
              <a:ext cx="2465407"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t</a:t>
              </a:r>
              <a:r>
                <a:rPr lang="en-GB" dirty="0" smtClean="0">
                  <a:latin typeface="Arial" panose="020B0604020202020204" pitchFamily="34" charset="0"/>
                  <a:cs typeface="Arial" panose="020B0604020202020204" pitchFamily="34" charset="0"/>
                </a:rPr>
                <a:t>ime / s </a:t>
              </a:r>
              <a:endParaRPr lang="en-GB"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C3F3E8A-E394-4306-ADEA-7743308B5552}"/>
                </a:ext>
              </a:extLst>
            </p:cNvPr>
            <p:cNvSpPr txBox="1"/>
            <p:nvPr/>
          </p:nvSpPr>
          <p:spPr>
            <a:xfrm>
              <a:off x="722280" y="3090930"/>
              <a:ext cx="461665" cy="1830877"/>
            </a:xfrm>
            <a:prstGeom prst="rect">
              <a:avLst/>
            </a:prstGeom>
            <a:noFill/>
          </p:spPr>
          <p:txBody>
            <a:bodyPr vert="vert270" wrap="square" rtlCol="0">
              <a:spAutoFit/>
            </a:bodyPr>
            <a:lstStyle/>
            <a:p>
              <a:r>
                <a:rPr lang="en-GB" dirty="0" smtClean="0">
                  <a:latin typeface="Arial" panose="020B0604020202020204" pitchFamily="34" charset="0"/>
                  <a:cs typeface="Arial" panose="020B0604020202020204" pitchFamily="34" charset="0"/>
                </a:rPr>
                <a:t>Velocity / m/s</a:t>
              </a:r>
              <a:endParaRPr lang="en-GB" baseline="30000" dirty="0">
                <a:latin typeface="Arial" panose="020B0604020202020204" pitchFamily="34" charset="0"/>
                <a:cs typeface="Arial" panose="020B0604020202020204" pitchFamily="34" charset="0"/>
              </a:endParaRPr>
            </a:p>
          </p:txBody>
        </p:sp>
      </p:grpSp>
      <p:sp>
        <p:nvSpPr>
          <p:cNvPr id="8" name="Rectangle 7"/>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Interpreting graphs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0325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3705392" y="2770352"/>
            <a:ext cx="8316776" cy="4093444"/>
            <a:chOff x="3705392" y="2770352"/>
            <a:chExt cx="8316776" cy="4093444"/>
          </a:xfrm>
        </p:grpSpPr>
        <p:pic>
          <p:nvPicPr>
            <p:cNvPr id="7" name="Picture 6" descr="Screen Clipping">
              <a:extLst>
                <a:ext uri="{FF2B5EF4-FFF2-40B4-BE49-F238E27FC236}">
                  <a16:creationId xmlns:a16="http://schemas.microsoft.com/office/drawing/2014/main" id="{B0DF873F-27C5-4747-AD1C-FCDEEA19E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2434" y="2770352"/>
              <a:ext cx="8159734" cy="4093444"/>
            </a:xfrm>
            <a:prstGeom prst="rect">
              <a:avLst/>
            </a:prstGeom>
          </p:spPr>
        </p:pic>
        <p:sp>
          <p:nvSpPr>
            <p:cNvPr id="3" name="TextBox 2">
              <a:extLst>
                <a:ext uri="{FF2B5EF4-FFF2-40B4-BE49-F238E27FC236}">
                  <a16:creationId xmlns:a16="http://schemas.microsoft.com/office/drawing/2014/main" id="{51BB1E40-5194-4055-A3BB-2746B30B90DA}"/>
                </a:ext>
              </a:extLst>
            </p:cNvPr>
            <p:cNvSpPr txBox="1"/>
            <p:nvPr/>
          </p:nvSpPr>
          <p:spPr>
            <a:xfrm>
              <a:off x="7835576" y="6460762"/>
              <a:ext cx="1856509"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time / s </a:t>
              </a:r>
              <a:endParaRPr lang="en-GB"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6C3F3E8A-E394-4306-ADEA-7743308B5552}"/>
                </a:ext>
              </a:extLst>
            </p:cNvPr>
            <p:cNvSpPr txBox="1"/>
            <p:nvPr/>
          </p:nvSpPr>
          <p:spPr>
            <a:xfrm>
              <a:off x="3705392" y="3391450"/>
              <a:ext cx="461665" cy="1830877"/>
            </a:xfrm>
            <a:prstGeom prst="rect">
              <a:avLst/>
            </a:prstGeom>
            <a:noFill/>
          </p:spPr>
          <p:txBody>
            <a:bodyPr vert="vert270" wrap="square" rtlCol="0">
              <a:spAutoFit/>
            </a:bodyPr>
            <a:lstStyle/>
            <a:p>
              <a:r>
                <a:rPr lang="en-GB" dirty="0" smtClean="0">
                  <a:latin typeface="Arial" panose="020B0604020202020204" pitchFamily="34" charset="0"/>
                  <a:cs typeface="Arial" panose="020B0604020202020204" pitchFamily="34" charset="0"/>
                </a:rPr>
                <a:t>Velocity / m/s</a:t>
              </a:r>
              <a:endParaRPr lang="en-GB" baseline="30000" dirty="0">
                <a:latin typeface="Arial" panose="020B0604020202020204" pitchFamily="34" charset="0"/>
                <a:cs typeface="Arial" panose="020B0604020202020204" pitchFamily="34" charset="0"/>
              </a:endParaRPr>
            </a:p>
          </p:txBody>
        </p:sp>
      </p:grpSp>
      <p:sp>
        <p:nvSpPr>
          <p:cNvPr id="2" name="Rectangle 1">
            <a:extLst>
              <a:ext uri="{FF2B5EF4-FFF2-40B4-BE49-F238E27FC236}">
                <a16:creationId xmlns:a16="http://schemas.microsoft.com/office/drawing/2014/main" id="{96A7B2AB-6AA1-47BC-9514-145F5930E09B}"/>
              </a:ext>
            </a:extLst>
          </p:cNvPr>
          <p:cNvSpPr/>
          <p:nvPr/>
        </p:nvSpPr>
        <p:spPr>
          <a:xfrm>
            <a:off x="401968" y="1462302"/>
            <a:ext cx="10269638" cy="1107996"/>
          </a:xfrm>
          <a:prstGeom prst="rect">
            <a:avLst/>
          </a:prstGeom>
        </p:spPr>
        <p:txBody>
          <a:bodyPr wrap="square">
            <a:spAutoFit/>
          </a:bodyPr>
          <a:lstStyle/>
          <a:p>
            <a:pPr eaLnBrk="1" hangingPunct="1">
              <a:tabLst>
                <a:tab pos="363538" algn="l"/>
              </a:tabLst>
            </a:pPr>
            <a:r>
              <a:rPr lang="en-GB" sz="2800" dirty="0">
                <a:latin typeface="Arial" panose="020B0604020202020204" pitchFamily="34" charset="0"/>
                <a:cs typeface="Arial" panose="020B0604020202020204" pitchFamily="34" charset="0"/>
              </a:rPr>
              <a:t>A cyclists rides for 15 </a:t>
            </a:r>
            <a:r>
              <a:rPr lang="en-GB" sz="2800" dirty="0" smtClean="0">
                <a:latin typeface="Arial" panose="020B0604020202020204" pitchFamily="34" charset="0"/>
                <a:cs typeface="Arial" panose="020B0604020202020204" pitchFamily="34" charset="0"/>
              </a:rPr>
              <a:t>s </a:t>
            </a:r>
            <a:r>
              <a:rPr lang="en-GB" sz="2800" dirty="0">
                <a:latin typeface="Arial" panose="020B0604020202020204" pitchFamily="34" charset="0"/>
                <a:cs typeface="Arial" panose="020B0604020202020204" pitchFamily="34" charset="0"/>
              </a:rPr>
              <a:t>at a velocity of 10 </a:t>
            </a:r>
            <a:r>
              <a:rPr lang="en-GB" sz="2800" dirty="0" smtClean="0">
                <a:latin typeface="Arial" panose="020B0604020202020204" pitchFamily="34" charset="0"/>
                <a:cs typeface="Arial" panose="020B0604020202020204" pitchFamily="34" charset="0"/>
              </a:rPr>
              <a:t>m / s </a:t>
            </a:r>
            <a:endParaRPr lang="en-GB" sz="2800" dirty="0">
              <a:latin typeface="Arial" panose="020B0604020202020204" pitchFamily="34" charset="0"/>
              <a:cs typeface="Arial" panose="020B0604020202020204" pitchFamily="34" charset="0"/>
            </a:endParaRPr>
          </a:p>
          <a:p>
            <a:pPr eaLnBrk="1" hangingPunct="1">
              <a:tabLst>
                <a:tab pos="363538" algn="l"/>
              </a:tabLst>
            </a:pPr>
            <a:endParaRPr lang="en-GB" sz="1000" dirty="0" smtClean="0">
              <a:latin typeface="Arial" panose="020B0604020202020204" pitchFamily="34" charset="0"/>
              <a:cs typeface="Arial" panose="020B0604020202020204" pitchFamily="34" charset="0"/>
            </a:endParaRPr>
          </a:p>
          <a:p>
            <a:pPr eaLnBrk="1" hangingPunct="1">
              <a:tabLst>
                <a:tab pos="363538" algn="l"/>
              </a:tabLst>
            </a:pPr>
            <a:r>
              <a:rPr lang="en-GB" sz="2800" dirty="0" smtClean="0">
                <a:latin typeface="Arial" panose="020B0604020202020204" pitchFamily="34" charset="0"/>
                <a:cs typeface="Arial" panose="020B0604020202020204" pitchFamily="34" charset="0"/>
              </a:rPr>
              <a:t>How </a:t>
            </a:r>
            <a:r>
              <a:rPr lang="en-GB" sz="2800" dirty="0">
                <a:latin typeface="Arial" panose="020B0604020202020204" pitchFamily="34" charset="0"/>
                <a:cs typeface="Arial" panose="020B0604020202020204" pitchFamily="34" charset="0"/>
              </a:rPr>
              <a:t>far </a:t>
            </a:r>
            <a:r>
              <a:rPr lang="en-GB" sz="2800" dirty="0" smtClean="0">
                <a:latin typeface="Arial" panose="020B0604020202020204" pitchFamily="34" charset="0"/>
                <a:cs typeface="Arial" panose="020B0604020202020204" pitchFamily="34" charset="0"/>
              </a:rPr>
              <a:t>does the cyclist </a:t>
            </a:r>
            <a:r>
              <a:rPr lang="en-GB" sz="2800" dirty="0">
                <a:latin typeface="Arial" panose="020B0604020202020204" pitchFamily="34" charset="0"/>
                <a:cs typeface="Arial" panose="020B0604020202020204" pitchFamily="34" charset="0"/>
              </a:rPr>
              <a:t>travel</a:t>
            </a:r>
            <a:r>
              <a:rPr lang="en-GB" sz="2800" dirty="0" smtClean="0">
                <a:latin typeface="Arial" panose="020B0604020202020204" pitchFamily="34" charset="0"/>
                <a:cs typeface="Arial" panose="020B0604020202020204" pitchFamily="34" charset="0"/>
              </a:rPr>
              <a:t>?</a:t>
            </a:r>
            <a:endParaRPr lang="en-GB"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8DA1C37-7684-4B1D-B097-487C5EAD8E90}"/>
              </a:ext>
            </a:extLst>
          </p:cNvPr>
          <p:cNvSpPr txBox="1"/>
          <p:nvPr/>
        </p:nvSpPr>
        <p:spPr>
          <a:xfrm>
            <a:off x="5522265" y="4712621"/>
            <a:ext cx="2465407" cy="1200329"/>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area </a:t>
            </a:r>
            <a:r>
              <a:rPr lang="en-GB" dirty="0">
                <a:latin typeface="Arial" panose="020B0604020202020204" pitchFamily="34" charset="0"/>
                <a:cs typeface="Arial" panose="020B0604020202020204" pitchFamily="34" charset="0"/>
              </a:rPr>
              <a:t>= 15 ×10 = 150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This is the distance travelled </a:t>
            </a:r>
            <a:r>
              <a:rPr lang="en-GB" dirty="0" smtClean="0">
                <a:latin typeface="Arial" panose="020B0604020202020204" pitchFamily="34" charset="0"/>
                <a:cs typeface="Arial" panose="020B0604020202020204" pitchFamily="34" charset="0"/>
              </a:rPr>
              <a:t>150 m. </a:t>
            </a:r>
            <a:endParaRPr lang="en-GB" dirty="0">
              <a:latin typeface="Arial" panose="020B0604020202020204" pitchFamily="34" charset="0"/>
              <a:cs typeface="Arial" panose="020B0604020202020204" pitchFamily="34" charset="0"/>
            </a:endParaRPr>
          </a:p>
        </p:txBody>
      </p:sp>
      <p:sp>
        <p:nvSpPr>
          <p:cNvPr id="13" name="Rectangle 12"/>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Distance travelled</a:t>
            </a:r>
            <a:endParaRPr lang="en-GB" sz="2800" b="1" dirty="0">
              <a:latin typeface="Arial" panose="020B0604020202020204" pitchFamily="34" charset="0"/>
              <a:cs typeface="Arial" panose="020B0604020202020204" pitchFamily="34" charset="0"/>
            </a:endParaRPr>
          </a:p>
        </p:txBody>
      </p:sp>
      <p:sp>
        <p:nvSpPr>
          <p:cNvPr id="14" name="Rectangle 13"/>
          <p:cNvSpPr/>
          <p:nvPr/>
        </p:nvSpPr>
        <p:spPr>
          <a:xfrm>
            <a:off x="1345567" y="4021998"/>
            <a:ext cx="1569660" cy="1200329"/>
          </a:xfrm>
          <a:prstGeom prst="rect">
            <a:avLst/>
          </a:prstGeom>
        </p:spPr>
        <p:txBody>
          <a:bodyPr wrap="none">
            <a:spAutoFit/>
          </a:bodyPr>
          <a:lstStyle/>
          <a:p>
            <a:pPr>
              <a:tabLst>
                <a:tab pos="363538" algn="l"/>
              </a:tabLst>
            </a:pPr>
            <a:r>
              <a:rPr lang="en-US" altLang="en-US" sz="2400" dirty="0" smtClean="0">
                <a:latin typeface="Arial" panose="020B0604020202020204" pitchFamily="34" charset="0"/>
                <a:cs typeface="Arial" panose="020B0604020202020204" pitchFamily="34" charset="0"/>
              </a:rPr>
              <a:t>= </a:t>
            </a:r>
            <a:r>
              <a:rPr lang="en-US" altLang="en-US" sz="2400" dirty="0">
                <a:latin typeface="Arial" panose="020B0604020202020204" pitchFamily="34" charset="0"/>
                <a:cs typeface="Arial" panose="020B0604020202020204" pitchFamily="34" charset="0"/>
              </a:rPr>
              <a:t>15 × 10 </a:t>
            </a:r>
            <a:endParaRPr lang="en-US" altLang="en-US" sz="2400" dirty="0" smtClean="0">
              <a:latin typeface="Arial" panose="020B0604020202020204" pitchFamily="34" charset="0"/>
              <a:cs typeface="Arial" panose="020B0604020202020204" pitchFamily="34" charset="0"/>
            </a:endParaRPr>
          </a:p>
          <a:p>
            <a:pPr>
              <a:tabLst>
                <a:tab pos="363538" algn="l"/>
              </a:tabLst>
            </a:pPr>
            <a:endParaRPr lang="en-US" altLang="en-US" sz="2400" dirty="0">
              <a:latin typeface="Arial" panose="020B0604020202020204" pitchFamily="34" charset="0"/>
              <a:cs typeface="Arial" panose="020B0604020202020204" pitchFamily="34" charset="0"/>
            </a:endParaRPr>
          </a:p>
          <a:p>
            <a:pPr>
              <a:tabLst>
                <a:tab pos="363538" algn="l"/>
              </a:tabLst>
            </a:pPr>
            <a:r>
              <a:rPr lang="en-US" altLang="en-US" sz="2400" dirty="0" smtClean="0">
                <a:latin typeface="Arial" panose="020B0604020202020204" pitchFamily="34" charset="0"/>
                <a:cs typeface="Arial" panose="020B0604020202020204" pitchFamily="34" charset="0"/>
              </a:rPr>
              <a:t>= </a:t>
            </a:r>
            <a:r>
              <a:rPr lang="en-US" altLang="en-US" sz="2400" b="1" dirty="0" smtClean="0">
                <a:latin typeface="Arial" panose="020B0604020202020204" pitchFamily="34" charset="0"/>
                <a:cs typeface="Arial" panose="020B0604020202020204" pitchFamily="34" charset="0"/>
              </a:rPr>
              <a:t>150 m</a:t>
            </a:r>
            <a:endParaRPr lang="en-US" altLang="en-US" sz="2400" b="1" dirty="0">
              <a:latin typeface="Arial" panose="020B0604020202020204" pitchFamily="34" charset="0"/>
              <a:cs typeface="Arial" panose="020B0604020202020204" pitchFamily="34" charset="0"/>
            </a:endParaRPr>
          </a:p>
        </p:txBody>
      </p:sp>
      <p:sp>
        <p:nvSpPr>
          <p:cNvPr id="8" name="Speech Bubble: Oval 7">
            <a:extLst>
              <a:ext uri="{FF2B5EF4-FFF2-40B4-BE49-F238E27FC236}">
                <a16:creationId xmlns:a16="http://schemas.microsoft.com/office/drawing/2014/main" id="{F8D3DC68-69DA-4BB4-8A64-F158AB6601CC}"/>
              </a:ext>
            </a:extLst>
          </p:cNvPr>
          <p:cNvSpPr/>
          <p:nvPr/>
        </p:nvSpPr>
        <p:spPr>
          <a:xfrm>
            <a:off x="9692085" y="896396"/>
            <a:ext cx="2330083" cy="1714671"/>
          </a:xfrm>
          <a:prstGeom prst="wedgeEllipseCallout">
            <a:avLst>
              <a:gd name="adj1" fmla="val -230133"/>
              <a:gd name="adj2" fmla="val 33394"/>
            </a:avLst>
          </a:prstGeom>
          <a:solidFill>
            <a:srgbClr val="F9BC9A"/>
          </a:solidFill>
          <a:ln>
            <a:solidFill>
              <a:srgbClr val="F9BC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How might this be represented on the graph? </a:t>
            </a:r>
          </a:p>
        </p:txBody>
      </p:sp>
      <p:sp>
        <p:nvSpPr>
          <p:cNvPr id="15" name="Rectangle 14"/>
          <p:cNvSpPr/>
          <p:nvPr/>
        </p:nvSpPr>
        <p:spPr>
          <a:xfrm>
            <a:off x="169438" y="3136155"/>
            <a:ext cx="3460466" cy="586885"/>
          </a:xfrm>
          <a:prstGeom prst="rect">
            <a:avLst/>
          </a:prstGeom>
          <a:solidFill>
            <a:srgbClr val="F9BC9A"/>
          </a:solidFill>
          <a:ln>
            <a:solidFill>
              <a:srgbClr val="F9BC9A"/>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smtClean="0"/>
              <a:t>distance = velocity × time</a:t>
            </a:r>
            <a:endParaRPr lang="en-GB" sz="2400" dirty="0"/>
          </a:p>
        </p:txBody>
      </p:sp>
      <p:sp>
        <p:nvSpPr>
          <p:cNvPr id="16" name="Rectangle 15"/>
          <p:cNvSpPr/>
          <p:nvPr/>
        </p:nvSpPr>
        <p:spPr>
          <a:xfrm>
            <a:off x="5215944" y="4288665"/>
            <a:ext cx="3078050" cy="2048242"/>
          </a:xfrm>
          <a:prstGeom prst="rect">
            <a:avLst/>
          </a:prstGeom>
          <a:solidFill>
            <a:srgbClr val="F9BC9A">
              <a:alpha val="16863"/>
            </a:srgbClr>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555185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8" grpId="0" animBg="1"/>
      <p:bldP spid="15"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96A7B2AB-6AA1-47BC-9514-145F5930E09B}"/>
                  </a:ext>
                </a:extLst>
              </p:cNvPr>
              <p:cNvSpPr/>
              <p:nvPr/>
            </p:nvSpPr>
            <p:spPr>
              <a:xfrm>
                <a:off x="3183392" y="1492282"/>
                <a:ext cx="5825215" cy="880113"/>
              </a:xfrm>
              <a:prstGeom prst="rect">
                <a:avLst/>
              </a:prstGeom>
            </p:spPr>
            <p:txBody>
              <a:bodyPr wrap="square">
                <a:spAutoFit/>
              </a:bodyPr>
              <a:lstStyle/>
              <a:p>
                <a:pPr>
                  <a:tabLst>
                    <a:tab pos="363538" algn="l"/>
                  </a:tabLst>
                </a:pPr>
                <a:r>
                  <a:rPr lang="en-US" altLang="en-US" sz="2800" dirty="0" smtClean="0">
                    <a:latin typeface="Arial" panose="020B0604020202020204" pitchFamily="34" charset="0"/>
                    <a:cs typeface="Arial" panose="020B0604020202020204" pitchFamily="34" charset="0"/>
                  </a:rPr>
                  <a:t>acceleration = </a:t>
                </a:r>
                <a14:m>
                  <m:oMath xmlns:m="http://schemas.openxmlformats.org/officeDocument/2006/math">
                    <m:f>
                      <m:fPr>
                        <m:ctrlPr>
                          <a:rPr lang="en-US" altLang="en-US" sz="2800" i="1" smtClean="0">
                            <a:latin typeface="Cambria Math" panose="02040503050406030204" pitchFamily="18" charset="0"/>
                          </a:rPr>
                        </m:ctrlPr>
                      </m:fPr>
                      <m:num>
                        <m:r>
                          <m:rPr>
                            <m:nor/>
                          </m:rPr>
                          <a:rPr lang="en-GB" altLang="en-US" sz="2800" b="0" i="0" smtClean="0">
                            <a:latin typeface="Arial" panose="020B0604020202020204" pitchFamily="34" charset="0"/>
                            <a:cs typeface="Arial" panose="020B0604020202020204" pitchFamily="34" charset="0"/>
                          </a:rPr>
                          <m:t>change</m:t>
                        </m:r>
                        <m:r>
                          <m:rPr>
                            <m:nor/>
                          </m:rPr>
                          <a:rPr lang="en-GB" altLang="en-US" sz="2800" b="0" i="0" smtClean="0">
                            <a:latin typeface="Arial" panose="020B0604020202020204" pitchFamily="34" charset="0"/>
                            <a:cs typeface="Arial" panose="020B0604020202020204" pitchFamily="34" charset="0"/>
                          </a:rPr>
                          <m:t> </m:t>
                        </m:r>
                        <m:r>
                          <m:rPr>
                            <m:nor/>
                          </m:rPr>
                          <a:rPr lang="en-GB" altLang="en-US" sz="2800" b="0" i="0" smtClean="0">
                            <a:latin typeface="Arial" panose="020B0604020202020204" pitchFamily="34" charset="0"/>
                            <a:cs typeface="Arial" panose="020B0604020202020204" pitchFamily="34" charset="0"/>
                          </a:rPr>
                          <m:t>in</m:t>
                        </m:r>
                        <m:r>
                          <m:rPr>
                            <m:nor/>
                          </m:rPr>
                          <a:rPr lang="en-GB" altLang="en-US" sz="2800" b="0" i="0" smtClean="0">
                            <a:latin typeface="Arial" panose="020B0604020202020204" pitchFamily="34" charset="0"/>
                            <a:cs typeface="Arial" panose="020B0604020202020204" pitchFamily="34" charset="0"/>
                          </a:rPr>
                          <m:t> </m:t>
                        </m:r>
                        <m:r>
                          <m:rPr>
                            <m:nor/>
                          </m:rPr>
                          <a:rPr lang="en-GB" altLang="en-US" sz="2800" b="0" i="0" smtClean="0">
                            <a:latin typeface="Arial" panose="020B0604020202020204" pitchFamily="34" charset="0"/>
                            <a:cs typeface="Arial" panose="020B0604020202020204" pitchFamily="34" charset="0"/>
                          </a:rPr>
                          <m:t>velocity</m:t>
                        </m:r>
                      </m:num>
                      <m:den>
                        <m:r>
                          <m:rPr>
                            <m:nor/>
                          </m:rPr>
                          <a:rPr lang="en-GB" altLang="en-US" sz="2800" b="0" i="0" smtClean="0">
                            <a:latin typeface="Arial" panose="020B0604020202020204" pitchFamily="34" charset="0"/>
                            <a:cs typeface="Arial" panose="020B0604020202020204" pitchFamily="34" charset="0"/>
                          </a:rPr>
                          <m:t>change</m:t>
                        </m:r>
                        <m:r>
                          <m:rPr>
                            <m:nor/>
                          </m:rPr>
                          <a:rPr lang="en-GB" altLang="en-US" sz="2800" b="0" i="0" smtClean="0">
                            <a:latin typeface="Arial" panose="020B0604020202020204" pitchFamily="34" charset="0"/>
                            <a:cs typeface="Arial" panose="020B0604020202020204" pitchFamily="34" charset="0"/>
                          </a:rPr>
                          <m:t> </m:t>
                        </m:r>
                        <m:r>
                          <m:rPr>
                            <m:nor/>
                          </m:rPr>
                          <a:rPr lang="en-GB" altLang="en-US" sz="2800" b="0" i="0" smtClean="0">
                            <a:latin typeface="Arial" panose="020B0604020202020204" pitchFamily="34" charset="0"/>
                            <a:cs typeface="Arial" panose="020B0604020202020204" pitchFamily="34" charset="0"/>
                          </a:rPr>
                          <m:t>in</m:t>
                        </m:r>
                        <m:r>
                          <m:rPr>
                            <m:nor/>
                          </m:rPr>
                          <a:rPr lang="en-GB" altLang="en-US" sz="2800" b="0" i="0" smtClean="0">
                            <a:latin typeface="Arial" panose="020B0604020202020204" pitchFamily="34" charset="0"/>
                            <a:cs typeface="Arial" panose="020B0604020202020204" pitchFamily="34" charset="0"/>
                          </a:rPr>
                          <m:t> </m:t>
                        </m:r>
                        <m:r>
                          <m:rPr>
                            <m:nor/>
                          </m:rPr>
                          <a:rPr lang="en-GB" altLang="en-US" sz="2800" b="0" i="0" smtClean="0">
                            <a:latin typeface="Arial" panose="020B0604020202020204" pitchFamily="34" charset="0"/>
                            <a:cs typeface="Arial" panose="020B0604020202020204" pitchFamily="34" charset="0"/>
                          </a:rPr>
                          <m:t>time</m:t>
                        </m:r>
                        <m:r>
                          <m:rPr>
                            <m:nor/>
                          </m:rPr>
                          <a:rPr lang="en-US" altLang="en-US" sz="2800" dirty="0" smtClean="0">
                            <a:latin typeface="Arial" panose="020B0604020202020204" pitchFamily="34" charset="0"/>
                            <a:cs typeface="Arial" panose="020B0604020202020204" pitchFamily="34" charset="0"/>
                          </a:rPr>
                          <m:t> </m:t>
                        </m:r>
                      </m:den>
                    </m:f>
                  </m:oMath>
                </a14:m>
                <a:endParaRPr lang="en-US" altLang="en-US" sz="2800" dirty="0">
                  <a:latin typeface="Arial" panose="020B0604020202020204" pitchFamily="34" charset="0"/>
                  <a:cs typeface="Arial" panose="020B0604020202020204" pitchFamily="34" charset="0"/>
                </a:endParaRPr>
              </a:p>
            </p:txBody>
          </p:sp>
        </mc:Choice>
        <mc:Fallback xmlns="">
          <p:sp>
            <p:nvSpPr>
              <p:cNvPr id="2" name="Rectangle 1">
                <a:extLst>
                  <a:ext uri="{FF2B5EF4-FFF2-40B4-BE49-F238E27FC236}">
                    <a16:creationId xmlns:a16="http://schemas.microsoft.com/office/drawing/2014/main" id="{96A7B2AB-6AA1-47BC-9514-145F5930E09B}"/>
                  </a:ext>
                </a:extLst>
              </p:cNvPr>
              <p:cNvSpPr>
                <a:spLocks noRot="1" noChangeAspect="1" noMove="1" noResize="1" noEditPoints="1" noAdjustHandles="1" noChangeArrowheads="1" noChangeShapeType="1" noTextEdit="1"/>
              </p:cNvSpPr>
              <p:nvPr/>
            </p:nvSpPr>
            <p:spPr>
              <a:xfrm>
                <a:off x="3183392" y="1492282"/>
                <a:ext cx="5825215" cy="880113"/>
              </a:xfrm>
              <a:prstGeom prst="rect">
                <a:avLst/>
              </a:prstGeom>
              <a:blipFill>
                <a:blip r:embed="rId3"/>
                <a:stretch>
                  <a:fillRect l="-2092"/>
                </a:stretch>
              </a:blipFill>
            </p:spPr>
            <p:txBody>
              <a:bodyPr/>
              <a:lstStyle/>
              <a:p>
                <a:r>
                  <a:rPr lang="en-GB">
                    <a:noFill/>
                  </a:rPr>
                  <a:t> </a:t>
                </a:r>
              </a:p>
            </p:txBody>
          </p:sp>
        </mc:Fallback>
      </mc:AlternateContent>
      <p:grpSp>
        <p:nvGrpSpPr>
          <p:cNvPr id="14" name="Group 13"/>
          <p:cNvGrpSpPr/>
          <p:nvPr/>
        </p:nvGrpSpPr>
        <p:grpSpPr>
          <a:xfrm>
            <a:off x="1657651" y="2654443"/>
            <a:ext cx="8316776" cy="4093444"/>
            <a:chOff x="3705392" y="2770352"/>
            <a:chExt cx="8316776" cy="4093444"/>
          </a:xfrm>
        </p:grpSpPr>
        <p:pic>
          <p:nvPicPr>
            <p:cNvPr id="15" name="Picture 14" descr="Screen Clipping">
              <a:extLst>
                <a:ext uri="{FF2B5EF4-FFF2-40B4-BE49-F238E27FC236}">
                  <a16:creationId xmlns:a16="http://schemas.microsoft.com/office/drawing/2014/main" id="{B0DF873F-27C5-4747-AD1C-FCDEEA19EF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2434" y="2770352"/>
              <a:ext cx="8159734" cy="4093444"/>
            </a:xfrm>
            <a:prstGeom prst="rect">
              <a:avLst/>
            </a:prstGeom>
          </p:spPr>
        </p:pic>
        <p:sp>
          <p:nvSpPr>
            <p:cNvPr id="16" name="TextBox 15">
              <a:extLst>
                <a:ext uri="{FF2B5EF4-FFF2-40B4-BE49-F238E27FC236}">
                  <a16:creationId xmlns:a16="http://schemas.microsoft.com/office/drawing/2014/main" id="{51BB1E40-5194-4055-A3BB-2746B30B90DA}"/>
                </a:ext>
              </a:extLst>
            </p:cNvPr>
            <p:cNvSpPr txBox="1"/>
            <p:nvPr/>
          </p:nvSpPr>
          <p:spPr>
            <a:xfrm>
              <a:off x="7835576" y="6460762"/>
              <a:ext cx="1856509"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time / s </a:t>
              </a:r>
              <a:endParaRPr lang="en-GB"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6C3F3E8A-E394-4306-ADEA-7743308B5552}"/>
                </a:ext>
              </a:extLst>
            </p:cNvPr>
            <p:cNvSpPr txBox="1"/>
            <p:nvPr/>
          </p:nvSpPr>
          <p:spPr>
            <a:xfrm>
              <a:off x="3705392" y="3391450"/>
              <a:ext cx="461665" cy="1830877"/>
            </a:xfrm>
            <a:prstGeom prst="rect">
              <a:avLst/>
            </a:prstGeom>
            <a:noFill/>
          </p:spPr>
          <p:txBody>
            <a:bodyPr vert="vert270" wrap="square" rtlCol="0">
              <a:spAutoFit/>
            </a:bodyPr>
            <a:lstStyle/>
            <a:p>
              <a:r>
                <a:rPr lang="en-GB" dirty="0" smtClean="0">
                  <a:latin typeface="Arial" panose="020B0604020202020204" pitchFamily="34" charset="0"/>
                  <a:cs typeface="Arial" panose="020B0604020202020204" pitchFamily="34" charset="0"/>
                </a:rPr>
                <a:t>Velocity / m/s</a:t>
              </a:r>
              <a:endParaRPr lang="en-GB" baseline="30000" dirty="0">
                <a:latin typeface="Arial" panose="020B0604020202020204" pitchFamily="34" charset="0"/>
                <a:cs typeface="Arial" panose="020B0604020202020204" pitchFamily="34" charset="0"/>
              </a:endParaRPr>
            </a:p>
          </p:txBody>
        </p:sp>
      </p:grpSp>
      <p:sp>
        <p:nvSpPr>
          <p:cNvPr id="18" name="Rectangle 17"/>
          <p:cNvSpPr/>
          <p:nvPr/>
        </p:nvSpPr>
        <p:spPr>
          <a:xfrm>
            <a:off x="3168203" y="4172756"/>
            <a:ext cx="3078050" cy="2048242"/>
          </a:xfrm>
          <a:prstGeom prst="rect">
            <a:avLst/>
          </a:prstGeom>
          <a:solidFill>
            <a:srgbClr val="F9BC9A">
              <a:alpha val="16863"/>
            </a:srgbClr>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Interpreting graphs</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1714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96A7B2AB-6AA1-47BC-9514-145F5930E09B}"/>
                  </a:ext>
                </a:extLst>
              </p:cNvPr>
              <p:cNvSpPr/>
              <p:nvPr/>
            </p:nvSpPr>
            <p:spPr>
              <a:xfrm>
                <a:off x="425003" y="1260411"/>
                <a:ext cx="11153104" cy="1239122"/>
              </a:xfrm>
              <a:prstGeom prst="rect">
                <a:avLst/>
              </a:prstGeom>
            </p:spPr>
            <p:txBody>
              <a:bodyPr wrap="square">
                <a:spAutoFit/>
              </a:bodyPr>
              <a:lstStyle/>
              <a:p>
                <a:pPr marL="363538" indent="-363538" eaLnBrk="1" hangingPunct="1">
                  <a:buClr>
                    <a:srgbClr val="EA5B0C"/>
                  </a:buClr>
                  <a:buFontTx/>
                  <a:buChar char="•"/>
                  <a:tabLst>
                    <a:tab pos="363538" algn="l"/>
                  </a:tabLst>
                </a:pPr>
                <a:r>
                  <a:rPr lang="en-US" altLang="en-US" sz="2800" dirty="0">
                    <a:latin typeface="Arial" panose="020B0604020202020204" pitchFamily="34" charset="0"/>
                    <a:cs typeface="Arial" panose="020B0604020202020204" pitchFamily="34" charset="0"/>
                  </a:rPr>
                  <a:t>Acceleration is equal to the gradient of the line between 0 and 5 </a:t>
                </a:r>
                <a:r>
                  <a:rPr lang="en-US" altLang="en-US" sz="2800" dirty="0" smtClean="0">
                    <a:latin typeface="Arial" panose="020B0604020202020204" pitchFamily="34" charset="0"/>
                    <a:cs typeface="Arial" panose="020B0604020202020204" pitchFamily="34" charset="0"/>
                  </a:rPr>
                  <a:t>s.</a:t>
                </a:r>
                <a:endParaRPr lang="en-US" altLang="en-US" sz="2800" dirty="0">
                  <a:latin typeface="Arial" panose="020B0604020202020204" pitchFamily="34" charset="0"/>
                  <a:cs typeface="Arial" panose="020B0604020202020204" pitchFamily="34" charset="0"/>
                </a:endParaRPr>
              </a:p>
              <a:p>
                <a:pPr marL="363538" indent="-363538" eaLnBrk="1" hangingPunct="1">
                  <a:buClr>
                    <a:srgbClr val="EA5B0C"/>
                  </a:buClr>
                  <a:buFontTx/>
                  <a:buChar char="•"/>
                  <a:tabLst>
                    <a:tab pos="363538" algn="l"/>
                  </a:tabLst>
                </a:pPr>
                <a:r>
                  <a:rPr lang="en-US" altLang="en-US" sz="2800" dirty="0" smtClean="0">
                    <a:latin typeface="Arial" panose="020B0604020202020204" pitchFamily="34" charset="0"/>
                    <a:cs typeface="Arial" panose="020B0604020202020204" pitchFamily="34" charset="0"/>
                  </a:rPr>
                  <a:t>acceleration</a:t>
                </a:r>
                <a:r>
                  <a:rPr lang="en-US" altLang="en-US" sz="2800" baseline="30000" dirty="0" smtClean="0">
                    <a:latin typeface="Arial" panose="020B0604020202020204" pitchFamily="34" charset="0"/>
                    <a:cs typeface="Arial" panose="020B0604020202020204" pitchFamily="34" charset="0"/>
                  </a:rPr>
                  <a:t> </a:t>
                </a:r>
                <a:r>
                  <a:rPr lang="en-US" altLang="en-US" sz="2800" dirty="0" smtClean="0">
                    <a:latin typeface="Arial" panose="020B0604020202020204" pitchFamily="34" charset="0"/>
                    <a:cs typeface="Arial" panose="020B0604020202020204" pitchFamily="34" charset="0"/>
                  </a:rPr>
                  <a:t>= </a:t>
                </a:r>
                <a14:m>
                  <m:oMath xmlns:m="http://schemas.openxmlformats.org/officeDocument/2006/math">
                    <m:f>
                      <m:fPr>
                        <m:ctrlPr>
                          <a:rPr lang="en-US" altLang="en-US" sz="2800" i="1" smtClean="0">
                            <a:latin typeface="Cambria Math" panose="02040503050406030204" pitchFamily="18" charset="0"/>
                          </a:rPr>
                        </m:ctrlPr>
                      </m:fPr>
                      <m:num>
                        <m:r>
                          <m:rPr>
                            <m:nor/>
                          </m:rPr>
                          <a:rPr lang="en-GB" altLang="en-US" sz="2800" b="0" i="0" smtClean="0">
                            <a:latin typeface="Arial" panose="020B0604020202020204" pitchFamily="34" charset="0"/>
                            <a:cs typeface="Arial" panose="020B0604020202020204" pitchFamily="34" charset="0"/>
                          </a:rPr>
                          <m:t>10 </m:t>
                        </m:r>
                        <m:r>
                          <a:rPr lang="en-GB" altLang="en-US" sz="2800" b="0" i="1" smtClean="0">
                            <a:latin typeface="Cambria Math" panose="02040503050406030204" pitchFamily="18" charset="0"/>
                            <a:cs typeface="Arial" panose="020B0604020202020204" pitchFamily="34" charset="0"/>
                          </a:rPr>
                          <m:t>−</m:t>
                        </m:r>
                        <m:r>
                          <m:rPr>
                            <m:nor/>
                          </m:rPr>
                          <a:rPr lang="en-GB" altLang="en-US" sz="2800" b="0" i="0" smtClean="0">
                            <a:latin typeface="Arial" panose="020B0604020202020204" pitchFamily="34" charset="0"/>
                            <a:cs typeface="Arial" panose="020B0604020202020204" pitchFamily="34" charset="0"/>
                          </a:rPr>
                          <m:t> 0 </m:t>
                        </m:r>
                      </m:num>
                      <m:den>
                        <m:r>
                          <m:rPr>
                            <m:nor/>
                          </m:rPr>
                          <a:rPr lang="en-GB" altLang="en-US" sz="2800" b="0" i="0" smtClean="0">
                            <a:latin typeface="Arial" panose="020B0604020202020204" pitchFamily="34" charset="0"/>
                            <a:cs typeface="Arial" panose="020B0604020202020204" pitchFamily="34" charset="0"/>
                          </a:rPr>
                          <m:t>5 </m:t>
                        </m:r>
                        <m:r>
                          <a:rPr lang="en-GB" altLang="en-US" sz="2800" b="0" i="1" smtClean="0">
                            <a:latin typeface="Cambria Math" panose="02040503050406030204" pitchFamily="18" charset="0"/>
                            <a:cs typeface="Arial" panose="020B0604020202020204" pitchFamily="34" charset="0"/>
                          </a:rPr>
                          <m:t>−</m:t>
                        </m:r>
                        <m:r>
                          <m:rPr>
                            <m:nor/>
                          </m:rPr>
                          <a:rPr lang="en-GB" altLang="en-US" sz="2800" b="0" i="0" smtClean="0">
                            <a:latin typeface="Arial" panose="020B0604020202020204" pitchFamily="34" charset="0"/>
                            <a:cs typeface="Arial" panose="020B0604020202020204" pitchFamily="34" charset="0"/>
                          </a:rPr>
                          <m:t> 0 </m:t>
                        </m:r>
                      </m:den>
                    </m:f>
                    <m:r>
                      <m:rPr>
                        <m:nor/>
                      </m:rPr>
                      <a:rPr lang="en-GB" altLang="en-US" sz="2800" b="0" i="0" smtClean="0">
                        <a:latin typeface="Cambria Math" panose="02040503050406030204" pitchFamily="18" charset="0"/>
                      </a:rPr>
                      <m:t> </m:t>
                    </m:r>
                    <m:r>
                      <m:rPr>
                        <m:nor/>
                      </m:rPr>
                      <a:rPr lang="en-GB" altLang="en-US" sz="2800" b="0" i="0" smtClean="0">
                        <a:latin typeface="Arial" panose="020B0604020202020204" pitchFamily="34" charset="0"/>
                        <a:cs typeface="Arial" panose="020B0604020202020204" pitchFamily="34" charset="0"/>
                      </a:rPr>
                      <m:t>= </m:t>
                    </m:r>
                    <m:r>
                      <m:rPr>
                        <m:nor/>
                      </m:rPr>
                      <a:rPr lang="en-GB" altLang="en-US" sz="2800" b="1" i="0" smtClean="0">
                        <a:latin typeface="Arial" panose="020B0604020202020204" pitchFamily="34" charset="0"/>
                        <a:cs typeface="Arial" panose="020B0604020202020204" pitchFamily="34" charset="0"/>
                      </a:rPr>
                      <m:t>2</m:t>
                    </m:r>
                    <m:r>
                      <a:rPr lang="en-GB" altLang="en-US" sz="2800" b="1" i="1" smtClean="0">
                        <a:latin typeface="Cambria Math" panose="02040503050406030204" pitchFamily="18" charset="0"/>
                        <a:cs typeface="Arial" panose="020B0604020202020204" pitchFamily="34" charset="0"/>
                      </a:rPr>
                      <m:t> </m:t>
                    </m:r>
                    <m:r>
                      <m:rPr>
                        <m:nor/>
                      </m:rPr>
                      <a:rPr lang="en-GB" altLang="en-US" sz="2800" b="1" i="0" smtClean="0">
                        <a:latin typeface="Arial" panose="020B0604020202020204" pitchFamily="34" charset="0"/>
                        <a:cs typeface="Arial" panose="020B0604020202020204" pitchFamily="34" charset="0"/>
                      </a:rPr>
                      <m:t>m</m:t>
                    </m:r>
                    <m:r>
                      <m:rPr>
                        <m:nor/>
                      </m:rPr>
                      <a:rPr lang="en-GB" altLang="en-US" sz="2800" b="1" i="0" smtClean="0">
                        <a:latin typeface="Arial" panose="020B0604020202020204" pitchFamily="34" charset="0"/>
                        <a:cs typeface="Arial" panose="020B0604020202020204" pitchFamily="34" charset="0"/>
                      </a:rPr>
                      <m:t>/</m:t>
                    </m:r>
                    <m:r>
                      <m:rPr>
                        <m:nor/>
                      </m:rPr>
                      <a:rPr lang="en-GB" altLang="en-US" sz="2800" b="1" i="0" smtClean="0">
                        <a:latin typeface="Arial" panose="020B0604020202020204" pitchFamily="34" charset="0"/>
                        <a:cs typeface="Arial" panose="020B0604020202020204" pitchFamily="34" charset="0"/>
                      </a:rPr>
                      <m:t>s</m:t>
                    </m:r>
                    <m:r>
                      <m:rPr>
                        <m:nor/>
                      </m:rPr>
                      <a:rPr lang="en-GB" altLang="en-US" sz="2800" b="1" i="0" baseline="30000" smtClean="0">
                        <a:latin typeface="Arial" panose="020B0604020202020204" pitchFamily="34" charset="0"/>
                        <a:cs typeface="Arial" panose="020B0604020202020204" pitchFamily="34" charset="0"/>
                      </a:rPr>
                      <m:t>2</m:t>
                    </m:r>
                  </m:oMath>
                </a14:m>
                <a:endParaRPr lang="en-US" altLang="en-US" sz="2800" b="1" baseline="30000" dirty="0">
                  <a:latin typeface="Arial" panose="020B0604020202020204" pitchFamily="34" charset="0"/>
                  <a:cs typeface="Arial" panose="020B0604020202020204" pitchFamily="34" charset="0"/>
                </a:endParaRPr>
              </a:p>
            </p:txBody>
          </p:sp>
        </mc:Choice>
        <mc:Fallback xmlns="">
          <p:sp>
            <p:nvSpPr>
              <p:cNvPr id="2" name="Rectangle 1">
                <a:extLst>
                  <a:ext uri="{FF2B5EF4-FFF2-40B4-BE49-F238E27FC236}">
                    <a16:creationId xmlns:a16="http://schemas.microsoft.com/office/drawing/2014/main" id="{96A7B2AB-6AA1-47BC-9514-145F5930E09B}"/>
                  </a:ext>
                </a:extLst>
              </p:cNvPr>
              <p:cNvSpPr>
                <a:spLocks noRot="1" noChangeAspect="1" noMove="1" noResize="1" noEditPoints="1" noAdjustHandles="1" noChangeArrowheads="1" noChangeShapeType="1" noTextEdit="1"/>
              </p:cNvSpPr>
              <p:nvPr/>
            </p:nvSpPr>
            <p:spPr>
              <a:xfrm>
                <a:off x="425003" y="1260411"/>
                <a:ext cx="11153104" cy="1239122"/>
              </a:xfrm>
              <a:prstGeom prst="rect">
                <a:avLst/>
              </a:prstGeom>
              <a:blipFill>
                <a:blip r:embed="rId3"/>
                <a:stretch>
                  <a:fillRect l="-984" t="-5419" b="-394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56E5C3F-384C-4C56-9696-FBD93F4DC786}"/>
                  </a:ext>
                </a:extLst>
              </p:cNvPr>
              <p:cNvSpPr txBox="1"/>
              <p:nvPr/>
            </p:nvSpPr>
            <p:spPr>
              <a:xfrm>
                <a:off x="6441311" y="4179733"/>
                <a:ext cx="2314853" cy="1166538"/>
              </a:xfrm>
              <a:prstGeom prst="rect">
                <a:avLst/>
              </a:prstGeom>
              <a:noFill/>
            </p:spPr>
            <p:txBody>
              <a:bodyPr wrap="square" rtlCol="0">
                <a:spAutoFit/>
              </a:bodyPr>
              <a:lstStyle/>
              <a:p>
                <a:r>
                  <a:rPr lang="en-GB" dirty="0"/>
                  <a:t>Area of the triangle = </a:t>
                </a:r>
                <a14:m>
                  <m:oMath xmlns:m="http://schemas.openxmlformats.org/officeDocument/2006/math">
                    <m:f>
                      <m:fPr>
                        <m:ctrlPr>
                          <a:rPr lang="en-US" altLang="en-US" i="1">
                            <a:latin typeface="Cambria Math" panose="02040503050406030204" pitchFamily="18" charset="0"/>
                          </a:rPr>
                        </m:ctrlPr>
                      </m:fPr>
                      <m:num>
                        <m:r>
                          <a:rPr lang="en-GB" altLang="en-US" b="0" i="1" smtClean="0">
                            <a:latin typeface="Cambria Math" panose="02040503050406030204" pitchFamily="18" charset="0"/>
                          </a:rPr>
                          <m:t>𝐵𝑎𝑠𝑒</m:t>
                        </m:r>
                        <m:r>
                          <a:rPr lang="en-GB" altLang="en-US" b="0" i="1" smtClean="0">
                            <a:latin typeface="Cambria Math" panose="02040503050406030204" pitchFamily="18" charset="0"/>
                          </a:rPr>
                          <m:t> ×</m:t>
                        </m:r>
                        <m:r>
                          <a:rPr lang="en-GB" altLang="en-US" b="0" i="1" smtClean="0">
                            <a:latin typeface="Cambria Math" panose="02040503050406030204" pitchFamily="18" charset="0"/>
                          </a:rPr>
                          <m:t>𝐻𝑒𝑖𝑔h𝑡</m:t>
                        </m:r>
                        <m:r>
                          <a:rPr lang="en-GB" altLang="en-US" i="1">
                            <a:latin typeface="Cambria Math" panose="02040503050406030204" pitchFamily="18" charset="0"/>
                          </a:rPr>
                          <m:t> </m:t>
                        </m:r>
                      </m:num>
                      <m:den>
                        <m:r>
                          <a:rPr lang="en-GB" altLang="en-US" b="0" i="1" smtClean="0">
                            <a:latin typeface="Cambria Math" panose="02040503050406030204" pitchFamily="18" charset="0"/>
                          </a:rPr>
                          <m:t>2</m:t>
                        </m:r>
                        <m:r>
                          <a:rPr lang="en-GB" altLang="en-US" i="1">
                            <a:latin typeface="Cambria Math" panose="02040503050406030204" pitchFamily="18" charset="0"/>
                          </a:rPr>
                          <m:t> </m:t>
                        </m:r>
                      </m:den>
                    </m:f>
                  </m:oMath>
                </a14:m>
                <a:r>
                  <a:rPr lang="en-GB" dirty="0"/>
                  <a:t> = </a:t>
                </a:r>
              </a:p>
              <a:p>
                <a14:m>
                  <m:oMath xmlns:m="http://schemas.openxmlformats.org/officeDocument/2006/math">
                    <m:f>
                      <m:fPr>
                        <m:ctrlPr>
                          <a:rPr lang="en-US" altLang="en-US" i="1">
                            <a:latin typeface="Cambria Math" panose="02040503050406030204" pitchFamily="18" charset="0"/>
                          </a:rPr>
                        </m:ctrlPr>
                      </m:fPr>
                      <m:num>
                        <m:r>
                          <a:rPr lang="en-GB" altLang="en-US" b="0" i="1" smtClean="0">
                            <a:latin typeface="Cambria Math" panose="02040503050406030204" pitchFamily="18" charset="0"/>
                          </a:rPr>
                          <m:t>5 ×10</m:t>
                        </m:r>
                        <m:r>
                          <a:rPr lang="en-GB" altLang="en-US" i="1">
                            <a:latin typeface="Cambria Math" panose="02040503050406030204" pitchFamily="18" charset="0"/>
                          </a:rPr>
                          <m:t> </m:t>
                        </m:r>
                      </m:num>
                      <m:den>
                        <m:r>
                          <a:rPr lang="en-GB" altLang="en-US" i="1">
                            <a:latin typeface="Cambria Math" panose="02040503050406030204" pitchFamily="18" charset="0"/>
                          </a:rPr>
                          <m:t>2 </m:t>
                        </m:r>
                      </m:den>
                    </m:f>
                  </m:oMath>
                </a14:m>
                <a:r>
                  <a:rPr lang="en-GB" dirty="0"/>
                  <a:t> = 25m</a:t>
                </a:r>
              </a:p>
            </p:txBody>
          </p:sp>
        </mc:Choice>
        <mc:Fallback xmlns="">
          <p:sp>
            <p:nvSpPr>
              <p:cNvPr id="6" name="TextBox 5">
                <a:extLst>
                  <a:ext uri="{FF2B5EF4-FFF2-40B4-BE49-F238E27FC236}">
                    <a16:creationId xmlns:a16="http://schemas.microsoft.com/office/drawing/2014/main" id="{F56E5C3F-384C-4C56-9696-FBD93F4DC786}"/>
                  </a:ext>
                </a:extLst>
              </p:cNvPr>
              <p:cNvSpPr txBox="1">
                <a:spLocks noRot="1" noChangeAspect="1" noMove="1" noResize="1" noEditPoints="1" noAdjustHandles="1" noChangeArrowheads="1" noChangeShapeType="1" noTextEdit="1"/>
              </p:cNvSpPr>
              <p:nvPr/>
            </p:nvSpPr>
            <p:spPr>
              <a:xfrm>
                <a:off x="6441311" y="4179733"/>
                <a:ext cx="2314853" cy="1166538"/>
              </a:xfrm>
              <a:prstGeom prst="rect">
                <a:avLst/>
              </a:prstGeom>
              <a:blipFill>
                <a:blip r:embed="rId6"/>
                <a:stretch>
                  <a:fillRect l="-2375" t="-3141" r="-4749" b="-2618"/>
                </a:stretch>
              </a:blipFill>
            </p:spPr>
            <p:txBody>
              <a:bodyPr/>
              <a:lstStyle/>
              <a:p>
                <a:r>
                  <a:rPr lang="en-GB">
                    <a:noFill/>
                  </a:rPr>
                  <a:t> </a:t>
                </a:r>
              </a:p>
            </p:txBody>
          </p:sp>
        </mc:Fallback>
      </mc:AlternateContent>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Distance, acceleration and average speed</a:t>
            </a:r>
            <a:endParaRPr lang="en-GB" sz="2800" b="1" dirty="0">
              <a:latin typeface="Arial" panose="020B0604020202020204" pitchFamily="34" charset="0"/>
              <a:cs typeface="Arial" panose="020B0604020202020204" pitchFamily="34" charset="0"/>
            </a:endParaRPr>
          </a:p>
        </p:txBody>
      </p:sp>
      <p:grpSp>
        <p:nvGrpSpPr>
          <p:cNvPr id="17" name="Group 16"/>
          <p:cNvGrpSpPr/>
          <p:nvPr/>
        </p:nvGrpSpPr>
        <p:grpSpPr>
          <a:xfrm>
            <a:off x="1614152" y="2764556"/>
            <a:ext cx="8316776" cy="4093444"/>
            <a:chOff x="3705392" y="2770352"/>
            <a:chExt cx="8316776" cy="4093444"/>
          </a:xfrm>
        </p:grpSpPr>
        <p:pic>
          <p:nvPicPr>
            <p:cNvPr id="18" name="Picture 17" descr="Screen Clipping">
              <a:extLst>
                <a:ext uri="{FF2B5EF4-FFF2-40B4-BE49-F238E27FC236}">
                  <a16:creationId xmlns:a16="http://schemas.microsoft.com/office/drawing/2014/main" id="{B0DF873F-27C5-4747-AD1C-FCDEEA19EF7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62434" y="2770352"/>
              <a:ext cx="8159734" cy="4093444"/>
            </a:xfrm>
            <a:prstGeom prst="rect">
              <a:avLst/>
            </a:prstGeom>
          </p:spPr>
        </p:pic>
        <p:sp>
          <p:nvSpPr>
            <p:cNvPr id="19" name="TextBox 18">
              <a:extLst>
                <a:ext uri="{FF2B5EF4-FFF2-40B4-BE49-F238E27FC236}">
                  <a16:creationId xmlns:a16="http://schemas.microsoft.com/office/drawing/2014/main" id="{51BB1E40-5194-4055-A3BB-2746B30B90DA}"/>
                </a:ext>
              </a:extLst>
            </p:cNvPr>
            <p:cNvSpPr txBox="1"/>
            <p:nvPr/>
          </p:nvSpPr>
          <p:spPr>
            <a:xfrm>
              <a:off x="7835576" y="6460762"/>
              <a:ext cx="1856509" cy="369332"/>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time / s </a:t>
              </a:r>
              <a:endParaRPr lang="en-GB"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6C3F3E8A-E394-4306-ADEA-7743308B5552}"/>
                </a:ext>
              </a:extLst>
            </p:cNvPr>
            <p:cNvSpPr txBox="1"/>
            <p:nvPr/>
          </p:nvSpPr>
          <p:spPr>
            <a:xfrm>
              <a:off x="3705392" y="3391450"/>
              <a:ext cx="461665" cy="1830877"/>
            </a:xfrm>
            <a:prstGeom prst="rect">
              <a:avLst/>
            </a:prstGeom>
            <a:noFill/>
          </p:spPr>
          <p:txBody>
            <a:bodyPr vert="vert270" wrap="square" rtlCol="0">
              <a:spAutoFit/>
            </a:bodyPr>
            <a:lstStyle/>
            <a:p>
              <a:r>
                <a:rPr lang="en-GB" dirty="0" smtClean="0">
                  <a:latin typeface="Arial" panose="020B0604020202020204" pitchFamily="34" charset="0"/>
                  <a:cs typeface="Arial" panose="020B0604020202020204" pitchFamily="34" charset="0"/>
                </a:rPr>
                <a:t>Velocity / m/s</a:t>
              </a:r>
              <a:endParaRPr lang="en-GB" baseline="30000" dirty="0">
                <a:latin typeface="Arial" panose="020B0604020202020204" pitchFamily="34" charset="0"/>
                <a:cs typeface="Arial" panose="020B0604020202020204" pitchFamily="34" charset="0"/>
              </a:endParaRPr>
            </a:p>
          </p:txBody>
        </p:sp>
      </p:grpSp>
      <p:sp>
        <p:nvSpPr>
          <p:cNvPr id="7" name="Right Triangle 6"/>
          <p:cNvSpPr/>
          <p:nvPr/>
        </p:nvSpPr>
        <p:spPr>
          <a:xfrm flipH="1">
            <a:off x="2088696" y="4250032"/>
            <a:ext cx="1053749" cy="2101463"/>
          </a:xfrm>
          <a:prstGeom prst="rtTriangle">
            <a:avLst/>
          </a:prstGeom>
          <a:solidFill>
            <a:srgbClr val="F9BC9A">
              <a:alpha val="20000"/>
            </a:srgbClr>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4179552" y="4927189"/>
            <a:ext cx="3103809" cy="1146220"/>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The </a:t>
            </a:r>
            <a:r>
              <a:rPr lang="en-GB" b="1" dirty="0" smtClean="0">
                <a:latin typeface="Arial" panose="020B0604020202020204" pitchFamily="34" charset="0"/>
                <a:cs typeface="Arial" panose="020B0604020202020204" pitchFamily="34" charset="0"/>
              </a:rPr>
              <a:t>distance travelled </a:t>
            </a:r>
            <a:r>
              <a:rPr lang="en-GB" dirty="0" smtClean="0">
                <a:latin typeface="Arial" panose="020B0604020202020204" pitchFamily="34" charset="0"/>
                <a:cs typeface="Arial" panose="020B0604020202020204" pitchFamily="34" charset="0"/>
              </a:rPr>
              <a:t>will be the area under the graph for the first 5 s.</a:t>
            </a:r>
            <a:endParaRPr lang="en-GB" dirty="0">
              <a:latin typeface="Arial" panose="020B0604020202020204" pitchFamily="34" charset="0"/>
              <a:cs typeface="Arial" panose="020B0604020202020204" pitchFamily="34" charset="0"/>
            </a:endParaRPr>
          </a:p>
        </p:txBody>
      </p:sp>
      <p:cxnSp>
        <p:nvCxnSpPr>
          <p:cNvPr id="23" name="Straight Connector 22"/>
          <p:cNvCxnSpPr/>
          <p:nvPr/>
        </p:nvCxnSpPr>
        <p:spPr>
          <a:xfrm>
            <a:off x="2910625" y="5499279"/>
            <a:ext cx="1281806" cy="0"/>
          </a:xfrm>
          <a:prstGeom prst="line">
            <a:avLst/>
          </a:prstGeom>
          <a:ln w="28575">
            <a:solidFill>
              <a:srgbClr val="EA5B0C"/>
            </a:solidFill>
            <a:headEnd type="oval"/>
            <a:tailEnd type="non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4" name="Rounded Rectangle 23"/>
              <p:cNvSpPr/>
              <p:nvPr/>
            </p:nvSpPr>
            <p:spPr>
              <a:xfrm>
                <a:off x="2331076" y="2801156"/>
                <a:ext cx="3026534" cy="1339403"/>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The </a:t>
                </a:r>
                <a:r>
                  <a:rPr lang="en-GB" b="1" dirty="0" smtClean="0">
                    <a:latin typeface="Arial" panose="020B0604020202020204" pitchFamily="34" charset="0"/>
                    <a:cs typeface="Arial" panose="020B0604020202020204" pitchFamily="34" charset="0"/>
                  </a:rPr>
                  <a:t>average speed </a:t>
                </a:r>
                <a:r>
                  <a:rPr lang="en-GB" dirty="0" smtClean="0">
                    <a:latin typeface="Arial" panose="020B0604020202020204" pitchFamily="34" charset="0"/>
                    <a:cs typeface="Arial" panose="020B0604020202020204" pitchFamily="34" charset="0"/>
                  </a:rPr>
                  <a:t>= </a:t>
                </a:r>
                <a14:m>
                  <m:oMath xmlns:m="http://schemas.openxmlformats.org/officeDocument/2006/math">
                    <m:f>
                      <m:fPr>
                        <m:ctrlPr>
                          <a:rPr lang="en-GB" i="1" smtClean="0">
                            <a:latin typeface="Cambria Math" panose="02040503050406030204" pitchFamily="18" charset="0"/>
                          </a:rPr>
                        </m:ctrlPr>
                      </m:fPr>
                      <m:num>
                        <m:r>
                          <m:rPr>
                            <m:nor/>
                          </m:rPr>
                          <a:rPr lang="en-GB" b="0" i="0" smtClean="0">
                            <a:latin typeface="Arial" panose="020B0604020202020204" pitchFamily="34" charset="0"/>
                            <a:cs typeface="Arial" panose="020B0604020202020204" pitchFamily="34" charset="0"/>
                          </a:rPr>
                          <m:t>total</m:t>
                        </m:r>
                        <m:r>
                          <m:rPr>
                            <m:nor/>
                          </m:rPr>
                          <a:rPr lang="en-GB" b="0" i="0" smtClean="0">
                            <a:latin typeface="Arial" panose="020B0604020202020204" pitchFamily="34" charset="0"/>
                            <a:cs typeface="Arial" panose="020B0604020202020204" pitchFamily="34" charset="0"/>
                          </a:rPr>
                          <m:t> </m:t>
                        </m:r>
                        <m:r>
                          <m:rPr>
                            <m:nor/>
                          </m:rPr>
                          <a:rPr lang="en-GB" b="0" i="0" smtClean="0">
                            <a:latin typeface="Arial" panose="020B0604020202020204" pitchFamily="34" charset="0"/>
                            <a:cs typeface="Arial" panose="020B0604020202020204" pitchFamily="34" charset="0"/>
                          </a:rPr>
                          <m:t>distance</m:t>
                        </m:r>
                      </m:num>
                      <m:den>
                        <m:r>
                          <m:rPr>
                            <m:nor/>
                          </m:rPr>
                          <a:rPr lang="en-GB" b="0" i="0" smtClean="0">
                            <a:latin typeface="Arial" panose="020B0604020202020204" pitchFamily="34" charset="0"/>
                            <a:cs typeface="Arial" panose="020B0604020202020204" pitchFamily="34" charset="0"/>
                          </a:rPr>
                          <m:t>total</m:t>
                        </m:r>
                        <m:r>
                          <m:rPr>
                            <m:nor/>
                          </m:rPr>
                          <a:rPr lang="en-GB" b="0" i="0" smtClean="0">
                            <a:latin typeface="Arial" panose="020B0604020202020204" pitchFamily="34" charset="0"/>
                            <a:cs typeface="Arial" panose="020B0604020202020204" pitchFamily="34" charset="0"/>
                          </a:rPr>
                          <m:t> </m:t>
                        </m:r>
                        <m:r>
                          <m:rPr>
                            <m:nor/>
                          </m:rPr>
                          <a:rPr lang="en-GB" b="0" i="0" smtClean="0">
                            <a:latin typeface="Arial" panose="020B0604020202020204" pitchFamily="34" charset="0"/>
                            <a:cs typeface="Arial" panose="020B0604020202020204" pitchFamily="34" charset="0"/>
                          </a:rPr>
                          <m:t>time</m:t>
                        </m:r>
                      </m:den>
                    </m:f>
                  </m:oMath>
                </a14:m>
                <a:r>
                  <a:rPr lang="en-GB" dirty="0" smtClean="0">
                    <a:latin typeface="Arial" panose="020B0604020202020204" pitchFamily="34" charset="0"/>
                    <a:cs typeface="Arial" panose="020B0604020202020204" pitchFamily="34" charset="0"/>
                  </a:rPr>
                  <a:t> = </a:t>
                </a:r>
                <a14:m>
                  <m:oMath xmlns:m="http://schemas.openxmlformats.org/officeDocument/2006/math">
                    <m:f>
                      <m:fPr>
                        <m:ctrlPr>
                          <a:rPr lang="en-GB" i="1" smtClean="0">
                            <a:latin typeface="Cambria Math" panose="02040503050406030204" pitchFamily="18" charset="0"/>
                          </a:rPr>
                        </m:ctrlPr>
                      </m:fPr>
                      <m:num>
                        <m:r>
                          <m:rPr>
                            <m:nor/>
                          </m:rPr>
                          <a:rPr lang="en-GB" b="0" i="0" smtClean="0">
                            <a:latin typeface="Arial" panose="020B0604020202020204" pitchFamily="34" charset="0"/>
                            <a:cs typeface="Arial" panose="020B0604020202020204" pitchFamily="34" charset="0"/>
                          </a:rPr>
                          <m:t>25</m:t>
                        </m:r>
                      </m:num>
                      <m:den>
                        <m:r>
                          <m:rPr>
                            <m:nor/>
                          </m:rPr>
                          <a:rPr lang="en-GB" b="0" i="0" smtClean="0">
                            <a:latin typeface="Arial" panose="020B0604020202020204" pitchFamily="34" charset="0"/>
                            <a:cs typeface="Arial" panose="020B0604020202020204" pitchFamily="34" charset="0"/>
                          </a:rPr>
                          <m:t>5</m:t>
                        </m:r>
                      </m:den>
                    </m:f>
                  </m:oMath>
                </a14:m>
                <a:r>
                  <a:rPr lang="en-GB" dirty="0" smtClean="0">
                    <a:latin typeface="Arial" panose="020B0604020202020204" pitchFamily="34" charset="0"/>
                    <a:cs typeface="Arial" panose="020B0604020202020204" pitchFamily="34" charset="0"/>
                  </a:rPr>
                  <a:t> = 5 m/s</a:t>
                </a:r>
                <a:endParaRPr lang="en-GB" dirty="0">
                  <a:latin typeface="Arial" panose="020B0604020202020204" pitchFamily="34" charset="0"/>
                  <a:cs typeface="Arial" panose="020B0604020202020204" pitchFamily="34" charset="0"/>
                </a:endParaRPr>
              </a:p>
            </p:txBody>
          </p:sp>
        </mc:Choice>
        <mc:Fallback xmlns="">
          <p:sp>
            <p:nvSpPr>
              <p:cNvPr id="24" name="Rounded Rectangle 23"/>
              <p:cNvSpPr>
                <a:spLocks noRot="1" noChangeAspect="1" noMove="1" noResize="1" noEditPoints="1" noAdjustHandles="1" noChangeArrowheads="1" noChangeShapeType="1" noTextEdit="1"/>
              </p:cNvSpPr>
              <p:nvPr/>
            </p:nvSpPr>
            <p:spPr>
              <a:xfrm>
                <a:off x="2331076" y="2801156"/>
                <a:ext cx="3026534" cy="1339403"/>
              </a:xfrm>
              <a:prstGeom prst="roundRect">
                <a:avLst/>
              </a:prstGeom>
              <a:blipFill>
                <a:blip r:embed="rId8"/>
                <a:stretch>
                  <a:fillRect/>
                </a:stretch>
              </a:blipFill>
              <a:ln>
                <a:solidFill>
                  <a:srgbClr val="EA5B0C"/>
                </a:solidFill>
              </a:ln>
            </p:spPr>
            <p:txBody>
              <a:bodyPr/>
              <a:lstStyle/>
              <a:p>
                <a:r>
                  <a:rPr lang="en-GB">
                    <a:noFill/>
                  </a:rPr>
                  <a:t> </a:t>
                </a:r>
              </a:p>
            </p:txBody>
          </p:sp>
        </mc:Fallback>
      </mc:AlternateContent>
    </p:spTree>
    <p:extLst>
      <p:ext uri="{BB962C8B-B14F-4D97-AF65-F5344CB8AC3E}">
        <p14:creationId xmlns:p14="http://schemas.microsoft.com/office/powerpoint/2010/main" val="3949566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left)">
                                      <p:cBhvr>
                                        <p:cTn id="22" dur="500"/>
                                        <p:tgtEl>
                                          <p:spTgt spid="23"/>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wipe(left)">
                                      <p:cBhvr>
                                        <p:cTn id="25" dur="5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fade">
                                      <p:cBhvr>
                                        <p:cTn id="3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1"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A7B2AB-6AA1-47BC-9514-145F5930E09B}"/>
              </a:ext>
            </a:extLst>
          </p:cNvPr>
          <p:cNvSpPr/>
          <p:nvPr/>
        </p:nvSpPr>
        <p:spPr>
          <a:xfrm>
            <a:off x="344675" y="1337019"/>
            <a:ext cx="11465254" cy="954107"/>
          </a:xfrm>
          <a:prstGeom prst="rect">
            <a:avLst/>
          </a:prstGeom>
        </p:spPr>
        <p:txBody>
          <a:bodyPr wrap="square">
            <a:spAutoFit/>
          </a:bodyPr>
          <a:lstStyle/>
          <a:p>
            <a:pPr marL="363538" indent="-363538" eaLnBrk="1" hangingPunct="1">
              <a:buClr>
                <a:srgbClr val="EA5B0C"/>
              </a:buClr>
              <a:buFontTx/>
              <a:buChar char="•"/>
              <a:tabLst>
                <a:tab pos="363538" algn="l"/>
              </a:tabLst>
            </a:pPr>
            <a:r>
              <a:rPr lang="en-US" altLang="en-US" sz="2800" dirty="0">
                <a:latin typeface="Arial" panose="020B0604020202020204" pitchFamily="34" charset="0"/>
                <a:cs typeface="Arial" panose="020B0604020202020204" pitchFamily="34" charset="0"/>
              </a:rPr>
              <a:t>How could you calculate the distance travelled between 22 and 36 </a:t>
            </a:r>
            <a:r>
              <a:rPr lang="en-US" altLang="en-US" sz="2800" dirty="0" smtClean="0">
                <a:latin typeface="Arial" panose="020B0604020202020204" pitchFamily="34" charset="0"/>
                <a:cs typeface="Arial" panose="020B0604020202020204" pitchFamily="34" charset="0"/>
              </a:rPr>
              <a:t>s? </a:t>
            </a:r>
            <a:endParaRPr lang="en-US" altLang="en-US" sz="2800" dirty="0">
              <a:latin typeface="Arial" panose="020B0604020202020204" pitchFamily="34" charset="0"/>
              <a:cs typeface="Arial" panose="020B0604020202020204" pitchFamily="34" charset="0"/>
            </a:endParaRPr>
          </a:p>
          <a:p>
            <a:pPr marL="363538" indent="-363538" eaLnBrk="1" hangingPunct="1">
              <a:buClr>
                <a:srgbClr val="EA5B0C"/>
              </a:buClr>
              <a:buFontTx/>
              <a:buChar char="•"/>
              <a:tabLst>
                <a:tab pos="363538" algn="l"/>
              </a:tabLst>
            </a:pPr>
            <a:r>
              <a:rPr lang="en-US" altLang="en-US" sz="2800" dirty="0">
                <a:latin typeface="Arial" panose="020B0604020202020204" pitchFamily="34" charset="0"/>
                <a:cs typeface="Arial" panose="020B0604020202020204" pitchFamily="34" charset="0"/>
              </a:rPr>
              <a:t>Try to find at least two different ways to do this. </a:t>
            </a:r>
          </a:p>
        </p:txBody>
      </p:sp>
      <p:sp>
        <p:nvSpPr>
          <p:cNvPr id="8" name="Rectangle 7"/>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Area under the graph</a:t>
            </a:r>
            <a:endParaRPr lang="en-GB" sz="2800" b="1" dirty="0">
              <a:latin typeface="Arial" panose="020B0604020202020204" pitchFamily="34" charset="0"/>
              <a:cs typeface="Arial" panose="020B0604020202020204" pitchFamily="34" charset="0"/>
            </a:endParaRPr>
          </a:p>
        </p:txBody>
      </p:sp>
      <p:grpSp>
        <p:nvGrpSpPr>
          <p:cNvPr id="9" name="Group 8"/>
          <p:cNvGrpSpPr/>
          <p:nvPr/>
        </p:nvGrpSpPr>
        <p:grpSpPr>
          <a:xfrm>
            <a:off x="1559406" y="2562163"/>
            <a:ext cx="8390567" cy="4200836"/>
            <a:chOff x="722280" y="2523526"/>
            <a:chExt cx="8390567" cy="4200836"/>
          </a:xfrm>
        </p:grpSpPr>
        <p:pic>
          <p:nvPicPr>
            <p:cNvPr id="10" name="Picture 9" descr="Screen Clipping">
              <a:extLst>
                <a:ext uri="{FF2B5EF4-FFF2-40B4-BE49-F238E27FC236}">
                  <a16:creationId xmlns:a16="http://schemas.microsoft.com/office/drawing/2014/main" id="{B0DF873F-27C5-4747-AD1C-FCDEEA19E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113" y="2523526"/>
              <a:ext cx="8159734" cy="4093444"/>
            </a:xfrm>
            <a:prstGeom prst="rect">
              <a:avLst/>
            </a:prstGeom>
          </p:spPr>
        </p:pic>
        <p:sp>
          <p:nvSpPr>
            <p:cNvPr id="13" name="TextBox 12">
              <a:extLst>
                <a:ext uri="{FF2B5EF4-FFF2-40B4-BE49-F238E27FC236}">
                  <a16:creationId xmlns:a16="http://schemas.microsoft.com/office/drawing/2014/main" id="{BC50361F-054B-4D22-99A0-CE63605C4B0E}"/>
                </a:ext>
              </a:extLst>
            </p:cNvPr>
            <p:cNvSpPr txBox="1"/>
            <p:nvPr/>
          </p:nvSpPr>
          <p:spPr>
            <a:xfrm>
              <a:off x="4757195" y="6355030"/>
              <a:ext cx="2465407"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t</a:t>
              </a:r>
              <a:r>
                <a:rPr lang="en-GB" dirty="0" smtClean="0">
                  <a:latin typeface="Arial" panose="020B0604020202020204" pitchFamily="34" charset="0"/>
                  <a:cs typeface="Arial" panose="020B0604020202020204" pitchFamily="34" charset="0"/>
                </a:rPr>
                <a:t>ime / s </a:t>
              </a:r>
              <a:endParaRPr lang="en-GB"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6C3F3E8A-E394-4306-ADEA-7743308B5552}"/>
                </a:ext>
              </a:extLst>
            </p:cNvPr>
            <p:cNvSpPr txBox="1"/>
            <p:nvPr/>
          </p:nvSpPr>
          <p:spPr>
            <a:xfrm>
              <a:off x="722280" y="3090930"/>
              <a:ext cx="461665" cy="1830877"/>
            </a:xfrm>
            <a:prstGeom prst="rect">
              <a:avLst/>
            </a:prstGeom>
            <a:noFill/>
          </p:spPr>
          <p:txBody>
            <a:bodyPr vert="vert270" wrap="square" rtlCol="0">
              <a:spAutoFit/>
            </a:bodyPr>
            <a:lstStyle/>
            <a:p>
              <a:r>
                <a:rPr lang="en-GB" dirty="0" smtClean="0">
                  <a:latin typeface="Arial" panose="020B0604020202020204" pitchFamily="34" charset="0"/>
                  <a:cs typeface="Arial" panose="020B0604020202020204" pitchFamily="34" charset="0"/>
                </a:rPr>
                <a:t>Velocity / m/s</a:t>
              </a:r>
              <a:endParaRPr lang="en-GB" baseline="30000" dirty="0">
                <a:latin typeface="Arial" panose="020B0604020202020204" pitchFamily="34" charset="0"/>
                <a:cs typeface="Arial" panose="020B0604020202020204" pitchFamily="34" charset="0"/>
              </a:endParaRPr>
            </a:p>
          </p:txBody>
        </p:sp>
      </p:grpSp>
      <p:sp>
        <p:nvSpPr>
          <p:cNvPr id="4" name="Rounded Rectangle 3"/>
          <p:cNvSpPr/>
          <p:nvPr/>
        </p:nvSpPr>
        <p:spPr>
          <a:xfrm>
            <a:off x="2987899" y="2859110"/>
            <a:ext cx="1996225" cy="386366"/>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Method 1</a:t>
            </a:r>
            <a:endParaRPr lang="en-GB" dirty="0">
              <a:latin typeface="Arial" panose="020B0604020202020204" pitchFamily="34" charset="0"/>
              <a:cs typeface="Arial" panose="020B0604020202020204" pitchFamily="34" charset="0"/>
            </a:endParaRPr>
          </a:p>
        </p:txBody>
      </p:sp>
      <p:sp>
        <p:nvSpPr>
          <p:cNvPr id="15" name="Rounded Rectangle 14"/>
          <p:cNvSpPr/>
          <p:nvPr/>
        </p:nvSpPr>
        <p:spPr>
          <a:xfrm>
            <a:off x="2987899" y="2859687"/>
            <a:ext cx="1996225" cy="386366"/>
          </a:xfrm>
          <a:prstGeom prst="roundRect">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Method 2</a:t>
            </a:r>
            <a:endParaRPr lang="en-GB" dirty="0">
              <a:latin typeface="Arial" panose="020B0604020202020204" pitchFamily="34" charset="0"/>
              <a:cs typeface="Arial" panose="020B0604020202020204" pitchFamily="34" charset="0"/>
            </a:endParaRPr>
          </a:p>
        </p:txBody>
      </p:sp>
      <p:sp>
        <p:nvSpPr>
          <p:cNvPr id="6" name="Rectangle 5"/>
          <p:cNvSpPr/>
          <p:nvPr/>
        </p:nvSpPr>
        <p:spPr>
          <a:xfrm>
            <a:off x="6632620" y="2859110"/>
            <a:ext cx="1635617" cy="3284113"/>
          </a:xfrm>
          <a:prstGeom prst="rect">
            <a:avLst/>
          </a:prstGeom>
          <a:solidFill>
            <a:srgbClr val="F9BC9A">
              <a:alpha val="20000"/>
            </a:srgbClr>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ight Triangle 15"/>
          <p:cNvSpPr/>
          <p:nvPr/>
        </p:nvSpPr>
        <p:spPr>
          <a:xfrm>
            <a:off x="8268237" y="2859110"/>
            <a:ext cx="1249250" cy="3284113"/>
          </a:xfrm>
          <a:prstGeom prst="rtTriangle">
            <a:avLst/>
          </a:prstGeom>
          <a:solidFill>
            <a:srgbClr val="F4A1B8">
              <a:alpha val="20000"/>
            </a:srgbClr>
          </a:solidFill>
          <a:ln>
            <a:solidFill>
              <a:srgbClr val="E219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9E61CF80-E91F-4D08-A086-32920B386E2F}"/>
              </a:ext>
            </a:extLst>
          </p:cNvPr>
          <p:cNvSpPr txBox="1"/>
          <p:nvPr/>
        </p:nvSpPr>
        <p:spPr>
          <a:xfrm>
            <a:off x="6632619" y="4008720"/>
            <a:ext cx="1635617" cy="1200329"/>
          </a:xfrm>
          <a:prstGeom prst="rect">
            <a:avLst/>
          </a:prstGeom>
          <a:solidFill>
            <a:srgbClr val="F9BC9A"/>
          </a:solidFill>
        </p:spPr>
        <p:txBody>
          <a:bodyPr wrap="square" rtlCol="0">
            <a:spAutoFit/>
          </a:bodyPr>
          <a:lstStyle/>
          <a:p>
            <a:pPr algn="ctr"/>
            <a:r>
              <a:rPr lang="en-GB" dirty="0">
                <a:latin typeface="Arial" panose="020B0604020202020204" pitchFamily="34" charset="0"/>
                <a:cs typeface="Arial" panose="020B0604020202020204" pitchFamily="34" charset="0"/>
              </a:rPr>
              <a:t>Area of the rectangle </a:t>
            </a:r>
          </a:p>
          <a:p>
            <a:pPr algn="ctr"/>
            <a:r>
              <a:rPr lang="en-GB" dirty="0">
                <a:latin typeface="Arial" panose="020B0604020202020204" pitchFamily="34" charset="0"/>
                <a:cs typeface="Arial" panose="020B0604020202020204" pitchFamily="34" charset="0"/>
              </a:rPr>
              <a:t>= 8 </a:t>
            </a:r>
            <a:r>
              <a:rPr lang="en-GB" dirty="0" smtClean="0">
                <a:latin typeface="Arial" panose="020B0604020202020204" pitchFamily="34" charset="0"/>
                <a:cs typeface="Arial" panose="020B0604020202020204" pitchFamily="34" charset="0"/>
              </a:rPr>
              <a:t>× 16 </a:t>
            </a:r>
          </a:p>
          <a:p>
            <a:pPr algn="ctr"/>
            <a:r>
              <a:rPr lang="en-GB" dirty="0" smtClean="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128</a:t>
            </a:r>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B27629B0-B600-4261-91B3-9E7FCF266BAB}"/>
                  </a:ext>
                </a:extLst>
              </p:cNvPr>
              <p:cNvSpPr txBox="1"/>
              <p:nvPr/>
            </p:nvSpPr>
            <p:spPr>
              <a:xfrm>
                <a:off x="9211654" y="3944325"/>
                <a:ext cx="1703060" cy="1314462"/>
              </a:xfrm>
              <a:prstGeom prst="rect">
                <a:avLst/>
              </a:prstGeom>
              <a:solidFill>
                <a:srgbClr val="F4A1B8"/>
              </a:solidFill>
            </p:spPr>
            <p:txBody>
              <a:bodyPr wrap="square" rtlCol="0">
                <a:spAutoFit/>
              </a:bodyPr>
              <a:lstStyle/>
              <a:p>
                <a:pPr algn="ctr"/>
                <a:r>
                  <a:rPr lang="en-GB" dirty="0" smtClean="0">
                    <a:solidFill>
                      <a:schemeClr val="tx1"/>
                    </a:solidFill>
                    <a:latin typeface="Arial" panose="020B0604020202020204" pitchFamily="34" charset="0"/>
                    <a:cs typeface="Arial" panose="020B0604020202020204" pitchFamily="34" charset="0"/>
                  </a:rPr>
                  <a:t>Area of the triangle </a:t>
                </a:r>
              </a:p>
              <a:p>
                <a:pPr algn="ctr"/>
                <a:r>
                  <a:rPr lang="en-GB" dirty="0" smtClean="0">
                    <a:solidFill>
                      <a:schemeClr val="tx1"/>
                    </a:solidFill>
                    <a:latin typeface="Arial" panose="020B0604020202020204" pitchFamily="34" charset="0"/>
                    <a:cs typeface="Arial" panose="020B0604020202020204" pitchFamily="34" charset="0"/>
                  </a:rPr>
                  <a:t>= </a:t>
                </a:r>
                <a14:m>
                  <m:oMath xmlns:m="http://schemas.openxmlformats.org/officeDocument/2006/math">
                    <m:f>
                      <m:fPr>
                        <m:ctrlPr>
                          <a:rPr lang="en-GB" i="1" smtClean="0">
                            <a:solidFill>
                              <a:schemeClr val="tx1"/>
                            </a:solidFill>
                            <a:latin typeface="Cambria Math" panose="02040503050406030204" pitchFamily="18" charset="0"/>
                          </a:rPr>
                        </m:ctrlPr>
                      </m:fPr>
                      <m:num>
                        <m:r>
                          <a:rPr lang="en-GB" b="0" i="1" smtClean="0">
                            <a:solidFill>
                              <a:schemeClr val="tx1"/>
                            </a:solidFill>
                            <a:latin typeface="Cambria Math" panose="02040503050406030204" pitchFamily="18" charset="0"/>
                          </a:rPr>
                          <m:t>1</m:t>
                        </m:r>
                      </m:num>
                      <m:den>
                        <m:r>
                          <a:rPr lang="en-GB" b="0" i="1" smtClean="0">
                            <a:solidFill>
                              <a:schemeClr val="tx1"/>
                            </a:solidFill>
                            <a:latin typeface="Cambria Math" panose="02040503050406030204" pitchFamily="18" charset="0"/>
                          </a:rPr>
                          <m:t>2</m:t>
                        </m:r>
                      </m:den>
                    </m:f>
                  </m:oMath>
                </a14:m>
                <a:r>
                  <a:rPr lang="en-GB" dirty="0">
                    <a:solidFill>
                      <a:schemeClr val="tx1"/>
                    </a:solidFill>
                    <a:latin typeface="Arial" panose="020B0604020202020204" pitchFamily="34" charset="0"/>
                    <a:cs typeface="Arial" panose="020B0604020202020204" pitchFamily="34" charset="0"/>
                  </a:rPr>
                  <a:t>(6 </a:t>
                </a:r>
                <a:r>
                  <a:rPr lang="en-GB" dirty="0" smtClean="0">
                    <a:solidFill>
                      <a:schemeClr val="tx1"/>
                    </a:solidFill>
                    <a:latin typeface="Arial" panose="020B0604020202020204" pitchFamily="34" charset="0"/>
                    <a:cs typeface="Arial" panose="020B0604020202020204" pitchFamily="34" charset="0"/>
                  </a:rPr>
                  <a:t>× 16)</a:t>
                </a:r>
                <a:endParaRPr lang="en-GB" dirty="0">
                  <a:solidFill>
                    <a:schemeClr val="tx1"/>
                  </a:solidFill>
                  <a:latin typeface="Arial" panose="020B0604020202020204" pitchFamily="34" charset="0"/>
                  <a:cs typeface="Arial" panose="020B0604020202020204" pitchFamily="34" charset="0"/>
                </a:endParaRPr>
              </a:p>
              <a:p>
                <a:pPr algn="ctr"/>
                <a:r>
                  <a:rPr lang="en-GB" dirty="0" smtClean="0">
                    <a:solidFill>
                      <a:schemeClr val="tx1"/>
                    </a:solidFill>
                    <a:latin typeface="Arial" panose="020B0604020202020204" pitchFamily="34" charset="0"/>
                    <a:cs typeface="Arial" panose="020B0604020202020204" pitchFamily="34" charset="0"/>
                  </a:rPr>
                  <a:t>= </a:t>
                </a:r>
                <a:r>
                  <a:rPr lang="en-GB" b="1" dirty="0" smtClean="0">
                    <a:solidFill>
                      <a:schemeClr val="tx1"/>
                    </a:solidFill>
                    <a:latin typeface="Arial" panose="020B0604020202020204" pitchFamily="34" charset="0"/>
                    <a:cs typeface="Arial" panose="020B0604020202020204" pitchFamily="34" charset="0"/>
                  </a:rPr>
                  <a:t>48</a:t>
                </a:r>
                <a:endParaRPr lang="en-GB" b="1" dirty="0">
                  <a:solidFill>
                    <a:schemeClr val="tx1"/>
                  </a:solidFill>
                  <a:latin typeface="Arial" panose="020B0604020202020204" pitchFamily="34" charset="0"/>
                  <a:cs typeface="Arial" panose="020B0604020202020204" pitchFamily="34" charset="0"/>
                </a:endParaRPr>
              </a:p>
            </p:txBody>
          </p:sp>
        </mc:Choice>
        <mc:Fallback xmlns="">
          <p:sp>
            <p:nvSpPr>
              <p:cNvPr id="18" name="TextBox 17">
                <a:extLst>
                  <a:ext uri="{FF2B5EF4-FFF2-40B4-BE49-F238E27FC236}">
                    <a16:creationId xmlns:a16="http://schemas.microsoft.com/office/drawing/2014/main" id="{B27629B0-B600-4261-91B3-9E7FCF266BAB}"/>
                  </a:ext>
                </a:extLst>
              </p:cNvPr>
              <p:cNvSpPr txBox="1">
                <a:spLocks noRot="1" noChangeAspect="1" noMove="1" noResize="1" noEditPoints="1" noAdjustHandles="1" noChangeArrowheads="1" noChangeShapeType="1" noTextEdit="1"/>
              </p:cNvSpPr>
              <p:nvPr/>
            </p:nvSpPr>
            <p:spPr>
              <a:xfrm>
                <a:off x="9211654" y="3944325"/>
                <a:ext cx="1703060" cy="1314462"/>
              </a:xfrm>
              <a:prstGeom prst="rect">
                <a:avLst/>
              </a:prstGeom>
              <a:blipFill>
                <a:blip r:embed="rId4"/>
                <a:stretch>
                  <a:fillRect t="-2315" b="-6481"/>
                </a:stretch>
              </a:blipFill>
            </p:spPr>
            <p:txBody>
              <a:bodyPr/>
              <a:lstStyle/>
              <a:p>
                <a:r>
                  <a:rPr lang="en-GB">
                    <a:noFill/>
                  </a:rPr>
                  <a:t> </a:t>
                </a:r>
              </a:p>
            </p:txBody>
          </p:sp>
        </mc:Fallback>
      </mc:AlternateContent>
      <p:sp>
        <p:nvSpPr>
          <p:cNvPr id="19" name="Rounded Rectangle 18"/>
          <p:cNvSpPr/>
          <p:nvPr/>
        </p:nvSpPr>
        <p:spPr>
          <a:xfrm>
            <a:off x="3271234" y="4501166"/>
            <a:ext cx="2824766" cy="707883"/>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Total distance travelled =</a:t>
            </a:r>
          </a:p>
          <a:p>
            <a:pPr algn="ctr"/>
            <a:r>
              <a:rPr lang="en-GB" dirty="0" smtClean="0">
                <a:latin typeface="Arial" panose="020B0604020202020204" pitchFamily="34" charset="0"/>
                <a:cs typeface="Arial" panose="020B0604020202020204" pitchFamily="34" charset="0"/>
              </a:rPr>
              <a:t>128 + 48 = 176 m</a:t>
            </a:r>
            <a:endParaRPr lang="en-GB" dirty="0">
              <a:latin typeface="Arial" panose="020B0604020202020204" pitchFamily="34" charset="0"/>
              <a:cs typeface="Arial" panose="020B0604020202020204" pitchFamily="34" charset="0"/>
            </a:endParaRPr>
          </a:p>
        </p:txBody>
      </p:sp>
      <p:grpSp>
        <p:nvGrpSpPr>
          <p:cNvPr id="21" name="Group 20"/>
          <p:cNvGrpSpPr/>
          <p:nvPr/>
        </p:nvGrpSpPr>
        <p:grpSpPr>
          <a:xfrm>
            <a:off x="6632620" y="2859109"/>
            <a:ext cx="2884867" cy="3284113"/>
            <a:chOff x="6632620" y="2859110"/>
            <a:chExt cx="2884867" cy="3284113"/>
          </a:xfrm>
          <a:solidFill>
            <a:srgbClr val="41B6E6">
              <a:alpha val="20000"/>
            </a:srgbClr>
          </a:solidFill>
        </p:grpSpPr>
        <p:sp>
          <p:nvSpPr>
            <p:cNvPr id="22" name="Right Triangle 21"/>
            <p:cNvSpPr/>
            <p:nvPr/>
          </p:nvSpPr>
          <p:spPr>
            <a:xfrm>
              <a:off x="8268237" y="2859110"/>
              <a:ext cx="1249250" cy="3284113"/>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Rectangle 22"/>
            <p:cNvSpPr/>
            <p:nvPr/>
          </p:nvSpPr>
          <p:spPr>
            <a:xfrm>
              <a:off x="6632620" y="2859110"/>
              <a:ext cx="1635617" cy="32841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mc:AlternateContent xmlns:mc="http://schemas.openxmlformats.org/markup-compatibility/2006" xmlns:a14="http://schemas.microsoft.com/office/drawing/2010/main">
        <mc:Choice Requires="a14">
          <p:sp>
            <p:nvSpPr>
              <p:cNvPr id="24" name="Rectangle 23"/>
              <p:cNvSpPr/>
              <p:nvPr/>
            </p:nvSpPr>
            <p:spPr>
              <a:xfrm>
                <a:off x="6633663" y="3955413"/>
                <a:ext cx="2627290" cy="1428596"/>
              </a:xfrm>
              <a:prstGeom prst="rect">
                <a:avLst/>
              </a:prstGeom>
              <a:solidFill>
                <a:srgbClr val="41B6E6"/>
              </a:solidFill>
            </p:spPr>
            <p:txBody>
              <a:bodyPr wrap="square">
                <a:spAutoFit/>
              </a:bodyPr>
              <a:lstStyle/>
              <a:p>
                <a:pPr algn="ctr"/>
                <a:r>
                  <a:rPr lang="en-GB" dirty="0" smtClean="0">
                    <a:solidFill>
                      <a:schemeClr val="tx1"/>
                    </a:solidFill>
                    <a:latin typeface="Arial" panose="020B0604020202020204" pitchFamily="34" charset="0"/>
                    <a:cs typeface="Arial" panose="020B0604020202020204" pitchFamily="34" charset="0"/>
                  </a:rPr>
                  <a:t>Area of the trapezium </a:t>
                </a:r>
              </a:p>
              <a:p>
                <a:pPr algn="ctr"/>
                <a:r>
                  <a:rPr lang="en-GB" dirty="0">
                    <a:solidFill>
                      <a:schemeClr val="tx1"/>
                    </a:solidFill>
                    <a:latin typeface="Arial" panose="020B0604020202020204" pitchFamily="34" charset="0"/>
                    <a:cs typeface="Arial" panose="020B0604020202020204" pitchFamily="34" charset="0"/>
                  </a:rPr>
                  <a:t>= </a:t>
                </a:r>
                <a14:m>
                  <m:oMath xmlns:m="http://schemas.openxmlformats.org/officeDocument/2006/math">
                    <m:f>
                      <m:fPr>
                        <m:ctrlPr>
                          <a:rPr lang="en-GB" i="1" smtClean="0">
                            <a:solidFill>
                              <a:schemeClr val="tx1"/>
                            </a:solidFill>
                            <a:latin typeface="Cambria Math" panose="02040503050406030204" pitchFamily="18" charset="0"/>
                          </a:rPr>
                        </m:ctrlPr>
                      </m:fPr>
                      <m:num>
                        <m:r>
                          <a:rPr lang="en-GB" b="0" i="1" smtClean="0">
                            <a:solidFill>
                              <a:schemeClr val="tx1"/>
                            </a:solidFill>
                            <a:latin typeface="Cambria Math" panose="02040503050406030204" pitchFamily="18" charset="0"/>
                          </a:rPr>
                          <m:t>1</m:t>
                        </m:r>
                      </m:num>
                      <m:den>
                        <m:r>
                          <a:rPr lang="en-GB" b="0" i="1" smtClean="0">
                            <a:solidFill>
                              <a:schemeClr val="tx1"/>
                            </a:solidFill>
                            <a:latin typeface="Cambria Math" panose="02040503050406030204" pitchFamily="18" charset="0"/>
                          </a:rPr>
                          <m:t>2</m:t>
                        </m:r>
                      </m:den>
                    </m:f>
                  </m:oMath>
                </a14:m>
                <a:r>
                  <a:rPr lang="en-GB" dirty="0">
                    <a:solidFill>
                      <a:schemeClr val="tx1"/>
                    </a:solidFill>
                    <a:latin typeface="Arial" panose="020B0604020202020204" pitchFamily="34" charset="0"/>
                    <a:cs typeface="Arial" panose="020B0604020202020204" pitchFamily="34" charset="0"/>
                  </a:rPr>
                  <a:t>(8 + 14</a:t>
                </a:r>
                <a:r>
                  <a:rPr lang="en-GB" dirty="0" smtClean="0">
                    <a:solidFill>
                      <a:schemeClr val="tx1"/>
                    </a:solidFill>
                    <a:latin typeface="Arial" panose="020B0604020202020204" pitchFamily="34" charset="0"/>
                    <a:cs typeface="Arial" panose="020B0604020202020204" pitchFamily="34" charset="0"/>
                  </a:rPr>
                  <a:t>) × 16</a:t>
                </a:r>
                <a:endParaRPr lang="en-GB" dirty="0">
                  <a:solidFill>
                    <a:schemeClr val="tx1"/>
                  </a:solidFill>
                  <a:latin typeface="Arial" panose="020B0604020202020204" pitchFamily="34" charset="0"/>
                  <a:cs typeface="Arial" panose="020B0604020202020204" pitchFamily="34" charset="0"/>
                </a:endParaRPr>
              </a:p>
              <a:p>
                <a:pPr algn="ctr"/>
                <a:r>
                  <a:rPr lang="en-GB" dirty="0">
                    <a:solidFill>
                      <a:schemeClr val="tx1"/>
                    </a:solidFill>
                    <a:latin typeface="Arial" panose="020B0604020202020204" pitchFamily="34" charset="0"/>
                    <a:cs typeface="Arial" panose="020B0604020202020204" pitchFamily="34" charset="0"/>
                  </a:rPr>
                  <a:t>= </a:t>
                </a:r>
                <a14:m>
                  <m:oMath xmlns:m="http://schemas.openxmlformats.org/officeDocument/2006/math">
                    <m:f>
                      <m:fPr>
                        <m:ctrlPr>
                          <a:rPr lang="en-GB" i="1">
                            <a:solidFill>
                              <a:schemeClr val="tx1"/>
                            </a:solidFill>
                            <a:latin typeface="Cambria Math" panose="02040503050406030204" pitchFamily="18" charset="0"/>
                          </a:rPr>
                        </m:ctrlPr>
                      </m:fPr>
                      <m:num>
                        <m:r>
                          <a:rPr lang="en-GB" i="1">
                            <a:solidFill>
                              <a:schemeClr val="tx1"/>
                            </a:solidFill>
                            <a:latin typeface="Cambria Math" panose="02040503050406030204" pitchFamily="18" charset="0"/>
                          </a:rPr>
                          <m:t>1</m:t>
                        </m:r>
                      </m:num>
                      <m:den>
                        <m:r>
                          <a:rPr lang="en-GB" i="1">
                            <a:solidFill>
                              <a:schemeClr val="tx1"/>
                            </a:solidFill>
                            <a:latin typeface="Cambria Math" panose="02040503050406030204" pitchFamily="18" charset="0"/>
                          </a:rPr>
                          <m:t>2</m:t>
                        </m:r>
                      </m:den>
                    </m:f>
                  </m:oMath>
                </a14:m>
                <a:r>
                  <a:rPr lang="en-GB" dirty="0">
                    <a:solidFill>
                      <a:schemeClr val="tx1"/>
                    </a:solidFill>
                    <a:latin typeface="Arial" panose="020B0604020202020204" pitchFamily="34" charset="0"/>
                    <a:cs typeface="Arial" panose="020B0604020202020204" pitchFamily="34" charset="0"/>
                  </a:rPr>
                  <a:t> × </a:t>
                </a:r>
                <a:r>
                  <a:rPr lang="en-GB" dirty="0" smtClean="0">
                    <a:solidFill>
                      <a:schemeClr val="tx1"/>
                    </a:solidFill>
                    <a:latin typeface="Arial" panose="020B0604020202020204" pitchFamily="34" charset="0"/>
                    <a:cs typeface="Arial" panose="020B0604020202020204" pitchFamily="34" charset="0"/>
                  </a:rPr>
                  <a:t>22 × 16</a:t>
                </a:r>
              </a:p>
              <a:p>
                <a:pPr algn="ctr"/>
                <a:r>
                  <a:rPr lang="en-GB" dirty="0" smtClean="0">
                    <a:solidFill>
                      <a:schemeClr val="tx1"/>
                    </a:solidFill>
                    <a:latin typeface="Arial" panose="020B0604020202020204" pitchFamily="34" charset="0"/>
                    <a:cs typeface="Arial" panose="020B0604020202020204" pitchFamily="34" charset="0"/>
                  </a:rPr>
                  <a:t> </a:t>
                </a:r>
                <a:r>
                  <a:rPr lang="en-GB" dirty="0">
                    <a:solidFill>
                      <a:schemeClr val="tx1"/>
                    </a:solidFill>
                    <a:latin typeface="Arial" panose="020B0604020202020204" pitchFamily="34" charset="0"/>
                    <a:cs typeface="Arial" panose="020B0604020202020204" pitchFamily="34" charset="0"/>
                  </a:rPr>
                  <a:t>= </a:t>
                </a:r>
                <a:r>
                  <a:rPr lang="en-GB" b="1" dirty="0">
                    <a:solidFill>
                      <a:schemeClr val="tx1"/>
                    </a:solidFill>
                    <a:latin typeface="Arial" panose="020B0604020202020204" pitchFamily="34" charset="0"/>
                    <a:cs typeface="Arial" panose="020B0604020202020204" pitchFamily="34" charset="0"/>
                  </a:rPr>
                  <a:t>176</a:t>
                </a:r>
              </a:p>
            </p:txBody>
          </p:sp>
        </mc:Choice>
        <mc:Fallback xmlns="">
          <p:sp>
            <p:nvSpPr>
              <p:cNvPr id="24" name="Rectangle 23"/>
              <p:cNvSpPr>
                <a:spLocks noRot="1" noChangeAspect="1" noMove="1" noResize="1" noEditPoints="1" noAdjustHandles="1" noChangeArrowheads="1" noChangeShapeType="1" noTextEdit="1"/>
              </p:cNvSpPr>
              <p:nvPr/>
            </p:nvSpPr>
            <p:spPr>
              <a:xfrm>
                <a:off x="6633663" y="3955413"/>
                <a:ext cx="2627290" cy="1428596"/>
              </a:xfrm>
              <a:prstGeom prst="rect">
                <a:avLst/>
              </a:prstGeom>
              <a:blipFill>
                <a:blip r:embed="rId5"/>
                <a:stretch>
                  <a:fillRect t="-2564" b="-6410"/>
                </a:stretch>
              </a:blipFill>
            </p:spPr>
            <p:txBody>
              <a:bodyPr/>
              <a:lstStyle/>
              <a:p>
                <a:r>
                  <a:rPr lang="en-GB">
                    <a:noFill/>
                  </a:rPr>
                  <a:t> </a:t>
                </a:r>
              </a:p>
            </p:txBody>
          </p:sp>
        </mc:Fallback>
      </mc:AlternateContent>
      <p:sp>
        <p:nvSpPr>
          <p:cNvPr id="25" name="Rounded Rectangle 24"/>
          <p:cNvSpPr/>
          <p:nvPr/>
        </p:nvSpPr>
        <p:spPr>
          <a:xfrm>
            <a:off x="3265415" y="4492506"/>
            <a:ext cx="2824766" cy="707883"/>
          </a:xfrm>
          <a:prstGeom prst="roundRect">
            <a:avLst/>
          </a:prstGeom>
          <a:solidFill>
            <a:srgbClr val="575756"/>
          </a:solidFill>
          <a:ln>
            <a:solidFill>
              <a:srgbClr val="5757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latin typeface="Arial" panose="020B0604020202020204" pitchFamily="34" charset="0"/>
                <a:cs typeface="Arial" panose="020B0604020202020204" pitchFamily="34" charset="0"/>
              </a:rPr>
              <a:t>Total distance travelled =</a:t>
            </a:r>
          </a:p>
          <a:p>
            <a:pPr algn="ctr"/>
            <a:r>
              <a:rPr lang="en-GB" dirty="0" smtClean="0">
                <a:latin typeface="Arial" panose="020B0604020202020204" pitchFamily="34" charset="0"/>
                <a:cs typeface="Arial" panose="020B0604020202020204" pitchFamily="34" charset="0"/>
              </a:rPr>
              <a:t>176 m</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4394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6"/>
                                        </p:tgtEl>
                                        <p:attrNameLst>
                                          <p:attrName>style.visibility</p:attrName>
                                        </p:attrNameLst>
                                      </p:cBhvr>
                                      <p:to>
                                        <p:strVal val="hidden"/>
                                      </p:to>
                                    </p:set>
                                  </p:childTnLst>
                                </p:cTn>
                              </p:par>
                              <p:par>
                                <p:cTn id="42" presetID="1" presetClass="exit" presetSubtype="0" fill="hold" grpId="1" nodeType="withEffect">
                                  <p:stCondLst>
                                    <p:cond delay="0"/>
                                  </p:stCondLst>
                                  <p:childTnLst>
                                    <p:set>
                                      <p:cBhvr>
                                        <p:cTn id="43" dur="1" fill="hold">
                                          <p:stCondLst>
                                            <p:cond delay="0"/>
                                          </p:stCondLst>
                                        </p:cTn>
                                        <p:tgtEl>
                                          <p:spTgt spid="17"/>
                                        </p:tgtEl>
                                        <p:attrNameLst>
                                          <p:attrName>style.visibility</p:attrName>
                                        </p:attrNameLst>
                                      </p:cBhvr>
                                      <p:to>
                                        <p:strVal val="hidden"/>
                                      </p:to>
                                    </p:set>
                                  </p:childTnLst>
                                </p:cTn>
                              </p:par>
                              <p:par>
                                <p:cTn id="44" presetID="1" presetClass="exit" presetSubtype="0" fill="hold" grpId="1" nodeType="withEffect">
                                  <p:stCondLst>
                                    <p:cond delay="0"/>
                                  </p:stCondLst>
                                  <p:childTnLst>
                                    <p:set>
                                      <p:cBhvr>
                                        <p:cTn id="45" dur="1" fill="hold">
                                          <p:stCondLst>
                                            <p:cond delay="0"/>
                                          </p:stCondLst>
                                        </p:cTn>
                                        <p:tgtEl>
                                          <p:spTgt spid="16"/>
                                        </p:tgtEl>
                                        <p:attrNameLst>
                                          <p:attrName>style.visibility</p:attrName>
                                        </p:attrNameLst>
                                      </p:cBhvr>
                                      <p:to>
                                        <p:strVal val="hidden"/>
                                      </p:to>
                                    </p:set>
                                  </p:childTnLst>
                                </p:cTn>
                              </p:par>
                              <p:par>
                                <p:cTn id="46" presetID="1" presetClass="exit" presetSubtype="0" fill="hold" grpId="1" nodeType="withEffect">
                                  <p:stCondLst>
                                    <p:cond delay="0"/>
                                  </p:stCondLst>
                                  <p:childTnLst>
                                    <p:set>
                                      <p:cBhvr>
                                        <p:cTn id="47" dur="1" fill="hold">
                                          <p:stCondLst>
                                            <p:cond delay="0"/>
                                          </p:stCondLst>
                                        </p:cTn>
                                        <p:tgtEl>
                                          <p:spTgt spid="18"/>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1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fade">
                                      <p:cBhvr>
                                        <p:cTn id="54" dur="500"/>
                                        <p:tgtEl>
                                          <p:spTgt spid="21"/>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500"/>
                                        <p:tgtEl>
                                          <p:spTgt spid="24"/>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fade">
                                      <p:cBhvr>
                                        <p:cTn id="6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6" grpId="0" animBg="1"/>
      <p:bldP spid="6" grpId="1" animBg="1"/>
      <p:bldP spid="16" grpId="0" animBg="1"/>
      <p:bldP spid="16" grpId="1" animBg="1"/>
      <p:bldP spid="17" grpId="0" animBg="1"/>
      <p:bldP spid="17" grpId="1" animBg="1"/>
      <p:bldP spid="18" grpId="0" animBg="1"/>
      <p:bldP spid="18" grpId="1" animBg="1"/>
      <p:bldP spid="19" grpId="0" animBg="1"/>
      <p:bldP spid="19" grpId="1" animBg="1"/>
      <p:bldP spid="24" grpId="0" animBg="1"/>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643BE097-0F29-4FE3-A47E-7A1FA2E64929}"/>
              </a:ext>
            </a:extLst>
          </p:cNvPr>
          <p:cNvSpPr>
            <a:spLocks noGrp="1"/>
          </p:cNvSpPr>
          <p:nvPr>
            <p:ph idx="1"/>
          </p:nvPr>
        </p:nvSpPr>
        <p:spPr>
          <a:xfrm>
            <a:off x="477591" y="1468222"/>
            <a:ext cx="10515600" cy="1596949"/>
          </a:xfrm>
        </p:spPr>
        <p:txBody>
          <a:bodyPr>
            <a:normAutofit/>
          </a:bodyPr>
          <a:lstStyle/>
          <a:p>
            <a:pPr marL="0" indent="0">
              <a:buNone/>
            </a:pPr>
            <a:r>
              <a:rPr lang="en-GB" dirty="0">
                <a:latin typeface="Arial" panose="020B0604020202020204" pitchFamily="34" charset="0"/>
                <a:cs typeface="Arial" panose="020B0604020202020204" pitchFamily="34" charset="0"/>
              </a:rPr>
              <a:t>What if the graph of the journey </a:t>
            </a:r>
            <a:r>
              <a:rPr lang="en-GB" dirty="0" smtClean="0">
                <a:latin typeface="Arial" panose="020B0604020202020204" pitchFamily="34" charset="0"/>
                <a:cs typeface="Arial" panose="020B0604020202020204" pitchFamily="34" charset="0"/>
              </a:rPr>
              <a:t>is not </a:t>
            </a:r>
            <a:r>
              <a:rPr lang="en-GB" dirty="0">
                <a:latin typeface="Arial" panose="020B0604020202020204" pitchFamily="34" charset="0"/>
                <a:cs typeface="Arial" panose="020B0604020202020204" pitchFamily="34" charset="0"/>
              </a:rPr>
              <a:t>a smooth line but looks more like a </a:t>
            </a:r>
            <a:r>
              <a:rPr lang="en-GB" dirty="0" smtClean="0">
                <a:latin typeface="Arial" panose="020B0604020202020204" pitchFamily="34" charset="0"/>
                <a:cs typeface="Arial" panose="020B0604020202020204" pitchFamily="34" charset="0"/>
              </a:rPr>
              <a:t>parabola? </a:t>
            </a:r>
          </a:p>
          <a:p>
            <a:pPr marL="0" indent="0">
              <a:buNone/>
            </a:pPr>
            <a:r>
              <a:rPr lang="en-GB" dirty="0" smtClean="0">
                <a:latin typeface="Arial" panose="020B0604020202020204" pitchFamily="34" charset="0"/>
                <a:cs typeface="Arial" panose="020B0604020202020204" pitchFamily="34" charset="0"/>
              </a:rPr>
              <a:t>How </a:t>
            </a:r>
            <a:r>
              <a:rPr lang="en-GB" dirty="0">
                <a:latin typeface="Arial" panose="020B0604020202020204" pitchFamily="34" charset="0"/>
                <a:cs typeface="Arial" panose="020B0604020202020204" pitchFamily="34" charset="0"/>
              </a:rPr>
              <a:t>might you describe what is happening in this journey?</a:t>
            </a:r>
          </a:p>
          <a:p>
            <a:endParaRPr lang="en-GB" dirty="0"/>
          </a:p>
          <a:p>
            <a:endParaRPr lang="en-GB" dirty="0"/>
          </a:p>
        </p:txBody>
      </p:sp>
      <p:pic>
        <p:nvPicPr>
          <p:cNvPr id="15" name="Picture 14" descr="Screen Clipping">
            <a:extLst>
              <a:ext uri="{FF2B5EF4-FFF2-40B4-BE49-F238E27FC236}">
                <a16:creationId xmlns:a16="http://schemas.microsoft.com/office/drawing/2014/main" id="{9DE7436A-B042-4345-9AB4-250D90F02C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7481" y="2984408"/>
            <a:ext cx="6137038" cy="3873592"/>
          </a:xfrm>
          <a:prstGeom prst="rect">
            <a:avLst/>
          </a:prstGeom>
        </p:spPr>
      </p:pic>
      <p:sp>
        <p:nvSpPr>
          <p:cNvPr id="8" name="Rectangle 7"/>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Cyclist travelling between two sets of traffic lights</a:t>
            </a:r>
            <a:endParaRPr lang="en-GB" sz="2800" b="1" dirty="0">
              <a:latin typeface="Arial" panose="020B0604020202020204" pitchFamily="34" charset="0"/>
              <a:cs typeface="Arial" panose="020B0604020202020204" pitchFamily="34" charset="0"/>
            </a:endParaRPr>
          </a:p>
        </p:txBody>
      </p:sp>
      <p:sp>
        <p:nvSpPr>
          <p:cNvPr id="4" name="Rounded Rectangle 3"/>
          <p:cNvSpPr/>
          <p:nvPr/>
        </p:nvSpPr>
        <p:spPr>
          <a:xfrm>
            <a:off x="297286" y="3083416"/>
            <a:ext cx="3761511" cy="1071512"/>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800"/>
              </a:spcBef>
              <a:spcAft>
                <a:spcPts val="600"/>
              </a:spcAft>
              <a:defRPr/>
            </a:pPr>
            <a:r>
              <a:rPr lang="en-GB" dirty="0">
                <a:solidFill>
                  <a:srgbClr val="FFFFFF"/>
                </a:solidFill>
                <a:latin typeface="Arial" panose="020B0604020202020204" pitchFamily="34" charset="0"/>
                <a:cs typeface="Arial" panose="020B0604020202020204" pitchFamily="34" charset="0"/>
              </a:rPr>
              <a:t>Why do you think the strips </a:t>
            </a:r>
            <a:r>
              <a:rPr lang="en-GB" dirty="0" smtClean="0">
                <a:solidFill>
                  <a:srgbClr val="FFFFFF"/>
                </a:solidFill>
                <a:latin typeface="Arial" panose="020B0604020202020204" pitchFamily="34" charset="0"/>
                <a:cs typeface="Arial" panose="020B0604020202020204" pitchFamily="34" charset="0"/>
              </a:rPr>
              <a:t>are </a:t>
            </a:r>
            <a:r>
              <a:rPr lang="en-GB" dirty="0" smtClean="0">
                <a:solidFill>
                  <a:schemeClr val="bg1"/>
                </a:solidFill>
                <a:latin typeface="Arial" panose="020B0604020202020204" pitchFamily="34" charset="0"/>
                <a:cs typeface="Arial" panose="020B0604020202020204" pitchFamily="34" charset="0"/>
              </a:rPr>
              <a:t>labelled </a:t>
            </a:r>
            <a:r>
              <a:rPr lang="en-GB" dirty="0">
                <a:solidFill>
                  <a:schemeClr val="bg1"/>
                </a:solidFill>
                <a:latin typeface="Arial" panose="020B0604020202020204" pitchFamily="34" charset="0"/>
                <a:cs typeface="Arial" panose="020B0604020202020204" pitchFamily="34" charset="0"/>
              </a:rPr>
              <a:t>A, B ,C, D, E, F? </a:t>
            </a:r>
            <a:r>
              <a:rPr lang="en-GB" dirty="0">
                <a:solidFill>
                  <a:srgbClr val="FFFFFF"/>
                </a:solidFill>
                <a:latin typeface="Arial" panose="020B0604020202020204" pitchFamily="34" charset="0"/>
                <a:cs typeface="Arial" panose="020B0604020202020204" pitchFamily="34" charset="0"/>
              </a:rPr>
              <a:t/>
            </a:r>
            <a:br>
              <a:rPr lang="en-GB" dirty="0">
                <a:solidFill>
                  <a:srgbClr val="FFFFFF"/>
                </a:solidFill>
                <a:latin typeface="Arial" panose="020B0604020202020204" pitchFamily="34" charset="0"/>
                <a:cs typeface="Arial" panose="020B0604020202020204" pitchFamily="34" charset="0"/>
              </a:rPr>
            </a:br>
            <a:r>
              <a:rPr lang="en-GB" dirty="0">
                <a:solidFill>
                  <a:srgbClr val="FFFFFF"/>
                </a:solidFill>
                <a:latin typeface="Arial" panose="020B0604020202020204" pitchFamily="34" charset="0"/>
                <a:cs typeface="Arial" panose="020B0604020202020204" pitchFamily="34" charset="0"/>
              </a:rPr>
              <a:t>How will this help to find the area?</a:t>
            </a:r>
          </a:p>
        </p:txBody>
      </p:sp>
      <p:sp>
        <p:nvSpPr>
          <p:cNvPr id="11" name="Rounded Rectangle 10"/>
          <p:cNvSpPr/>
          <p:nvPr/>
        </p:nvSpPr>
        <p:spPr>
          <a:xfrm>
            <a:off x="297285" y="4921204"/>
            <a:ext cx="3761511" cy="1071512"/>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800"/>
              </a:spcBef>
              <a:spcAft>
                <a:spcPts val="600"/>
              </a:spcAft>
              <a:defRPr/>
            </a:pPr>
            <a:r>
              <a:rPr lang="en-GB" dirty="0">
                <a:solidFill>
                  <a:srgbClr val="FFFFFF"/>
                </a:solidFill>
                <a:latin typeface="Calibri-Bold" charset="0"/>
              </a:rPr>
              <a:t>What will this calculation of the area tell you? </a:t>
            </a:r>
            <a:endParaRPr lang="en-GB" dirty="0">
              <a:solidFill>
                <a:srgbClr val="FFFFFF"/>
              </a:solidFill>
              <a:latin typeface="Calibri" pitchFamily="34" charset="0"/>
            </a:endParaRPr>
          </a:p>
        </p:txBody>
      </p:sp>
      <p:sp>
        <p:nvSpPr>
          <p:cNvPr id="12" name="Rounded Rectangle 11"/>
          <p:cNvSpPr/>
          <p:nvPr/>
        </p:nvSpPr>
        <p:spPr>
          <a:xfrm>
            <a:off x="7849868" y="3065171"/>
            <a:ext cx="3761511" cy="1071512"/>
          </a:xfrm>
          <a:prstGeom prst="round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800"/>
              </a:spcBef>
              <a:spcAft>
                <a:spcPts val="600"/>
              </a:spcAft>
              <a:defRPr/>
            </a:pPr>
            <a:r>
              <a:rPr lang="en-GB" dirty="0">
                <a:solidFill>
                  <a:srgbClr val="FFFFFF"/>
                </a:solidFill>
                <a:latin typeface="Calibri-Bold" charset="0"/>
              </a:rPr>
              <a:t>Why do you think the graph has been separated into strips?</a:t>
            </a:r>
            <a:endParaRPr lang="en-GB" dirty="0">
              <a:solidFill>
                <a:srgbClr val="FFFFFF"/>
              </a:solidFill>
              <a:latin typeface="Calibri" pitchFamily="34" charset="0"/>
            </a:endParaRPr>
          </a:p>
        </p:txBody>
      </p:sp>
    </p:spTree>
    <p:extLst>
      <p:ext uri="{BB962C8B-B14F-4D97-AF65-F5344CB8AC3E}">
        <p14:creationId xmlns:p14="http://schemas.microsoft.com/office/powerpoint/2010/main" val="872984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960</Words>
  <Application>Microsoft Office PowerPoint</Application>
  <PresentationFormat>Widescreen</PresentationFormat>
  <Paragraphs>106</Paragraphs>
  <Slides>10</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Arial</vt:lpstr>
      <vt:lpstr>Calibri</vt:lpstr>
      <vt:lpstr>Calibri Light</vt:lpstr>
      <vt:lpstr>Calibri-Bold</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Saxton</dc:creator>
  <cp:lastModifiedBy>Liz Duncombe</cp:lastModifiedBy>
  <cp:revision>15</cp:revision>
  <dcterms:created xsi:type="dcterms:W3CDTF">2018-02-15T14:50:32Z</dcterms:created>
  <dcterms:modified xsi:type="dcterms:W3CDTF">2019-07-18T15:14:07Z</dcterms:modified>
</cp:coreProperties>
</file>