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6888163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QVEt5k6VlCJu9cuaNpa12OH6U+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lly Selby-Jone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4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5EAA8F7-EE25-4F04-8725-4D7D23B5A719}">
  <a:tblStyle styleId="{55EAA8F7-EE25-4F04-8725-4D7D23B5A71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customschemas.google.com/relationships/presentationmetadata" Target="meta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BDF3E597-07AA-4E8C-8292-C9356A5D3CB6}"/>
    <pc:docChg chg="delSld modSld">
      <pc:chgData name="Sepideh Modgham" userId="4115b3b6-c566-49ec-8cd3-2d7651a9555d" providerId="ADAL" clId="{BDF3E597-07AA-4E8C-8292-C9356A5D3CB6}" dt="2026-05-14T15:25:19.587" v="309" actId="20577"/>
      <pc:docMkLst>
        <pc:docMk/>
      </pc:docMkLst>
      <pc:sldChg chg="modSp mod">
        <pc:chgData name="Sepideh Modgham" userId="4115b3b6-c566-49ec-8cd3-2d7651a9555d" providerId="ADAL" clId="{BDF3E597-07AA-4E8C-8292-C9356A5D3CB6}" dt="2026-05-14T15:25:19.587" v="309" actId="20577"/>
        <pc:sldMkLst>
          <pc:docMk/>
          <pc:sldMk cId="0" sldId="256"/>
        </pc:sldMkLst>
        <pc:spChg chg="mod">
          <ac:chgData name="Sepideh Modgham" userId="4115b3b6-c566-49ec-8cd3-2d7651a9555d" providerId="ADAL" clId="{BDF3E597-07AA-4E8C-8292-C9356A5D3CB6}" dt="2026-05-14T15:25:19.587" v="309" actId="20577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45:58.767" v="51" actId="108"/>
        <pc:sldMkLst>
          <pc:docMk/>
          <pc:sldMk cId="0" sldId="257"/>
        </pc:sldMkLst>
        <pc:spChg chg="mod">
          <ac:chgData name="Sepideh Modgham" userId="4115b3b6-c566-49ec-8cd3-2d7651a9555d" providerId="ADAL" clId="{BDF3E597-07AA-4E8C-8292-C9356A5D3CB6}" dt="2026-05-13T12:42:32.495" v="24" actId="5793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2:45:58.767" v="51" actId="108"/>
          <ac:spMkLst>
            <pc:docMk/>
            <pc:sldMk cId="0" sldId="257"/>
            <ac:spMk id="10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48:07.576" v="85" actId="20577"/>
        <pc:sldMkLst>
          <pc:docMk/>
          <pc:sldMk cId="0" sldId="258"/>
        </pc:sldMkLst>
        <pc:spChg chg="mod">
          <ac:chgData name="Sepideh Modgham" userId="4115b3b6-c566-49ec-8cd3-2d7651a9555d" providerId="ADAL" clId="{BDF3E597-07AA-4E8C-8292-C9356A5D3CB6}" dt="2026-05-13T12:46:51.041" v="53" actId="20577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2:47:03.391" v="55" actId="1076"/>
          <ac:spMkLst>
            <pc:docMk/>
            <pc:sldMk cId="0" sldId="258"/>
            <ac:spMk id="108" creationId="{00000000-0000-0000-0000-000000000000}"/>
          </ac:spMkLst>
        </pc:spChg>
        <pc:graphicFrameChg chg="modGraphic">
          <ac:chgData name="Sepideh Modgham" userId="4115b3b6-c566-49ec-8cd3-2d7651a9555d" providerId="ADAL" clId="{BDF3E597-07AA-4E8C-8292-C9356A5D3CB6}" dt="2026-05-13T12:48:07.576" v="85" actId="20577"/>
          <ac:graphicFrameMkLst>
            <pc:docMk/>
            <pc:sldMk cId="0" sldId="258"/>
            <ac:graphicFrameMk id="109" creationId="{00000000-0000-0000-0000-000000000000}"/>
          </ac:graphicFrameMkLst>
        </pc:graphicFrameChg>
      </pc:sldChg>
      <pc:sldChg chg="modSp mod">
        <pc:chgData name="Sepideh Modgham" userId="4115b3b6-c566-49ec-8cd3-2d7651a9555d" providerId="ADAL" clId="{BDF3E597-07AA-4E8C-8292-C9356A5D3CB6}" dt="2026-05-13T12:48:14.161" v="86" actId="5793"/>
        <pc:sldMkLst>
          <pc:docMk/>
          <pc:sldMk cId="0" sldId="259"/>
        </pc:sldMkLst>
        <pc:spChg chg="mod">
          <ac:chgData name="Sepideh Modgham" userId="4115b3b6-c566-49ec-8cd3-2d7651a9555d" providerId="ADAL" clId="{BDF3E597-07AA-4E8C-8292-C9356A5D3CB6}" dt="2026-05-13T12:48:14.161" v="86" actId="5793"/>
          <ac:spMkLst>
            <pc:docMk/>
            <pc:sldMk cId="0" sldId="259"/>
            <ac:spMk id="116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50:41.829" v="98" actId="20577"/>
        <pc:sldMkLst>
          <pc:docMk/>
          <pc:sldMk cId="0" sldId="260"/>
        </pc:sldMkLst>
        <pc:spChg chg="mod">
          <ac:chgData name="Sepideh Modgham" userId="4115b3b6-c566-49ec-8cd3-2d7651a9555d" providerId="ADAL" clId="{BDF3E597-07AA-4E8C-8292-C9356A5D3CB6}" dt="2026-05-13T12:50:41.829" v="98" actId="20577"/>
          <ac:spMkLst>
            <pc:docMk/>
            <pc:sldMk cId="0" sldId="260"/>
            <ac:spMk id="12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50:49.291" v="99" actId="5793"/>
        <pc:sldMkLst>
          <pc:docMk/>
          <pc:sldMk cId="0" sldId="261"/>
        </pc:sldMkLst>
        <pc:spChg chg="mod">
          <ac:chgData name="Sepideh Modgham" userId="4115b3b6-c566-49ec-8cd3-2d7651a9555d" providerId="ADAL" clId="{BDF3E597-07AA-4E8C-8292-C9356A5D3CB6}" dt="2026-05-13T12:50:49.291" v="99" actId="5793"/>
          <ac:spMkLst>
            <pc:docMk/>
            <pc:sldMk cId="0" sldId="261"/>
            <ac:spMk id="130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55:01.512" v="104" actId="5793"/>
        <pc:sldMkLst>
          <pc:docMk/>
          <pc:sldMk cId="0" sldId="263"/>
        </pc:sldMkLst>
        <pc:spChg chg="mod">
          <ac:chgData name="Sepideh Modgham" userId="4115b3b6-c566-49ec-8cd3-2d7651a9555d" providerId="ADAL" clId="{BDF3E597-07AA-4E8C-8292-C9356A5D3CB6}" dt="2026-05-13T12:55:01.512" v="104" actId="5793"/>
          <ac:spMkLst>
            <pc:docMk/>
            <pc:sldMk cId="0" sldId="263"/>
            <ac:spMk id="144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57:41.072" v="130" actId="20577"/>
        <pc:sldMkLst>
          <pc:docMk/>
          <pc:sldMk cId="0" sldId="264"/>
        </pc:sldMkLst>
        <pc:spChg chg="mod">
          <ac:chgData name="Sepideh Modgham" userId="4115b3b6-c566-49ec-8cd3-2d7651a9555d" providerId="ADAL" clId="{BDF3E597-07AA-4E8C-8292-C9356A5D3CB6}" dt="2026-05-13T12:57:41.072" v="130" actId="20577"/>
          <ac:spMkLst>
            <pc:docMk/>
            <pc:sldMk cId="0" sldId="264"/>
            <ac:spMk id="15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3:35:43.906" v="170" actId="14100"/>
        <pc:sldMkLst>
          <pc:docMk/>
          <pc:sldMk cId="0" sldId="265"/>
        </pc:sldMkLst>
        <pc:spChg chg="mod">
          <ac:chgData name="Sepideh Modgham" userId="4115b3b6-c566-49ec-8cd3-2d7651a9555d" providerId="ADAL" clId="{BDF3E597-07AA-4E8C-8292-C9356A5D3CB6}" dt="2026-05-13T12:58:19.888" v="132" actId="20577"/>
          <ac:spMkLst>
            <pc:docMk/>
            <pc:sldMk cId="0" sldId="265"/>
            <ac:spMk id="15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33:57.056" v="137" actId="20577"/>
          <ac:spMkLst>
            <pc:docMk/>
            <pc:sldMk cId="0" sldId="265"/>
            <ac:spMk id="158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35:43.906" v="170" actId="14100"/>
          <ac:spMkLst>
            <pc:docMk/>
            <pc:sldMk cId="0" sldId="265"/>
            <ac:spMk id="15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3:43:23.393" v="215" actId="207"/>
        <pc:sldMkLst>
          <pc:docMk/>
          <pc:sldMk cId="0" sldId="266"/>
        </pc:sldMkLst>
        <pc:spChg chg="mod">
          <ac:chgData name="Sepideh Modgham" userId="4115b3b6-c566-49ec-8cd3-2d7651a9555d" providerId="ADAL" clId="{BDF3E597-07AA-4E8C-8292-C9356A5D3CB6}" dt="2026-05-13T13:35:56.308" v="174" actId="20577"/>
          <ac:spMkLst>
            <pc:docMk/>
            <pc:sldMk cId="0" sldId="266"/>
            <ac:spMk id="165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3:23.393" v="215" actId="207"/>
          <ac:spMkLst>
            <pc:docMk/>
            <pc:sldMk cId="0" sldId="266"/>
            <ac:spMk id="166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36:09.989" v="175" actId="1076"/>
          <ac:spMkLst>
            <pc:docMk/>
            <pc:sldMk cId="0" sldId="266"/>
            <ac:spMk id="16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3:02.243" v="211" actId="208"/>
          <ac:spMkLst>
            <pc:docMk/>
            <pc:sldMk cId="0" sldId="266"/>
            <ac:spMk id="17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3:06.963" v="213" actId="208"/>
          <ac:spMkLst>
            <pc:docMk/>
            <pc:sldMk cId="0" sldId="266"/>
            <ac:spMk id="174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3:18.410" v="214" actId="2711"/>
          <ac:spMkLst>
            <pc:docMk/>
            <pc:sldMk cId="0" sldId="266"/>
            <ac:spMk id="175" creationId="{00000000-0000-0000-0000-000000000000}"/>
          </ac:spMkLst>
        </pc:spChg>
        <pc:cxnChg chg="mod">
          <ac:chgData name="Sepideh Modgham" userId="4115b3b6-c566-49ec-8cd3-2d7651a9555d" providerId="ADAL" clId="{BDF3E597-07AA-4E8C-8292-C9356A5D3CB6}" dt="2026-05-13T13:42:59.873" v="210" actId="208"/>
          <ac:cxnSpMkLst>
            <pc:docMk/>
            <pc:sldMk cId="0" sldId="266"/>
            <ac:cxnSpMk id="168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3T13:42:53.805" v="208" actId="208"/>
          <ac:cxnSpMkLst>
            <pc:docMk/>
            <pc:sldMk cId="0" sldId="266"/>
            <ac:cxnSpMk id="169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3T13:42:57.319" v="209" actId="208"/>
          <ac:cxnSpMkLst>
            <pc:docMk/>
            <pc:sldMk cId="0" sldId="266"/>
            <ac:cxnSpMk id="170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3T13:42:50.419" v="207" actId="208"/>
          <ac:cxnSpMkLst>
            <pc:docMk/>
            <pc:sldMk cId="0" sldId="266"/>
            <ac:cxnSpMk id="171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3T13:43:04.305" v="212" actId="208"/>
          <ac:cxnSpMkLst>
            <pc:docMk/>
            <pc:sldMk cId="0" sldId="266"/>
            <ac:cxnSpMk id="173" creationId="{00000000-0000-0000-0000-000000000000}"/>
          </ac:cxnSpMkLst>
        </pc:cxnChg>
      </pc:sldChg>
      <pc:sldChg chg="modSp mod">
        <pc:chgData name="Sepideh Modgham" userId="4115b3b6-c566-49ec-8cd3-2d7651a9555d" providerId="ADAL" clId="{BDF3E597-07AA-4E8C-8292-C9356A5D3CB6}" dt="2026-05-13T13:45:41.036" v="250" actId="207"/>
        <pc:sldMkLst>
          <pc:docMk/>
          <pc:sldMk cId="0" sldId="267"/>
        </pc:sldMkLst>
        <pc:spChg chg="mod">
          <ac:chgData name="Sepideh Modgham" userId="4115b3b6-c566-49ec-8cd3-2d7651a9555d" providerId="ADAL" clId="{BDF3E597-07AA-4E8C-8292-C9356A5D3CB6}" dt="2026-05-13T13:43:34.073" v="217" actId="20577"/>
          <ac:spMkLst>
            <pc:docMk/>
            <pc:sldMk cId="0" sldId="267"/>
            <ac:spMk id="181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3:57.800" v="222" actId="5793"/>
          <ac:spMkLst>
            <pc:docMk/>
            <pc:sldMk cId="0" sldId="267"/>
            <ac:spMk id="18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5:41.036" v="250" actId="207"/>
          <ac:spMkLst>
            <pc:docMk/>
            <pc:sldMk cId="0" sldId="267"/>
            <ac:spMk id="18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3:48:29.870" v="279" actId="20577"/>
        <pc:sldMkLst>
          <pc:docMk/>
          <pc:sldMk cId="0" sldId="268"/>
        </pc:sldMkLst>
        <pc:spChg chg="mod">
          <ac:chgData name="Sepideh Modgham" userId="4115b3b6-c566-49ec-8cd3-2d7651a9555d" providerId="ADAL" clId="{BDF3E597-07AA-4E8C-8292-C9356A5D3CB6}" dt="2026-05-13T13:47:48.095" v="253" actId="20577"/>
          <ac:spMkLst>
            <pc:docMk/>
            <pc:sldMk cId="0" sldId="268"/>
            <ac:spMk id="19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3:48:29.870" v="279" actId="20577"/>
          <ac:spMkLst>
            <pc:docMk/>
            <pc:sldMk cId="0" sldId="268"/>
            <ac:spMk id="191" creationId="{00000000-0000-0000-0000-000000000000}"/>
          </ac:spMkLst>
        </pc:spChg>
      </pc:sldChg>
      <pc:sldChg chg="del">
        <pc:chgData name="Sepideh Modgham" userId="4115b3b6-c566-49ec-8cd3-2d7651a9555d" providerId="ADAL" clId="{BDF3E597-07AA-4E8C-8292-C9356A5D3CB6}" dt="2026-05-13T13:48:35.787" v="280" actId="2696"/>
        <pc:sldMkLst>
          <pc:docMk/>
          <pc:sldMk cId="0" sldId="269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6-03-07T18:33:41.016" idx="1">
    <p:pos x="6000" y="0"/>
    <p:text>I'm not sure if you can make this look a bit more like the concept map on  page 21 of Teacher’s Guide for Paper 2!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B1cXq3k8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cdcbb0c59a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g3cdcbb0c59a_0_8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3cdcbb0c59a_0_8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dcbb0c59a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3cdcbb0c59a_0_50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cdcbb0c59a_0_50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cdcbb0c59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g3cdcbb0c59a_0_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3cdcbb0c59a_0_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dcbb0c59a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g3cdcbb0c59a_0_89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3cdcbb0c59a_0_89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dcbb0c59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g3cdcbb0c59a_0_29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3cdcbb0c59a_0_29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dcbb0c59a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3cdcbb0c59a_0_13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3cdcbb0c59a_0_13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cdcbb0c59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g3cdcbb0c59a_0_3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3cdcbb0c59a_0_3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658906" y="1909481"/>
            <a:ext cx="7853100" cy="204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Quality of life in Pakistan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chemeClr val="dk1"/>
                </a:solidFill>
              </a:rPr>
              <a:t>Sustainable Development Goals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Cambridge IGCSE</a:t>
            </a:r>
            <a:r>
              <a:rPr lang="en-GB" sz="2600" b="1" baseline="300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TM </a:t>
            </a: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/ O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Pakistan Studies 0448 / 2059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439" y="451912"/>
            <a:ext cx="4046220" cy="6504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Version 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1511" y="6168533"/>
            <a:ext cx="1292225" cy="449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23711" y="3429000"/>
            <a:ext cx="289560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cdcbb0c59a_0_82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Research task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3cdcbb0c59a_0_82"/>
          <p:cNvSpPr txBox="1"/>
          <p:nvPr/>
        </p:nvSpPr>
        <p:spPr>
          <a:xfrm>
            <a:off x="333903" y="1290537"/>
            <a:ext cx="115242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Your task is to research four of the SDGs that can improve quality of life in Pakistan. </a:t>
            </a: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GB"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You should create a concept map.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59" name="Google Shape;159;g3cdcbb0c59a_0_82"/>
          <p:cNvSpPr txBox="1"/>
          <p:nvPr/>
        </p:nvSpPr>
        <p:spPr>
          <a:xfrm>
            <a:off x="333903" y="2749300"/>
            <a:ext cx="8076672" cy="3016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Select the four SDGs you would like to research: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solidFill>
                <a:srgbClr val="EA5B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sz="2000" dirty="0">
              <a:solidFill>
                <a:srgbClr val="D7412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dcbb0c59a_0_50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Research Task: Concept map ideas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cdcbb0c59a_0_50"/>
          <p:cNvSpPr txBox="1"/>
          <p:nvPr/>
        </p:nvSpPr>
        <p:spPr>
          <a:xfrm>
            <a:off x="312725" y="4289341"/>
            <a:ext cx="4311900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3 – Good health and well-being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4 – Quality education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5 – Gender equality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6 – Clean water and sanitation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7 – Affordable and clean energy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8 – Decent work and economic growth</a:t>
            </a:r>
            <a:endParaRPr sz="16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D74120"/>
                </a:solidFill>
              </a:rPr>
              <a:t>SDG 10 – Reduced inequalities</a:t>
            </a:r>
            <a:endParaRPr sz="1600" dirty="0">
              <a:solidFill>
                <a:srgbClr val="D74120"/>
              </a:solidFill>
            </a:endParaRPr>
          </a:p>
        </p:txBody>
      </p:sp>
      <p:sp>
        <p:nvSpPr>
          <p:cNvPr id="167" name="Google Shape;167;g3cdcbb0c59a_0_50"/>
          <p:cNvSpPr txBox="1"/>
          <p:nvPr/>
        </p:nvSpPr>
        <p:spPr>
          <a:xfrm>
            <a:off x="8092000" y="4297784"/>
            <a:ext cx="2622900" cy="1477500"/>
          </a:xfrm>
          <a:prstGeom prst="rect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Development Goals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8" name="Google Shape;168;g3cdcbb0c59a_0_50"/>
          <p:cNvCxnSpPr/>
          <p:nvPr/>
        </p:nvCxnSpPr>
        <p:spPr>
          <a:xfrm>
            <a:off x="7166413" y="3184634"/>
            <a:ext cx="1004400" cy="1070700"/>
          </a:xfrm>
          <a:prstGeom prst="straightConnector1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9" name="Google Shape;169;g3cdcbb0c59a_0_50"/>
          <p:cNvCxnSpPr/>
          <p:nvPr/>
        </p:nvCxnSpPr>
        <p:spPr>
          <a:xfrm>
            <a:off x="10714850" y="5754118"/>
            <a:ext cx="1125900" cy="1036500"/>
          </a:xfrm>
          <a:prstGeom prst="straightConnector1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0" name="Google Shape;170;g3cdcbb0c59a_0_50"/>
          <p:cNvCxnSpPr/>
          <p:nvPr/>
        </p:nvCxnSpPr>
        <p:spPr>
          <a:xfrm flipH="1">
            <a:off x="10714850" y="3184634"/>
            <a:ext cx="703800" cy="1113300"/>
          </a:xfrm>
          <a:prstGeom prst="straightConnector1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1" name="Google Shape;171;g3cdcbb0c59a_0_50"/>
          <p:cNvCxnSpPr/>
          <p:nvPr/>
        </p:nvCxnSpPr>
        <p:spPr>
          <a:xfrm rot="10800000" flipH="1">
            <a:off x="7106850" y="5775284"/>
            <a:ext cx="985200" cy="1074600"/>
          </a:xfrm>
          <a:prstGeom prst="straightConnector1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Google Shape;172;g3cdcbb0c59a_0_50"/>
          <p:cNvSpPr txBox="1"/>
          <p:nvPr/>
        </p:nvSpPr>
        <p:spPr>
          <a:xfrm>
            <a:off x="6096000" y="1810700"/>
            <a:ext cx="2264700" cy="13545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SDG: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3" name="Google Shape;173;g3cdcbb0c59a_0_50"/>
          <p:cNvCxnSpPr/>
          <p:nvPr/>
        </p:nvCxnSpPr>
        <p:spPr>
          <a:xfrm rot="10800000" flipH="1">
            <a:off x="4432800" y="2530259"/>
            <a:ext cx="1663200" cy="38400"/>
          </a:xfrm>
          <a:prstGeom prst="straightConnector1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4" name="Google Shape;174;g3cdcbb0c59a_0_50"/>
          <p:cNvSpPr txBox="1"/>
          <p:nvPr/>
        </p:nvSpPr>
        <p:spPr>
          <a:xfrm>
            <a:off x="2168100" y="1810700"/>
            <a:ext cx="2264700" cy="16623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of a project in Pakistan: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cdcbb0c59a_0_50"/>
          <p:cNvSpPr/>
          <p:nvPr/>
        </p:nvSpPr>
        <p:spPr>
          <a:xfrm>
            <a:off x="9121400" y="1592317"/>
            <a:ext cx="1663200" cy="1210200"/>
          </a:xfrm>
          <a:prstGeom prst="ellipse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What is the goal?</a:t>
            </a:r>
            <a:endParaRPr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Why is it important?</a:t>
            </a:r>
            <a:endParaRPr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cdcbb0c59a_0_7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SDG logos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g3cdcbb0c59a_0_7"/>
          <p:cNvSpPr txBox="1"/>
          <p:nvPr/>
        </p:nvSpPr>
        <p:spPr>
          <a:xfrm>
            <a:off x="333903" y="1290537"/>
            <a:ext cx="11524200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Select one of the SDGs that you researched.</a:t>
            </a: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Design a new logo for it. Try to make it specific to Pakistan.</a:t>
            </a: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Show the class your design. Can they guess the SDG?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83" name="Google Shape;183;g3cdcbb0c59a_0_7"/>
          <p:cNvSpPr txBox="1"/>
          <p:nvPr/>
        </p:nvSpPr>
        <p:spPr>
          <a:xfrm>
            <a:off x="333903" y="2919963"/>
            <a:ext cx="6461400" cy="26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sz="2000" dirty="0">
              <a:solidFill>
                <a:srgbClr val="D7412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Reflection and e</a:t>
            </a: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valuation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7"/>
          <p:cNvSpPr txBox="1"/>
          <p:nvPr/>
        </p:nvSpPr>
        <p:spPr>
          <a:xfrm>
            <a:off x="319850" y="1266650"/>
            <a:ext cx="11389800" cy="1892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76200" lvl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A0A0A"/>
              </a:buClr>
              <a:buSzPts val="2400"/>
            </a:pPr>
            <a:r>
              <a:rPr lang="en-GB" sz="2400" dirty="0">
                <a:solidFill>
                  <a:srgbClr val="0A0A0A"/>
                </a:solidFill>
                <a:highlight>
                  <a:srgbClr val="FFFFFF"/>
                </a:highlight>
              </a:rPr>
              <a:t>Which of the SDGs do you think is necessary to achieve </a:t>
            </a:r>
            <a:r>
              <a:rPr lang="en-GB" sz="2400" b="1" dirty="0">
                <a:solidFill>
                  <a:srgbClr val="0A0A0A"/>
                </a:solidFill>
                <a:highlight>
                  <a:srgbClr val="FFFFFF"/>
                </a:highlight>
              </a:rPr>
              <a:t>first </a:t>
            </a:r>
            <a:r>
              <a:rPr lang="en-GB" sz="2400" dirty="0">
                <a:solidFill>
                  <a:srgbClr val="0A0A0A"/>
                </a:solidFill>
                <a:highlight>
                  <a:srgbClr val="FFFFFF"/>
                </a:highlight>
              </a:rPr>
              <a:t>in order  to improve quality of life of the people in Pakistan? </a:t>
            </a:r>
          </a:p>
          <a:p>
            <a:pPr marL="76200" lvl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A0A0A"/>
              </a:buClr>
              <a:buSzPts val="2400"/>
            </a:pPr>
            <a:r>
              <a:rPr lang="en-GB" sz="2400" dirty="0">
                <a:solidFill>
                  <a:srgbClr val="0A0A0A"/>
                </a:solidFill>
                <a:highlight>
                  <a:srgbClr val="FFFFFF"/>
                </a:highlight>
              </a:rPr>
              <a:t>Explain to your partner.</a:t>
            </a:r>
            <a:br>
              <a:rPr lang="en-GB" sz="2400" dirty="0">
                <a:solidFill>
                  <a:srgbClr val="0A0A0A"/>
                </a:solidFill>
                <a:highlight>
                  <a:srgbClr val="FFFFFF"/>
                </a:highlight>
              </a:rPr>
            </a:br>
            <a:r>
              <a:rPr lang="en-GB" sz="2400" dirty="0">
                <a:solidFill>
                  <a:srgbClr val="0A0A0A"/>
                </a:solidFill>
                <a:highlight>
                  <a:srgbClr val="FFFFFF"/>
                </a:highlight>
              </a:rPr>
              <a:t>Be ready to share with the class.</a:t>
            </a:r>
            <a:endParaRPr sz="1200" dirty="0">
              <a:solidFill>
                <a:srgbClr val="0A0A0A"/>
              </a:solidFill>
              <a:highlight>
                <a:srgbClr val="FFFFFF"/>
              </a:highlight>
            </a:endParaRPr>
          </a:p>
        </p:txBody>
      </p:sp>
      <p:sp>
        <p:nvSpPr>
          <p:cNvPr id="191" name="Google Shape;191;p7"/>
          <p:cNvSpPr txBox="1"/>
          <p:nvPr/>
        </p:nvSpPr>
        <p:spPr>
          <a:xfrm>
            <a:off x="412825" y="3429000"/>
            <a:ext cx="7369800" cy="27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D741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443753" y="1546412"/>
            <a:ext cx="11524200" cy="105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To research the Sustainable Development Goals necessary to improve the quality of life of the people of Pakistan.</a:t>
            </a:r>
            <a:endParaRPr sz="2400"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443753" y="2550863"/>
            <a:ext cx="10202400" cy="2252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By the end of the lesson, you will be able to: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Explain the purpose and meaning of the key SDGs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Describe projects in Pakistan that target the SDGs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Evaluate which SDGs are key to improving the quality of life of people in Pakistan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Starter activity: Dice roll</a:t>
            </a:r>
            <a:endParaRPr dirty="0"/>
          </a:p>
        </p:txBody>
      </p:sp>
      <p:sp>
        <p:nvSpPr>
          <p:cNvPr id="108" name="Google Shape;108;p3"/>
          <p:cNvSpPr txBox="1"/>
          <p:nvPr/>
        </p:nvSpPr>
        <p:spPr>
          <a:xfrm>
            <a:off x="243728" y="1536887"/>
            <a:ext cx="1152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Roll the dice and explain how the Sustainable Development Goal in Column B could improve quality of life for the group in Column A.</a:t>
            </a:r>
            <a:endParaRPr dirty="0"/>
          </a:p>
        </p:txBody>
      </p:sp>
      <p:graphicFrame>
        <p:nvGraphicFramePr>
          <p:cNvPr id="109" name="Google Shape;109;p3"/>
          <p:cNvGraphicFramePr/>
          <p:nvPr>
            <p:extLst>
              <p:ext uri="{D42A27DB-BD31-4B8C-83A1-F6EECF244321}">
                <p14:modId xmlns:p14="http://schemas.microsoft.com/office/powerpoint/2010/main" val="847084810"/>
              </p:ext>
            </p:extLst>
          </p:nvPr>
        </p:nvGraphicFramePr>
        <p:xfrm>
          <a:off x="1062350" y="2549000"/>
          <a:ext cx="10287000" cy="3779460"/>
        </p:xfrm>
        <a:graphic>
          <a:graphicData uri="http://schemas.openxmlformats.org/drawingml/2006/table">
            <a:tbl>
              <a:tblPr>
                <a:noFill/>
                <a:tableStyleId>{55EAA8F7-EE25-4F04-8725-4D7D23B5A719}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dirty="0"/>
                        <a:t>Column A: group of people in Pakistan</a:t>
                      </a:r>
                      <a:endParaRPr sz="2400" b="1"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/>
                        <a:t>Column B: Sustainable Development Goal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dirty="0"/>
                        <a:t>1-2: Rural areas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dirty="0"/>
                        <a:t>3-4: Children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dirty="0"/>
                        <a:t>5-6: Women</a:t>
                      </a:r>
                      <a:endParaRPr sz="2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1: </a:t>
                      </a: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Good health and well-being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2: Quality education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3: Gender equality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4: Clean water and sanitation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5: Affordable and clean energy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olidFill>
                            <a:schemeClr val="dk1"/>
                          </a:solidFill>
                        </a:rPr>
                        <a:t>6: Decent work and economic growth</a:t>
                      </a:r>
                      <a:endParaRPr b="1"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dcbb0c59a_0_89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 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g3cdcbb0c59a_0_89"/>
          <p:cNvSpPr txBox="1"/>
          <p:nvPr/>
        </p:nvSpPr>
        <p:spPr>
          <a:xfrm>
            <a:off x="443753" y="1546412"/>
            <a:ext cx="1152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Gender Equality</a:t>
            </a:r>
            <a:r>
              <a:rPr lang="en-GB" sz="2400" dirty="0">
                <a:solidFill>
                  <a:schemeClr val="dk1"/>
                </a:solidFill>
              </a:rPr>
              <a:t> - the same rights, opportunities and access to services and resources for all genders in a community.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Definition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443753" y="1546412"/>
            <a:ext cx="11524200" cy="520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How would you define ‘Sustainable Development Goal’? Write a definition with your partner.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endParaRPr lang="en-GB"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Be ready to share it with the class.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sz="2000" dirty="0">
              <a:solidFill>
                <a:srgbClr val="D7412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dcbb0c59a_0_29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 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g3cdcbb0c59a_0_29"/>
          <p:cNvSpPr txBox="1"/>
          <p:nvPr/>
        </p:nvSpPr>
        <p:spPr>
          <a:xfrm>
            <a:off x="443753" y="1546412"/>
            <a:ext cx="1152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Inequalities </a:t>
            </a:r>
            <a:r>
              <a:rPr lang="en-GB" sz="2400" dirty="0">
                <a:solidFill>
                  <a:schemeClr val="dk1"/>
                </a:solidFill>
              </a:rPr>
              <a:t>- the uneven access to opportunities, resources, services and wealth across different areas of a country.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Sustainable Development Goals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3994525" y="3043400"/>
            <a:ext cx="3608100" cy="507900"/>
          </a:xfrm>
          <a:prstGeom prst="rect">
            <a:avLst/>
          </a:prstGeom>
          <a:noFill/>
          <a:ln w="38100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 b="1">
                <a:solidFill>
                  <a:schemeClr val="dk1"/>
                </a:solidFill>
              </a:rPr>
              <a:t>Definition Wall</a:t>
            </a:r>
            <a:endParaRPr sz="17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cdcbb0c59a_0_13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Sustainable Development Goals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3cdcbb0c59a_0_13"/>
          <p:cNvSpPr txBox="1"/>
          <p:nvPr/>
        </p:nvSpPr>
        <p:spPr>
          <a:xfrm>
            <a:off x="456553" y="1341687"/>
            <a:ext cx="11524200" cy="52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Sustainable Development Goals (SDGs) were created by the United Nations (UN) to end poverty, protect the planet and ensure everyone can live in peace and prosperity. 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They were designed in 2015 with the hope that by 2030 social, economic and environmental challenges would be improved across the world.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193 countries have adopted the goals, including Pakistan.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There are 17 Global Goals. As of 2025, only a few are on target to be met by 2030. Global events such as the Covid pandemic delayed progress.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Despite some setbacks, reducing childhood mortality and increasing access to electricity and internet have made great progress globally.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cdcbb0c59a_0_35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Sustainable Development Goals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cdcbb0c59a_0_35"/>
          <p:cNvSpPr txBox="1"/>
          <p:nvPr/>
        </p:nvSpPr>
        <p:spPr>
          <a:xfrm>
            <a:off x="456553" y="1341687"/>
            <a:ext cx="11524200" cy="37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Out of the 17 Global Goals, it is believed that the following seven are the most important to improving quality of life for the people of Pakistan: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sz="24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rgbClr val="000000"/>
      </a:dk1>
      <a:lt1>
        <a:srgbClr val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7VPTP7ZE6X33-2020743336-693</_dlc_DocId>
    <_dlc_DocIdUrl xmlns="9ad1216b-cdc1-40e2-a0c2-94597fd44697">
      <Url>https://cambridgeorg.sharepoint.com/sites/cie/education/pd/Curriculum_Support/_layouts/15/DocIdRedir.aspx?ID=7VPTP7ZE6X33-2020743336-693</Url>
      <Description>7VPTP7ZE6X33-2020743336-693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5BD9047056454F94B4694108F9A1FF" ma:contentTypeVersion="3" ma:contentTypeDescription="Create a new document." ma:contentTypeScope="" ma:versionID="5c0011047895b59a897429f5e4ec5dcc">
  <xsd:schema xmlns:xsd="http://www.w3.org/2001/XMLSchema" xmlns:xs="http://www.w3.org/2001/XMLSchema" xmlns:p="http://schemas.microsoft.com/office/2006/metadata/properties" xmlns:ns2="9ad1216b-cdc1-40e2-a0c2-94597fd44697" xmlns:ns3="f1f25e64-7226-490b-ade3-8cf84afff5d2" targetNamespace="http://schemas.microsoft.com/office/2006/metadata/properties" ma:root="true" ma:fieldsID="5b649ae69bc45de80afe7d6c0f200904" ns2:_="" ns3:_="">
    <xsd:import namespace="9ad1216b-cdc1-40e2-a0c2-94597fd44697"/>
    <xsd:import namespace="f1f25e64-7226-490b-ade3-8cf84afff5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25e64-7226-490b-ade3-8cf84afff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A3AD0E-1983-4B7A-A7F3-BA058CFAB599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9ad1216b-cdc1-40e2-a0c2-94597fd44697"/>
    <ds:schemaRef ds:uri="http://purl.org/dc/dcmitype/"/>
    <ds:schemaRef ds:uri="http://schemas.openxmlformats.org/package/2006/metadata/core-properties"/>
    <ds:schemaRef ds:uri="f1f25e64-7226-490b-ade3-8cf84afff5d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2E113AE-644B-412D-AC79-2CFA9079D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f1f25e64-7226-490b-ade3-8cf84afff5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C46EDD-ABB0-47A5-BF00-0F20062701F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72873F4E-58E8-4D6D-8C48-65A3622DC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824</Words>
  <Application>Microsoft Office PowerPoint</Application>
  <PresentationFormat>Widescreen</PresentationFormat>
  <Paragraphs>133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Lois Lindemann</dc:creator>
  <cp:lastModifiedBy>Sepideh Modgham</cp:lastModifiedBy>
  <cp:revision>1</cp:revision>
  <dcterms:created xsi:type="dcterms:W3CDTF">2018-01-14T21:11:47Z</dcterms:created>
  <dcterms:modified xsi:type="dcterms:W3CDTF">2026-05-14T15:25:24Z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0x010100E45BD9047056454F94B4694108F9A1FF</vt:lpwstr>
  </property>
  <property fmtid="{D5CDD505-2E9C-101B-9397-08002B2CF9AE}" pid="3" name="_dlc_DocIdItemGuid">
    <vt:lpwstr>9d5e8f34-d972-4f75-9e4a-ecddb9dadd4f</vt:lpwstr>
  </property>
  <property fmtid="{D5CDD505-2E9C-101B-9397-08002B2CF9AE}" pid="4" name="MediaServiceImageTags">
    <vt:lpwstr/>
  </property>
</Properties>
</file>