
<file path=[Content_Types].xml><?xml version="1.0" encoding="utf-8"?>
<Types xmlns="http://schemas.openxmlformats.org/package/2006/content-types">
  <Default Extension="png" ContentType="image/png"/>
  <Default Extension="tmp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96" r:id="rId2"/>
    <p:sldId id="319" r:id="rId3"/>
    <p:sldId id="297" r:id="rId4"/>
    <p:sldId id="318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41" autoAdjust="0"/>
    <p:restoredTop sz="77895" autoAdjust="0"/>
  </p:normalViewPr>
  <p:slideViewPr>
    <p:cSldViewPr snapToGrid="0">
      <p:cViewPr varScale="1">
        <p:scale>
          <a:sx n="71" d="100"/>
          <a:sy n="71" d="100"/>
        </p:scale>
        <p:origin x="90" y="3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294" cy="497040"/>
          </a:xfrm>
          <a:prstGeom prst="rect">
            <a:avLst/>
          </a:prstGeom>
        </p:spPr>
        <p:txBody>
          <a:bodyPr vert="horz" lIns="90445" tIns="45222" rIns="90445" bIns="4522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815" y="0"/>
            <a:ext cx="2945294" cy="497040"/>
          </a:xfrm>
          <a:prstGeom prst="rect">
            <a:avLst/>
          </a:prstGeom>
        </p:spPr>
        <p:txBody>
          <a:bodyPr vert="horz" lIns="90445" tIns="45222" rIns="90445" bIns="45222" rtlCol="0"/>
          <a:lstStyle>
            <a:lvl1pPr algn="r">
              <a:defRPr sz="1200"/>
            </a:lvl1pPr>
          </a:lstStyle>
          <a:p>
            <a:fld id="{19C0D921-1383-4389-8768-8FFE11394879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45" tIns="45222" rIns="90445" bIns="4522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5" y="4776930"/>
            <a:ext cx="5437826" cy="3908682"/>
          </a:xfrm>
          <a:prstGeom prst="rect">
            <a:avLst/>
          </a:prstGeom>
        </p:spPr>
        <p:txBody>
          <a:bodyPr vert="horz" lIns="90445" tIns="45222" rIns="90445" bIns="4522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599"/>
            <a:ext cx="2945294" cy="497040"/>
          </a:xfrm>
          <a:prstGeom prst="rect">
            <a:avLst/>
          </a:prstGeom>
        </p:spPr>
        <p:txBody>
          <a:bodyPr vert="horz" lIns="90445" tIns="45222" rIns="90445" bIns="4522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815" y="9429599"/>
            <a:ext cx="2945294" cy="497040"/>
          </a:xfrm>
          <a:prstGeom prst="rect">
            <a:avLst/>
          </a:prstGeom>
        </p:spPr>
        <p:txBody>
          <a:bodyPr vert="horz" lIns="90445" tIns="45222" rIns="90445" bIns="45222" rtlCol="0" anchor="b"/>
          <a:lstStyle>
            <a:lvl1pPr algn="r">
              <a:defRPr sz="1200"/>
            </a:lvl1pPr>
          </a:lstStyle>
          <a:p>
            <a:fld id="{72223B59-315E-4138-94FF-82BAA511E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71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careers.org.uk/video/maths-in-work-navigational-officer-pride-of-hull-po-ferry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23B59-315E-4138-94FF-82BAA511E8A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128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23B59-315E-4138-94FF-82BAA511E8A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802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Encourage students to make as many observations as they can. Encourage them to explain these observations so for example </a:t>
            </a:r>
            <a:r>
              <a:rPr lang="en-GB" i="1" dirty="0"/>
              <a:t>z</a:t>
            </a:r>
            <a:r>
              <a:rPr lang="en-GB" dirty="0"/>
              <a:t> is equal to </a:t>
            </a:r>
            <a:r>
              <a:rPr lang="en-GB" i="1" dirty="0"/>
              <a:t>c</a:t>
            </a:r>
            <a:r>
              <a:rPr lang="en-GB" dirty="0"/>
              <a:t> because they are </a:t>
            </a:r>
            <a:r>
              <a:rPr lang="en-GB" i="1" dirty="0"/>
              <a:t>corresponding angles</a:t>
            </a:r>
            <a:r>
              <a:rPr lang="en-GB" dirty="0"/>
              <a:t>, </a:t>
            </a:r>
            <a:r>
              <a:rPr lang="en-GB" i="1" dirty="0"/>
              <a:t>w</a:t>
            </a:r>
            <a:r>
              <a:rPr lang="en-GB" dirty="0"/>
              <a:t> is equal to </a:t>
            </a:r>
            <a:r>
              <a:rPr lang="en-GB" i="1" dirty="0"/>
              <a:t>y</a:t>
            </a:r>
            <a:r>
              <a:rPr lang="en-GB" dirty="0"/>
              <a:t> because they are </a:t>
            </a:r>
            <a:r>
              <a:rPr lang="en-GB" i="1" dirty="0"/>
              <a:t>opposite angles</a:t>
            </a:r>
            <a:r>
              <a:rPr lang="en-GB" dirty="0"/>
              <a:t>. </a:t>
            </a:r>
            <a:r>
              <a:rPr lang="en-GB" i="1" dirty="0"/>
              <a:t>x</a:t>
            </a:r>
            <a:r>
              <a:rPr lang="en-GB" dirty="0"/>
              <a:t> and </a:t>
            </a:r>
            <a:r>
              <a:rPr lang="en-GB" i="1" dirty="0"/>
              <a:t>y</a:t>
            </a:r>
            <a:r>
              <a:rPr lang="en-GB" dirty="0"/>
              <a:t> </a:t>
            </a:r>
            <a:r>
              <a:rPr lang="en-GB" dirty="0" smtClean="0"/>
              <a:t>sum to 180</a:t>
            </a:r>
            <a:r>
              <a:rPr lang="en-GB" dirty="0"/>
              <a:t>° because the angles on a straight line </a:t>
            </a:r>
            <a:r>
              <a:rPr lang="en-GB" dirty="0" smtClean="0"/>
              <a:t>equal 180</a:t>
            </a:r>
            <a:r>
              <a:rPr lang="en-GB" dirty="0"/>
              <a:t>° etc.</a:t>
            </a:r>
            <a:br>
              <a:rPr lang="en-GB" dirty="0"/>
            </a:br>
            <a:r>
              <a:rPr lang="en-GB" dirty="0"/>
              <a:t>Students can then work though Worksheet </a:t>
            </a:r>
            <a:r>
              <a:rPr lang="en-GB" dirty="0" smtClean="0"/>
              <a:t>1a: </a:t>
            </a:r>
            <a:r>
              <a:rPr lang="en-GB" dirty="0"/>
              <a:t>Angle Facts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hlinkClick r:id="rId3"/>
              </a:rPr>
              <a:t>http://www.mathscareers.org.uk/video/maths-in-work-navigational-officer-pride-of-hull-po-ferry/</a:t>
            </a:r>
            <a:r>
              <a:rPr lang="en-GB" dirty="0"/>
              <a:t> </a:t>
            </a:r>
          </a:p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23B59-315E-4138-94FF-82BAA511E8A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802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23B59-315E-4138-94FF-82BAA511E8A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533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7E56F-BCD7-4F35-B39B-9229503244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B5858C-C0E9-44BE-A16A-04F42C5B6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E67C9-BD9A-4B95-8746-530BFB572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372E1-0684-4E45-ACE9-093F28D5B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73BD3-1144-460B-BC81-9618B67CE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4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8E842-E735-40C6-BBFF-1429937E0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C1A4E-F197-4FD9-A3FA-836372F9D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EB460-8303-4FDE-97C6-223A59BC8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0A111-4796-4ABB-AEFF-6015F774A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C8771-1D8D-464D-8A13-927AC7077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35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4EE0F7-A3B5-4075-BCA4-56084734C1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ED57F6-6055-40D2-A000-2D6AF953F5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2E87CD-C7FE-480F-8495-91226FC36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6A2AD-55BA-4CE5-B429-9B1B3521F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60E5D-A174-4EA6-B181-FADE943F2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22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01111-A629-4909-9716-A0B12236E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65F36-7B94-4EF1-A5FC-B875EC99E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1C335-4435-4409-97E1-A230C943B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F7D29-E90E-4CC7-A227-B9BA6172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22C0C-4056-45EE-A9C9-E43EF425A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24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7B82F-F40A-4943-9222-C4ECCE78D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C2D0AA-CDB0-4E28-B90C-3164FFD4C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B2FA1-DB88-4D4A-8FD9-D5295F299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29A77-54CA-4EEB-8A8B-6858F045D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09545-19EF-4C94-84A2-7C935B39B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637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AC6DC-E71C-4EC5-85ED-F6F430FDA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EFAAC-930B-461B-AE43-1631B3C443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658036-75BA-4E8B-8529-5FD6488B2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639245-23F2-4690-A1A7-4AEE113AC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B07FD-14CD-467E-9A35-FE7C5EF6D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DC120F-220B-4CD4-B0B7-BE263E5B7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4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CBED4-7412-4664-AE2C-E14F31ED5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348BDA-3744-4426-9FDB-73412014B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7B898A-76E6-42F0-A8D2-24FB0D8A2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49089E-697A-4653-ABC3-EB03C0ECB5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C0D650-CE78-4193-8B4A-D48EC20517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63E603-A126-4D64-90CB-9BE7346BF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53ED42-7F0C-4A93-9ABA-B9DBBA3D6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F1F34F-C338-435A-A0D1-B520ABB06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85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C07EE-A18C-4C03-9128-BED204F93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0C9CD4-101E-42E3-B20B-75FAFCA83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56468C-2B85-4E23-8CD7-6230BAFF7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9B6F7F-272A-452D-8AF8-BA9849546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23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CBB2FA-AA82-4F15-B123-112615A71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70FCCA-91FE-4515-A55A-555805BE2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FE11DC-AA8D-4B43-B16E-8E11BC5F5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9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C3206-257D-4762-B461-A249DF0C7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F68F3-A027-4A07-BCD4-498C1854D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46CCAC-6329-469B-9EF8-11D768DC6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FB1E4C-292B-4771-BE1F-E686345BC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74EF1-1DA0-44CA-8922-1F6EED3DB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63785-4E7B-4FB7-B713-15AA7DBB0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87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DC9B4-A119-4EF3-A357-E2B5B4870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B32B8C-5BF2-45C6-94B5-A43B074B97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1221A9-026A-4B0B-9162-19EF94EDD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4BE4ED-D3FA-4039-9E87-7B1DCE5B4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C41FD-2855-4EF6-B2F3-6A1F38716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3C4DB-832D-473E-9D0D-23F052671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1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19BB72-2692-4EA6-9A86-26EB3AEA7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2CCC62-3F5F-4069-B9D2-4524C5EC9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AB464-9A22-4D72-A4C8-256D02D2FF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40A85-F303-4191-B330-2A7738FF4DCF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17D82-6EA5-425D-AAA8-BEB400DF1C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EC323-3F88-4C58-8F2B-BA578884F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87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Angle%20facts%202.ggb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tm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9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8906" y="1909481"/>
            <a:ext cx="785308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smtClean="0">
                <a:latin typeface="Arial" panose="020B0604020202020204" pitchFamily="34" charset="0"/>
                <a:cs typeface="Arial" panose="020B0604020202020204" pitchFamily="34" charset="0"/>
              </a:rPr>
              <a:t>Teaching </a:t>
            </a:r>
            <a:r>
              <a:rPr lang="en-GB" sz="2600" b="1" dirty="0">
                <a:latin typeface="Arial" panose="020B0604020202020204" pitchFamily="34" charset="0"/>
                <a:cs typeface="Arial" panose="020B0604020202020204" pitchFamily="34" charset="0"/>
              </a:rPr>
              <a:t>Pack – </a:t>
            </a:r>
            <a:r>
              <a:rPr lang="en-GB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Understanding bearings</a:t>
            </a:r>
            <a:endParaRPr lang="en-GB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Lesson 1: </a:t>
            </a: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Angle facts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b="1" dirty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Cambridge </a:t>
            </a:r>
            <a:r>
              <a:rPr lang="en-GB" sz="2600" b="1" dirty="0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IGCSE</a:t>
            </a:r>
            <a:r>
              <a:rPr lang="en-GB" sz="2600" b="1" baseline="30000" dirty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™</a:t>
            </a:r>
          </a:p>
          <a:p>
            <a:r>
              <a:rPr lang="en-GB" sz="2600" dirty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Mathematics 0580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39" y="451912"/>
            <a:ext cx="4046220" cy="6504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8906" y="6239435"/>
            <a:ext cx="4128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Version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511" y="6168533"/>
            <a:ext cx="1292225" cy="4495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474" y="3033287"/>
            <a:ext cx="3659262" cy="2744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80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446663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To be able to explain confidently that angle is a measure of turn.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25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Starter Angle Facts</a:t>
            </a:r>
          </a:p>
        </p:txBody>
      </p:sp>
      <p:pic>
        <p:nvPicPr>
          <p:cNvPr id="8" name="Picture 2">
            <a:hlinkClick r:id="rId3" action="ppaction://hlinkfile"/>
            <a:extLst>
              <a:ext uri="{FF2B5EF4-FFF2-40B4-BE49-F238E27FC236}">
                <a16:creationId xmlns:a16="http://schemas.microsoft.com/office/drawing/2014/main" id="{10AD684A-A367-4EAB-A04B-BE79F3A944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9189" y="2606048"/>
            <a:ext cx="6605673" cy="446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3752858-5DF1-44B2-9075-751A674222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1024" y="2660445"/>
            <a:ext cx="4097798" cy="271195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2830" y="1405719"/>
            <a:ext cx="114641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 can you say about the angles in the diagrams?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Try to find as many different relationships as you can.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Make sure you explain your observations.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71516" y="2828325"/>
            <a:ext cx="1527223" cy="510778"/>
          </a:xfrm>
          <a:prstGeom prst="round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GB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12872" y="4436571"/>
            <a:ext cx="1527223" cy="510778"/>
          </a:xfrm>
          <a:prstGeom prst="round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GB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GB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34536" y="5607649"/>
            <a:ext cx="2264203" cy="510778"/>
          </a:xfrm>
          <a:prstGeom prst="round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GB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180</a:t>
            </a:r>
            <a:r>
              <a:rPr lang="en-GB" sz="2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en-GB" sz="24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608025" y="3223335"/>
            <a:ext cx="1790130" cy="510778"/>
          </a:xfrm>
          <a:prstGeom prst="round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180</a:t>
            </a:r>
            <a:r>
              <a:rPr lang="en-GB" sz="2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en-GB" sz="24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608025" y="4586093"/>
            <a:ext cx="1790130" cy="510778"/>
          </a:xfrm>
          <a:prstGeom prst="round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θ</a:t>
            </a:r>
            <a:r>
              <a:rPr lang="en-GB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90</a:t>
            </a:r>
            <a:r>
              <a:rPr lang="en-GB" sz="2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en-GB" sz="24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104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Try this!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32410-0D8E-4271-8B1B-3EBAE9746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534" y="1320658"/>
            <a:ext cx="11818962" cy="10949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How can you use the fact that the sum of the angles on a straight line is 180° to explain why the angles at a point are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360°?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1733266" y="3370997"/>
            <a:ext cx="2279176" cy="2074460"/>
            <a:chOff x="1733266" y="3370997"/>
            <a:chExt cx="2279176" cy="207446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733266" y="3370997"/>
              <a:ext cx="2279176" cy="20744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Arc 8"/>
            <p:cNvSpPr/>
            <p:nvPr/>
          </p:nvSpPr>
          <p:spPr>
            <a:xfrm>
              <a:off x="2524835" y="4128447"/>
              <a:ext cx="532263" cy="532263"/>
            </a:xfrm>
            <a:prstGeom prst="arc">
              <a:avLst>
                <a:gd name="adj1" fmla="val 14003568"/>
                <a:gd name="adj2" fmla="val 1784687"/>
              </a:avLst>
            </a:prstGeom>
            <a:noFill/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Arc 9"/>
            <p:cNvSpPr/>
            <p:nvPr/>
          </p:nvSpPr>
          <p:spPr>
            <a:xfrm rot="10800000">
              <a:off x="2572602" y="4080680"/>
              <a:ext cx="532263" cy="532263"/>
            </a:xfrm>
            <a:prstGeom prst="arc">
              <a:avLst>
                <a:gd name="adj1" fmla="val 14003568"/>
                <a:gd name="adj2" fmla="val 1784687"/>
              </a:avLst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68237358"/>
                </p:ext>
              </p:extLst>
            </p:nvPr>
          </p:nvGraphicFramePr>
          <p:xfrm>
            <a:off x="3104865" y="3947330"/>
            <a:ext cx="203200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5" name="Equation" r:id="rId4" imgW="203040" imgH="266400" progId="Equation.DSMT4">
                    <p:embed/>
                  </p:oleObj>
                </mc:Choice>
                <mc:Fallback>
                  <p:oleObj name="Equation" r:id="rId4" imgW="203040" imgH="2664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104865" y="3947330"/>
                          <a:ext cx="203200" cy="266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21312605"/>
                </p:ext>
              </p:extLst>
            </p:nvPr>
          </p:nvGraphicFramePr>
          <p:xfrm>
            <a:off x="2407501" y="4546410"/>
            <a:ext cx="1651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" name="Equation" r:id="rId6" imgW="164880" imgH="228600" progId="Equation.DSMT4">
                    <p:embed/>
                  </p:oleObj>
                </mc:Choice>
                <mc:Fallback>
                  <p:oleObj name="Equation" r:id="rId6" imgW="16488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2407501" y="4546410"/>
                          <a:ext cx="165100" cy="228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1" name="Group 30"/>
          <p:cNvGrpSpPr/>
          <p:nvPr/>
        </p:nvGrpSpPr>
        <p:grpSpPr>
          <a:xfrm>
            <a:off x="5236853" y="3474259"/>
            <a:ext cx="1718293" cy="919401"/>
            <a:chOff x="7631086" y="2647663"/>
            <a:chExt cx="1718293" cy="919401"/>
          </a:xfrm>
        </p:grpSpPr>
        <p:sp>
          <p:nvSpPr>
            <p:cNvPr id="26" name="TextBox 25"/>
            <p:cNvSpPr txBox="1"/>
            <p:nvPr/>
          </p:nvSpPr>
          <p:spPr>
            <a:xfrm>
              <a:off x="7631086" y="2647663"/>
              <a:ext cx="1718293" cy="919401"/>
            </a:xfrm>
            <a:prstGeom prst="roundRect">
              <a:avLst/>
            </a:prstGeom>
            <a:solidFill>
              <a:srgbClr val="F9BC9A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GB" sz="24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GB" sz="2400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63095625"/>
                </p:ext>
              </p:extLst>
            </p:nvPr>
          </p:nvGraphicFramePr>
          <p:xfrm>
            <a:off x="7782404" y="2878360"/>
            <a:ext cx="1415655" cy="4580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7" name="Equation" r:id="rId8" imgW="863280" imgH="279360" progId="Equation.DSMT4">
                    <p:embed/>
                  </p:oleObj>
                </mc:Choice>
                <mc:Fallback>
                  <p:oleObj name="Equation" r:id="rId8" imgW="863280" imgH="2793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7782404" y="2878360"/>
                          <a:ext cx="1415655" cy="45800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5" name="Group 24"/>
          <p:cNvGrpSpPr/>
          <p:nvPr/>
        </p:nvGrpSpPr>
        <p:grpSpPr>
          <a:xfrm>
            <a:off x="1726441" y="3370997"/>
            <a:ext cx="2279176" cy="2074460"/>
            <a:chOff x="1726441" y="3370997"/>
            <a:chExt cx="2279176" cy="2074460"/>
          </a:xfrm>
        </p:grpSpPr>
        <p:sp>
          <p:nvSpPr>
            <p:cNvPr id="2" name="Oval 1"/>
            <p:cNvSpPr/>
            <p:nvPr/>
          </p:nvSpPr>
          <p:spPr>
            <a:xfrm>
              <a:off x="2770496" y="4312693"/>
              <a:ext cx="95534" cy="9553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1726441" y="3370997"/>
              <a:ext cx="2279176" cy="2074460"/>
              <a:chOff x="1733266" y="3370997"/>
              <a:chExt cx="2279176" cy="2074460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1733266" y="3370997"/>
                <a:ext cx="2279176" cy="207446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Arc 20"/>
              <p:cNvSpPr/>
              <p:nvPr/>
            </p:nvSpPr>
            <p:spPr>
              <a:xfrm>
                <a:off x="2524835" y="4128447"/>
                <a:ext cx="532263" cy="532263"/>
              </a:xfrm>
              <a:prstGeom prst="arc">
                <a:avLst>
                  <a:gd name="adj1" fmla="val 14003568"/>
                  <a:gd name="adj2" fmla="val 1784687"/>
                </a:avLst>
              </a:prstGeom>
              <a:noFill/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Arc 21"/>
              <p:cNvSpPr/>
              <p:nvPr/>
            </p:nvSpPr>
            <p:spPr>
              <a:xfrm rot="10800000">
                <a:off x="2572602" y="4080680"/>
                <a:ext cx="532263" cy="532263"/>
              </a:xfrm>
              <a:prstGeom prst="arc">
                <a:avLst>
                  <a:gd name="adj1" fmla="val 14003568"/>
                  <a:gd name="adj2" fmla="val 1784687"/>
                </a:avLst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aphicFrame>
            <p:nvGraphicFramePr>
              <p:cNvPr id="23" name="Object 2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68237358"/>
                  </p:ext>
                </p:extLst>
              </p:nvPr>
            </p:nvGraphicFramePr>
            <p:xfrm>
              <a:off x="3104865" y="3947330"/>
              <a:ext cx="203200" cy="266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8" name="Equation" r:id="rId10" imgW="203040" imgH="266400" progId="Equation.DSMT4">
                      <p:embed/>
                    </p:oleObj>
                  </mc:Choice>
                  <mc:Fallback>
                    <p:oleObj name="Equation" r:id="rId10" imgW="203040" imgH="26640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5"/>
                          <a:stretch>
                            <a:fillRect/>
                          </a:stretch>
                        </p:blipFill>
                        <p:spPr>
                          <a:xfrm>
                            <a:off x="3104865" y="3947330"/>
                            <a:ext cx="203200" cy="2667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4" name="Object 2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21312605"/>
                  </p:ext>
                </p:extLst>
              </p:nvPr>
            </p:nvGraphicFramePr>
            <p:xfrm>
              <a:off x="2407501" y="4546410"/>
              <a:ext cx="165100" cy="2286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9" name="Equation" r:id="rId11" imgW="164880" imgH="228600" progId="Equation.DSMT4">
                      <p:embed/>
                    </p:oleObj>
                  </mc:Choice>
                  <mc:Fallback>
                    <p:oleObj name="Equation" r:id="rId11" imgW="164880" imgH="22860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7"/>
                          <a:stretch>
                            <a:fillRect/>
                          </a:stretch>
                        </p:blipFill>
                        <p:spPr>
                          <a:xfrm>
                            <a:off x="2407501" y="4546410"/>
                            <a:ext cx="165100" cy="2286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28" name="Group 27"/>
          <p:cNvGrpSpPr/>
          <p:nvPr/>
        </p:nvGrpSpPr>
        <p:grpSpPr>
          <a:xfrm>
            <a:off x="5236853" y="2513455"/>
            <a:ext cx="1718293" cy="919401"/>
            <a:chOff x="7794197" y="2756847"/>
            <a:chExt cx="1718293" cy="919401"/>
          </a:xfrm>
        </p:grpSpPr>
        <p:sp>
          <p:nvSpPr>
            <p:cNvPr id="29" name="TextBox 28"/>
            <p:cNvSpPr txBox="1"/>
            <p:nvPr/>
          </p:nvSpPr>
          <p:spPr>
            <a:xfrm>
              <a:off x="7794197" y="2756847"/>
              <a:ext cx="1718293" cy="919401"/>
            </a:xfrm>
            <a:prstGeom prst="roundRect">
              <a:avLst/>
            </a:prstGeom>
            <a:solidFill>
              <a:srgbClr val="F9BC9A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GB" sz="24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GB" sz="2400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30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58231469"/>
                </p:ext>
              </p:extLst>
            </p:nvPr>
          </p:nvGraphicFramePr>
          <p:xfrm>
            <a:off x="7941346" y="2962262"/>
            <a:ext cx="1423993" cy="5085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0" name="Equation" r:id="rId12" imgW="888840" imgH="317160" progId="Equation.DSMT4">
                    <p:embed/>
                  </p:oleObj>
                </mc:Choice>
                <mc:Fallback>
                  <p:oleObj name="Equation" r:id="rId12" imgW="888840" imgH="3171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7941346" y="2962262"/>
                          <a:ext cx="1423993" cy="50856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5" name="Group 34"/>
          <p:cNvGrpSpPr/>
          <p:nvPr/>
        </p:nvGrpSpPr>
        <p:grpSpPr>
          <a:xfrm>
            <a:off x="5236853" y="5395867"/>
            <a:ext cx="1718293" cy="919401"/>
            <a:chOff x="5269981" y="4430532"/>
            <a:chExt cx="1718293" cy="919401"/>
          </a:xfrm>
        </p:grpSpPr>
        <p:sp>
          <p:nvSpPr>
            <p:cNvPr id="33" name="TextBox 32"/>
            <p:cNvSpPr txBox="1"/>
            <p:nvPr/>
          </p:nvSpPr>
          <p:spPr>
            <a:xfrm>
              <a:off x="5269981" y="4430532"/>
              <a:ext cx="1718293" cy="919401"/>
            </a:xfrm>
            <a:prstGeom prst="roundRect">
              <a:avLst/>
            </a:prstGeom>
            <a:solidFill>
              <a:srgbClr val="F9BC9A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GB" sz="24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GB" sz="2400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06033095"/>
                </p:ext>
              </p:extLst>
            </p:nvPr>
          </p:nvGraphicFramePr>
          <p:xfrm>
            <a:off x="5703059" y="4612943"/>
            <a:ext cx="1148118" cy="4677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1" name="Equation" r:id="rId14" imgW="685800" imgH="279360" progId="Equation.DSMT4">
                    <p:embed/>
                  </p:oleObj>
                </mc:Choice>
                <mc:Fallback>
                  <p:oleObj name="Equation" r:id="rId14" imgW="685800" imgH="2793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5703059" y="4612943"/>
                          <a:ext cx="1148118" cy="46775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0" name="Group 39"/>
          <p:cNvGrpSpPr/>
          <p:nvPr/>
        </p:nvGrpSpPr>
        <p:grpSpPr>
          <a:xfrm>
            <a:off x="5236853" y="4435063"/>
            <a:ext cx="3497715" cy="919401"/>
            <a:chOff x="5236852" y="4435523"/>
            <a:chExt cx="3497715" cy="919401"/>
          </a:xfrm>
        </p:grpSpPr>
        <p:sp>
          <p:nvSpPr>
            <p:cNvPr id="37" name="TextBox 36"/>
            <p:cNvSpPr txBox="1"/>
            <p:nvPr/>
          </p:nvSpPr>
          <p:spPr>
            <a:xfrm>
              <a:off x="5236852" y="4435523"/>
              <a:ext cx="3497715" cy="919401"/>
            </a:xfrm>
            <a:prstGeom prst="roundRect">
              <a:avLst/>
            </a:prstGeom>
            <a:solidFill>
              <a:srgbClr val="F9BC9A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GB" sz="24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GB" sz="2400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79163159"/>
                </p:ext>
              </p:extLst>
            </p:nvPr>
          </p:nvGraphicFramePr>
          <p:xfrm>
            <a:off x="5371016" y="4629238"/>
            <a:ext cx="3234518" cy="5319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2" name="Equation" r:id="rId16" imgW="1930320" imgH="317160" progId="Equation.DSMT4">
                    <p:embed/>
                  </p:oleObj>
                </mc:Choice>
                <mc:Fallback>
                  <p:oleObj name="Equation" r:id="rId16" imgW="1930320" imgH="3171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5371016" y="4629238"/>
                          <a:ext cx="3234518" cy="53197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34241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2092</TotalTime>
  <Words>190</Words>
  <Application>Microsoft Office PowerPoint</Application>
  <PresentationFormat>Widescreen</PresentationFormat>
  <Paragraphs>31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went wrong?</dc:title>
  <dc:creator>Lois Lindemann</dc:creator>
  <cp:lastModifiedBy>Liz Duncombe</cp:lastModifiedBy>
  <cp:revision>116</cp:revision>
  <cp:lastPrinted>2018-06-13T15:42:25Z</cp:lastPrinted>
  <dcterms:created xsi:type="dcterms:W3CDTF">2018-01-14T21:11:47Z</dcterms:created>
  <dcterms:modified xsi:type="dcterms:W3CDTF">2019-07-19T09:02:55Z</dcterms:modified>
</cp:coreProperties>
</file>