
<file path=[Content_Types].xml><?xml version="1.0" encoding="utf-8"?>
<Types xmlns="http://schemas.openxmlformats.org/package/2006/content-types">
  <Default Extension="png" ContentType="image/png"/>
  <Default Extension="tmp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6" r:id="rId2"/>
    <p:sldId id="319" r:id="rId3"/>
    <p:sldId id="297" r:id="rId4"/>
    <p:sldId id="31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1" autoAdjust="0"/>
    <p:restoredTop sz="77895" autoAdjust="0"/>
  </p:normalViewPr>
  <p:slideViewPr>
    <p:cSldViewPr snapToGrid="0">
      <p:cViewPr varScale="1">
        <p:scale>
          <a:sx n="71" d="100"/>
          <a:sy n="71" d="100"/>
        </p:scale>
        <p:origin x="90" y="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/>
          <a:lstStyle>
            <a:lvl1pPr algn="r">
              <a:defRPr sz="1200"/>
            </a:lvl1pPr>
          </a:lstStyle>
          <a:p>
            <a:fld id="{19C0D921-1383-4389-8768-8FFE11394879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5" tIns="45222" rIns="90445" bIns="4522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5" y="4776930"/>
            <a:ext cx="5437826" cy="3908682"/>
          </a:xfrm>
          <a:prstGeom prst="rect">
            <a:avLst/>
          </a:prstGeom>
        </p:spPr>
        <p:txBody>
          <a:bodyPr vert="horz" lIns="90445" tIns="45222" rIns="90445" bIns="452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9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9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 anchor="b"/>
          <a:lstStyle>
            <a:lvl1pPr algn="r">
              <a:defRPr sz="1200"/>
            </a:lvl1pPr>
          </a:lstStyle>
          <a:p>
            <a:fld id="{72223B59-315E-4138-94FF-82BAA511E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7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careers.org.uk/video/maths-in-work-navigational-officer-pride-of-hull-po-ferry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128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802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Encourage students to make as many observations as they can. Encourage them to explain these observations so for example </a:t>
            </a:r>
            <a:r>
              <a:rPr lang="en-GB" i="1" dirty="0"/>
              <a:t>z</a:t>
            </a:r>
            <a:r>
              <a:rPr lang="en-GB" dirty="0"/>
              <a:t> is equal to </a:t>
            </a:r>
            <a:r>
              <a:rPr lang="en-GB" i="1" dirty="0"/>
              <a:t>c</a:t>
            </a:r>
            <a:r>
              <a:rPr lang="en-GB" dirty="0"/>
              <a:t> because they are </a:t>
            </a:r>
            <a:r>
              <a:rPr lang="en-GB" i="1" dirty="0"/>
              <a:t>corresponding angles</a:t>
            </a:r>
            <a:r>
              <a:rPr lang="en-GB" dirty="0"/>
              <a:t>, </a:t>
            </a:r>
            <a:r>
              <a:rPr lang="en-GB" i="1" dirty="0"/>
              <a:t>w</a:t>
            </a:r>
            <a:r>
              <a:rPr lang="en-GB" dirty="0"/>
              <a:t> is equal to </a:t>
            </a:r>
            <a:r>
              <a:rPr lang="en-GB" i="1" dirty="0"/>
              <a:t>y</a:t>
            </a:r>
            <a:r>
              <a:rPr lang="en-GB" dirty="0"/>
              <a:t> because they are </a:t>
            </a:r>
            <a:r>
              <a:rPr lang="en-GB" i="1" dirty="0"/>
              <a:t>opposite angles</a:t>
            </a:r>
            <a:r>
              <a:rPr lang="en-GB" dirty="0"/>
              <a:t>. </a:t>
            </a:r>
            <a:r>
              <a:rPr lang="en-GB" i="1" dirty="0"/>
              <a:t>x</a:t>
            </a:r>
            <a:r>
              <a:rPr lang="en-GB" dirty="0"/>
              <a:t> and </a:t>
            </a:r>
            <a:r>
              <a:rPr lang="en-GB" i="1" dirty="0"/>
              <a:t>y</a:t>
            </a:r>
            <a:r>
              <a:rPr lang="en-GB" dirty="0"/>
              <a:t> </a:t>
            </a:r>
            <a:r>
              <a:rPr lang="en-GB" dirty="0" smtClean="0"/>
              <a:t>sum to 180</a:t>
            </a:r>
            <a:r>
              <a:rPr lang="en-GB" dirty="0"/>
              <a:t>° because the angles on a straight line </a:t>
            </a:r>
            <a:r>
              <a:rPr lang="en-GB" dirty="0" smtClean="0"/>
              <a:t>equal 180</a:t>
            </a:r>
            <a:r>
              <a:rPr lang="en-GB" dirty="0"/>
              <a:t>° etc.</a:t>
            </a:r>
            <a:br>
              <a:rPr lang="en-GB" dirty="0"/>
            </a:br>
            <a:r>
              <a:rPr lang="en-GB" dirty="0"/>
              <a:t>Students can then work though Worksheet </a:t>
            </a:r>
            <a:r>
              <a:rPr lang="en-GB" dirty="0" smtClean="0"/>
              <a:t>1a: </a:t>
            </a:r>
            <a:r>
              <a:rPr lang="en-GB" dirty="0"/>
              <a:t>Angle Facts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hlinkClick r:id="rId3"/>
              </a:rPr>
              <a:t>http://www.mathscareers.org.uk/video/maths-in-work-navigational-officer-pride-of-hull-po-ferry/</a:t>
            </a:r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802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53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Angle%20facts%202.ggb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tm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 bearings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Angle facts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44666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 be able to explain confidently that angle is a measure of turn.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5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Angle Facts</a:t>
            </a:r>
          </a:p>
        </p:txBody>
      </p:sp>
      <p:pic>
        <p:nvPicPr>
          <p:cNvPr id="8" name="Picture 2">
            <a:hlinkClick r:id="rId3" action="ppaction://hlinkfile"/>
            <a:extLst>
              <a:ext uri="{FF2B5EF4-FFF2-40B4-BE49-F238E27FC236}">
                <a16:creationId xmlns:a16="http://schemas.microsoft.com/office/drawing/2014/main" id="{10AD684A-A367-4EAB-A04B-BE79F3A94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189" y="2606048"/>
            <a:ext cx="6605673" cy="446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752858-5DF1-44B2-9075-751A67422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024" y="2660445"/>
            <a:ext cx="4097798" cy="27119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2830" y="1405719"/>
            <a:ext cx="11464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can you say about the angles in the diagrams?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Try to find as many different relationships as you can.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Make sure you explain your observations.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71516" y="2828325"/>
            <a:ext cx="1527223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2872" y="4436571"/>
            <a:ext cx="1527223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34536" y="5607649"/>
            <a:ext cx="2264203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08025" y="3223335"/>
            <a:ext cx="1790130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08025" y="4586093"/>
            <a:ext cx="1790130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90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32410-0D8E-4271-8B1B-3EBAE9746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34" y="1320658"/>
            <a:ext cx="11818962" cy="1094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can you use the fact that the sum of the angles on a straight line is 180° to explain why the angles at a point are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360°?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733266" y="3370997"/>
            <a:ext cx="2279176" cy="2074460"/>
            <a:chOff x="1733266" y="3370997"/>
            <a:chExt cx="2279176" cy="207446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33266" y="3370997"/>
              <a:ext cx="2279176" cy="20744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Arc 8"/>
            <p:cNvSpPr/>
            <p:nvPr/>
          </p:nvSpPr>
          <p:spPr>
            <a:xfrm>
              <a:off x="2524835" y="4128447"/>
              <a:ext cx="532263" cy="532263"/>
            </a:xfrm>
            <a:prstGeom prst="arc">
              <a:avLst>
                <a:gd name="adj1" fmla="val 14003568"/>
                <a:gd name="adj2" fmla="val 1784687"/>
              </a:avLst>
            </a:prstGeom>
            <a:noFill/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c 9"/>
            <p:cNvSpPr/>
            <p:nvPr/>
          </p:nvSpPr>
          <p:spPr>
            <a:xfrm rot="10800000">
              <a:off x="2572602" y="4080680"/>
              <a:ext cx="532263" cy="532263"/>
            </a:xfrm>
            <a:prstGeom prst="arc">
              <a:avLst>
                <a:gd name="adj1" fmla="val 14003568"/>
                <a:gd name="adj2" fmla="val 1784687"/>
              </a:avLst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68237358"/>
                </p:ext>
              </p:extLst>
            </p:nvPr>
          </p:nvGraphicFramePr>
          <p:xfrm>
            <a:off x="3104865" y="3947330"/>
            <a:ext cx="2032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5" name="Equation" r:id="rId4" imgW="203040" imgH="266400" progId="Equation.DSMT4">
                    <p:embed/>
                  </p:oleObj>
                </mc:Choice>
                <mc:Fallback>
                  <p:oleObj name="Equation" r:id="rId4" imgW="20304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104865" y="3947330"/>
                          <a:ext cx="2032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1312605"/>
                </p:ext>
              </p:extLst>
            </p:nvPr>
          </p:nvGraphicFramePr>
          <p:xfrm>
            <a:off x="2407501" y="4546410"/>
            <a:ext cx="1651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" name="Equation" r:id="rId6" imgW="164880" imgH="228600" progId="Equation.DSMT4">
                    <p:embed/>
                  </p:oleObj>
                </mc:Choice>
                <mc:Fallback>
                  <p:oleObj name="Equation" r:id="rId6" imgW="16488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407501" y="4546410"/>
                          <a:ext cx="1651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30"/>
          <p:cNvGrpSpPr/>
          <p:nvPr/>
        </p:nvGrpSpPr>
        <p:grpSpPr>
          <a:xfrm>
            <a:off x="5236853" y="3474259"/>
            <a:ext cx="1718293" cy="919401"/>
            <a:chOff x="7631086" y="2647663"/>
            <a:chExt cx="1718293" cy="919401"/>
          </a:xfrm>
        </p:grpSpPr>
        <p:sp>
          <p:nvSpPr>
            <p:cNvPr id="26" name="TextBox 25"/>
            <p:cNvSpPr txBox="1"/>
            <p:nvPr/>
          </p:nvSpPr>
          <p:spPr>
            <a:xfrm>
              <a:off x="7631086" y="2647663"/>
              <a:ext cx="1718293" cy="919401"/>
            </a:xfrm>
            <a:prstGeom prst="roundRect">
              <a:avLst/>
            </a:prstGeom>
            <a:solidFill>
              <a:srgbClr val="F9BC9A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GB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2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63095625"/>
                </p:ext>
              </p:extLst>
            </p:nvPr>
          </p:nvGraphicFramePr>
          <p:xfrm>
            <a:off x="7782404" y="2878360"/>
            <a:ext cx="1415655" cy="4580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" name="Equation" r:id="rId8" imgW="863280" imgH="279360" progId="Equation.DSMT4">
                    <p:embed/>
                  </p:oleObj>
                </mc:Choice>
                <mc:Fallback>
                  <p:oleObj name="Equation" r:id="rId8" imgW="8632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782404" y="2878360"/>
                          <a:ext cx="1415655" cy="4580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24"/>
          <p:cNvGrpSpPr/>
          <p:nvPr/>
        </p:nvGrpSpPr>
        <p:grpSpPr>
          <a:xfrm>
            <a:off x="1726441" y="3370997"/>
            <a:ext cx="2279176" cy="2074460"/>
            <a:chOff x="1726441" y="3370997"/>
            <a:chExt cx="2279176" cy="2074460"/>
          </a:xfrm>
        </p:grpSpPr>
        <p:sp>
          <p:nvSpPr>
            <p:cNvPr id="2" name="Oval 1"/>
            <p:cNvSpPr/>
            <p:nvPr/>
          </p:nvSpPr>
          <p:spPr>
            <a:xfrm>
              <a:off x="2770496" y="4312693"/>
              <a:ext cx="95534" cy="9553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726441" y="3370997"/>
              <a:ext cx="2279176" cy="2074460"/>
              <a:chOff x="1733266" y="3370997"/>
              <a:chExt cx="2279176" cy="207446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1733266" y="3370997"/>
                <a:ext cx="2279176" cy="20744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Arc 20"/>
              <p:cNvSpPr/>
              <p:nvPr/>
            </p:nvSpPr>
            <p:spPr>
              <a:xfrm>
                <a:off x="2524835" y="4128447"/>
                <a:ext cx="532263" cy="532263"/>
              </a:xfrm>
              <a:prstGeom prst="arc">
                <a:avLst>
                  <a:gd name="adj1" fmla="val 14003568"/>
                  <a:gd name="adj2" fmla="val 1784687"/>
                </a:avLst>
              </a:prstGeom>
              <a:noFill/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Arc 21"/>
              <p:cNvSpPr/>
              <p:nvPr/>
            </p:nvSpPr>
            <p:spPr>
              <a:xfrm rot="10800000">
                <a:off x="2572602" y="4080680"/>
                <a:ext cx="532263" cy="532263"/>
              </a:xfrm>
              <a:prstGeom prst="arc">
                <a:avLst>
                  <a:gd name="adj1" fmla="val 14003568"/>
                  <a:gd name="adj2" fmla="val 1784687"/>
                </a:avLst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aphicFrame>
            <p:nvGraphicFramePr>
              <p:cNvPr id="23" name="Object 2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68237358"/>
                  </p:ext>
                </p:extLst>
              </p:nvPr>
            </p:nvGraphicFramePr>
            <p:xfrm>
              <a:off x="3104865" y="3947330"/>
              <a:ext cx="203200" cy="266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8" name="Equation" r:id="rId10" imgW="203040" imgH="266400" progId="Equation.DSMT4">
                      <p:embed/>
                    </p:oleObj>
                  </mc:Choice>
                  <mc:Fallback>
                    <p:oleObj name="Equation" r:id="rId10" imgW="203040" imgH="2664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104865" y="3947330"/>
                            <a:ext cx="203200" cy="266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Object 2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21312605"/>
                  </p:ext>
                </p:extLst>
              </p:nvPr>
            </p:nvGraphicFramePr>
            <p:xfrm>
              <a:off x="2407501" y="4546410"/>
              <a:ext cx="165100" cy="228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9" name="Equation" r:id="rId11" imgW="164880" imgH="228600" progId="Equation.DSMT4">
                      <p:embed/>
                    </p:oleObj>
                  </mc:Choice>
                  <mc:Fallback>
                    <p:oleObj name="Equation" r:id="rId11" imgW="16488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2407501" y="4546410"/>
                            <a:ext cx="165100" cy="228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8" name="Group 27"/>
          <p:cNvGrpSpPr/>
          <p:nvPr/>
        </p:nvGrpSpPr>
        <p:grpSpPr>
          <a:xfrm>
            <a:off x="5236853" y="2513455"/>
            <a:ext cx="1718293" cy="919401"/>
            <a:chOff x="7794197" y="2756847"/>
            <a:chExt cx="1718293" cy="919401"/>
          </a:xfrm>
        </p:grpSpPr>
        <p:sp>
          <p:nvSpPr>
            <p:cNvPr id="29" name="TextBox 28"/>
            <p:cNvSpPr txBox="1"/>
            <p:nvPr/>
          </p:nvSpPr>
          <p:spPr>
            <a:xfrm>
              <a:off x="7794197" y="2756847"/>
              <a:ext cx="1718293" cy="919401"/>
            </a:xfrm>
            <a:prstGeom prst="roundRect">
              <a:avLst/>
            </a:prstGeom>
            <a:solidFill>
              <a:srgbClr val="F9BC9A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GB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2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8231469"/>
                </p:ext>
              </p:extLst>
            </p:nvPr>
          </p:nvGraphicFramePr>
          <p:xfrm>
            <a:off x="7941346" y="2962262"/>
            <a:ext cx="1423993" cy="5085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0" name="Equation" r:id="rId12" imgW="888840" imgH="317160" progId="Equation.DSMT4">
                    <p:embed/>
                  </p:oleObj>
                </mc:Choice>
                <mc:Fallback>
                  <p:oleObj name="Equation" r:id="rId12" imgW="88884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941346" y="2962262"/>
                          <a:ext cx="1423993" cy="50856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5236853" y="5395867"/>
            <a:ext cx="1718293" cy="919401"/>
            <a:chOff x="5269981" y="4430532"/>
            <a:chExt cx="1718293" cy="919401"/>
          </a:xfrm>
        </p:grpSpPr>
        <p:sp>
          <p:nvSpPr>
            <p:cNvPr id="33" name="TextBox 32"/>
            <p:cNvSpPr txBox="1"/>
            <p:nvPr/>
          </p:nvSpPr>
          <p:spPr>
            <a:xfrm>
              <a:off x="5269981" y="4430532"/>
              <a:ext cx="1718293" cy="919401"/>
            </a:xfrm>
            <a:prstGeom prst="roundRect">
              <a:avLst/>
            </a:prstGeom>
            <a:solidFill>
              <a:srgbClr val="F9BC9A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GB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2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06033095"/>
                </p:ext>
              </p:extLst>
            </p:nvPr>
          </p:nvGraphicFramePr>
          <p:xfrm>
            <a:off x="5703059" y="4612943"/>
            <a:ext cx="1148118" cy="467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1" name="Equation" r:id="rId14" imgW="685800" imgH="279360" progId="Equation.DSMT4">
                    <p:embed/>
                  </p:oleObj>
                </mc:Choice>
                <mc:Fallback>
                  <p:oleObj name="Equation" r:id="rId14" imgW="68580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703059" y="4612943"/>
                          <a:ext cx="1148118" cy="467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5236853" y="4435063"/>
            <a:ext cx="3497715" cy="919401"/>
            <a:chOff x="5236852" y="4435523"/>
            <a:chExt cx="3497715" cy="919401"/>
          </a:xfrm>
        </p:grpSpPr>
        <p:sp>
          <p:nvSpPr>
            <p:cNvPr id="37" name="TextBox 36"/>
            <p:cNvSpPr txBox="1"/>
            <p:nvPr/>
          </p:nvSpPr>
          <p:spPr>
            <a:xfrm>
              <a:off x="5236852" y="4435523"/>
              <a:ext cx="3497715" cy="919401"/>
            </a:xfrm>
            <a:prstGeom prst="roundRect">
              <a:avLst/>
            </a:prstGeom>
            <a:solidFill>
              <a:srgbClr val="F9BC9A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GB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2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9163159"/>
                </p:ext>
              </p:extLst>
            </p:nvPr>
          </p:nvGraphicFramePr>
          <p:xfrm>
            <a:off x="5371016" y="4629238"/>
            <a:ext cx="3234518" cy="5319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2" name="Equation" r:id="rId16" imgW="1930320" imgH="317160" progId="Equation.DSMT4">
                    <p:embed/>
                  </p:oleObj>
                </mc:Choice>
                <mc:Fallback>
                  <p:oleObj name="Equation" r:id="rId16" imgW="193032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371016" y="4629238"/>
                          <a:ext cx="3234518" cy="53197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4241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2092</TotalTime>
  <Words>190</Words>
  <Application>Microsoft Office PowerPoint</Application>
  <PresentationFormat>Widescreen</PresentationFormat>
  <Paragraphs>31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116</cp:revision>
  <cp:lastPrinted>2018-06-13T15:42:25Z</cp:lastPrinted>
  <dcterms:created xsi:type="dcterms:W3CDTF">2018-01-14T21:11:47Z</dcterms:created>
  <dcterms:modified xsi:type="dcterms:W3CDTF">2019-07-19T09:02:55Z</dcterms:modified>
</cp:coreProperties>
</file>