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96" r:id="rId2"/>
    <p:sldId id="271" r:id="rId3"/>
    <p:sldId id="298" r:id="rId4"/>
    <p:sldId id="303" r:id="rId5"/>
    <p:sldId id="299" r:id="rId6"/>
  </p:sldIdLst>
  <p:sldSz cx="12192000" cy="6858000"/>
  <p:notesSz cx="6888163" cy="100187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21951"/>
    <a:srgbClr val="0033CC"/>
    <a:srgbClr val="0066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3176" autoAdjust="0"/>
    <p:restoredTop sz="74397" autoAdjust="0"/>
  </p:normalViewPr>
  <p:slideViewPr>
    <p:cSldViewPr snapToGrid="0">
      <p:cViewPr varScale="1">
        <p:scale>
          <a:sx n="86" d="100"/>
          <a:sy n="86" d="100"/>
        </p:scale>
        <p:origin x="1002" y="84"/>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4500" cy="50165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902075" y="0"/>
            <a:ext cx="2984500" cy="501650"/>
          </a:xfrm>
          <a:prstGeom prst="rect">
            <a:avLst/>
          </a:prstGeom>
        </p:spPr>
        <p:txBody>
          <a:bodyPr vert="horz" lIns="91440" tIns="45720" rIns="91440" bIns="45720" rtlCol="0"/>
          <a:lstStyle>
            <a:lvl1pPr algn="r">
              <a:defRPr sz="1200"/>
            </a:lvl1pPr>
          </a:lstStyle>
          <a:p>
            <a:fld id="{02F6DA5C-4951-490A-806D-C6E233A1CCC4}" type="datetimeFigureOut">
              <a:rPr lang="en-GB" smtClean="0"/>
              <a:t>20/02/2019</a:t>
            </a:fld>
            <a:endParaRPr lang="en-GB"/>
          </a:p>
        </p:txBody>
      </p:sp>
      <p:sp>
        <p:nvSpPr>
          <p:cNvPr id="4" name="Slide Image Placeholder 3"/>
          <p:cNvSpPr>
            <a:spLocks noGrp="1" noRot="1" noChangeAspect="1"/>
          </p:cNvSpPr>
          <p:nvPr>
            <p:ph type="sldImg" idx="2"/>
          </p:nvPr>
        </p:nvSpPr>
        <p:spPr>
          <a:xfrm>
            <a:off x="439738" y="1252538"/>
            <a:ext cx="6008687" cy="338137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8975" y="4821238"/>
            <a:ext cx="5510213" cy="3944937"/>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517063"/>
            <a:ext cx="2984500" cy="50165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902075" y="9517063"/>
            <a:ext cx="2984500" cy="501650"/>
          </a:xfrm>
          <a:prstGeom prst="rect">
            <a:avLst/>
          </a:prstGeom>
        </p:spPr>
        <p:txBody>
          <a:bodyPr vert="horz" lIns="91440" tIns="45720" rIns="91440" bIns="45720" rtlCol="0" anchor="b"/>
          <a:lstStyle>
            <a:lvl1pPr algn="r">
              <a:defRPr sz="1200"/>
            </a:lvl1pPr>
          </a:lstStyle>
          <a:p>
            <a:fld id="{EC591581-0ADF-470F-AAC7-05EDE80DB34F}" type="slidenum">
              <a:rPr lang="en-GB" smtClean="0"/>
              <a:t>‹#›</a:t>
            </a:fld>
            <a:endParaRPr lang="en-GB"/>
          </a:p>
        </p:txBody>
      </p:sp>
    </p:spTree>
    <p:extLst>
      <p:ext uri="{BB962C8B-B14F-4D97-AF65-F5344CB8AC3E}">
        <p14:creationId xmlns:p14="http://schemas.microsoft.com/office/powerpoint/2010/main" val="6206330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EC591581-0ADF-470F-AAC7-05EDE80DB34F}" type="slidenum">
              <a:rPr lang="en-GB" smtClean="0"/>
              <a:t>1</a:t>
            </a:fld>
            <a:endParaRPr lang="en-GB"/>
          </a:p>
        </p:txBody>
      </p:sp>
    </p:spTree>
    <p:extLst>
      <p:ext uri="{BB962C8B-B14F-4D97-AF65-F5344CB8AC3E}">
        <p14:creationId xmlns:p14="http://schemas.microsoft.com/office/powerpoint/2010/main" val="30692778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smtClean="0">
                <a:latin typeface="Arial" panose="020B0604020202020204" pitchFamily="34" charset="0"/>
                <a:cs typeface="Arial" panose="020B0604020202020204" pitchFamily="34" charset="0"/>
              </a:rPr>
              <a:t>Play video on Resource Plus</a:t>
            </a:r>
          </a:p>
          <a:p>
            <a:endParaRPr lang="en-GB" b="1" dirty="0" smtClean="0">
              <a:latin typeface="Arial" panose="020B0604020202020204" pitchFamily="34" charset="0"/>
              <a:cs typeface="Arial" panose="020B0604020202020204" pitchFamily="34" charset="0"/>
            </a:endParaRPr>
          </a:p>
          <a:p>
            <a:r>
              <a:rPr lang="en-GB" b="1" dirty="0" smtClean="0">
                <a:latin typeface="Arial" panose="020B0604020202020204" pitchFamily="34" charset="0"/>
                <a:cs typeface="Arial" panose="020B0604020202020204" pitchFamily="34" charset="0"/>
              </a:rPr>
              <a:t>Prompts </a:t>
            </a:r>
            <a:r>
              <a:rPr lang="en-GB" b="1" dirty="0">
                <a:latin typeface="Arial" panose="020B0604020202020204" pitchFamily="34" charset="0"/>
                <a:cs typeface="Arial" panose="020B0604020202020204" pitchFamily="34" charset="0"/>
              </a:rPr>
              <a:t>&amp; key questions for this slide:</a:t>
            </a:r>
          </a:p>
          <a:p>
            <a:r>
              <a:rPr lang="en-GB" b="1" i="1" dirty="0">
                <a:latin typeface="Arial" panose="020B0604020202020204" pitchFamily="34" charset="0"/>
                <a:cs typeface="Arial" panose="020B0604020202020204" pitchFamily="34" charset="0"/>
              </a:rPr>
              <a:t>What is being identified at the start?</a:t>
            </a:r>
          </a:p>
          <a:p>
            <a:r>
              <a:rPr lang="en-GB" b="0" dirty="0">
                <a:latin typeface="Arial" panose="020B0604020202020204" pitchFamily="34" charset="0"/>
                <a:cs typeface="Arial" panose="020B0604020202020204" pitchFamily="34" charset="0"/>
              </a:rPr>
              <a:t>The coefficient of x.</a:t>
            </a:r>
          </a:p>
          <a:p>
            <a:endParaRPr lang="en-GB" b="0" dirty="0">
              <a:latin typeface="Arial" panose="020B0604020202020204" pitchFamily="34" charset="0"/>
              <a:cs typeface="Arial" panose="020B0604020202020204" pitchFamily="34" charset="0"/>
            </a:endParaRPr>
          </a:p>
          <a:p>
            <a:r>
              <a:rPr lang="en-GB" b="1" i="1" dirty="0">
                <a:latin typeface="Arial" panose="020B0604020202020204" pitchFamily="34" charset="0"/>
                <a:cs typeface="Arial" panose="020B0604020202020204" pitchFamily="34" charset="0"/>
              </a:rPr>
              <a:t>Why must the sum of the yellow boxes be -10x?</a:t>
            </a:r>
          </a:p>
          <a:p>
            <a:r>
              <a:rPr lang="en-GB" b="0" dirty="0">
                <a:latin typeface="Arial" panose="020B0604020202020204" pitchFamily="34" charset="0"/>
                <a:cs typeface="Arial" panose="020B0604020202020204" pitchFamily="34" charset="0"/>
              </a:rPr>
              <a:t>When we multiply out the grid the yellow boxes contain the terms involving x. </a:t>
            </a:r>
          </a:p>
          <a:p>
            <a:endParaRPr lang="en-GB" b="0" dirty="0">
              <a:latin typeface="Arial" panose="020B0604020202020204" pitchFamily="34" charset="0"/>
              <a:cs typeface="Arial" panose="020B0604020202020204" pitchFamily="34" charset="0"/>
            </a:endParaRPr>
          </a:p>
          <a:p>
            <a:r>
              <a:rPr lang="en-GB" b="1" i="1" dirty="0">
                <a:latin typeface="Arial" panose="020B0604020202020204" pitchFamily="34" charset="0"/>
                <a:cs typeface="Arial" panose="020B0604020202020204" pitchFamily="34" charset="0"/>
              </a:rPr>
              <a:t>Why must this mean that each “side” is worth x-5?</a:t>
            </a:r>
          </a:p>
          <a:p>
            <a:r>
              <a:rPr lang="en-GB" b="0" dirty="0">
                <a:latin typeface="Arial" panose="020B0604020202020204" pitchFamily="34" charset="0"/>
                <a:cs typeface="Arial" panose="020B0604020202020204" pitchFamily="34" charset="0"/>
              </a:rPr>
              <a:t>This is a square, so each yellow square must contain the same amount of x.</a:t>
            </a:r>
          </a:p>
          <a:p>
            <a:endParaRPr lang="en-GB" b="0" dirty="0">
              <a:latin typeface="Arial" panose="020B0604020202020204" pitchFamily="34" charset="0"/>
              <a:cs typeface="Arial" panose="020B0604020202020204" pitchFamily="34" charset="0"/>
            </a:endParaRPr>
          </a:p>
          <a:p>
            <a:r>
              <a:rPr lang="en-GB" b="1" i="1" dirty="0">
                <a:latin typeface="Arial" panose="020B0604020202020204" pitchFamily="34" charset="0"/>
                <a:cs typeface="Arial" panose="020B0604020202020204" pitchFamily="34" charset="0"/>
              </a:rPr>
              <a:t>Why are we subtracting the number in red (the square of 5)?</a:t>
            </a:r>
          </a:p>
          <a:p>
            <a:r>
              <a:rPr lang="en-GB" b="0" dirty="0">
                <a:latin typeface="Arial" panose="020B0604020202020204" pitchFamily="34" charset="0"/>
                <a:cs typeface="Arial" panose="020B0604020202020204" pitchFamily="34" charset="0"/>
              </a:rPr>
              <a:t>If we had a perfect square, we would include the constant term. However, in order to complete this square we must subtract the dotted box from the perfect square.</a:t>
            </a:r>
          </a:p>
          <a:p>
            <a:endParaRPr lang="en-GB" b="0" dirty="0">
              <a:latin typeface="Arial" panose="020B0604020202020204" pitchFamily="34" charset="0"/>
              <a:cs typeface="Arial" panose="020B0604020202020204" pitchFamily="34" charset="0"/>
            </a:endParaRPr>
          </a:p>
          <a:p>
            <a:r>
              <a:rPr lang="en-GB" b="0" dirty="0">
                <a:latin typeface="Arial" panose="020B0604020202020204" pitchFamily="34" charset="0"/>
                <a:cs typeface="Arial" panose="020B0604020202020204" pitchFamily="34" charset="0"/>
              </a:rPr>
              <a:t>[The same questions can be asked for the next two slides but replacing -10 by +22 and +b.]</a:t>
            </a:r>
          </a:p>
        </p:txBody>
      </p:sp>
      <p:sp>
        <p:nvSpPr>
          <p:cNvPr id="4" name="Slide Number Placeholder 3"/>
          <p:cNvSpPr>
            <a:spLocks noGrp="1"/>
          </p:cNvSpPr>
          <p:nvPr>
            <p:ph type="sldNum" sz="quarter" idx="10"/>
          </p:nvPr>
        </p:nvSpPr>
        <p:spPr/>
        <p:txBody>
          <a:bodyPr/>
          <a:lstStyle/>
          <a:p>
            <a:fld id="{EC591581-0ADF-470F-AAC7-05EDE80DB34F}" type="slidenum">
              <a:rPr lang="en-GB" smtClean="0"/>
              <a:t>2</a:t>
            </a:fld>
            <a:endParaRPr lang="en-GB"/>
          </a:p>
        </p:txBody>
      </p:sp>
    </p:spTree>
    <p:extLst>
      <p:ext uri="{BB962C8B-B14F-4D97-AF65-F5344CB8AC3E}">
        <p14:creationId xmlns:p14="http://schemas.microsoft.com/office/powerpoint/2010/main" val="30366102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b="1" dirty="0" smtClean="0">
                <a:latin typeface="Arial" panose="020B0604020202020204" pitchFamily="34" charset="0"/>
                <a:cs typeface="Arial" panose="020B0604020202020204" pitchFamily="34" charset="0"/>
              </a:rPr>
              <a:t>Play video on Resource Plus</a:t>
            </a:r>
          </a:p>
          <a:p>
            <a:pPr marL="0" marR="0" indent="0" algn="l" defTabSz="914400" rtl="0" eaLnBrk="1" fontAlgn="auto" latinLnBrk="0" hangingPunct="1">
              <a:lnSpc>
                <a:spcPct val="100000"/>
              </a:lnSpc>
              <a:spcBef>
                <a:spcPts val="0"/>
              </a:spcBef>
              <a:spcAft>
                <a:spcPts val="0"/>
              </a:spcAft>
              <a:buClrTx/>
              <a:buSzTx/>
              <a:buFontTx/>
              <a:buNone/>
              <a:tabLst/>
              <a:defRPr/>
            </a:pPr>
            <a:endParaRPr lang="en-GB" b="1" dirty="0" smtClean="0">
              <a:latin typeface="Arial" panose="020B0604020202020204" pitchFamily="34" charset="0"/>
              <a:cs typeface="Arial" panose="020B0604020202020204"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b="1" dirty="0" smtClean="0">
                <a:latin typeface="Arial" panose="020B0604020202020204" pitchFamily="34" charset="0"/>
                <a:cs typeface="Arial" panose="020B0604020202020204" pitchFamily="34" charset="0"/>
              </a:rPr>
              <a:t>Prompts </a:t>
            </a:r>
            <a:r>
              <a:rPr lang="en-GB" b="1" dirty="0">
                <a:latin typeface="Arial" panose="020B0604020202020204" pitchFamily="34" charset="0"/>
                <a:cs typeface="Arial" panose="020B0604020202020204" pitchFamily="34" charset="0"/>
              </a:rPr>
              <a:t>&amp; key questions for this slide:</a:t>
            </a:r>
          </a:p>
          <a:p>
            <a:r>
              <a:rPr lang="en-GB" b="1" i="1" dirty="0"/>
              <a:t>What terms have been identified first?</a:t>
            </a:r>
          </a:p>
          <a:p>
            <a:r>
              <a:rPr lang="en-GB" dirty="0"/>
              <a:t>We have identified the x</a:t>
            </a:r>
            <a:r>
              <a:rPr lang="en-GB" baseline="30000" dirty="0"/>
              <a:t>2</a:t>
            </a:r>
            <a:r>
              <a:rPr lang="en-GB" baseline="0" dirty="0"/>
              <a:t> and x terms first, as these are the terms we will complete the square on.</a:t>
            </a:r>
          </a:p>
          <a:p>
            <a:endParaRPr lang="en-GB" b="1" i="1" baseline="0" dirty="0"/>
          </a:p>
          <a:p>
            <a:r>
              <a:rPr lang="en-GB" b="1" i="1" baseline="0" dirty="0"/>
              <a:t>Why have we factorised ”2” from the first two terms?</a:t>
            </a:r>
          </a:p>
          <a:p>
            <a:r>
              <a:rPr lang="en-GB" baseline="0" dirty="0"/>
              <a:t>We will only complete the square on coefficients of x</a:t>
            </a:r>
            <a:r>
              <a:rPr lang="en-GB" baseline="30000" dirty="0"/>
              <a:t>2</a:t>
            </a:r>
            <a:r>
              <a:rPr lang="en-GB" baseline="0" dirty="0"/>
              <a:t> term 1. Therefore, we will need to factorise the coefficient of x</a:t>
            </a:r>
            <a:r>
              <a:rPr lang="en-GB" baseline="30000" dirty="0"/>
              <a:t>2</a:t>
            </a:r>
            <a:r>
              <a:rPr lang="en-GB" baseline="0" dirty="0"/>
              <a:t> from the </a:t>
            </a:r>
            <a:r>
              <a:rPr lang="en-GB" dirty="0"/>
              <a:t>x</a:t>
            </a:r>
            <a:r>
              <a:rPr lang="en-GB" baseline="30000" dirty="0"/>
              <a:t>2</a:t>
            </a:r>
            <a:r>
              <a:rPr lang="en-GB" baseline="0" dirty="0"/>
              <a:t> and x terms in order to do this.</a:t>
            </a:r>
            <a:endParaRPr lang="en-GB" dirty="0"/>
          </a:p>
          <a:p>
            <a:endParaRPr lang="en-GB" dirty="0"/>
          </a:p>
          <a:p>
            <a:endParaRPr lang="en-GB" b="1" i="1" dirty="0"/>
          </a:p>
          <a:p>
            <a:r>
              <a:rPr lang="en-GB" b="1" i="1" dirty="0"/>
              <a:t>Why do we need a second set of brackets?</a:t>
            </a:r>
          </a:p>
          <a:p>
            <a:r>
              <a:rPr lang="en-GB" dirty="0"/>
              <a:t>We need a second set of brackets as the first set was needed to factorise ”2” from the x</a:t>
            </a:r>
            <a:r>
              <a:rPr lang="en-GB" baseline="30000" dirty="0"/>
              <a:t>2</a:t>
            </a:r>
            <a:r>
              <a:rPr lang="en-GB" baseline="0" dirty="0"/>
              <a:t> and x terms. The second set comes from the process of completing the square. </a:t>
            </a:r>
            <a:endParaRPr lang="en-GB" dirty="0"/>
          </a:p>
        </p:txBody>
      </p:sp>
      <p:sp>
        <p:nvSpPr>
          <p:cNvPr id="4" name="Slide Number Placeholder 3"/>
          <p:cNvSpPr>
            <a:spLocks noGrp="1"/>
          </p:cNvSpPr>
          <p:nvPr>
            <p:ph type="sldNum" sz="quarter" idx="10"/>
          </p:nvPr>
        </p:nvSpPr>
        <p:spPr/>
        <p:txBody>
          <a:bodyPr/>
          <a:lstStyle/>
          <a:p>
            <a:fld id="{EC591581-0ADF-470F-AAC7-05EDE80DB34F}" type="slidenum">
              <a:rPr lang="en-GB" smtClean="0"/>
              <a:t>3</a:t>
            </a:fld>
            <a:endParaRPr lang="en-GB"/>
          </a:p>
        </p:txBody>
      </p:sp>
    </p:spTree>
    <p:extLst>
      <p:ext uri="{BB962C8B-B14F-4D97-AF65-F5344CB8AC3E}">
        <p14:creationId xmlns:p14="http://schemas.microsoft.com/office/powerpoint/2010/main" val="28072897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b="1" dirty="0" smtClean="0">
                <a:latin typeface="Arial" panose="020B0604020202020204" pitchFamily="34" charset="0"/>
                <a:cs typeface="Arial" panose="020B0604020202020204" pitchFamily="34" charset="0"/>
              </a:rPr>
              <a:t>Play video on Resource Plus</a:t>
            </a:r>
          </a:p>
          <a:p>
            <a:pPr marL="0" marR="0" indent="0" algn="l" defTabSz="914400" rtl="0" eaLnBrk="1" fontAlgn="auto" latinLnBrk="0" hangingPunct="1">
              <a:lnSpc>
                <a:spcPct val="100000"/>
              </a:lnSpc>
              <a:spcBef>
                <a:spcPts val="0"/>
              </a:spcBef>
              <a:spcAft>
                <a:spcPts val="0"/>
              </a:spcAft>
              <a:buClrTx/>
              <a:buSzTx/>
              <a:buFontTx/>
              <a:buNone/>
              <a:tabLst/>
              <a:defRPr/>
            </a:pPr>
            <a:endParaRPr lang="en-GB" b="1" dirty="0" smtClean="0">
              <a:latin typeface="Arial" panose="020B0604020202020204" pitchFamily="34" charset="0"/>
              <a:cs typeface="Arial" panose="020B0604020202020204"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b="1" dirty="0" smtClean="0">
                <a:latin typeface="Arial" panose="020B0604020202020204" pitchFamily="34" charset="0"/>
                <a:cs typeface="Arial" panose="020B0604020202020204" pitchFamily="34" charset="0"/>
              </a:rPr>
              <a:t>Prompts </a:t>
            </a:r>
            <a:r>
              <a:rPr lang="en-GB" b="1" dirty="0">
                <a:latin typeface="Arial" panose="020B0604020202020204" pitchFamily="34" charset="0"/>
                <a:cs typeface="Arial" panose="020B0604020202020204" pitchFamily="34" charset="0"/>
              </a:rPr>
              <a:t>&amp; key questions for this slide:</a:t>
            </a:r>
          </a:p>
          <a:p>
            <a:r>
              <a:rPr lang="en-GB" dirty="0"/>
              <a:t>Can you think of your own prompts and questions for students from this video?</a:t>
            </a:r>
          </a:p>
        </p:txBody>
      </p:sp>
      <p:sp>
        <p:nvSpPr>
          <p:cNvPr id="4" name="Slide Number Placeholder 3"/>
          <p:cNvSpPr>
            <a:spLocks noGrp="1"/>
          </p:cNvSpPr>
          <p:nvPr>
            <p:ph type="sldNum" sz="quarter" idx="10"/>
          </p:nvPr>
        </p:nvSpPr>
        <p:spPr/>
        <p:txBody>
          <a:bodyPr/>
          <a:lstStyle/>
          <a:p>
            <a:fld id="{EC591581-0ADF-470F-AAC7-05EDE80DB34F}" type="slidenum">
              <a:rPr lang="en-GB" smtClean="0"/>
              <a:t>4</a:t>
            </a:fld>
            <a:endParaRPr lang="en-GB"/>
          </a:p>
        </p:txBody>
      </p:sp>
    </p:spTree>
    <p:extLst>
      <p:ext uri="{BB962C8B-B14F-4D97-AF65-F5344CB8AC3E}">
        <p14:creationId xmlns:p14="http://schemas.microsoft.com/office/powerpoint/2010/main" val="4899309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b="1" dirty="0" smtClean="0">
                <a:latin typeface="Arial" panose="020B0604020202020204" pitchFamily="34" charset="0"/>
                <a:cs typeface="Arial" panose="020B0604020202020204" pitchFamily="34" charset="0"/>
              </a:rPr>
              <a:t>Play video on Resource Plus</a:t>
            </a:r>
          </a:p>
          <a:p>
            <a:pPr marL="0" marR="0" indent="0" algn="l" defTabSz="914400" rtl="0" eaLnBrk="1" fontAlgn="auto" latinLnBrk="0" hangingPunct="1">
              <a:lnSpc>
                <a:spcPct val="100000"/>
              </a:lnSpc>
              <a:spcBef>
                <a:spcPts val="0"/>
              </a:spcBef>
              <a:spcAft>
                <a:spcPts val="0"/>
              </a:spcAft>
              <a:buClrTx/>
              <a:buSzTx/>
              <a:buFontTx/>
              <a:buNone/>
              <a:tabLst/>
              <a:defRPr/>
            </a:pPr>
            <a:endParaRPr lang="en-GB" b="1" dirty="0" smtClean="0">
              <a:latin typeface="Arial" panose="020B0604020202020204" pitchFamily="34" charset="0"/>
              <a:cs typeface="Arial" panose="020B0604020202020204"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b="1" dirty="0" smtClean="0">
                <a:latin typeface="Arial" panose="020B0604020202020204" pitchFamily="34" charset="0"/>
                <a:cs typeface="Arial" panose="020B0604020202020204" pitchFamily="34" charset="0"/>
              </a:rPr>
              <a:t>Prompts </a:t>
            </a:r>
            <a:r>
              <a:rPr lang="en-GB" b="1" dirty="0">
                <a:latin typeface="Arial" panose="020B0604020202020204" pitchFamily="34" charset="0"/>
                <a:cs typeface="Arial" panose="020B0604020202020204" pitchFamily="34" charset="0"/>
              </a:rPr>
              <a:t>&amp; key questions for this slide:</a:t>
            </a:r>
          </a:p>
          <a:p>
            <a:r>
              <a:rPr lang="en-GB" dirty="0"/>
              <a:t>In this video we are identifying the possible variations a students could see when completing the square. </a:t>
            </a:r>
          </a:p>
          <a:p>
            <a:endParaRPr lang="en-GB" dirty="0"/>
          </a:p>
          <a:p>
            <a:r>
              <a:rPr lang="en-GB" b="1" dirty="0"/>
              <a:t>[Yellow highlighted term] </a:t>
            </a:r>
            <a:r>
              <a:rPr lang="en-GB" dirty="0"/>
              <a:t>We first have identified the constant term. If we change this value, the constant term will change in the subsequent lines of algebra.</a:t>
            </a:r>
          </a:p>
          <a:p>
            <a:endParaRPr lang="en-GB" dirty="0"/>
          </a:p>
          <a:p>
            <a:r>
              <a:rPr lang="en-GB" b="1" dirty="0"/>
              <a:t>[Green highlighted term] </a:t>
            </a:r>
            <a:r>
              <a:rPr lang="en-GB" dirty="0"/>
              <a:t>We could change the coefficient of the x term. If we do this then the value in the perfect square will change to reflect this. However, it will still be half the coefficient of x. We will still be subtracting the square of this value, but this will change the final constant we have. </a:t>
            </a:r>
          </a:p>
          <a:p>
            <a:endParaRPr lang="en-GB" dirty="0"/>
          </a:p>
          <a:p>
            <a:r>
              <a:rPr lang="en-GB" b="1" dirty="0"/>
              <a:t>[Purple highlighted term] </a:t>
            </a:r>
            <a:r>
              <a:rPr lang="en-GB" dirty="0"/>
              <a:t>If we change the coefficient of x</a:t>
            </a:r>
            <a:r>
              <a:rPr lang="en-GB" baseline="30000" dirty="0"/>
              <a:t>2</a:t>
            </a:r>
            <a:r>
              <a:rPr lang="en-GB" baseline="0" dirty="0"/>
              <a:t> then everything changes in the subsequent algebra. However, how each value changes is important. The amount of the perfect square will change. This will affect the coefficient of x we will use when completing the square. Finally, the constant term will be affected as this will depend of the sign (positive/negative) of the coefficient of </a:t>
            </a:r>
            <a:r>
              <a:rPr lang="en-GB" dirty="0"/>
              <a:t>x</a:t>
            </a:r>
            <a:r>
              <a:rPr lang="en-GB" baseline="30000" dirty="0"/>
              <a:t>2</a:t>
            </a:r>
            <a:r>
              <a:rPr lang="en-GB" baseline="0" dirty="0"/>
              <a:t>. </a:t>
            </a:r>
          </a:p>
          <a:p>
            <a:endParaRPr lang="en-GB" baseline="0" dirty="0"/>
          </a:p>
          <a:p>
            <a:r>
              <a:rPr lang="en-GB" baseline="0" dirty="0"/>
              <a:t>In the lesson, ask the students to come up with examples for each of the variations they suggest. </a:t>
            </a:r>
            <a:endParaRPr lang="en-GB" dirty="0"/>
          </a:p>
          <a:p>
            <a:endParaRPr lang="en-GB" dirty="0"/>
          </a:p>
        </p:txBody>
      </p:sp>
      <p:sp>
        <p:nvSpPr>
          <p:cNvPr id="4" name="Slide Number Placeholder 3"/>
          <p:cNvSpPr>
            <a:spLocks noGrp="1"/>
          </p:cNvSpPr>
          <p:nvPr>
            <p:ph type="sldNum" sz="quarter" idx="10"/>
          </p:nvPr>
        </p:nvSpPr>
        <p:spPr/>
        <p:txBody>
          <a:bodyPr/>
          <a:lstStyle/>
          <a:p>
            <a:fld id="{EC591581-0ADF-470F-AAC7-05EDE80DB34F}" type="slidenum">
              <a:rPr lang="en-GB" smtClean="0"/>
              <a:t>5</a:t>
            </a:fld>
            <a:endParaRPr lang="en-GB"/>
          </a:p>
        </p:txBody>
      </p:sp>
    </p:spTree>
    <p:extLst>
      <p:ext uri="{BB962C8B-B14F-4D97-AF65-F5344CB8AC3E}">
        <p14:creationId xmlns:p14="http://schemas.microsoft.com/office/powerpoint/2010/main" val="222108007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emf"/></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pic>
        <p:nvPicPr>
          <p:cNvPr id="11" name="Picture 10"/>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485439" y="451912"/>
            <a:ext cx="4046220" cy="650471"/>
          </a:xfrm>
          <a:prstGeom prst="rect">
            <a:avLst/>
          </a:prstGeom>
        </p:spPr>
      </p:pic>
      <p:pic>
        <p:nvPicPr>
          <p:cNvPr id="13" name="Picture 12"/>
          <p:cNvPicPr/>
          <p:nvPr userDrawn="1"/>
        </p:nvPicPr>
        <p:blipFill>
          <a:blip r:embed="rId3" cstate="hqprint">
            <a:extLst>
              <a:ext uri="{28A0092B-C50C-407E-A947-70E740481C1C}">
                <a14:useLocalDpi xmlns:a14="http://schemas.microsoft.com/office/drawing/2010/main" val="0"/>
              </a:ext>
            </a:extLst>
          </a:blip>
          <a:stretch>
            <a:fillRect/>
          </a:stretch>
        </p:blipFill>
        <p:spPr>
          <a:xfrm>
            <a:off x="10371511" y="6168533"/>
            <a:ext cx="1292225" cy="449580"/>
          </a:xfrm>
          <a:prstGeom prst="rect">
            <a:avLst/>
          </a:prstGeom>
        </p:spPr>
      </p:pic>
      <p:pic>
        <p:nvPicPr>
          <p:cNvPr id="14" name="Picture 13"/>
          <p:cNvPicPr>
            <a:picLocks noChangeAspect="1"/>
          </p:cNvPicPr>
          <p:nvPr userDrawn="1"/>
        </p:nvPicPr>
        <p:blipFill>
          <a:blip r:embed="rId4"/>
          <a:stretch>
            <a:fillRect/>
          </a:stretch>
        </p:blipFill>
        <p:spPr>
          <a:xfrm>
            <a:off x="7836964" y="3117570"/>
            <a:ext cx="3913001" cy="2736000"/>
          </a:xfrm>
          <a:prstGeom prst="rect">
            <a:avLst/>
          </a:prstGeom>
        </p:spPr>
      </p:pic>
    </p:spTree>
    <p:extLst>
      <p:ext uri="{BB962C8B-B14F-4D97-AF65-F5344CB8AC3E}">
        <p14:creationId xmlns:p14="http://schemas.microsoft.com/office/powerpoint/2010/main" val="11082309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5" name="Rectangle 4"/>
          <p:cNvSpPr/>
          <p:nvPr userDrawn="1"/>
        </p:nvSpPr>
        <p:spPr>
          <a:xfrm>
            <a:off x="0" y="0"/>
            <a:ext cx="12192000" cy="900000"/>
          </a:xfrm>
          <a:prstGeom prst="rect">
            <a:avLst/>
          </a:prstGeom>
          <a:solidFill>
            <a:srgbClr val="E21951"/>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endParaRPr lang="en-GB" sz="2800" b="1" dirty="0">
              <a:latin typeface="Arial" panose="020B0604020202020204" pitchFamily="34" charset="0"/>
              <a:cs typeface="Arial" panose="020B0604020202020204" pitchFamily="34" charset="0"/>
            </a:endParaRPr>
          </a:p>
        </p:txBody>
      </p:sp>
      <p:sp>
        <p:nvSpPr>
          <p:cNvPr id="6" name="Title 1">
            <a:extLst>
              <a:ext uri="{FF2B5EF4-FFF2-40B4-BE49-F238E27FC236}">
                <a16:creationId xmlns:a16="http://schemas.microsoft.com/office/drawing/2014/main" id="{B11C3206-257D-4762-B461-A249DF0C704C}"/>
              </a:ext>
            </a:extLst>
          </p:cNvPr>
          <p:cNvSpPr>
            <a:spLocks noGrp="1"/>
          </p:cNvSpPr>
          <p:nvPr>
            <p:ph type="title"/>
          </p:nvPr>
        </p:nvSpPr>
        <p:spPr>
          <a:xfrm>
            <a:off x="331788" y="173140"/>
            <a:ext cx="11524932" cy="553720"/>
          </a:xfrm>
          <a:prstGeom prst="rect">
            <a:avLst/>
          </a:prstGeom>
        </p:spPr>
        <p:txBody>
          <a:bodyPr anchor="b">
            <a:normAutofit/>
          </a:bodyPr>
          <a:lstStyle>
            <a:lvl1pPr>
              <a:defRPr sz="2800" b="1" i="0" baseline="0">
                <a:solidFill>
                  <a:schemeClr val="bg1"/>
                </a:solidFill>
                <a:latin typeface="Arial" panose="020B0604020202020204" pitchFamily="34" charset="0"/>
                <a:cs typeface="Arial" panose="020B0604020202020204" pitchFamily="34" charset="0"/>
              </a:defRPr>
            </a:lvl1pPr>
          </a:lstStyle>
          <a:p>
            <a:r>
              <a:rPr lang="en-US" dirty="0"/>
              <a:t>Click to edit Master title style</a:t>
            </a:r>
            <a:endParaRPr lang="en-GB" dirty="0"/>
          </a:p>
        </p:txBody>
      </p:sp>
      <p:sp>
        <p:nvSpPr>
          <p:cNvPr id="8" name="Text Placeholder 7"/>
          <p:cNvSpPr>
            <a:spLocks noGrp="1"/>
          </p:cNvSpPr>
          <p:nvPr>
            <p:ph type="body" sz="quarter" idx="10"/>
          </p:nvPr>
        </p:nvSpPr>
        <p:spPr>
          <a:xfrm>
            <a:off x="331788" y="1270000"/>
            <a:ext cx="11525250" cy="5324475"/>
          </a:xfrm>
          <a:prstGeom prst="rect">
            <a:avLst/>
          </a:prstGeo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5499829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037876781"/>
      </p:ext>
    </p:extLst>
  </p:cSld>
  <p:clrMap bg1="lt1" tx1="dk1" bg2="lt2" tx2="dk2" accent1="accent1" accent2="accent2" accent3="accent3" accent4="accent4" accent5="accent5" accent6="accent6" hlink="hlink" folHlink="folHlink"/>
  <p:sldLayoutIdLst>
    <p:sldLayoutId id="2147483654" r:id="rId1"/>
    <p:sldLayoutId id="2147483655" r:id="rId2"/>
  </p:sldLayoutIdLst>
  <p:txStyles>
    <p:titleStyle>
      <a:lvl1pPr algn="l" defTabSz="914400"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learning.cambridgeinternational.org/classroom/course/view.php?id=3487#section-2"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hyperlink" Target="https://learning.cambridgeinternational.org/classroom/course/view.php?id=3487#section-2"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hyperlink" Target="https://learning.cambridgeinternational.org/classroom/course/view.php?id=3487#section-2"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hyperlink" Target="https://learning.cambridgeinternational.org/classroom/course/view.php?id=3487#section-2"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idx="4294967295"/>
          </p:nvPr>
        </p:nvSpPr>
        <p:spPr>
          <a:xfrm>
            <a:off x="1053296" y="1733703"/>
            <a:ext cx="10803424" cy="1958619"/>
          </a:xfrm>
          <a:prstGeom prst="rect">
            <a:avLst/>
          </a:prstGeom>
        </p:spPr>
        <p:txBody>
          <a:bodyPr>
            <a:noAutofit/>
          </a:bodyPr>
          <a:lstStyle/>
          <a:p>
            <a:pPr>
              <a:lnSpc>
                <a:spcPts val="3500"/>
              </a:lnSpc>
            </a:pPr>
            <a:r>
              <a:rPr lang="en-GB" sz="2800" b="1" dirty="0" smtClean="0"/>
              <a:t>Teacher tutorial</a:t>
            </a:r>
            <a:r>
              <a:rPr lang="en-GB" sz="2800" b="1" dirty="0"/>
              <a:t/>
            </a:r>
            <a:br>
              <a:rPr lang="en-GB" sz="2800" b="1" dirty="0"/>
            </a:br>
            <a:r>
              <a:rPr lang="en-GB" sz="2600" dirty="0"/>
              <a:t>Topic: </a:t>
            </a:r>
            <a:r>
              <a:rPr lang="en-GB" sz="2600" dirty="0" smtClean="0"/>
              <a:t>1.1 Quadratics</a:t>
            </a:r>
            <a:r>
              <a:rPr lang="en-GB" sz="2600" dirty="0"/>
              <a:t/>
            </a:r>
            <a:br>
              <a:rPr lang="en-GB" sz="2600" dirty="0"/>
            </a:br>
            <a:r>
              <a:rPr lang="en-GB" sz="2600" dirty="0"/>
              <a:t>Lesson 1: Completing the square</a:t>
            </a:r>
          </a:p>
        </p:txBody>
      </p:sp>
      <p:sp>
        <p:nvSpPr>
          <p:cNvPr id="9" name="Title 7"/>
          <p:cNvSpPr txBox="1">
            <a:spLocks/>
          </p:cNvSpPr>
          <p:nvPr/>
        </p:nvSpPr>
        <p:spPr>
          <a:xfrm>
            <a:off x="1053296" y="6261336"/>
            <a:ext cx="1005068" cy="266785"/>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a:lstStyle>
          <a:p>
            <a:r>
              <a:rPr lang="en-GB" sz="1400" b="1" dirty="0"/>
              <a:t>Version </a:t>
            </a:r>
            <a:r>
              <a:rPr lang="en-GB" sz="1400" b="1" dirty="0" smtClean="0"/>
              <a:t>1</a:t>
            </a:r>
            <a:endParaRPr lang="en-GB" sz="1400" b="1" dirty="0"/>
          </a:p>
        </p:txBody>
      </p:sp>
    </p:spTree>
    <p:extLst>
      <p:ext uri="{BB962C8B-B14F-4D97-AF65-F5344CB8AC3E}">
        <p14:creationId xmlns:p14="http://schemas.microsoft.com/office/powerpoint/2010/main" val="41838093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37595" y="1280194"/>
            <a:ext cx="11516809" cy="923330"/>
          </a:xfrm>
          <a:prstGeom prst="rect">
            <a:avLst/>
          </a:prstGeom>
          <a:noFill/>
        </p:spPr>
        <p:txBody>
          <a:bodyPr wrap="square" rtlCol="0">
            <a:spAutoFit/>
          </a:bodyPr>
          <a:lstStyle/>
          <a:p>
            <a:endParaRPr lang="en-GB" dirty="0"/>
          </a:p>
          <a:p>
            <a:endParaRPr lang="en-GB" dirty="0"/>
          </a:p>
          <a:p>
            <a:endParaRPr lang="en-GB" dirty="0"/>
          </a:p>
        </p:txBody>
      </p:sp>
      <p:sp>
        <p:nvSpPr>
          <p:cNvPr id="5" name="Title 4"/>
          <p:cNvSpPr>
            <a:spLocks noGrp="1"/>
          </p:cNvSpPr>
          <p:nvPr>
            <p:ph type="title"/>
          </p:nvPr>
        </p:nvSpPr>
        <p:spPr/>
        <p:txBody>
          <a:bodyPr/>
          <a:lstStyle/>
          <a:p>
            <a:r>
              <a:rPr lang="en-GB" dirty="0"/>
              <a:t>Completing the square – student video</a:t>
            </a:r>
          </a:p>
        </p:txBody>
      </p:sp>
      <p:pic>
        <p:nvPicPr>
          <p:cNvPr id="4" name="Picture 3">
            <a:hlinkClick r:id="rId3"/>
          </p:cNvPr>
          <p:cNvPicPr>
            <a:picLocks noChangeAspect="1"/>
          </p:cNvPicPr>
          <p:nvPr/>
        </p:nvPicPr>
        <p:blipFill>
          <a:blip r:embed="rId4"/>
          <a:stretch>
            <a:fillRect/>
          </a:stretch>
        </p:blipFill>
        <p:spPr>
          <a:xfrm>
            <a:off x="2850539" y="1417256"/>
            <a:ext cx="6487430" cy="4915586"/>
          </a:xfrm>
          <a:prstGeom prst="rect">
            <a:avLst/>
          </a:prstGeom>
        </p:spPr>
      </p:pic>
    </p:spTree>
    <p:extLst>
      <p:ext uri="{BB962C8B-B14F-4D97-AF65-F5344CB8AC3E}">
        <p14:creationId xmlns:p14="http://schemas.microsoft.com/office/powerpoint/2010/main" val="169133475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Completing the square – Worked Example 1</a:t>
            </a:r>
          </a:p>
        </p:txBody>
      </p:sp>
      <p:pic>
        <p:nvPicPr>
          <p:cNvPr id="3" name="Picture 2">
            <a:hlinkClick r:id="rId3"/>
          </p:cNvPr>
          <p:cNvPicPr>
            <a:picLocks noChangeAspect="1"/>
          </p:cNvPicPr>
          <p:nvPr/>
        </p:nvPicPr>
        <p:blipFill>
          <a:blip r:embed="rId4"/>
          <a:stretch>
            <a:fillRect/>
          </a:stretch>
        </p:blipFill>
        <p:spPr>
          <a:xfrm>
            <a:off x="2826723" y="1412493"/>
            <a:ext cx="6535062" cy="4925112"/>
          </a:xfrm>
          <a:prstGeom prst="rect">
            <a:avLst/>
          </a:prstGeom>
        </p:spPr>
      </p:pic>
    </p:spTree>
    <p:extLst>
      <p:ext uri="{BB962C8B-B14F-4D97-AF65-F5344CB8AC3E}">
        <p14:creationId xmlns:p14="http://schemas.microsoft.com/office/powerpoint/2010/main" val="243779264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Completing the square – Worked Example 2</a:t>
            </a:r>
          </a:p>
        </p:txBody>
      </p:sp>
      <p:pic>
        <p:nvPicPr>
          <p:cNvPr id="4" name="Picture 3">
            <a:hlinkClick r:id="rId3"/>
          </p:cNvPr>
          <p:cNvPicPr>
            <a:picLocks noChangeAspect="1"/>
          </p:cNvPicPr>
          <p:nvPr/>
        </p:nvPicPr>
        <p:blipFill>
          <a:blip r:embed="rId4"/>
          <a:stretch>
            <a:fillRect/>
          </a:stretch>
        </p:blipFill>
        <p:spPr>
          <a:xfrm>
            <a:off x="2850539" y="1433170"/>
            <a:ext cx="6487430" cy="4906060"/>
          </a:xfrm>
          <a:prstGeom prst="rect">
            <a:avLst/>
          </a:prstGeom>
        </p:spPr>
      </p:pic>
    </p:spTree>
    <p:extLst>
      <p:ext uri="{BB962C8B-B14F-4D97-AF65-F5344CB8AC3E}">
        <p14:creationId xmlns:p14="http://schemas.microsoft.com/office/powerpoint/2010/main" val="422331368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Variation in completing the square - teacher video</a:t>
            </a:r>
          </a:p>
        </p:txBody>
      </p:sp>
      <p:pic>
        <p:nvPicPr>
          <p:cNvPr id="3" name="Picture 2">
            <a:hlinkClick r:id="rId3"/>
          </p:cNvPr>
          <p:cNvPicPr>
            <a:picLocks noChangeAspect="1"/>
          </p:cNvPicPr>
          <p:nvPr/>
        </p:nvPicPr>
        <p:blipFill>
          <a:blip r:embed="rId4"/>
          <a:stretch>
            <a:fillRect/>
          </a:stretch>
        </p:blipFill>
        <p:spPr>
          <a:xfrm>
            <a:off x="2855302" y="1358250"/>
            <a:ext cx="6477904" cy="4877481"/>
          </a:xfrm>
          <a:prstGeom prst="rect">
            <a:avLst/>
          </a:prstGeom>
        </p:spPr>
      </p:pic>
    </p:spTree>
    <p:extLst>
      <p:ext uri="{BB962C8B-B14F-4D97-AF65-F5344CB8AC3E}">
        <p14:creationId xmlns:p14="http://schemas.microsoft.com/office/powerpoint/2010/main" val="221824482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Red Violet">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813</TotalTime>
  <Words>580</Words>
  <Application>Microsoft Office PowerPoint</Application>
  <PresentationFormat>Widescreen</PresentationFormat>
  <Paragraphs>56</Paragraphs>
  <Slides>5</Slides>
  <Notes>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5</vt:i4>
      </vt:variant>
    </vt:vector>
  </HeadingPairs>
  <TitlesOfParts>
    <vt:vector size="8" baseType="lpstr">
      <vt:lpstr>Arial</vt:lpstr>
      <vt:lpstr>Calibri</vt:lpstr>
      <vt:lpstr>Office Theme</vt:lpstr>
      <vt:lpstr>Teacher tutorial Topic: 1.1 Quadratics Lesson 1: Completing the square</vt:lpstr>
      <vt:lpstr>Completing the square – student video</vt:lpstr>
      <vt:lpstr>Completing the square – Worked Example 1</vt:lpstr>
      <vt:lpstr>Completing the square – Worked Example 2</vt:lpstr>
      <vt:lpstr>Variation in completing the square - teacher video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went wrong?</dc:title>
  <dc:creator>Lois Lindemann</dc:creator>
  <cp:lastModifiedBy>David Harrison</cp:lastModifiedBy>
  <cp:revision>129</cp:revision>
  <cp:lastPrinted>2018-01-14T21:28:16Z</cp:lastPrinted>
  <dcterms:created xsi:type="dcterms:W3CDTF">2018-01-14T21:11:47Z</dcterms:created>
  <dcterms:modified xsi:type="dcterms:W3CDTF">2019-02-20T14:26:49Z</dcterms:modified>
</cp:coreProperties>
</file>