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38" r:id="rId2"/>
    <p:sldId id="316" r:id="rId3"/>
    <p:sldId id="345" r:id="rId4"/>
    <p:sldId id="278" r:id="rId5"/>
    <p:sldId id="339" r:id="rId6"/>
    <p:sldId id="337" r:id="rId7"/>
    <p:sldId id="340" r:id="rId8"/>
    <p:sldId id="326" r:id="rId9"/>
    <p:sldId id="294" r:id="rId10"/>
    <p:sldId id="330" r:id="rId11"/>
    <p:sldId id="341" r:id="rId12"/>
    <p:sldId id="342" r:id="rId13"/>
    <p:sldId id="343" r:id="rId14"/>
    <p:sldId id="334" r:id="rId15"/>
    <p:sldId id="344" r:id="rId1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C9A"/>
    <a:srgbClr val="00CC00"/>
    <a:srgbClr val="904692"/>
    <a:srgbClr val="FF00FF"/>
    <a:srgbClr val="000099"/>
    <a:srgbClr val="99CC00"/>
    <a:srgbClr val="FFC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9" autoAdjust="0"/>
    <p:restoredTop sz="89989" autoAdjust="0"/>
  </p:normalViewPr>
  <p:slideViewPr>
    <p:cSldViewPr snapToGrid="0">
      <p:cViewPr varScale="1">
        <p:scale>
          <a:sx n="82" d="100"/>
          <a:sy n="82" d="100"/>
        </p:scale>
        <p:origin x="102" y="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2.wmf"/><Relationship Id="rId7" Type="http://schemas.openxmlformats.org/officeDocument/2006/relationships/image" Target="../media/image35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14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A0210-F665-41B8-A4BB-8502D62CDC9D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FFE48-10A0-4106-AF75-DD4C6E3D3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66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Make sure that you are logged in to Resource Plus before you attempt to play this video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FFE48-10A0-4106-AF75-DD4C6E3D3CA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026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Answer 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FFE48-10A0-4106-AF75-DD4C6E3D3CA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154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Answer: It is impossible for the tangent of a curve to be a horizontal line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FFE48-10A0-4106-AF75-DD4C6E3D3CA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544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FFE48-10A0-4106-AF75-DD4C6E3D3CA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810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FFE48-10A0-4106-AF75-DD4C6E3D3CA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048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FFE48-10A0-4106-AF75-DD4C6E3D3CA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048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Answers 20, 16, -3  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FFE48-10A0-4106-AF75-DD4C6E3D3CA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248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Answer -3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FFE48-10A0-4106-AF75-DD4C6E3D3CA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855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Answer ½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FFE48-10A0-4106-AF75-DD4C6E3D3CA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199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Answer D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FFE48-10A0-4106-AF75-DD4C6E3D3CA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173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Answer 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FFE48-10A0-4106-AF75-DD4C6E3D3CA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709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53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84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869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17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9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10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52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276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08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70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36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0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png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png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cambridgeinternational.org/classroom/course/view.php?id=3275#section-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5.wmf"/><Relationship Id="rId5" Type="http://schemas.openxmlformats.org/officeDocument/2006/relationships/image" Target="../media/image8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9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3.wmf"/><Relationship Id="rId5" Type="http://schemas.openxmlformats.org/officeDocument/2006/relationships/image" Target="../media/image25.pn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24.png"/><Relationship Id="rId9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8.wmf"/><Relationship Id="rId4" Type="http://schemas.openxmlformats.org/officeDocument/2006/relationships/image" Target="../media/image29.png"/><Relationship Id="rId9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20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36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8906" y="1909481"/>
            <a:ext cx="825649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smtClean="0"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en-GB" sz="26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Pack – 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Differentiation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Lesson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to differentiation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b="1" dirty="0">
                <a:solidFill>
                  <a:srgbClr val="EA5B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Cambridge IGCSE™ </a:t>
            </a:r>
          </a:p>
          <a:p>
            <a:r>
              <a:rPr lang="en-GB" sz="2600" dirty="0" smtClean="0">
                <a:solidFill>
                  <a:srgbClr val="EA5B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Mathematics </a:t>
            </a:r>
            <a:r>
              <a:rPr lang="en-GB" sz="2600" dirty="0">
                <a:solidFill>
                  <a:srgbClr val="EA5B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0580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9" y="451912"/>
            <a:ext cx="4046220" cy="650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8906" y="6239435"/>
            <a:ext cx="4128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Version 1.0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11" y="6168533"/>
            <a:ext cx="1292225" cy="449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474" y="3033287"/>
            <a:ext cx="3659262" cy="274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3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3648" y="-13648"/>
            <a:ext cx="12205648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Try this!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74" y="1196587"/>
            <a:ext cx="1193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gradient of this line?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5" t="15985" r="18645" b="13141"/>
          <a:stretch>
            <a:fillRect/>
          </a:stretch>
        </p:blipFill>
        <p:spPr bwMode="auto">
          <a:xfrm>
            <a:off x="4334555" y="1777002"/>
            <a:ext cx="3509242" cy="346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49172" y="5846474"/>
            <a:ext cx="1042272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1632" y="5860185"/>
            <a:ext cx="1042272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5385" y="5860185"/>
            <a:ext cx="1042272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6668" y="5846473"/>
            <a:ext cx="1042272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80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3648" y="-13648"/>
            <a:ext cx="12205648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Try this!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74" y="1196587"/>
            <a:ext cx="1193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gradient of this line?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9172" y="5846474"/>
            <a:ext cx="1042272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1632" y="5860185"/>
            <a:ext cx="1042272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pPr algn="ctr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5385" y="5860185"/>
            <a:ext cx="1042272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6668" y="5846473"/>
            <a:ext cx="1042272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pPr algn="ctr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2" t="21858" r="17760" b="19154"/>
          <a:stretch>
            <a:fillRect/>
          </a:stretch>
        </p:blipFill>
        <p:spPr bwMode="auto">
          <a:xfrm>
            <a:off x="4023322" y="2143476"/>
            <a:ext cx="4221163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499533"/>
              </p:ext>
            </p:extLst>
          </p:nvPr>
        </p:nvGraphicFramePr>
        <p:xfrm>
          <a:off x="5536568" y="5796396"/>
          <a:ext cx="199214" cy="514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Equation" r:id="rId5" imgW="152280" imgH="393480" progId="Equation.DSMT4">
                  <p:embed/>
                </p:oleObj>
              </mc:Choice>
              <mc:Fallback>
                <p:oleObj name="Equation" r:id="rId5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36568" y="5796396"/>
                        <a:ext cx="199214" cy="514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643116"/>
              </p:ext>
            </p:extLst>
          </p:nvPr>
        </p:nvGraphicFramePr>
        <p:xfrm>
          <a:off x="7874000" y="5794375"/>
          <a:ext cx="3302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Equation" r:id="rId7" imgW="253800" imgH="393480" progId="Equation.DSMT4">
                  <p:embed/>
                </p:oleObj>
              </mc:Choice>
              <mc:Fallback>
                <p:oleObj name="Equation" r:id="rId7" imgW="25380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0" y="5794375"/>
                        <a:ext cx="3302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427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3648" y="-13648"/>
            <a:ext cx="12205648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Try this!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74" y="1196587"/>
            <a:ext cx="1193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of these could be the graph of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4457" y="5221348"/>
            <a:ext cx="1042272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9030" y="5221348"/>
            <a:ext cx="1042272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5531" y="5221348"/>
            <a:ext cx="1042272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12828" y="5221348"/>
            <a:ext cx="1042272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495756"/>
              </p:ext>
            </p:extLst>
          </p:nvPr>
        </p:nvGraphicFramePr>
        <p:xfrm>
          <a:off x="4692650" y="1654175"/>
          <a:ext cx="2824017" cy="546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4" imgW="1180800" imgH="228600" progId="Equation.DSMT4">
                  <p:embed/>
                </p:oleObj>
              </mc:Choice>
              <mc:Fallback>
                <p:oleObj name="Equation" r:id="rId4" imgW="1180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92650" y="1654175"/>
                        <a:ext cx="2824017" cy="546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3" t="18703" r="18260" b="15402"/>
          <a:stretch>
            <a:fillRect/>
          </a:stretch>
        </p:blipFill>
        <p:spPr bwMode="auto">
          <a:xfrm>
            <a:off x="259074" y="2854821"/>
            <a:ext cx="2713038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1" t="18018" r="17899" b="15880"/>
          <a:stretch>
            <a:fillRect/>
          </a:stretch>
        </p:blipFill>
        <p:spPr bwMode="auto">
          <a:xfrm>
            <a:off x="3419002" y="2854821"/>
            <a:ext cx="2442328" cy="22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1" t="17719" r="18646" b="14632"/>
          <a:stretch>
            <a:fillRect/>
          </a:stretch>
        </p:blipFill>
        <p:spPr bwMode="auto">
          <a:xfrm>
            <a:off x="6267305" y="2875508"/>
            <a:ext cx="2498725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5" t="16898" r="17213" b="13461"/>
          <a:stretch>
            <a:fillRect/>
          </a:stretch>
        </p:blipFill>
        <p:spPr bwMode="auto">
          <a:xfrm>
            <a:off x="9180101" y="2875509"/>
            <a:ext cx="2507721" cy="22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11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3648" y="-13648"/>
            <a:ext cx="12205648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Try this!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74" y="1196587"/>
            <a:ext cx="1193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of these could be the graph of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4457" y="5221348"/>
            <a:ext cx="1042272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9030" y="5221348"/>
            <a:ext cx="1042272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5531" y="5221348"/>
            <a:ext cx="1042272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12828" y="5221348"/>
            <a:ext cx="1042272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467077"/>
              </p:ext>
            </p:extLst>
          </p:nvPr>
        </p:nvGraphicFramePr>
        <p:xfrm>
          <a:off x="4820194" y="1653959"/>
          <a:ext cx="2712020" cy="574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4" imgW="1079280" imgH="228600" progId="Equation.DSMT4">
                  <p:embed/>
                </p:oleObj>
              </mc:Choice>
              <mc:Fallback>
                <p:oleObj name="Equation" r:id="rId4" imgW="1079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20194" y="1653959"/>
                        <a:ext cx="2712020" cy="574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1" t="19022" r="26971" b="23923"/>
          <a:stretch>
            <a:fillRect/>
          </a:stretch>
        </p:blipFill>
        <p:spPr bwMode="auto">
          <a:xfrm>
            <a:off x="492249" y="2875509"/>
            <a:ext cx="2274065" cy="22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1" t="18730" r="25926" b="22165"/>
          <a:stretch>
            <a:fillRect/>
          </a:stretch>
        </p:blipFill>
        <p:spPr bwMode="auto">
          <a:xfrm>
            <a:off x="3487999" y="2869638"/>
            <a:ext cx="2271527" cy="224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7" t="17522" r="26459" b="23512"/>
          <a:stretch>
            <a:fillRect/>
          </a:stretch>
        </p:blipFill>
        <p:spPr bwMode="auto">
          <a:xfrm>
            <a:off x="6344288" y="2869637"/>
            <a:ext cx="2278456" cy="224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9" t="18730" r="26459" b="23036"/>
          <a:stretch>
            <a:fillRect/>
          </a:stretch>
        </p:blipFill>
        <p:spPr bwMode="auto">
          <a:xfrm>
            <a:off x="9288744" y="2852401"/>
            <a:ext cx="2254065" cy="225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60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13648" y="-13648"/>
            <a:ext cx="12205648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Try this!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713" y="1388972"/>
            <a:ext cx="1193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of these tangents has been drawn correctly?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7" t="17192" r="18912" b="17001"/>
          <a:stretch>
            <a:fillRect/>
          </a:stretch>
        </p:blipFill>
        <p:spPr bwMode="auto">
          <a:xfrm>
            <a:off x="3614903" y="1916113"/>
            <a:ext cx="4586287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4457" y="5993223"/>
            <a:ext cx="1042272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9030" y="5993223"/>
            <a:ext cx="1042272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5531" y="5993223"/>
            <a:ext cx="1042272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12828" y="5993223"/>
            <a:ext cx="1042272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9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13648" y="-13648"/>
            <a:ext cx="12205648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Try this!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713" y="1388972"/>
            <a:ext cx="1193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of these is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true for a tangent?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4384" y="2273568"/>
            <a:ext cx="9403330" cy="715089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 tangent drawn on the circumference of a circle is always perpendicular to a  radius.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7511" y="3251665"/>
            <a:ext cx="9403330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 tangent to a point on a curve has the same gradient as the curve at that point.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7511" y="3923296"/>
            <a:ext cx="9403330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is impossible for the tangent of a curve to be a horizontal line.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7511" y="4594927"/>
            <a:ext cx="9403330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Tangents can have a negative value.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98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1245405"/>
            <a:ext cx="12191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 able to draw and recognise the graphs of quadratic and cubic functions.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 able to use a tangent to estimate the gradient of a curve at a particular point.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</a:p>
        </p:txBody>
      </p:sp>
    </p:spTree>
    <p:extLst>
      <p:ext uri="{BB962C8B-B14F-4D97-AF65-F5344CB8AC3E}">
        <p14:creationId xmlns:p14="http://schemas.microsoft.com/office/powerpoint/2010/main" val="199272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Video: Overview of Calculus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494"/>
          <a:stretch/>
        </p:blipFill>
        <p:spPr>
          <a:xfrm>
            <a:off x="1111315" y="1210235"/>
            <a:ext cx="9985698" cy="5647765"/>
          </a:xfrm>
          <a:prstGeom prst="rect">
            <a:avLst/>
          </a:prstGeom>
        </p:spPr>
      </p:pic>
      <p:sp>
        <p:nvSpPr>
          <p:cNvPr id="2" name="Action Button: Forward or Next 1">
            <a:hlinkClick r:id="rId3" highlightClick="1"/>
          </p:cNvPr>
          <p:cNvSpPr/>
          <p:nvPr/>
        </p:nvSpPr>
        <p:spPr>
          <a:xfrm>
            <a:off x="5556000" y="3494117"/>
            <a:ext cx="1080000" cy="10800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02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-43196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Try this!</a:t>
            </a:r>
          </a:p>
        </p:txBody>
      </p:sp>
      <p:pic>
        <p:nvPicPr>
          <p:cNvPr id="3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0" t="22639" r="24181" b="9439"/>
          <a:stretch>
            <a:fillRect/>
          </a:stretch>
        </p:blipFill>
        <p:spPr bwMode="auto">
          <a:xfrm>
            <a:off x="1295400" y="1627928"/>
            <a:ext cx="2505075" cy="247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18647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Find the gradient of these lines? What are the equations of each line?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6" t="21657" r="23540" b="8453"/>
          <a:stretch>
            <a:fillRect/>
          </a:stretch>
        </p:blipFill>
        <p:spPr bwMode="auto">
          <a:xfrm>
            <a:off x="1295400" y="4355217"/>
            <a:ext cx="2505075" cy="246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0" t="21672" r="24596" b="9813"/>
          <a:stretch>
            <a:fillRect/>
          </a:stretch>
        </p:blipFill>
        <p:spPr bwMode="auto">
          <a:xfrm>
            <a:off x="4051300" y="1627928"/>
            <a:ext cx="2435225" cy="244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0" t="21655" r="24460" b="8829"/>
          <a:stretch>
            <a:fillRect/>
          </a:stretch>
        </p:blipFill>
        <p:spPr bwMode="auto">
          <a:xfrm>
            <a:off x="6740525" y="1627929"/>
            <a:ext cx="2432050" cy="245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0" t="22002" r="24181" b="9169"/>
          <a:stretch>
            <a:fillRect/>
          </a:stretch>
        </p:blipFill>
        <p:spPr bwMode="auto">
          <a:xfrm>
            <a:off x="4022725" y="4329112"/>
            <a:ext cx="2482850" cy="247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9" t="21657" r="23988" b="8453"/>
          <a:stretch>
            <a:fillRect/>
          </a:stretch>
        </p:blipFill>
        <p:spPr bwMode="auto">
          <a:xfrm>
            <a:off x="6750050" y="4329111"/>
            <a:ext cx="2480173" cy="247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2709239" y="3127550"/>
            <a:ext cx="1042272" cy="510778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Gradient 2</a:t>
            </a:r>
          </a:p>
          <a:p>
            <a:pPr algn="ctr"/>
            <a:r>
              <a:rPr lang="en-GB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  <a:r>
              <a:rPr lang="en-GB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98028" y="3127550"/>
            <a:ext cx="1042272" cy="510778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Gradient -1</a:t>
            </a:r>
          </a:p>
          <a:p>
            <a:pPr algn="ctr"/>
            <a:r>
              <a:rPr lang="en-GB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4-</a:t>
            </a:r>
            <a:r>
              <a:rPr lang="en-GB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GB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22850" y="3127550"/>
            <a:ext cx="1042272" cy="510778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Gradient 0</a:t>
            </a:r>
          </a:p>
          <a:p>
            <a:pPr algn="ctr"/>
            <a:r>
              <a:rPr lang="en-GB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3</a:t>
            </a:r>
            <a:endParaRPr lang="en-GB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09239" y="6045550"/>
            <a:ext cx="1042272" cy="510778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Gradient 1</a:t>
            </a:r>
          </a:p>
          <a:p>
            <a:pPr algn="ctr"/>
            <a:r>
              <a:rPr lang="en-GB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GB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52700" y="6045550"/>
            <a:ext cx="1042272" cy="510778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Gradient -3</a:t>
            </a:r>
          </a:p>
          <a:p>
            <a:pPr algn="ctr"/>
            <a:r>
              <a:rPr lang="en-GB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4-3</a:t>
            </a:r>
            <a:r>
              <a:rPr lang="en-GB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GB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25378" y="6045550"/>
            <a:ext cx="1042272" cy="510778"/>
            <a:chOff x="6825378" y="6045550"/>
            <a:chExt cx="1042272" cy="510778"/>
          </a:xfrm>
        </p:grpSpPr>
        <p:sp>
          <p:nvSpPr>
            <p:cNvPr id="48" name="TextBox 47"/>
            <p:cNvSpPr txBox="1"/>
            <p:nvPr/>
          </p:nvSpPr>
          <p:spPr>
            <a:xfrm>
              <a:off x="6825378" y="6045550"/>
              <a:ext cx="1042272" cy="510778"/>
            </a:xfrm>
            <a:prstGeom prst="roundRect">
              <a:avLst/>
            </a:prstGeom>
            <a:solidFill>
              <a:srgbClr val="F9BC9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Gradient </a:t>
              </a:r>
            </a:p>
            <a:p>
              <a:pPr algn="ctr"/>
              <a:r>
                <a:rPr lang="en-GB" sz="12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 </a:t>
              </a:r>
              <a:r>
                <a:rPr lang="en-GB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    </a:t>
              </a:r>
              <a:r>
                <a:rPr lang="en-GB" sz="12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x+</a:t>
              </a:r>
              <a:r>
                <a:rPr lang="en-GB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3120794"/>
                </p:ext>
              </p:extLst>
            </p:nvPr>
          </p:nvGraphicFramePr>
          <p:xfrm>
            <a:off x="7670761" y="6045550"/>
            <a:ext cx="98860" cy="298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2" name="Equation" r:id="rId10" imgW="152280" imgH="393480" progId="Equation.DSMT4">
                    <p:embed/>
                  </p:oleObj>
                </mc:Choice>
                <mc:Fallback>
                  <p:oleObj name="Equation" r:id="rId10" imgW="15228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670761" y="6045550"/>
                          <a:ext cx="98860" cy="298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0855522"/>
                </p:ext>
              </p:extLst>
            </p:nvPr>
          </p:nvGraphicFramePr>
          <p:xfrm>
            <a:off x="7275570" y="6257878"/>
            <a:ext cx="141887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3" name="Equation" r:id="rId12" imgW="152280" imgH="393480" progId="Equation.DSMT4">
                    <p:embed/>
                  </p:oleObj>
                </mc:Choice>
                <mc:Fallback>
                  <p:oleObj name="Equation" r:id="rId12" imgW="152280" imgH="39348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75570" y="6257878"/>
                          <a:ext cx="141887" cy="298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7171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3238"/>
            <a:ext cx="7552706" cy="9856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graph shown is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2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+ 1. What can you say about the graph?</a:t>
            </a:r>
          </a:p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can we estimate the gradient of the graph at the coordinate (2,1)?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388" y="-43197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Try this!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5" t="26111" r="24014" b="6853"/>
          <a:stretch>
            <a:fillRect/>
          </a:stretch>
        </p:blipFill>
        <p:spPr bwMode="auto">
          <a:xfrm>
            <a:off x="7794625" y="2266949"/>
            <a:ext cx="3940175" cy="387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97154" y="3089642"/>
            <a:ext cx="6217919" cy="1021556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can draw a tangent to the curve at the point (2,1).</a:t>
            </a: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gradient of the tangent is approximately the same as the gradient of the curve at that point.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7154" y="4218217"/>
            <a:ext cx="6217919" cy="2247424"/>
            <a:chOff x="97154" y="3311719"/>
            <a:chExt cx="6217919" cy="2247424"/>
          </a:xfrm>
        </p:grpSpPr>
        <p:sp>
          <p:nvSpPr>
            <p:cNvPr id="33" name="TextBox 32"/>
            <p:cNvSpPr txBox="1"/>
            <p:nvPr/>
          </p:nvSpPr>
          <p:spPr>
            <a:xfrm>
              <a:off x="97154" y="3311719"/>
              <a:ext cx="6217919" cy="2247424"/>
            </a:xfrm>
            <a:prstGeom prst="roundRect">
              <a:avLst/>
            </a:prstGeom>
            <a:solidFill>
              <a:srgbClr val="F9BC9A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 this case:</a:t>
              </a:r>
            </a:p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Gradient of tangent =</a:t>
              </a:r>
            </a:p>
            <a:p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  <a:p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= 4</a:t>
              </a:r>
            </a:p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 the curve has a gradient of approximately 4 at the point (2,1).</a:t>
              </a:r>
            </a:p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4837860"/>
                </p:ext>
              </p:extLst>
            </p:nvPr>
          </p:nvGraphicFramePr>
          <p:xfrm>
            <a:off x="2609850" y="3529013"/>
            <a:ext cx="266700" cy="68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8" name="Equation" r:id="rId4" imgW="152280" imgH="393480" progId="Equation.DSMT4">
                    <p:embed/>
                  </p:oleObj>
                </mc:Choice>
                <mc:Fallback>
                  <p:oleObj name="Equation" r:id="rId4" imgW="15228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609850" y="3529013"/>
                          <a:ext cx="266700" cy="688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436271"/>
              </p:ext>
            </p:extLst>
          </p:nvPr>
        </p:nvGraphicFramePr>
        <p:xfrm>
          <a:off x="4114800" y="3175000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Equation" r:id="rId6" imgW="914400" imgH="203040" progId="Equation.DSMT4">
                  <p:embed/>
                </p:oleObj>
              </mc:Choice>
              <mc:Fallback>
                <p:oleObj name="Equation" r:id="rId6" imgW="914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14800" y="3175000"/>
                        <a:ext cx="914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7794625" y="1900646"/>
            <a:ext cx="4167186" cy="4564995"/>
            <a:chOff x="7408862" y="1521129"/>
            <a:chExt cx="4711700" cy="4969497"/>
          </a:xfrm>
        </p:grpSpPr>
        <p:pic>
          <p:nvPicPr>
            <p:cNvPr id="34" name="Pictur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23" t="26277" r="23988" b="7063"/>
            <a:stretch>
              <a:fillRect/>
            </a:stretch>
          </p:blipFill>
          <p:spPr bwMode="auto">
            <a:xfrm>
              <a:off x="7408862" y="1521129"/>
              <a:ext cx="4711700" cy="4623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5" name="Straight Connector 34"/>
            <p:cNvCxnSpPr/>
            <p:nvPr/>
          </p:nvCxnSpPr>
          <p:spPr>
            <a:xfrm flipV="1">
              <a:off x="10334235" y="6019800"/>
              <a:ext cx="1104496" cy="10741"/>
            </a:xfrm>
            <a:prstGeom prst="line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1430793" y="1547271"/>
              <a:ext cx="7938" cy="4472529"/>
            </a:xfrm>
            <a:prstGeom prst="line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16"/>
            <p:cNvSpPr txBox="1">
              <a:spLocks noChangeArrowheads="1"/>
            </p:cNvSpPr>
            <p:nvPr/>
          </p:nvSpPr>
          <p:spPr bwMode="auto">
            <a:xfrm>
              <a:off x="11507787" y="3371519"/>
              <a:ext cx="612775" cy="40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70C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8" name="TextBox 17"/>
            <p:cNvSpPr txBox="1">
              <a:spLocks noChangeArrowheads="1"/>
            </p:cNvSpPr>
            <p:nvPr/>
          </p:nvSpPr>
          <p:spPr bwMode="auto">
            <a:xfrm>
              <a:off x="10695983" y="6088568"/>
              <a:ext cx="321469" cy="40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dirty="0" smtClean="0">
                  <a:solidFill>
                    <a:srgbClr val="0070C0"/>
                  </a:solidFill>
                  <a:latin typeface="Arial" charset="0"/>
                </a:rPr>
                <a:t>1</a:t>
              </a:r>
              <a:endParaRPr lang="en-GB" altLang="en-US" sz="1800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37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648" y="-13648"/>
            <a:ext cx="12205648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Try this!</a:t>
            </a: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7" t="22639" r="18092" b="7471"/>
          <a:stretch>
            <a:fillRect/>
          </a:stretch>
        </p:blipFill>
        <p:spPr bwMode="auto">
          <a:xfrm>
            <a:off x="-13648" y="2719417"/>
            <a:ext cx="7305097" cy="387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8031" y="1246917"/>
            <a:ext cx="11932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 section of the graph y =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6 plotted between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-4 and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3.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 tangents to estimate the gradient of the curve at the points labelled B, C and D.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" y="2704712"/>
            <a:ext cx="7305096" cy="3844052"/>
            <a:chOff x="-13647" y="1218340"/>
            <a:chExt cx="7305096" cy="3844052"/>
          </a:xfrm>
        </p:grpSpPr>
        <p:pic>
          <p:nvPicPr>
            <p:cNvPr id="2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7" t="22639" r="18092" b="7951"/>
            <a:stretch>
              <a:fillRect/>
            </a:stretch>
          </p:blipFill>
          <p:spPr bwMode="auto">
            <a:xfrm>
              <a:off x="-13647" y="1218340"/>
              <a:ext cx="7305096" cy="3844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" name="Straight Connector 24"/>
            <p:cNvCxnSpPr/>
            <p:nvPr/>
          </p:nvCxnSpPr>
          <p:spPr>
            <a:xfrm flipV="1">
              <a:off x="4139045" y="1249673"/>
              <a:ext cx="0" cy="1457903"/>
            </a:xfrm>
            <a:prstGeom prst="line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66255" y="2766951"/>
              <a:ext cx="3972790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6"/>
            <p:cNvSpPr txBox="1">
              <a:spLocks noChangeArrowheads="1"/>
            </p:cNvSpPr>
            <p:nvPr/>
          </p:nvSpPr>
          <p:spPr bwMode="auto">
            <a:xfrm>
              <a:off x="4224132" y="1821033"/>
              <a:ext cx="4666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70C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33" name="TextBox 7"/>
            <p:cNvSpPr txBox="1">
              <a:spLocks noChangeArrowheads="1"/>
            </p:cNvSpPr>
            <p:nvPr/>
          </p:nvSpPr>
          <p:spPr bwMode="auto">
            <a:xfrm>
              <a:off x="2048432" y="2797329"/>
              <a:ext cx="5166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70C0"/>
                  </a:solidFill>
                  <a:latin typeface="Arial" charset="0"/>
                </a:rPr>
                <a:t>4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470654" y="3230576"/>
            <a:ext cx="4451095" cy="2553891"/>
            <a:chOff x="7470654" y="3230576"/>
            <a:chExt cx="4451095" cy="2553891"/>
          </a:xfrm>
        </p:grpSpPr>
        <p:sp>
          <p:nvSpPr>
            <p:cNvPr id="36" name="TextBox 35"/>
            <p:cNvSpPr txBox="1"/>
            <p:nvPr/>
          </p:nvSpPr>
          <p:spPr>
            <a:xfrm>
              <a:off x="7470654" y="3230576"/>
              <a:ext cx="4451095" cy="2553891"/>
            </a:xfrm>
            <a:prstGeom prst="roundRect">
              <a:avLst/>
            </a:prstGeom>
            <a:solidFill>
              <a:srgbClr val="F9BC9A"/>
            </a:solidFill>
          </p:spPr>
          <p:txBody>
            <a:bodyPr wrap="square" rtlCol="0">
              <a:spAutoFit/>
            </a:bodyPr>
            <a:lstStyle/>
            <a:p>
              <a:endParaRPr lang="en-GB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Gradient of tangent = </a:t>
              </a:r>
            </a:p>
            <a:p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  <a:p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= 2</a:t>
              </a:r>
            </a:p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 the curve has a gradient of approximately 2 at the point </a:t>
              </a:r>
            </a:p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labelled B.</a:t>
              </a:r>
            </a:p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8781752"/>
                </p:ext>
              </p:extLst>
            </p:nvPr>
          </p:nvGraphicFramePr>
          <p:xfrm>
            <a:off x="10053638" y="3465513"/>
            <a:ext cx="254000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1" name="Equation" r:id="rId5" imgW="152280" imgH="393480" progId="Equation.DSMT4">
                    <p:embed/>
                  </p:oleObj>
                </mc:Choice>
                <mc:Fallback>
                  <p:oleObj name="Equation" r:id="rId5" imgW="15228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0053638" y="3465513"/>
                          <a:ext cx="254000" cy="657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98203"/>
              </p:ext>
            </p:extLst>
          </p:nvPr>
        </p:nvGraphicFramePr>
        <p:xfrm>
          <a:off x="4114800" y="3175000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7" imgW="914400" imgH="203040" progId="Equation.DSMT4">
                  <p:embed/>
                </p:oleObj>
              </mc:Choice>
              <mc:Fallback>
                <p:oleObj name="Equation" r:id="rId7" imgW="914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14800" y="3175000"/>
                        <a:ext cx="914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229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-388" y="-43197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Try this!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6278" y="1260545"/>
            <a:ext cx="7270204" cy="3617766"/>
            <a:chOff x="20638" y="0"/>
            <a:chExt cx="9139237" cy="4868863"/>
          </a:xfrm>
        </p:grpSpPr>
        <p:grpSp>
          <p:nvGrpSpPr>
            <p:cNvPr id="32" name="Group 31"/>
            <p:cNvGrpSpPr/>
            <p:nvPr/>
          </p:nvGrpSpPr>
          <p:grpSpPr>
            <a:xfrm>
              <a:off x="20638" y="0"/>
              <a:ext cx="9139237" cy="4868863"/>
              <a:chOff x="20638" y="0"/>
              <a:chExt cx="9139237" cy="4868863"/>
            </a:xfrm>
          </p:grpSpPr>
          <p:pic>
            <p:nvPicPr>
              <p:cNvPr id="35" name="Picture 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7" t="22589" r="18092" b="7127"/>
              <a:stretch>
                <a:fillRect/>
              </a:stretch>
            </p:blipFill>
            <p:spPr bwMode="auto">
              <a:xfrm>
                <a:off x="20638" y="0"/>
                <a:ext cx="9139237" cy="4868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6" name="Straight Connector 35"/>
              <p:cNvCxnSpPr/>
              <p:nvPr/>
            </p:nvCxnSpPr>
            <p:spPr>
              <a:xfrm>
                <a:off x="2686050" y="4267200"/>
                <a:ext cx="381635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 flipV="1">
                <a:off x="2700338" y="115888"/>
                <a:ext cx="0" cy="4176712"/>
              </a:xfrm>
              <a:prstGeom prst="line">
                <a:avLst/>
              </a:prstGeom>
              <a:ln w="38100"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4"/>
              <p:cNvSpPr txBox="1">
                <a:spLocks noChangeArrowheads="1"/>
              </p:cNvSpPr>
              <p:nvPr/>
            </p:nvSpPr>
            <p:spPr bwMode="auto">
              <a:xfrm>
                <a:off x="2083593" y="2007434"/>
                <a:ext cx="1204914" cy="497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1800" dirty="0">
                    <a:solidFill>
                      <a:srgbClr val="0070C0"/>
                    </a:solidFill>
                    <a:latin typeface="Arial" charset="0"/>
                  </a:rPr>
                  <a:t>18</a:t>
                </a:r>
              </a:p>
            </p:txBody>
          </p:sp>
          <p:sp>
            <p:nvSpPr>
              <p:cNvPr id="42" name="TextBox 5"/>
              <p:cNvSpPr txBox="1">
                <a:spLocks noChangeArrowheads="1"/>
              </p:cNvSpPr>
              <p:nvPr/>
            </p:nvSpPr>
            <p:spPr bwMode="auto">
              <a:xfrm>
                <a:off x="4140200" y="4303713"/>
                <a:ext cx="696913" cy="497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1800" dirty="0">
                    <a:solidFill>
                      <a:srgbClr val="0070C0"/>
                    </a:solidFill>
                    <a:latin typeface="Arial" charset="0"/>
                  </a:rPr>
                  <a:t>3</a:t>
                </a:r>
              </a:p>
            </p:txBody>
          </p:sp>
        </p:grpSp>
        <p:pic>
          <p:nvPicPr>
            <p:cNvPr id="33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56" t="46758" r="35374" b="50719"/>
            <a:stretch>
              <a:fillRect/>
            </a:stretch>
          </p:blipFill>
          <p:spPr bwMode="auto">
            <a:xfrm>
              <a:off x="5270500" y="2578100"/>
              <a:ext cx="2159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Oval 33"/>
            <p:cNvSpPr/>
            <p:nvPr/>
          </p:nvSpPr>
          <p:spPr>
            <a:xfrm>
              <a:off x="5183188" y="2833688"/>
              <a:ext cx="87312" cy="8731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470654" y="1979084"/>
            <a:ext cx="4451095" cy="2935367"/>
            <a:chOff x="7470654" y="1979084"/>
            <a:chExt cx="4451095" cy="2935367"/>
          </a:xfrm>
        </p:grpSpPr>
        <p:sp>
          <p:nvSpPr>
            <p:cNvPr id="57" name="TextBox 56"/>
            <p:cNvSpPr txBox="1"/>
            <p:nvPr/>
          </p:nvSpPr>
          <p:spPr>
            <a:xfrm>
              <a:off x="7470654" y="1979084"/>
              <a:ext cx="4451095" cy="2935367"/>
            </a:xfrm>
            <a:prstGeom prst="roundRect">
              <a:avLst>
                <a:gd name="adj" fmla="val 21317"/>
              </a:avLst>
            </a:prstGeom>
            <a:solidFill>
              <a:srgbClr val="F9BC9A"/>
            </a:solidFill>
          </p:spPr>
          <p:txBody>
            <a:bodyPr wrap="square" rtlCol="0">
              <a:spAutoFit/>
            </a:bodyPr>
            <a:lstStyle/>
            <a:p>
              <a:endParaRPr lang="en-GB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Gradient of tangent = </a:t>
              </a:r>
            </a:p>
            <a:p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  <a:p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= </a:t>
              </a:r>
            </a:p>
            <a:p>
              <a:endParaRPr lang="en-GB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 the curve has a gradient of approximately       at the point </a:t>
              </a:r>
            </a:p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labelled C.</a:t>
              </a:r>
            </a:p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6368479"/>
                </p:ext>
              </p:extLst>
            </p:nvPr>
          </p:nvGraphicFramePr>
          <p:xfrm>
            <a:off x="10083303" y="2294679"/>
            <a:ext cx="570112" cy="679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4" name="Equation" r:id="rId6" imgW="330120" imgH="393480" progId="Equation.DSMT4">
                    <p:embed/>
                  </p:oleObj>
                </mc:Choice>
                <mc:Fallback>
                  <p:oleObj name="Equation" r:id="rId6" imgW="33012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0083303" y="2294679"/>
                          <a:ext cx="570112" cy="67974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4643525"/>
                </p:ext>
              </p:extLst>
            </p:nvPr>
          </p:nvGraphicFramePr>
          <p:xfrm>
            <a:off x="9326993" y="3865397"/>
            <a:ext cx="369208" cy="3040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5" name="Equation" r:id="rId8" imgW="215640" imgH="177480" progId="Equation.DSMT4">
                    <p:embed/>
                  </p:oleObj>
                </mc:Choice>
                <mc:Fallback>
                  <p:oleObj name="Equation" r:id="rId8" imgW="21564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9326993" y="3865397"/>
                          <a:ext cx="369208" cy="30405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7533401"/>
                </p:ext>
              </p:extLst>
            </p:nvPr>
          </p:nvGraphicFramePr>
          <p:xfrm>
            <a:off x="10162661" y="3018662"/>
            <a:ext cx="3683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6" name="Equation" r:id="rId10" imgW="215640" imgH="177480" progId="Equation.DSMT4">
                    <p:embed/>
                  </p:oleObj>
                </mc:Choice>
                <mc:Fallback>
                  <p:oleObj name="Equation" r:id="rId10" imgW="215640" imgH="17748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62661" y="3018662"/>
                          <a:ext cx="368300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6478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-388" y="-43197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Try this!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3751" y="1229958"/>
            <a:ext cx="7303324" cy="3448920"/>
            <a:chOff x="0" y="14288"/>
            <a:chExt cx="9161463" cy="4854575"/>
          </a:xfrm>
        </p:grpSpPr>
        <p:pic>
          <p:nvPicPr>
            <p:cNvPr id="39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7" t="22639" r="18092" b="7471"/>
            <a:stretch>
              <a:fillRect/>
            </a:stretch>
          </p:blipFill>
          <p:spPr bwMode="auto">
            <a:xfrm>
              <a:off x="0" y="14288"/>
              <a:ext cx="9161463" cy="485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0" name="Straight Connector 39"/>
            <p:cNvCxnSpPr/>
            <p:nvPr/>
          </p:nvCxnSpPr>
          <p:spPr>
            <a:xfrm>
              <a:off x="7793038" y="2924176"/>
              <a:ext cx="1253331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9046369" y="620688"/>
              <a:ext cx="19844" cy="2317776"/>
            </a:xfrm>
            <a:prstGeom prst="line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"/>
            <p:cNvSpPr txBox="1">
              <a:spLocks noChangeArrowheads="1"/>
            </p:cNvSpPr>
            <p:nvPr/>
          </p:nvSpPr>
          <p:spPr bwMode="auto">
            <a:xfrm>
              <a:off x="8129588" y="3062288"/>
              <a:ext cx="6969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70C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67" name="TextBox 5"/>
            <p:cNvSpPr txBox="1">
              <a:spLocks noChangeArrowheads="1"/>
            </p:cNvSpPr>
            <p:nvPr/>
          </p:nvSpPr>
          <p:spPr bwMode="auto">
            <a:xfrm>
              <a:off x="8340725" y="1633538"/>
              <a:ext cx="8207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70C0"/>
                  </a:solidFill>
                  <a:latin typeface="Arial" charset="0"/>
                </a:rPr>
                <a:t>10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470654" y="1979084"/>
            <a:ext cx="4451095" cy="2935367"/>
            <a:chOff x="7470654" y="1979084"/>
            <a:chExt cx="4451095" cy="2935367"/>
          </a:xfrm>
        </p:grpSpPr>
        <p:sp>
          <p:nvSpPr>
            <p:cNvPr id="70" name="TextBox 69"/>
            <p:cNvSpPr txBox="1"/>
            <p:nvPr/>
          </p:nvSpPr>
          <p:spPr>
            <a:xfrm>
              <a:off x="7470654" y="1979084"/>
              <a:ext cx="4451095" cy="2935367"/>
            </a:xfrm>
            <a:prstGeom prst="roundRect">
              <a:avLst>
                <a:gd name="adj" fmla="val 21317"/>
              </a:avLst>
            </a:prstGeom>
            <a:solidFill>
              <a:srgbClr val="F9BC9A"/>
            </a:solidFill>
          </p:spPr>
          <p:txBody>
            <a:bodyPr wrap="square" rtlCol="0">
              <a:spAutoFit/>
            </a:bodyPr>
            <a:lstStyle/>
            <a:p>
              <a:endParaRPr lang="en-GB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Gradient of tangent = </a:t>
              </a:r>
            </a:p>
            <a:p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  <a:p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= </a:t>
              </a:r>
            </a:p>
            <a:p>
              <a:endParaRPr lang="en-GB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 the curve has a gradient of approximately       at the point </a:t>
              </a:r>
            </a:p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labelled D.</a:t>
              </a:r>
            </a:p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72" name="Object 7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8003821"/>
                </p:ext>
              </p:extLst>
            </p:nvPr>
          </p:nvGraphicFramePr>
          <p:xfrm>
            <a:off x="10171113" y="2293938"/>
            <a:ext cx="393700" cy="681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5" name="Equation" r:id="rId5" imgW="228600" imgH="393480" progId="Equation.DSMT4">
                    <p:embed/>
                  </p:oleObj>
                </mc:Choice>
                <mc:Fallback>
                  <p:oleObj name="Equation" r:id="rId5" imgW="22860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0171113" y="2293938"/>
                          <a:ext cx="393700" cy="6810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3471118"/>
                </p:ext>
              </p:extLst>
            </p:nvPr>
          </p:nvGraphicFramePr>
          <p:xfrm>
            <a:off x="9336088" y="3853363"/>
            <a:ext cx="350837" cy="303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6" name="Equation" r:id="rId7" imgW="203040" imgH="177480" progId="Equation.DSMT4">
                    <p:embed/>
                  </p:oleObj>
                </mc:Choice>
                <mc:Fallback>
                  <p:oleObj name="Equation" r:id="rId7" imgW="20304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9336088" y="3853363"/>
                          <a:ext cx="350837" cy="3032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7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7815383"/>
                </p:ext>
              </p:extLst>
            </p:nvPr>
          </p:nvGraphicFramePr>
          <p:xfrm>
            <a:off x="10221913" y="3014663"/>
            <a:ext cx="346075" cy="303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7" name="Equation" r:id="rId9" imgW="203040" imgH="177480" progId="Equation.DSMT4">
                    <p:embed/>
                  </p:oleObj>
                </mc:Choice>
                <mc:Fallback>
                  <p:oleObj name="Equation" r:id="rId9" imgW="20304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21913" y="3014663"/>
                          <a:ext cx="346075" cy="303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3738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21515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Try this!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398825"/>
              </p:ext>
            </p:extLst>
          </p:nvPr>
        </p:nvGraphicFramePr>
        <p:xfrm>
          <a:off x="2628538" y="1461616"/>
          <a:ext cx="1882908" cy="513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6" name="Equation" r:id="rId4" imgW="838080" imgH="228600" progId="Equation.DSMT4">
                  <p:embed/>
                </p:oleObj>
              </mc:Choice>
              <mc:Fallback>
                <p:oleObj name="Equation" r:id="rId4" imgW="838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28538" y="1461616"/>
                        <a:ext cx="1882908" cy="513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300850" y="1437866"/>
            <a:ext cx="533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What is the value of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when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2?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424" y="2224515"/>
            <a:ext cx="1042272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7884" y="2238226"/>
            <a:ext cx="1042272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1637" y="2238226"/>
            <a:ext cx="1042272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2920" y="2224514"/>
            <a:ext cx="1042272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357626"/>
              </p:ext>
            </p:extLst>
          </p:nvPr>
        </p:nvGraphicFramePr>
        <p:xfrm>
          <a:off x="2632413" y="3309938"/>
          <a:ext cx="2414604" cy="537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7" name="Equation" r:id="rId6" imgW="1028520" imgH="228600" progId="Equation.DSMT4">
                  <p:embed/>
                </p:oleObj>
              </mc:Choice>
              <mc:Fallback>
                <p:oleObj name="Equation" r:id="rId6" imgW="102852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413" y="3309938"/>
                        <a:ext cx="2414604" cy="537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922119" y="3348635"/>
            <a:ext cx="476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What is the value of             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57746"/>
              </p:ext>
            </p:extLst>
          </p:nvPr>
        </p:nvGraphicFramePr>
        <p:xfrm>
          <a:off x="7961017" y="3401131"/>
          <a:ext cx="76835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8" name="Equation" r:id="rId8" imgW="482400" imgH="203040" progId="Equation.DSMT4">
                  <p:embed/>
                </p:oleObj>
              </mc:Choice>
              <mc:Fallback>
                <p:oleObj name="Equation" r:id="rId8" imgW="482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61017" y="3401131"/>
                        <a:ext cx="768350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35424" y="4193865"/>
            <a:ext cx="1042272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7884" y="4207576"/>
            <a:ext cx="1042272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1637" y="4207576"/>
            <a:ext cx="1042272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2920" y="4193864"/>
            <a:ext cx="1042272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-32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436470"/>
              </p:ext>
            </p:extLst>
          </p:nvPr>
        </p:nvGraphicFramePr>
        <p:xfrm>
          <a:off x="2654738" y="5050038"/>
          <a:ext cx="1906587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9" name="Equation" r:id="rId10" imgW="812520" imgH="393480" progId="Equation.DSMT4">
                  <p:embed/>
                </p:oleObj>
              </mc:Choice>
              <mc:Fallback>
                <p:oleObj name="Equation" r:id="rId10" imgW="81252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738" y="5050038"/>
                        <a:ext cx="1906587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526475" y="5270453"/>
            <a:ext cx="476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What is the value of             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808777"/>
              </p:ext>
            </p:extLst>
          </p:nvPr>
        </p:nvGraphicFramePr>
        <p:xfrm>
          <a:off x="7500459" y="5047013"/>
          <a:ext cx="1053357" cy="898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" name="Equation" r:id="rId12" imgW="444240" imgH="393480" progId="Equation.DSMT4">
                  <p:embed/>
                </p:oleObj>
              </mc:Choice>
              <mc:Fallback>
                <p:oleObj name="Equation" r:id="rId12" imgW="44424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0459" y="5047013"/>
                        <a:ext cx="1053357" cy="8985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588119" y="6175059"/>
            <a:ext cx="1042272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30579" y="6188770"/>
            <a:ext cx="1042272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pPr algn="ctr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44332" y="6188770"/>
            <a:ext cx="1042272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55615" y="6175058"/>
            <a:ext cx="1042272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pPr algn="ctr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341155"/>
              </p:ext>
            </p:extLst>
          </p:nvPr>
        </p:nvGraphicFramePr>
        <p:xfrm>
          <a:off x="4514850" y="31877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1" name="Equation" r:id="rId14" imgW="114120" imgH="177480" progId="Equation.DSMT4">
                  <p:embed/>
                </p:oleObj>
              </mc:Choice>
              <mc:Fallback>
                <p:oleObj name="Equation" r:id="rId14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514850" y="318770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27127"/>
              </p:ext>
            </p:extLst>
          </p:nvPr>
        </p:nvGraphicFramePr>
        <p:xfrm>
          <a:off x="5223065" y="6175057"/>
          <a:ext cx="152400" cy="422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2" name="Equation" r:id="rId16" imgW="152280" imgH="393480" progId="Equation.DSMT4">
                  <p:embed/>
                </p:oleObj>
              </mc:Choice>
              <mc:Fallback>
                <p:oleObj name="Equation" r:id="rId16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223065" y="6175057"/>
                        <a:ext cx="152400" cy="422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799747"/>
              </p:ext>
            </p:extLst>
          </p:nvPr>
        </p:nvGraphicFramePr>
        <p:xfrm>
          <a:off x="7615238" y="6161350"/>
          <a:ext cx="2667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3" name="Equation" r:id="rId18" imgW="266400" imgH="393480" progId="Equation.DSMT4">
                  <p:embed/>
                </p:oleObj>
              </mc:Choice>
              <mc:Fallback>
                <p:oleObj name="Equation" r:id="rId18" imgW="266400" imgH="39348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5238" y="6161350"/>
                        <a:ext cx="2667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528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8082</TotalTime>
  <Words>581</Words>
  <Application>Microsoft Office PowerPoint</Application>
  <PresentationFormat>Widescreen</PresentationFormat>
  <Paragraphs>139</Paragraphs>
  <Slides>15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Carr Hill High School &amp; Sixth Form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L Potts</dc:creator>
  <cp:lastModifiedBy>Liz Duncombe</cp:lastModifiedBy>
  <cp:revision>175</cp:revision>
  <cp:lastPrinted>2017-09-28T18:06:59Z</cp:lastPrinted>
  <dcterms:created xsi:type="dcterms:W3CDTF">2016-05-16T13:35:50Z</dcterms:created>
  <dcterms:modified xsi:type="dcterms:W3CDTF">2019-07-18T13:09:12Z</dcterms:modified>
</cp:coreProperties>
</file>