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96" r:id="rId2"/>
    <p:sldId id="355" r:id="rId3"/>
    <p:sldId id="337" r:id="rId4"/>
    <p:sldId id="351" r:id="rId5"/>
    <p:sldId id="338" r:id="rId6"/>
    <p:sldId id="339" r:id="rId7"/>
    <p:sldId id="340" r:id="rId8"/>
    <p:sldId id="341" r:id="rId9"/>
    <p:sldId id="342" r:id="rId10"/>
    <p:sldId id="343" r:id="rId11"/>
    <p:sldId id="344" r:id="rId12"/>
    <p:sldId id="345" r:id="rId13"/>
    <p:sldId id="356" r:id="rId14"/>
    <p:sldId id="357" r:id="rId15"/>
    <p:sldId id="346" r:id="rId16"/>
    <p:sldId id="348" r:id="rId17"/>
    <p:sldId id="347" r:id="rId18"/>
    <p:sldId id="358" r:id="rId19"/>
    <p:sldId id="359" r:id="rId20"/>
    <p:sldId id="360" r:id="rId21"/>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E78839"/>
    <a:srgbClr val="FF8D3E"/>
    <a:srgbClr val="FDC652"/>
    <a:srgbClr val="117CC0"/>
    <a:srgbClr val="6CB52D"/>
    <a:srgbClr val="8C1D82"/>
    <a:srgbClr val="F9BC9A"/>
    <a:srgbClr val="57575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39880-D301-413B-9149-26A3949FA3EE}" v="35" dt="2019-02-09T17:12:53.3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7829" autoAdjust="0"/>
  </p:normalViewPr>
  <p:slideViewPr>
    <p:cSldViewPr snapToGrid="0">
      <p:cViewPr varScale="1">
        <p:scale>
          <a:sx n="97" d="100"/>
          <a:sy n="97" d="100"/>
        </p:scale>
        <p:origin x="564" y="9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51A0CF32-402B-4CD1-9632-2A2C9EE1120D}"/>
    <pc:docChg chg="custSel modSld">
      <pc:chgData name="Sarah Bedford" userId="03e93dfb8e0f1780" providerId="LiveId" clId="{51A0CF32-402B-4CD1-9632-2A2C9EE1120D}" dt="2019-01-21T13:24:12.534" v="811" actId="20577"/>
      <pc:docMkLst>
        <pc:docMk/>
      </pc:docMkLst>
      <pc:sldChg chg="modSp">
        <pc:chgData name="Sarah Bedford" userId="03e93dfb8e0f1780" providerId="LiveId" clId="{51A0CF32-402B-4CD1-9632-2A2C9EE1120D}" dt="2019-01-21T11:14:04.865" v="4" actId="20577"/>
        <pc:sldMkLst>
          <pc:docMk/>
          <pc:sldMk cId="1403718187" sldId="336"/>
        </pc:sldMkLst>
        <pc:spChg chg="mod">
          <ac:chgData name="Sarah Bedford" userId="03e93dfb8e0f1780" providerId="LiveId" clId="{51A0CF32-402B-4CD1-9632-2A2C9EE1120D}" dt="2019-01-21T11:14:04.865" v="4" actId="20577"/>
          <ac:spMkLst>
            <pc:docMk/>
            <pc:sldMk cId="1403718187" sldId="336"/>
            <ac:spMk id="2" creationId="{00000000-0000-0000-0000-000000000000}"/>
          </ac:spMkLst>
        </pc:spChg>
      </pc:sldChg>
      <pc:sldChg chg="modSp">
        <pc:chgData name="Sarah Bedford" userId="03e93dfb8e0f1780" providerId="LiveId" clId="{51A0CF32-402B-4CD1-9632-2A2C9EE1120D}" dt="2019-01-21T11:21:49.414" v="24" actId="20577"/>
        <pc:sldMkLst>
          <pc:docMk/>
          <pc:sldMk cId="1542156727" sldId="338"/>
        </pc:sldMkLst>
        <pc:spChg chg="mod">
          <ac:chgData name="Sarah Bedford" userId="03e93dfb8e0f1780" providerId="LiveId" clId="{51A0CF32-402B-4CD1-9632-2A2C9EE1120D}" dt="2019-01-21T11:16:28.222" v="6" actId="20577"/>
          <ac:spMkLst>
            <pc:docMk/>
            <pc:sldMk cId="1542156727" sldId="338"/>
            <ac:spMk id="2" creationId="{00000000-0000-0000-0000-000000000000}"/>
          </ac:spMkLst>
        </pc:spChg>
        <pc:spChg chg="mod">
          <ac:chgData name="Sarah Bedford" userId="03e93dfb8e0f1780" providerId="LiveId" clId="{51A0CF32-402B-4CD1-9632-2A2C9EE1120D}" dt="2019-01-21T11:21:49.414" v="24" actId="20577"/>
          <ac:spMkLst>
            <pc:docMk/>
            <pc:sldMk cId="1542156727" sldId="338"/>
            <ac:spMk id="10" creationId="{DAD26EC3-D42A-49F2-B583-BFFDF7DE5EFD}"/>
          </ac:spMkLst>
        </pc:spChg>
      </pc:sldChg>
      <pc:sldChg chg="modNotesTx">
        <pc:chgData name="Sarah Bedford" userId="03e93dfb8e0f1780" providerId="LiveId" clId="{51A0CF32-402B-4CD1-9632-2A2C9EE1120D}" dt="2019-01-21T11:24:46.214" v="285" actId="313"/>
        <pc:sldMkLst>
          <pc:docMk/>
          <pc:sldMk cId="2689035103" sldId="339"/>
        </pc:sldMkLst>
      </pc:sldChg>
      <pc:sldChg chg="modSp">
        <pc:chgData name="Sarah Bedford" userId="03e93dfb8e0f1780" providerId="LiveId" clId="{51A0CF32-402B-4CD1-9632-2A2C9EE1120D}" dt="2019-01-21T11:28:06.651" v="556" actId="20577"/>
        <pc:sldMkLst>
          <pc:docMk/>
          <pc:sldMk cId="160846399" sldId="340"/>
        </pc:sldMkLst>
        <pc:spChg chg="mod">
          <ac:chgData name="Sarah Bedford" userId="03e93dfb8e0f1780" providerId="LiveId" clId="{51A0CF32-402B-4CD1-9632-2A2C9EE1120D}" dt="2019-01-21T11:28:06.651" v="556" actId="20577"/>
          <ac:spMkLst>
            <pc:docMk/>
            <pc:sldMk cId="160846399" sldId="340"/>
            <ac:spMk id="2" creationId="{00000000-0000-0000-0000-000000000000}"/>
          </ac:spMkLst>
        </pc:spChg>
      </pc:sldChg>
      <pc:sldChg chg="modSp modNotesTx">
        <pc:chgData name="Sarah Bedford" userId="03e93dfb8e0f1780" providerId="LiveId" clId="{51A0CF32-402B-4CD1-9632-2A2C9EE1120D}" dt="2019-01-21T13:24:12.534" v="811" actId="20577"/>
        <pc:sldMkLst>
          <pc:docMk/>
          <pc:sldMk cId="2136246682" sldId="341"/>
        </pc:sldMkLst>
        <pc:spChg chg="mod">
          <ac:chgData name="Sarah Bedford" userId="03e93dfb8e0f1780" providerId="LiveId" clId="{51A0CF32-402B-4CD1-9632-2A2C9EE1120D}" dt="2019-01-21T12:32:40.950" v="656" actId="5793"/>
          <ac:spMkLst>
            <pc:docMk/>
            <pc:sldMk cId="2136246682" sldId="341"/>
            <ac:spMk id="2" creationId="{00000000-0000-0000-0000-000000000000}"/>
          </ac:spMkLst>
        </pc:spChg>
      </pc:sldChg>
      <pc:sldChg chg="modSp">
        <pc:chgData name="Sarah Bedford" userId="03e93dfb8e0f1780" providerId="LiveId" clId="{51A0CF32-402B-4CD1-9632-2A2C9EE1120D}" dt="2019-01-21T12:36:20.399" v="681" actId="14100"/>
        <pc:sldMkLst>
          <pc:docMk/>
          <pc:sldMk cId="328192470" sldId="342"/>
        </pc:sldMkLst>
        <pc:spChg chg="mod">
          <ac:chgData name="Sarah Bedford" userId="03e93dfb8e0f1780" providerId="LiveId" clId="{51A0CF32-402B-4CD1-9632-2A2C9EE1120D}" dt="2019-01-21T12:33:24.281" v="670" actId="20577"/>
          <ac:spMkLst>
            <pc:docMk/>
            <pc:sldMk cId="328192470" sldId="342"/>
            <ac:spMk id="2" creationId="{00000000-0000-0000-0000-000000000000}"/>
          </ac:spMkLst>
        </pc:spChg>
        <pc:spChg chg="mod">
          <ac:chgData name="Sarah Bedford" userId="03e93dfb8e0f1780" providerId="LiveId" clId="{51A0CF32-402B-4CD1-9632-2A2C9EE1120D}" dt="2019-01-21T12:36:20.399" v="681" actId="14100"/>
          <ac:spMkLst>
            <pc:docMk/>
            <pc:sldMk cId="328192470" sldId="342"/>
            <ac:spMk id="5" creationId="{D9CECE60-4826-4311-9118-2B0E8F53EE21}"/>
          </ac:spMkLst>
        </pc:spChg>
      </pc:sldChg>
      <pc:sldChg chg="modSp">
        <pc:chgData name="Sarah Bedford" userId="03e93dfb8e0f1780" providerId="LiveId" clId="{51A0CF32-402B-4CD1-9632-2A2C9EE1120D}" dt="2019-01-21T12:46:42.509" v="683"/>
        <pc:sldMkLst>
          <pc:docMk/>
          <pc:sldMk cId="2502755575" sldId="343"/>
        </pc:sldMkLst>
        <pc:spChg chg="mod">
          <ac:chgData name="Sarah Bedford" userId="03e93dfb8e0f1780" providerId="LiveId" clId="{51A0CF32-402B-4CD1-9632-2A2C9EE1120D}" dt="2019-01-21T12:46:42.509" v="683"/>
          <ac:spMkLst>
            <pc:docMk/>
            <pc:sldMk cId="2502755575" sldId="343"/>
            <ac:spMk id="9" creationId="{674C8B88-0FB7-4D8D-895C-8E9CB71BE31B}"/>
          </ac:spMkLst>
        </pc:spChg>
      </pc:sldChg>
      <pc:sldChg chg="modSp">
        <pc:chgData name="Sarah Bedford" userId="03e93dfb8e0f1780" providerId="LiveId" clId="{51A0CF32-402B-4CD1-9632-2A2C9EE1120D}" dt="2019-01-21T12:48:02.819" v="744" actId="20577"/>
        <pc:sldMkLst>
          <pc:docMk/>
          <pc:sldMk cId="919642890" sldId="344"/>
        </pc:sldMkLst>
        <pc:spChg chg="mod">
          <ac:chgData name="Sarah Bedford" userId="03e93dfb8e0f1780" providerId="LiveId" clId="{51A0CF32-402B-4CD1-9632-2A2C9EE1120D}" dt="2019-01-21T12:48:02.819" v="744" actId="20577"/>
          <ac:spMkLst>
            <pc:docMk/>
            <pc:sldMk cId="919642890" sldId="344"/>
            <ac:spMk id="3" creationId="{00000000-0000-0000-0000-000000000000}"/>
          </ac:spMkLst>
        </pc:spChg>
      </pc:sldChg>
      <pc:sldChg chg="modSp">
        <pc:chgData name="Sarah Bedford" userId="03e93dfb8e0f1780" providerId="LiveId" clId="{51A0CF32-402B-4CD1-9632-2A2C9EE1120D}" dt="2019-01-21T12:50:08.977" v="751" actId="20577"/>
        <pc:sldMkLst>
          <pc:docMk/>
          <pc:sldMk cId="2729185945" sldId="345"/>
        </pc:sldMkLst>
        <pc:spChg chg="mod">
          <ac:chgData name="Sarah Bedford" userId="03e93dfb8e0f1780" providerId="LiveId" clId="{51A0CF32-402B-4CD1-9632-2A2C9EE1120D}" dt="2019-01-21T12:50:08.977" v="751" actId="20577"/>
          <ac:spMkLst>
            <pc:docMk/>
            <pc:sldMk cId="2729185945" sldId="345"/>
            <ac:spMk id="3" creationId="{00000000-0000-0000-0000-000000000000}"/>
          </ac:spMkLst>
        </pc:spChg>
      </pc:sldChg>
      <pc:sldChg chg="modSp">
        <pc:chgData name="Sarah Bedford" userId="03e93dfb8e0f1780" providerId="LiveId" clId="{51A0CF32-402B-4CD1-9632-2A2C9EE1120D}" dt="2019-01-21T12:49:40.639" v="749" actId="20577"/>
        <pc:sldMkLst>
          <pc:docMk/>
          <pc:sldMk cId="3177386523" sldId="347"/>
        </pc:sldMkLst>
        <pc:spChg chg="mod">
          <ac:chgData name="Sarah Bedford" userId="03e93dfb8e0f1780" providerId="LiveId" clId="{51A0CF32-402B-4CD1-9632-2A2C9EE1120D}" dt="2019-01-21T12:49:40.639" v="749" actId="20577"/>
          <ac:spMkLst>
            <pc:docMk/>
            <pc:sldMk cId="3177386523" sldId="347"/>
            <ac:spMk id="3" creationId="{00000000-0000-0000-0000-000000000000}"/>
          </ac:spMkLst>
        </pc:spChg>
      </pc:sldChg>
    </pc:docChg>
  </pc:docChgLst>
  <pc:docChgLst>
    <pc:chgData name="Sarah Bedford" userId="03e93dfb8e0f1780" providerId="LiveId" clId="{37A39880-D301-413B-9149-26A3949FA3EE}"/>
    <pc:docChg chg="undo custSel addSld delSld modSld sldOrd">
      <pc:chgData name="Sarah Bedford" userId="03e93dfb8e0f1780" providerId="LiveId" clId="{37A39880-D301-413B-9149-26A3949FA3EE}" dt="2019-02-11T09:11:55.554" v="12295" actId="20577"/>
      <pc:docMkLst>
        <pc:docMk/>
      </pc:docMkLst>
      <pc:sldChg chg="modSp">
        <pc:chgData name="Sarah Bedford" userId="03e93dfb8e0f1780" providerId="LiveId" clId="{37A39880-D301-413B-9149-26A3949FA3EE}" dt="2019-02-09T16:59:52.657" v="11857" actId="20577"/>
        <pc:sldMkLst>
          <pc:docMk/>
          <pc:sldMk cId="4183809300" sldId="296"/>
        </pc:sldMkLst>
        <pc:spChg chg="mod">
          <ac:chgData name="Sarah Bedford" userId="03e93dfb8e0f1780" providerId="LiveId" clId="{37A39880-D301-413B-9149-26A3949FA3EE}" dt="2019-02-09T16:59:52.657" v="11857" actId="20577"/>
          <ac:spMkLst>
            <pc:docMk/>
            <pc:sldMk cId="4183809300" sldId="296"/>
            <ac:spMk id="3" creationId="{00000000-0000-0000-0000-000000000000}"/>
          </ac:spMkLst>
        </pc:spChg>
      </pc:sldChg>
      <pc:sldChg chg="modSp">
        <pc:chgData name="Sarah Bedford" userId="03e93dfb8e0f1780" providerId="LiveId" clId="{37A39880-D301-413B-9149-26A3949FA3EE}" dt="2019-02-02T11:12:27.256" v="185" actId="20577"/>
        <pc:sldMkLst>
          <pc:docMk/>
          <pc:sldMk cId="1403718187" sldId="336"/>
        </pc:sldMkLst>
        <pc:spChg chg="mod">
          <ac:chgData name="Sarah Bedford" userId="03e93dfb8e0f1780" providerId="LiveId" clId="{37A39880-D301-413B-9149-26A3949FA3EE}" dt="2019-02-02T11:12:27.256" v="185" actId="20577"/>
          <ac:spMkLst>
            <pc:docMk/>
            <pc:sldMk cId="1403718187" sldId="336"/>
            <ac:spMk id="2" creationId="{00000000-0000-0000-0000-000000000000}"/>
          </ac:spMkLst>
        </pc:spChg>
      </pc:sldChg>
      <pc:sldChg chg="addSp delSp modSp">
        <pc:chgData name="Sarah Bedford" userId="03e93dfb8e0f1780" providerId="LiveId" clId="{37A39880-D301-413B-9149-26A3949FA3EE}" dt="2019-02-09T17:01:04.053" v="11865" actId="20577"/>
        <pc:sldMkLst>
          <pc:docMk/>
          <pc:sldMk cId="505661241" sldId="337"/>
        </pc:sldMkLst>
        <pc:spChg chg="add del mod">
          <ac:chgData name="Sarah Bedford" userId="03e93dfb8e0f1780" providerId="LiveId" clId="{37A39880-D301-413B-9149-26A3949FA3EE}" dt="2019-02-09T17:01:04.053" v="11865" actId="20577"/>
          <ac:spMkLst>
            <pc:docMk/>
            <pc:sldMk cId="505661241" sldId="337"/>
            <ac:spMk id="2" creationId="{00000000-0000-0000-0000-000000000000}"/>
          </ac:spMkLst>
        </pc:spChg>
        <pc:spChg chg="add">
          <ac:chgData name="Sarah Bedford" userId="03e93dfb8e0f1780" providerId="LiveId" clId="{37A39880-D301-413B-9149-26A3949FA3EE}" dt="2019-02-02T11:37:37.746" v="2021"/>
          <ac:spMkLst>
            <pc:docMk/>
            <pc:sldMk cId="505661241" sldId="337"/>
            <ac:spMk id="5" creationId="{A26A69A1-87F6-404E-ACD4-F3DD65EF6F83}"/>
          </ac:spMkLst>
        </pc:spChg>
        <pc:graphicFrameChg chg="add del">
          <ac:chgData name="Sarah Bedford" userId="03e93dfb8e0f1780" providerId="LiveId" clId="{37A39880-D301-413B-9149-26A3949FA3EE}" dt="2019-02-02T11:21:58.517" v="493"/>
          <ac:graphicFrameMkLst>
            <pc:docMk/>
            <pc:sldMk cId="505661241" sldId="337"/>
            <ac:graphicFrameMk id="3" creationId="{917AB429-5217-4D17-A1C5-48FCA3E3AFF0}"/>
          </ac:graphicFrameMkLst>
        </pc:graphicFrameChg>
      </pc:sldChg>
      <pc:sldChg chg="delSp modSp ord">
        <pc:chgData name="Sarah Bedford" userId="03e93dfb8e0f1780" providerId="LiveId" clId="{37A39880-D301-413B-9149-26A3949FA3EE}" dt="2019-02-02T14:53:49.826" v="5351" actId="1076"/>
        <pc:sldMkLst>
          <pc:docMk/>
          <pc:sldMk cId="1542156727" sldId="338"/>
        </pc:sldMkLst>
        <pc:spChg chg="mod">
          <ac:chgData name="Sarah Bedford" userId="03e93dfb8e0f1780" providerId="LiveId" clId="{37A39880-D301-413B-9149-26A3949FA3EE}" dt="2019-02-02T14:53:49.826" v="5351" actId="1076"/>
          <ac:spMkLst>
            <pc:docMk/>
            <pc:sldMk cId="1542156727" sldId="338"/>
            <ac:spMk id="2" creationId="{00000000-0000-0000-0000-000000000000}"/>
          </ac:spMkLst>
        </pc:spChg>
        <pc:spChg chg="del">
          <ac:chgData name="Sarah Bedford" userId="03e93dfb8e0f1780" providerId="LiveId" clId="{37A39880-D301-413B-9149-26A3949FA3EE}" dt="2019-02-02T13:58:52.519" v="2432" actId="478"/>
          <ac:spMkLst>
            <pc:docMk/>
            <pc:sldMk cId="1542156727" sldId="338"/>
            <ac:spMk id="10" creationId="{DAD26EC3-D42A-49F2-B583-BFFDF7DE5EFD}"/>
          </ac:spMkLst>
        </pc:spChg>
      </pc:sldChg>
      <pc:sldChg chg="addSp delSp modSp modNotesTx">
        <pc:chgData name="Sarah Bedford" userId="03e93dfb8e0f1780" providerId="LiveId" clId="{37A39880-D301-413B-9149-26A3949FA3EE}" dt="2019-02-09T17:05:33.245" v="11997" actId="20577"/>
        <pc:sldMkLst>
          <pc:docMk/>
          <pc:sldMk cId="2689035103" sldId="339"/>
        </pc:sldMkLst>
        <pc:spChg chg="mod">
          <ac:chgData name="Sarah Bedford" userId="03e93dfb8e0f1780" providerId="LiveId" clId="{37A39880-D301-413B-9149-26A3949FA3EE}" dt="2019-02-02T14:51:45.270" v="5154" actId="20577"/>
          <ac:spMkLst>
            <pc:docMk/>
            <pc:sldMk cId="2689035103" sldId="339"/>
            <ac:spMk id="6" creationId="{00000000-0000-0000-0000-000000000000}"/>
          </ac:spMkLst>
        </pc:spChg>
        <pc:graphicFrameChg chg="add mod modGraphic">
          <ac:chgData name="Sarah Bedford" userId="03e93dfb8e0f1780" providerId="LiveId" clId="{37A39880-D301-413B-9149-26A3949FA3EE}" dt="2019-02-02T14:38:13.843" v="3587" actId="14100"/>
          <ac:graphicFrameMkLst>
            <pc:docMk/>
            <pc:sldMk cId="2689035103" sldId="339"/>
            <ac:graphicFrameMk id="2" creationId="{54C3B1D6-AF8C-4D6B-A0AA-9A2B3162EE5E}"/>
          </ac:graphicFrameMkLst>
        </pc:graphicFrameChg>
        <pc:graphicFrameChg chg="del mod modGraphic">
          <ac:chgData name="Sarah Bedford" userId="03e93dfb8e0f1780" providerId="LiveId" clId="{37A39880-D301-413B-9149-26A3949FA3EE}" dt="2019-02-02T14:36:07.704" v="3505" actId="478"/>
          <ac:graphicFrameMkLst>
            <pc:docMk/>
            <pc:sldMk cId="2689035103" sldId="339"/>
            <ac:graphicFrameMk id="3" creationId="{00000000-0000-0000-0000-000000000000}"/>
          </ac:graphicFrameMkLst>
        </pc:graphicFrameChg>
      </pc:sldChg>
      <pc:sldChg chg="modSp">
        <pc:chgData name="Sarah Bedford" userId="03e93dfb8e0f1780" providerId="LiveId" clId="{37A39880-D301-413B-9149-26A3949FA3EE}" dt="2019-02-02T15:00:36.124" v="5905" actId="20577"/>
        <pc:sldMkLst>
          <pc:docMk/>
          <pc:sldMk cId="160846399" sldId="340"/>
        </pc:sldMkLst>
        <pc:spChg chg="mod">
          <ac:chgData name="Sarah Bedford" userId="03e93dfb8e0f1780" providerId="LiveId" clId="{37A39880-D301-413B-9149-26A3949FA3EE}" dt="2019-02-02T15:00:36.124" v="5905" actId="20577"/>
          <ac:spMkLst>
            <pc:docMk/>
            <pc:sldMk cId="160846399" sldId="340"/>
            <ac:spMk id="2" creationId="{00000000-0000-0000-0000-000000000000}"/>
          </ac:spMkLst>
        </pc:spChg>
      </pc:sldChg>
      <pc:sldChg chg="modSp modNotesTx">
        <pc:chgData name="Sarah Bedford" userId="03e93dfb8e0f1780" providerId="LiveId" clId="{37A39880-D301-413B-9149-26A3949FA3EE}" dt="2019-02-09T17:07:21.913" v="12023" actId="20577"/>
        <pc:sldMkLst>
          <pc:docMk/>
          <pc:sldMk cId="2136246682" sldId="341"/>
        </pc:sldMkLst>
        <pc:spChg chg="mod">
          <ac:chgData name="Sarah Bedford" userId="03e93dfb8e0f1780" providerId="LiveId" clId="{37A39880-D301-413B-9149-26A3949FA3EE}" dt="2019-02-09T17:07:21.913" v="12023" actId="20577"/>
          <ac:spMkLst>
            <pc:docMk/>
            <pc:sldMk cId="2136246682" sldId="341"/>
            <ac:spMk id="2" creationId="{00000000-0000-0000-0000-000000000000}"/>
          </ac:spMkLst>
        </pc:spChg>
      </pc:sldChg>
      <pc:sldChg chg="modSp modNotesTx">
        <pc:chgData name="Sarah Bedford" userId="03e93dfb8e0f1780" providerId="LiveId" clId="{37A39880-D301-413B-9149-26A3949FA3EE}" dt="2019-02-11T09:11:55.554" v="12295" actId="20577"/>
        <pc:sldMkLst>
          <pc:docMk/>
          <pc:sldMk cId="328192470" sldId="342"/>
        </pc:sldMkLst>
        <pc:spChg chg="mod">
          <ac:chgData name="Sarah Bedford" userId="03e93dfb8e0f1780" providerId="LiveId" clId="{37A39880-D301-413B-9149-26A3949FA3EE}" dt="2019-02-11T09:11:55.554" v="12295" actId="20577"/>
          <ac:spMkLst>
            <pc:docMk/>
            <pc:sldMk cId="328192470" sldId="342"/>
            <ac:spMk id="3" creationId="{00000000-0000-0000-0000-000000000000}"/>
          </ac:spMkLst>
        </pc:spChg>
        <pc:spChg chg="mod">
          <ac:chgData name="Sarah Bedford" userId="03e93dfb8e0f1780" providerId="LiveId" clId="{37A39880-D301-413B-9149-26A3949FA3EE}" dt="2019-02-02T16:04:50.184" v="7083"/>
          <ac:spMkLst>
            <pc:docMk/>
            <pc:sldMk cId="328192470" sldId="342"/>
            <ac:spMk id="5" creationId="{D9CECE60-4826-4311-9118-2B0E8F53EE21}"/>
          </ac:spMkLst>
        </pc:spChg>
        <pc:spChg chg="mod">
          <ac:chgData name="Sarah Bedford" userId="03e93dfb8e0f1780" providerId="LiveId" clId="{37A39880-D301-413B-9149-26A3949FA3EE}" dt="2019-02-09T17:08:56.352" v="12076" actId="14100"/>
          <ac:spMkLst>
            <pc:docMk/>
            <pc:sldMk cId="328192470" sldId="342"/>
            <ac:spMk id="7" creationId="{00000000-0000-0000-0000-000000000000}"/>
          </ac:spMkLst>
        </pc:spChg>
      </pc:sldChg>
      <pc:sldChg chg="modSp">
        <pc:chgData name="Sarah Bedford" userId="03e93dfb8e0f1780" providerId="LiveId" clId="{37A39880-D301-413B-9149-26A3949FA3EE}" dt="2019-02-09T17:10:22.496" v="12142" actId="14100"/>
        <pc:sldMkLst>
          <pc:docMk/>
          <pc:sldMk cId="2502755575" sldId="343"/>
        </pc:sldMkLst>
        <pc:spChg chg="mod">
          <ac:chgData name="Sarah Bedford" userId="03e93dfb8e0f1780" providerId="LiveId" clId="{37A39880-D301-413B-9149-26A3949FA3EE}" dt="2019-02-09T17:10:22.496" v="12142" actId="14100"/>
          <ac:spMkLst>
            <pc:docMk/>
            <pc:sldMk cId="2502755575" sldId="343"/>
            <ac:spMk id="3" creationId="{00000000-0000-0000-0000-000000000000}"/>
          </ac:spMkLst>
        </pc:spChg>
        <pc:spChg chg="mod">
          <ac:chgData name="Sarah Bedford" userId="03e93dfb8e0f1780" providerId="LiveId" clId="{37A39880-D301-413B-9149-26A3949FA3EE}" dt="2019-02-02T16:09:00.487" v="7424" actId="20577"/>
          <ac:spMkLst>
            <pc:docMk/>
            <pc:sldMk cId="2502755575" sldId="343"/>
            <ac:spMk id="7" creationId="{00000000-0000-0000-0000-000000000000}"/>
          </ac:spMkLst>
        </pc:spChg>
        <pc:spChg chg="mod">
          <ac:chgData name="Sarah Bedford" userId="03e93dfb8e0f1780" providerId="LiveId" clId="{37A39880-D301-413B-9149-26A3949FA3EE}" dt="2019-02-02T16:07:41.509" v="7336" actId="1076"/>
          <ac:spMkLst>
            <pc:docMk/>
            <pc:sldMk cId="2502755575" sldId="343"/>
            <ac:spMk id="9" creationId="{674C8B88-0FB7-4D8D-895C-8E9CB71BE31B}"/>
          </ac:spMkLst>
        </pc:spChg>
      </pc:sldChg>
      <pc:sldChg chg="modSp modNotesTx">
        <pc:chgData name="Sarah Bedford" userId="03e93dfb8e0f1780" providerId="LiveId" clId="{37A39880-D301-413B-9149-26A3949FA3EE}" dt="2019-02-09T17:11:12.966" v="12143" actId="20577"/>
        <pc:sldMkLst>
          <pc:docMk/>
          <pc:sldMk cId="919642890" sldId="344"/>
        </pc:sldMkLst>
        <pc:spChg chg="mod">
          <ac:chgData name="Sarah Bedford" userId="03e93dfb8e0f1780" providerId="LiveId" clId="{37A39880-D301-413B-9149-26A3949FA3EE}" dt="2019-02-09T17:11:12.966" v="12143" actId="20577"/>
          <ac:spMkLst>
            <pc:docMk/>
            <pc:sldMk cId="919642890" sldId="344"/>
            <ac:spMk id="3" creationId="{00000000-0000-0000-0000-000000000000}"/>
          </ac:spMkLst>
        </pc:spChg>
        <pc:spChg chg="mod">
          <ac:chgData name="Sarah Bedford" userId="03e93dfb8e0f1780" providerId="LiveId" clId="{37A39880-D301-413B-9149-26A3949FA3EE}" dt="2019-02-02T16:33:31.734" v="8204" actId="1076"/>
          <ac:spMkLst>
            <pc:docMk/>
            <pc:sldMk cId="919642890" sldId="344"/>
            <ac:spMk id="5" creationId="{DD092A5C-2527-4FC6-A942-2BAFCAD66219}"/>
          </ac:spMkLst>
        </pc:spChg>
      </pc:sldChg>
      <pc:sldChg chg="modSp">
        <pc:chgData name="Sarah Bedford" userId="03e93dfb8e0f1780" providerId="LiveId" clId="{37A39880-D301-413B-9149-26A3949FA3EE}" dt="2019-02-09T17:14:46.268" v="12236" actId="20577"/>
        <pc:sldMkLst>
          <pc:docMk/>
          <pc:sldMk cId="2729185945" sldId="345"/>
        </pc:sldMkLst>
        <pc:spChg chg="mod">
          <ac:chgData name="Sarah Bedford" userId="03e93dfb8e0f1780" providerId="LiveId" clId="{37A39880-D301-413B-9149-26A3949FA3EE}" dt="2019-02-09T17:14:46.268" v="12236" actId="20577"/>
          <ac:spMkLst>
            <pc:docMk/>
            <pc:sldMk cId="2729185945" sldId="345"/>
            <ac:spMk id="3" creationId="{00000000-0000-0000-0000-000000000000}"/>
          </ac:spMkLst>
        </pc:spChg>
        <pc:spChg chg="mod">
          <ac:chgData name="Sarah Bedford" userId="03e93dfb8e0f1780" providerId="LiveId" clId="{37A39880-D301-413B-9149-26A3949FA3EE}" dt="2019-02-02T16:47:30.100" v="10764" actId="1076"/>
          <ac:spMkLst>
            <pc:docMk/>
            <pc:sldMk cId="2729185945" sldId="345"/>
            <ac:spMk id="5" creationId="{7A9DA9D5-9962-4CCA-81F7-61A9A7F0CA17}"/>
          </ac:spMkLst>
        </pc:spChg>
      </pc:sldChg>
      <pc:sldChg chg="modSp">
        <pc:chgData name="Sarah Bedford" userId="03e93dfb8e0f1780" providerId="LiveId" clId="{37A39880-D301-413B-9149-26A3949FA3EE}" dt="2019-02-09T17:19:58.384" v="12263" actId="1076"/>
        <pc:sldMkLst>
          <pc:docMk/>
          <pc:sldMk cId="660007767" sldId="346"/>
        </pc:sldMkLst>
        <pc:spChg chg="mod">
          <ac:chgData name="Sarah Bedford" userId="03e93dfb8e0f1780" providerId="LiveId" clId="{37A39880-D301-413B-9149-26A3949FA3EE}" dt="2019-02-09T17:19:58.384" v="12263" actId="1076"/>
          <ac:spMkLst>
            <pc:docMk/>
            <pc:sldMk cId="660007767" sldId="346"/>
            <ac:spMk id="3" creationId="{00000000-0000-0000-0000-000000000000}"/>
          </ac:spMkLst>
        </pc:spChg>
        <pc:spChg chg="mod">
          <ac:chgData name="Sarah Bedford" userId="03e93dfb8e0f1780" providerId="LiveId" clId="{37A39880-D301-413B-9149-26A3949FA3EE}" dt="2019-02-09T17:19:42.894" v="12256" actId="20577"/>
          <ac:spMkLst>
            <pc:docMk/>
            <pc:sldMk cId="660007767" sldId="346"/>
            <ac:spMk id="5" creationId="{A4C5D798-1B26-4B7B-AB71-93E65677A229}"/>
          </ac:spMkLst>
        </pc:spChg>
      </pc:sldChg>
      <pc:sldChg chg="addSp delSp modSp">
        <pc:chgData name="Sarah Bedford" userId="03e93dfb8e0f1780" providerId="LiveId" clId="{37A39880-D301-413B-9149-26A3949FA3EE}" dt="2019-02-09T17:20:57.774" v="12267" actId="20577"/>
        <pc:sldMkLst>
          <pc:docMk/>
          <pc:sldMk cId="3177386523" sldId="347"/>
        </pc:sldMkLst>
        <pc:spChg chg="add del">
          <ac:chgData name="Sarah Bedford" userId="03e93dfb8e0f1780" providerId="LiveId" clId="{37A39880-D301-413B-9149-26A3949FA3EE}" dt="2019-02-02T16:55:51.329" v="11732"/>
          <ac:spMkLst>
            <pc:docMk/>
            <pc:sldMk cId="3177386523" sldId="347"/>
            <ac:spMk id="2" creationId="{CD5596AF-3CFF-4181-AEC6-F96017F288DC}"/>
          </ac:spMkLst>
        </pc:spChg>
        <pc:spChg chg="mod">
          <ac:chgData name="Sarah Bedford" userId="03e93dfb8e0f1780" providerId="LiveId" clId="{37A39880-D301-413B-9149-26A3949FA3EE}" dt="2019-02-09T17:20:57.774" v="12267" actId="20577"/>
          <ac:spMkLst>
            <pc:docMk/>
            <pc:sldMk cId="3177386523" sldId="347"/>
            <ac:spMk id="3" creationId="{00000000-0000-0000-0000-000000000000}"/>
          </ac:spMkLst>
        </pc:spChg>
        <pc:spChg chg="mod">
          <ac:chgData name="Sarah Bedford" userId="03e93dfb8e0f1780" providerId="LiveId" clId="{37A39880-D301-413B-9149-26A3949FA3EE}" dt="2019-02-02T16:59:23.801" v="11762" actId="1076"/>
          <ac:spMkLst>
            <pc:docMk/>
            <pc:sldMk cId="3177386523" sldId="347"/>
            <ac:spMk id="5" creationId="{D8DADF67-BDBB-434E-B078-E3BB2A8D9767}"/>
          </ac:spMkLst>
        </pc:spChg>
      </pc:sldChg>
      <pc:sldChg chg="addSp modSp add">
        <pc:chgData name="Sarah Bedford" userId="03e93dfb8e0f1780" providerId="LiveId" clId="{37A39880-D301-413B-9149-26A3949FA3EE}" dt="2019-02-02T12:58:16.406" v="2430" actId="20577"/>
        <pc:sldMkLst>
          <pc:docMk/>
          <pc:sldMk cId="829276587" sldId="351"/>
        </pc:sldMkLst>
        <pc:spChg chg="mod">
          <ac:chgData name="Sarah Bedford" userId="03e93dfb8e0f1780" providerId="LiveId" clId="{37A39880-D301-413B-9149-26A3949FA3EE}" dt="2019-02-02T12:58:16.406" v="2430" actId="20577"/>
          <ac:spMkLst>
            <pc:docMk/>
            <pc:sldMk cId="829276587" sldId="351"/>
            <ac:spMk id="2" creationId="{00000000-0000-0000-0000-000000000000}"/>
          </ac:spMkLst>
        </pc:spChg>
        <pc:spChg chg="add mod">
          <ac:chgData name="Sarah Bedford" userId="03e93dfb8e0f1780" providerId="LiveId" clId="{37A39880-D301-413B-9149-26A3949FA3EE}" dt="2019-02-02T11:37:31.104" v="2020" actId="122"/>
          <ac:spMkLst>
            <pc:docMk/>
            <pc:sldMk cId="829276587" sldId="351"/>
            <ac:spMk id="3" creationId="{3B811B15-5094-4598-943B-264BBA202745}"/>
          </ac:spMkLst>
        </pc:spChg>
      </pc:sldChg>
      <pc:sldChg chg="modSp add">
        <pc:chgData name="Sarah Bedford" userId="03e93dfb8e0f1780" providerId="LiveId" clId="{37A39880-D301-413B-9149-26A3949FA3EE}" dt="2019-02-09T17:17:27.209" v="12252" actId="20577"/>
        <pc:sldMkLst>
          <pc:docMk/>
          <pc:sldMk cId="1804935949" sldId="352"/>
        </pc:sldMkLst>
        <pc:spChg chg="mod">
          <ac:chgData name="Sarah Bedford" userId="03e93dfb8e0f1780" providerId="LiveId" clId="{37A39880-D301-413B-9149-26A3949FA3EE}" dt="2019-02-09T17:17:27.209" v="12252" actId="20577"/>
          <ac:spMkLst>
            <pc:docMk/>
            <pc:sldMk cId="1804935949" sldId="352"/>
            <ac:spMk id="3" creationId="{00000000-0000-0000-0000-000000000000}"/>
          </ac:spMkLst>
        </pc:spChg>
        <pc:spChg chg="mod">
          <ac:chgData name="Sarah Bedford" userId="03e93dfb8e0f1780" providerId="LiveId" clId="{37A39880-D301-413B-9149-26A3949FA3EE}" dt="2019-02-02T16:47:23.318" v="10763" actId="1076"/>
          <ac:spMkLst>
            <pc:docMk/>
            <pc:sldMk cId="1804935949" sldId="352"/>
            <ac:spMk id="5" creationId="{7A9DA9D5-9962-4CCA-81F7-61A9A7F0CA17}"/>
          </ac:spMkLst>
        </pc:spChg>
      </pc:sldChg>
      <pc:sldChg chg="modSp add">
        <pc:chgData name="Sarah Bedford" userId="03e93dfb8e0f1780" providerId="LiveId" clId="{37A39880-D301-413B-9149-26A3949FA3EE}" dt="2019-02-09T17:17:46.320" v="12254" actId="1076"/>
        <pc:sldMkLst>
          <pc:docMk/>
          <pc:sldMk cId="723672554" sldId="353"/>
        </pc:sldMkLst>
        <pc:spChg chg="mod">
          <ac:chgData name="Sarah Bedford" userId="03e93dfb8e0f1780" providerId="LiveId" clId="{37A39880-D301-413B-9149-26A3949FA3EE}" dt="2019-02-09T17:17:46.320" v="12254" actId="1076"/>
          <ac:spMkLst>
            <pc:docMk/>
            <pc:sldMk cId="723672554" sldId="353"/>
            <ac:spMk id="3" creationId="{00000000-0000-0000-0000-000000000000}"/>
          </ac:spMkLst>
        </pc:spChg>
      </pc:sldChg>
      <pc:sldChg chg="modSp add">
        <pc:chgData name="Sarah Bedford" userId="03e93dfb8e0f1780" providerId="LiveId" clId="{37A39880-D301-413B-9149-26A3949FA3EE}" dt="2019-02-02T16:59:15.784" v="11761" actId="14100"/>
        <pc:sldMkLst>
          <pc:docMk/>
          <pc:sldMk cId="349284709" sldId="354"/>
        </pc:sldMkLst>
        <pc:spChg chg="mod">
          <ac:chgData name="Sarah Bedford" userId="03e93dfb8e0f1780" providerId="LiveId" clId="{37A39880-D301-413B-9149-26A3949FA3EE}" dt="2019-02-02T16:59:15.784" v="11761" actId="14100"/>
          <ac:spMkLst>
            <pc:docMk/>
            <pc:sldMk cId="349284709" sldId="354"/>
            <ac:spMk id="3" creationId="{00000000-0000-0000-0000-000000000000}"/>
          </ac:spMkLst>
        </pc:spChg>
        <pc:spChg chg="mod">
          <ac:chgData name="Sarah Bedford" userId="03e93dfb8e0f1780" providerId="LiveId" clId="{37A39880-D301-413B-9149-26A3949FA3EE}" dt="2019-02-02T16:59:12.481" v="11760" actId="1076"/>
          <ac:spMkLst>
            <pc:docMk/>
            <pc:sldMk cId="349284709" sldId="354"/>
            <ac:spMk id="5" creationId="{D8DADF67-BDBB-434E-B078-E3BB2A8D976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37640647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Although the skill this lesson is focussed on is AO2 application, some analysis and evaluation skills are required for this question, but the key focus is ensuring written answers are in the context of Jemma’s fused glass business.</a:t>
            </a:r>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3852833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2553447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17</a:t>
            </a:fld>
            <a:endParaRPr lang="en-IE"/>
          </a:p>
        </p:txBody>
      </p:sp>
    </p:spTree>
    <p:extLst>
      <p:ext uri="{BB962C8B-B14F-4D97-AF65-F5344CB8AC3E}">
        <p14:creationId xmlns:p14="http://schemas.microsoft.com/office/powerpoint/2010/main" val="32884382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18</a:t>
            </a:fld>
            <a:endParaRPr lang="en-IE"/>
          </a:p>
        </p:txBody>
      </p:sp>
    </p:spTree>
    <p:extLst>
      <p:ext uri="{BB962C8B-B14F-4D97-AF65-F5344CB8AC3E}">
        <p14:creationId xmlns:p14="http://schemas.microsoft.com/office/powerpoint/2010/main" val="31605297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19</a:t>
            </a:fld>
            <a:endParaRPr lang="en-IE"/>
          </a:p>
        </p:txBody>
      </p:sp>
    </p:spTree>
    <p:extLst>
      <p:ext uri="{BB962C8B-B14F-4D97-AF65-F5344CB8AC3E}">
        <p14:creationId xmlns:p14="http://schemas.microsoft.com/office/powerpoint/2010/main" val="1109887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20</a:t>
            </a:fld>
            <a:endParaRPr lang="en-IE"/>
          </a:p>
        </p:txBody>
      </p:sp>
    </p:spTree>
    <p:extLst>
      <p:ext uri="{BB962C8B-B14F-4D97-AF65-F5344CB8AC3E}">
        <p14:creationId xmlns:p14="http://schemas.microsoft.com/office/powerpoint/2010/main" val="847478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538622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1104767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with learners about applying the knowledge of the start-up capital and working capital to a mobile tea room business to help them think about the context of the answers the class suggest for the list</a:t>
            </a:r>
            <a:endParaRPr lang="en-GB" baseline="0" dirty="0"/>
          </a:p>
          <a:p>
            <a:endParaRPr lang="en-GB" baseline="0" dirty="0"/>
          </a:p>
          <a:p>
            <a:pPr rtl="0" eaLnBrk="1" fontAlgn="t" latinLnBrk="0" hangingPunct="1"/>
            <a:r>
              <a:rPr lang="en-GB" sz="1200" b="1" i="0" u="none" strike="noStrike" kern="1200" dirty="0">
                <a:solidFill>
                  <a:schemeClr val="tx1"/>
                </a:solidFill>
                <a:effectLst/>
                <a:latin typeface="+mn-lt"/>
                <a:ea typeface="+mn-ea"/>
                <a:cs typeface="+mn-cs"/>
              </a:rPr>
              <a:t>ANSWERS – this list is not exclusive, any relevant answer which is in the context of a mobile tea room is acceptable</a:t>
            </a:r>
          </a:p>
          <a:p>
            <a:pPr rtl="0" eaLnBrk="1" fontAlgn="t" latinLnBrk="0" hangingPunct="1"/>
            <a:r>
              <a:rPr lang="en-GB" sz="1200" b="0" i="0" u="sng" strike="noStrike" kern="1200" dirty="0">
                <a:solidFill>
                  <a:schemeClr val="tx1"/>
                </a:solidFill>
                <a:effectLst/>
                <a:latin typeface="+mn-lt"/>
                <a:ea typeface="+mn-ea"/>
                <a:cs typeface="+mn-cs"/>
              </a:rPr>
              <a:t>Start-up Capital</a:t>
            </a:r>
          </a:p>
          <a:p>
            <a:pPr rtl="0" eaLnBrk="1" fontAlgn="t" latinLnBrk="0" hangingPunct="1"/>
            <a:r>
              <a:rPr lang="en-US" sz="1200" kern="1200" dirty="0">
                <a:solidFill>
                  <a:schemeClr val="tx1"/>
                </a:solidFill>
                <a:effectLst/>
                <a:latin typeface="+mn-lt"/>
                <a:ea typeface="+mn-ea"/>
                <a:cs typeface="+mn-cs"/>
              </a:rPr>
              <a:t>Refrigerated Van</a:t>
            </a:r>
          </a:p>
          <a:p>
            <a:pPr rtl="0" eaLnBrk="1" fontAlgn="t" latinLnBrk="0" hangingPunct="1"/>
            <a:r>
              <a:rPr lang="en-US" sz="1200" kern="1200" dirty="0">
                <a:solidFill>
                  <a:schemeClr val="tx1"/>
                </a:solidFill>
                <a:effectLst/>
                <a:latin typeface="+mn-lt"/>
                <a:ea typeface="+mn-ea"/>
                <a:cs typeface="+mn-cs"/>
              </a:rPr>
              <a:t>Portable tables and chairs, tablecloths</a:t>
            </a:r>
          </a:p>
          <a:p>
            <a:pPr rtl="0" eaLnBrk="1" fontAlgn="t" latinLnBrk="0" hangingPunct="1"/>
            <a:r>
              <a:rPr lang="en-US" sz="1200" kern="1200" dirty="0">
                <a:solidFill>
                  <a:schemeClr val="tx1"/>
                </a:solidFill>
                <a:effectLst/>
                <a:latin typeface="+mn-lt"/>
                <a:ea typeface="+mn-ea"/>
                <a:cs typeface="+mn-cs"/>
              </a:rPr>
              <a:t>All Equipment for serving tea and cake </a:t>
            </a:r>
            <a:r>
              <a:rPr lang="en-US" sz="1200" kern="1200" dirty="0" err="1">
                <a:solidFill>
                  <a:schemeClr val="tx1"/>
                </a:solidFill>
                <a:effectLst/>
                <a:latin typeface="+mn-lt"/>
                <a:ea typeface="+mn-ea"/>
                <a:cs typeface="+mn-cs"/>
              </a:rPr>
              <a:t>e.g</a:t>
            </a:r>
            <a:r>
              <a:rPr lang="en-US" sz="1200" kern="1200" dirty="0">
                <a:solidFill>
                  <a:schemeClr val="tx1"/>
                </a:solidFill>
                <a:effectLst/>
                <a:latin typeface="+mn-lt"/>
                <a:ea typeface="+mn-ea"/>
                <a:cs typeface="+mn-cs"/>
              </a:rPr>
              <a:t> crockery, cutlery, tea urns</a:t>
            </a:r>
          </a:p>
          <a:p>
            <a:pPr rtl="0" eaLnBrk="1" fontAlgn="t" latinLnBrk="0" hangingPunct="1"/>
            <a:r>
              <a:rPr lang="en-US" sz="1200" kern="1200" dirty="0">
                <a:solidFill>
                  <a:schemeClr val="tx1"/>
                </a:solidFill>
                <a:effectLst/>
                <a:latin typeface="+mn-lt"/>
                <a:ea typeface="+mn-ea"/>
                <a:cs typeface="+mn-cs"/>
              </a:rPr>
              <a:t>Stocks of tea and cakes bought in from suppliers</a:t>
            </a:r>
          </a:p>
          <a:p>
            <a:pPr rtl="0" eaLnBrk="1" fontAlgn="t" latinLnBrk="0" hangingPunct="1"/>
            <a:r>
              <a:rPr lang="en-US" sz="1200" kern="1200" dirty="0">
                <a:solidFill>
                  <a:schemeClr val="tx1"/>
                </a:solidFill>
                <a:effectLst/>
                <a:latin typeface="+mn-lt"/>
                <a:ea typeface="+mn-ea"/>
                <a:cs typeface="+mn-cs"/>
              </a:rPr>
              <a:t>Ingredients to make the cakes and sweet pastries</a:t>
            </a:r>
          </a:p>
          <a:p>
            <a:pPr rtl="0" eaLnBrk="1" fontAlgn="t" latinLnBrk="0" hangingPunct="1"/>
            <a:r>
              <a:rPr lang="en-US" sz="1200" kern="1200" dirty="0">
                <a:solidFill>
                  <a:schemeClr val="tx1"/>
                </a:solidFill>
                <a:effectLst/>
                <a:latin typeface="+mn-lt"/>
                <a:ea typeface="+mn-ea"/>
                <a:cs typeface="+mn-cs"/>
              </a:rPr>
              <a:t>Uniforms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Large Gazebo (outdoor shelter)</a:t>
            </a:r>
          </a:p>
          <a:p>
            <a:pPr rtl="0" eaLnBrk="1" fontAlgn="t" latinLnBrk="0" hangingPunct="1"/>
            <a:r>
              <a:rPr lang="en-GB" sz="1200" b="0" i="0" u="none" strike="noStrike" kern="1200" dirty="0">
                <a:solidFill>
                  <a:schemeClr val="tx1"/>
                </a:solidFill>
                <a:effectLst/>
                <a:latin typeface="+mn-lt"/>
                <a:ea typeface="+mn-ea"/>
                <a:cs typeface="+mn-cs"/>
              </a:rPr>
              <a:t>Marketing activities for the mobile tearoom</a:t>
            </a:r>
          </a:p>
          <a:p>
            <a:pPr rtl="0" eaLnBrk="1" fontAlgn="t" latinLnBrk="0" hangingPunct="1"/>
            <a:endParaRPr lang="en-GB" sz="1200" b="0" i="0" u="none" strike="noStrike" kern="1200" dirty="0">
              <a:solidFill>
                <a:schemeClr val="tx1"/>
              </a:solidFill>
              <a:effectLst/>
              <a:latin typeface="+mn-lt"/>
              <a:ea typeface="+mn-ea"/>
              <a:cs typeface="+mn-cs"/>
            </a:endParaRPr>
          </a:p>
          <a:p>
            <a:pPr rtl="0" eaLnBrk="1" fontAlgn="t" latinLnBrk="0" hangingPunct="1"/>
            <a:r>
              <a:rPr lang="en-GB" sz="1200" b="0" i="0" u="sng" strike="noStrike" kern="1200" dirty="0">
                <a:solidFill>
                  <a:schemeClr val="tx1"/>
                </a:solidFill>
                <a:effectLst/>
                <a:latin typeface="+mn-lt"/>
                <a:ea typeface="+mn-ea"/>
                <a:cs typeface="+mn-cs"/>
              </a:rPr>
              <a:t>Working Capital</a:t>
            </a:r>
          </a:p>
          <a:p>
            <a:pPr rtl="0" eaLnBrk="1" fontAlgn="t" latinLnBrk="0" hangingPunct="1"/>
            <a:r>
              <a:rPr lang="en-US" sz="1200" kern="1200" dirty="0">
                <a:solidFill>
                  <a:schemeClr val="tx1"/>
                </a:solidFill>
                <a:effectLst/>
                <a:latin typeface="+mn-lt"/>
                <a:ea typeface="+mn-ea"/>
                <a:cs typeface="+mn-cs"/>
              </a:rPr>
              <a:t>Stocks of tea and cakes bought in from suppliers</a:t>
            </a:r>
          </a:p>
          <a:p>
            <a:pPr rtl="0" eaLnBrk="1" fontAlgn="t" latinLnBrk="0" hangingPunct="1"/>
            <a:r>
              <a:rPr lang="en-US" sz="1200" kern="1200" dirty="0">
                <a:solidFill>
                  <a:schemeClr val="tx1"/>
                </a:solidFill>
                <a:effectLst/>
                <a:latin typeface="+mn-lt"/>
                <a:ea typeface="+mn-ea"/>
                <a:cs typeface="+mn-cs"/>
              </a:rPr>
              <a:t>Ingredients to make the cakes and sweet pastries</a:t>
            </a:r>
          </a:p>
          <a:p>
            <a:pPr rtl="0" eaLnBrk="1" fontAlgn="t" latinLnBrk="0" hangingPunct="1"/>
            <a:r>
              <a:rPr lang="en-US" sz="1200" kern="1200" dirty="0">
                <a:solidFill>
                  <a:schemeClr val="tx1"/>
                </a:solidFill>
                <a:effectLst/>
                <a:latin typeface="+mn-lt"/>
                <a:ea typeface="+mn-ea"/>
                <a:cs typeface="+mn-cs"/>
              </a:rPr>
              <a:t>Petrol for van</a:t>
            </a:r>
          </a:p>
          <a:p>
            <a:pPr rtl="0" eaLnBrk="1" fontAlgn="t" latinLnBrk="0" hangingPunct="1"/>
            <a:r>
              <a:rPr lang="en-US" sz="1200" b="0" i="0" u="none" strike="noStrike" kern="1200" dirty="0">
                <a:solidFill>
                  <a:schemeClr val="tx1"/>
                </a:solidFill>
                <a:effectLst/>
                <a:latin typeface="+mn-lt"/>
                <a:ea typeface="+mn-ea"/>
                <a:cs typeface="+mn-cs"/>
              </a:rPr>
              <a:t>Wages for staff</a:t>
            </a:r>
          </a:p>
          <a:p>
            <a:pPr rtl="0" eaLnBrk="1" fontAlgn="t" latinLnBrk="0" hangingPunct="1"/>
            <a:r>
              <a:rPr lang="en-US" sz="1200" b="0" i="0" u="none" strike="noStrike" kern="1200" dirty="0">
                <a:solidFill>
                  <a:schemeClr val="tx1"/>
                </a:solidFill>
                <a:effectLst/>
                <a:latin typeface="+mn-lt"/>
                <a:ea typeface="+mn-ea"/>
                <a:cs typeface="+mn-cs"/>
              </a:rPr>
              <a:t>Insurance and road tax for the van</a:t>
            </a:r>
          </a:p>
          <a:p>
            <a:pPr rtl="0" eaLnBrk="1" fontAlgn="t" latinLnBrk="0" hangingPunct="1"/>
            <a:r>
              <a:rPr lang="en-US" sz="1200" b="0" i="0" u="none" strike="noStrike" kern="1200" dirty="0">
                <a:solidFill>
                  <a:schemeClr val="tx1"/>
                </a:solidFill>
                <a:effectLst/>
                <a:latin typeface="+mn-lt"/>
                <a:ea typeface="+mn-ea"/>
                <a:cs typeface="+mn-cs"/>
              </a:rPr>
              <a:t>Fees for trade shows</a:t>
            </a:r>
          </a:p>
          <a:p>
            <a:pPr rtl="0" eaLnBrk="1" fontAlgn="t" latinLnBrk="0" hangingPunct="1"/>
            <a:r>
              <a:rPr lang="en-US" sz="1200" b="0" i="0" u="none" strike="noStrike" kern="1200" dirty="0">
                <a:solidFill>
                  <a:schemeClr val="tx1"/>
                </a:solidFill>
                <a:effectLst/>
                <a:latin typeface="+mn-lt"/>
                <a:ea typeface="+mn-ea"/>
                <a:cs typeface="+mn-cs"/>
              </a:rPr>
              <a:t>Public liability insurance</a:t>
            </a:r>
            <a:endParaRPr lang="en-GB" sz="1200" b="0" i="0" u="sng" strike="noStrike" kern="1200" dirty="0">
              <a:solidFill>
                <a:schemeClr val="tx1"/>
              </a:solidFill>
              <a:effectLst/>
              <a:latin typeface="+mn-lt"/>
              <a:ea typeface="+mn-ea"/>
              <a:cs typeface="+mn-cs"/>
            </a:endParaRPr>
          </a:p>
          <a:p>
            <a:pPr rtl="0" eaLnBrk="1" fontAlgn="t" latinLnBrk="0" hangingPunct="1"/>
            <a:r>
              <a:rPr lang="en-GB" sz="1200" b="0" i="0" u="none" strike="noStrike" kern="1200" dirty="0">
                <a:solidFill>
                  <a:schemeClr val="tx1"/>
                </a:solidFill>
                <a:effectLst/>
                <a:latin typeface="+mn-lt"/>
                <a:ea typeface="+mn-ea"/>
                <a:cs typeface="+mn-cs"/>
              </a:rPr>
              <a:t>Advertising</a:t>
            </a:r>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2491847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Suggestions 2 and 4 are applied in context</a:t>
            </a:r>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0" dirty="0"/>
              <a:t>Fused glass </a:t>
            </a:r>
            <a:r>
              <a:rPr lang="en-US" sz="1200" b="0" i="0" u="none" strike="noStrike" kern="1200" dirty="0">
                <a:solidFill>
                  <a:schemeClr val="tx1"/>
                </a:solidFill>
                <a:effectLst/>
                <a:latin typeface="+mn-lt"/>
                <a:ea typeface="+mn-ea"/>
                <a:cs typeface="+mn-cs"/>
              </a:rPr>
              <a:t>is the process of heating, in a kiln, two or more pieces of glass until they fuse together into a single piece.</a:t>
            </a:r>
            <a:endParaRPr lang="en-IE" b="0"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31104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2369880"/>
          </a:xfrm>
          <a:prstGeom prst="rect">
            <a:avLst/>
          </a:prstGeom>
          <a:noFill/>
        </p:spPr>
        <p:txBody>
          <a:bodyPr wrap="square" rtlCol="0">
            <a:spAutoFit/>
          </a:bodyPr>
          <a:lstStyle/>
          <a:p>
            <a:endParaRPr lang="en-GB" sz="2600" b="1" dirty="0">
              <a:latin typeface="Arial" panose="020B0604020202020204" pitchFamily="34" charset="0"/>
              <a:cs typeface="Arial" panose="020B0604020202020204" pitchFamily="34" charset="0"/>
            </a:endParaRPr>
          </a:p>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AO2 Application</a:t>
            </a:r>
          </a:p>
          <a:p>
            <a:r>
              <a:rPr lang="en-GB" sz="2600" dirty="0" smtClean="0">
                <a:latin typeface="Arial" panose="020B0604020202020204" pitchFamily="34" charset="0"/>
                <a:cs typeface="Arial" panose="020B0604020202020204" pitchFamily="34" charset="0"/>
              </a:rPr>
              <a:t>Financial information and decisions</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20076" y="3625063"/>
            <a:ext cx="10161708" cy="2524725"/>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The question is about discussing all three methods for Jemma and then choosing one.</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The key thing here is to discuss them in the context of Jemma’s business and then decide on the most appropriate one for what she is trying to achieve</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20076" y="1748117"/>
            <a:ext cx="10161708" cy="165847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Discuss the three sources of finance Jemma has identified as additional finance to help her set up, and decide which you think would be best for her </a:t>
            </a:r>
            <a:r>
              <a:rPr lang="en-GB" sz="2400" dirty="0" smtClean="0">
                <a:solidFill>
                  <a:schemeClr val="bg1"/>
                </a:solidFill>
                <a:latin typeface="Arial" panose="020B0604020202020204" pitchFamily="34" charset="0"/>
                <a:cs typeface="Arial" panose="020B0604020202020204" pitchFamily="34" charset="0"/>
              </a:rPr>
              <a:t>business.</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2755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2 –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430306" y="3406027"/>
            <a:ext cx="11510681" cy="308441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Think back to earlier in the lesson when we discussed context and what it means. </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This is about discussing the three sources of finance in the </a:t>
            </a:r>
            <a:r>
              <a:rPr lang="en-GB" sz="2400" b="1" dirty="0">
                <a:solidFill>
                  <a:srgbClr val="EA5B0C"/>
                </a:solidFill>
                <a:latin typeface="Arial" panose="020B0604020202020204" pitchFamily="34" charset="0"/>
                <a:cs typeface="Arial" panose="020B0604020202020204" pitchFamily="34" charset="0"/>
              </a:rPr>
              <a:t>context </a:t>
            </a:r>
            <a:r>
              <a:rPr lang="en-GB" sz="2400" dirty="0">
                <a:solidFill>
                  <a:schemeClr val="tx1"/>
                </a:solidFill>
                <a:latin typeface="Arial" panose="020B0604020202020204" pitchFamily="34" charset="0"/>
                <a:cs typeface="Arial" panose="020B0604020202020204" pitchFamily="34" charset="0"/>
              </a:rPr>
              <a:t>of Jemma’s business weighing up the benefits and limitations of each one as a source of finance to help her purchase what </a:t>
            </a:r>
            <a:r>
              <a:rPr lang="en-GB" sz="2400" b="1" dirty="0">
                <a:solidFill>
                  <a:srgbClr val="EA5B0C"/>
                </a:solidFill>
                <a:latin typeface="Arial" panose="020B0604020202020204" pitchFamily="34" charset="0"/>
                <a:cs typeface="Arial" panose="020B0604020202020204" pitchFamily="34" charset="0"/>
              </a:rPr>
              <a:t>she needs </a:t>
            </a:r>
            <a:r>
              <a:rPr lang="en-GB" sz="2400" dirty="0">
                <a:solidFill>
                  <a:schemeClr val="tx1"/>
                </a:solidFill>
                <a:latin typeface="Arial" panose="020B0604020202020204" pitchFamily="34" charset="0"/>
                <a:cs typeface="Arial" panose="020B0604020202020204" pitchFamily="34" charset="0"/>
              </a:rPr>
              <a:t>to start trading.  You will then need to decide, based on your discussion, which one is the most </a:t>
            </a:r>
            <a:r>
              <a:rPr lang="en-GB" sz="2400" b="1" dirty="0">
                <a:solidFill>
                  <a:srgbClr val="EA5B0C"/>
                </a:solidFill>
                <a:latin typeface="Arial" panose="020B0604020202020204" pitchFamily="34" charset="0"/>
                <a:cs typeface="Arial" panose="020B0604020202020204" pitchFamily="34" charset="0"/>
              </a:rPr>
              <a:t>suitable</a:t>
            </a:r>
            <a:r>
              <a:rPr lang="en-GB" sz="2400" dirty="0">
                <a:solidFill>
                  <a:schemeClr val="tx1"/>
                </a:solidFill>
                <a:latin typeface="Arial" panose="020B0604020202020204" pitchFamily="34" charset="0"/>
                <a:cs typeface="Arial" panose="020B0604020202020204" pitchFamily="34" charset="0"/>
              </a:rPr>
              <a:t> and </a:t>
            </a:r>
            <a:r>
              <a:rPr lang="en-GB" sz="2400" b="1" dirty="0">
                <a:solidFill>
                  <a:srgbClr val="EA5B0C"/>
                </a:solidFill>
                <a:latin typeface="Arial" panose="020B0604020202020204" pitchFamily="34" charset="0"/>
                <a:cs typeface="Arial" panose="020B0604020202020204" pitchFamily="34" charset="0"/>
              </a:rPr>
              <a:t>appropriate</a:t>
            </a:r>
            <a:r>
              <a:rPr lang="en-GB" sz="2400" dirty="0">
                <a:solidFill>
                  <a:schemeClr val="tx1"/>
                </a:solidFill>
                <a:latin typeface="Arial" panose="020B0604020202020204" pitchFamily="34" charset="0"/>
                <a:cs typeface="Arial" panose="020B0604020202020204" pitchFamily="34" charset="0"/>
              </a:rPr>
              <a:t> for that type of business and it being a start-up business.  </a:t>
            </a:r>
          </a:p>
        </p:txBody>
      </p:sp>
      <p:sp>
        <p:nvSpPr>
          <p:cNvPr id="5" name="Rounded Rectangle 6">
            <a:extLst>
              <a:ext uri="{FF2B5EF4-FFF2-40B4-BE49-F238E27FC236}">
                <a16:creationId xmlns:a16="http://schemas.microsoft.com/office/drawing/2014/main" id="{DD092A5C-2527-4FC6-A942-2BAFCAD66219}"/>
              </a:ext>
            </a:extLst>
          </p:cNvPr>
          <p:cNvSpPr/>
          <p:nvPr/>
        </p:nvSpPr>
        <p:spPr>
          <a:xfrm>
            <a:off x="1015146" y="1550334"/>
            <a:ext cx="10161708" cy="1712819"/>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Discuss the three sources of finance Jemma has identified as additional finance to help her set up, and decide which you think would be best for her </a:t>
            </a:r>
            <a:r>
              <a:rPr lang="en-GB" sz="2400" dirty="0" smtClean="0">
                <a:solidFill>
                  <a:schemeClr val="bg1"/>
                </a:solidFill>
                <a:latin typeface="Arial" panose="020B0604020202020204" pitchFamily="34" charset="0"/>
                <a:cs typeface="Arial" panose="020B0604020202020204" pitchFamily="34" charset="0"/>
              </a:rPr>
              <a:t>business.</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19642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the content of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7224" y="1362636"/>
            <a:ext cx="11797551" cy="5238190"/>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You will need to show you understand what the three sources of finance are before you start discussing the benefits and limitations of each source in the context of Jemma’s business and what she needs the additional finance for.  This demonstrates the knowledge you have, but it doesn’t become applied until you relate it to the case study </a:t>
            </a:r>
            <a:r>
              <a:rPr lang="en-GB" sz="2400" dirty="0" smtClean="0">
                <a:solidFill>
                  <a:schemeClr val="tx1"/>
                </a:solidFill>
                <a:latin typeface="Arial" panose="020B0604020202020204" pitchFamily="34" charset="0"/>
                <a:cs typeface="Arial" panose="020B0604020202020204" pitchFamily="34" charset="0"/>
              </a:rPr>
              <a:t>i.e. </a:t>
            </a:r>
            <a:r>
              <a:rPr lang="en-GB" sz="2400" dirty="0">
                <a:solidFill>
                  <a:schemeClr val="tx1"/>
                </a:solidFill>
                <a:latin typeface="Arial" panose="020B0604020202020204" pitchFamily="34" charset="0"/>
                <a:cs typeface="Arial" panose="020B0604020202020204" pitchFamily="34" charset="0"/>
              </a:rPr>
              <a:t>Jemma’s scenario in this case. Think about how each source will help Jemma’s business.</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For example, if Jemma took out a bank loan she could purchase the kiln, her cutting tools and the other equipment and furniture she needs.  Once she has purchased these she wouldn’t have to buy them again so once the loan has been paid she wouldn’t need to borrow any more.  However, she will have to pay interest on the loan so the borrowing overall would be more expensive than the original capital and she would have to commit to those repayments until the loan is cleared.</a:t>
            </a:r>
          </a:p>
        </p:txBody>
      </p:sp>
    </p:spTree>
    <p:extLst>
      <p:ext uri="{BB962C8B-B14F-4D97-AF65-F5344CB8AC3E}">
        <p14:creationId xmlns:p14="http://schemas.microsoft.com/office/powerpoint/2010/main" val="272918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the content of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7224" y="1362636"/>
            <a:ext cx="11797551" cy="5238190"/>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She could </a:t>
            </a:r>
            <a:r>
              <a:rPr lang="en-GB" sz="2400" dirty="0" smtClean="0">
                <a:solidFill>
                  <a:schemeClr val="tx1"/>
                </a:solidFill>
                <a:latin typeface="Arial" panose="020B0604020202020204" pitchFamily="34" charset="0"/>
                <a:cs typeface="Arial" panose="020B0604020202020204" pitchFamily="34" charset="0"/>
              </a:rPr>
              <a:t>consider an overdraft, as this </a:t>
            </a:r>
            <a:r>
              <a:rPr lang="en-GB" sz="2400" dirty="0">
                <a:solidFill>
                  <a:schemeClr val="tx1"/>
                </a:solidFill>
                <a:latin typeface="Arial" panose="020B0604020202020204" pitchFamily="34" charset="0"/>
                <a:cs typeface="Arial" panose="020B0604020202020204" pitchFamily="34" charset="0"/>
              </a:rPr>
              <a:t>can be a cheaper option than a bank </a:t>
            </a:r>
            <a:r>
              <a:rPr lang="en-GB" sz="2400" dirty="0" smtClean="0">
                <a:solidFill>
                  <a:schemeClr val="tx1"/>
                </a:solidFill>
                <a:latin typeface="Arial" panose="020B0604020202020204" pitchFamily="34" charset="0"/>
                <a:cs typeface="Arial" panose="020B0604020202020204" pitchFamily="34" charset="0"/>
              </a:rPr>
              <a:t>loan. </a:t>
            </a:r>
            <a:r>
              <a:rPr lang="en-GB" sz="2400" dirty="0">
                <a:solidFill>
                  <a:schemeClr val="tx1"/>
                </a:solidFill>
                <a:latin typeface="Arial" panose="020B0604020202020204" pitchFamily="34" charset="0"/>
                <a:cs typeface="Arial" panose="020B0604020202020204" pitchFamily="34" charset="0"/>
              </a:rPr>
              <a:t>It could be that she has enough with her savings to get the basics and then the revenue she gets from selling </a:t>
            </a:r>
            <a:r>
              <a:rPr lang="en-GB" sz="2400" dirty="0" smtClean="0">
                <a:solidFill>
                  <a:schemeClr val="tx1"/>
                </a:solidFill>
                <a:latin typeface="Arial" panose="020B0604020202020204" pitchFamily="34" charset="0"/>
                <a:cs typeface="Arial" panose="020B0604020202020204" pitchFamily="34" charset="0"/>
              </a:rPr>
              <a:t>and </a:t>
            </a:r>
            <a:r>
              <a:rPr lang="en-GB" sz="2400" dirty="0">
                <a:solidFill>
                  <a:schemeClr val="tx1"/>
                </a:solidFill>
                <a:latin typeface="Arial" panose="020B0604020202020204" pitchFamily="34" charset="0"/>
                <a:cs typeface="Arial" panose="020B0604020202020204" pitchFamily="34" charset="0"/>
              </a:rPr>
              <a:t>delivering workshops </a:t>
            </a:r>
            <a:r>
              <a:rPr lang="en-GB" sz="2400" dirty="0" smtClean="0">
                <a:solidFill>
                  <a:schemeClr val="tx1"/>
                </a:solidFill>
                <a:latin typeface="Arial" panose="020B0604020202020204" pitchFamily="34" charset="0"/>
                <a:cs typeface="Arial" panose="020B0604020202020204" pitchFamily="34" charset="0"/>
              </a:rPr>
              <a:t>may be enough </a:t>
            </a:r>
            <a:r>
              <a:rPr lang="en-GB" sz="2400" dirty="0">
                <a:solidFill>
                  <a:schemeClr val="tx1"/>
                </a:solidFill>
                <a:latin typeface="Arial" panose="020B0604020202020204" pitchFamily="34" charset="0"/>
                <a:cs typeface="Arial" panose="020B0604020202020204" pitchFamily="34" charset="0"/>
              </a:rPr>
              <a:t>to keep her going through high </a:t>
            </a:r>
            <a:r>
              <a:rPr lang="en-GB" sz="2400" dirty="0" smtClean="0">
                <a:solidFill>
                  <a:schemeClr val="tx1"/>
                </a:solidFill>
                <a:latin typeface="Arial" panose="020B0604020202020204" pitchFamily="34" charset="0"/>
                <a:cs typeface="Arial" panose="020B0604020202020204" pitchFamily="34" charset="0"/>
              </a:rPr>
              <a:t>season. She would then only need use </a:t>
            </a:r>
            <a:r>
              <a:rPr lang="en-GB" sz="2400" dirty="0">
                <a:solidFill>
                  <a:schemeClr val="tx1"/>
                </a:solidFill>
                <a:latin typeface="Arial" panose="020B0604020202020204" pitchFamily="34" charset="0"/>
                <a:cs typeface="Arial" panose="020B0604020202020204" pitchFamily="34" charset="0"/>
              </a:rPr>
              <a:t>it during the winter </a:t>
            </a:r>
            <a:r>
              <a:rPr lang="en-GB" sz="2400" dirty="0" smtClean="0">
                <a:solidFill>
                  <a:schemeClr val="tx1"/>
                </a:solidFill>
                <a:latin typeface="Arial" panose="020B0604020202020204" pitchFamily="34" charset="0"/>
                <a:cs typeface="Arial" panose="020B0604020202020204" pitchFamily="34" charset="0"/>
              </a:rPr>
              <a:t>months. However</a:t>
            </a:r>
            <a:r>
              <a:rPr lang="en-GB" sz="2400" dirty="0">
                <a:solidFill>
                  <a:schemeClr val="tx1"/>
                </a:solidFill>
                <a:latin typeface="Arial" panose="020B0604020202020204" pitchFamily="34" charset="0"/>
                <a:cs typeface="Arial" panose="020B0604020202020204" pitchFamily="34" charset="0"/>
              </a:rPr>
              <a:t>, if she needs more finance than the overdraft will give her, for capital expenditure, such as </a:t>
            </a:r>
            <a:r>
              <a:rPr lang="en-GB" sz="2400" dirty="0" smtClean="0">
                <a:solidFill>
                  <a:schemeClr val="tx1"/>
                </a:solidFill>
                <a:latin typeface="Arial" panose="020B0604020202020204" pitchFamily="34" charset="0"/>
                <a:cs typeface="Arial" panose="020B0604020202020204" pitchFamily="34" charset="0"/>
              </a:rPr>
              <a:t>a </a:t>
            </a:r>
            <a:r>
              <a:rPr lang="en-GB" sz="2400" dirty="0">
                <a:solidFill>
                  <a:schemeClr val="tx1"/>
                </a:solidFill>
                <a:latin typeface="Arial" panose="020B0604020202020204" pitchFamily="34" charset="0"/>
                <a:cs typeface="Arial" panose="020B0604020202020204" pitchFamily="34" charset="0"/>
              </a:rPr>
              <a:t>kiln, this will not be enough and therefore not suitable.</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Initially, Jemma could consider hiring some space in a </a:t>
            </a:r>
            <a:r>
              <a:rPr lang="en-GB" sz="2400" dirty="0" smtClean="0">
                <a:solidFill>
                  <a:schemeClr val="tx1"/>
                </a:solidFill>
                <a:latin typeface="Arial" panose="020B0604020202020204" pitchFamily="34" charset="0"/>
                <a:cs typeface="Arial" panose="020B0604020202020204" pitchFamily="34" charset="0"/>
              </a:rPr>
              <a:t>kiln. This </a:t>
            </a:r>
            <a:r>
              <a:rPr lang="en-GB" sz="2400" dirty="0">
                <a:solidFill>
                  <a:schemeClr val="tx1"/>
                </a:solidFill>
                <a:latin typeface="Arial" panose="020B0604020202020204" pitchFamily="34" charset="0"/>
                <a:cs typeface="Arial" panose="020B0604020202020204" pitchFamily="34" charset="0"/>
              </a:rPr>
              <a:t>would reduce her initial start up costs as she wouldn’t need to invest in buying one herself to start with.  This could work, but it is reliant on one being available to rent near to where her studio is, and any workshop items made would mean customers would have to come back </a:t>
            </a:r>
            <a:r>
              <a:rPr lang="en-GB" sz="2400" dirty="0" smtClean="0">
                <a:solidFill>
                  <a:schemeClr val="tx1"/>
                </a:solidFill>
                <a:latin typeface="Arial" panose="020B0604020202020204" pitchFamily="34" charset="0"/>
                <a:cs typeface="Arial" panose="020B0604020202020204" pitchFamily="34" charset="0"/>
              </a:rPr>
              <a:t>to </a:t>
            </a:r>
            <a:r>
              <a:rPr lang="en-GB" sz="2400" dirty="0">
                <a:solidFill>
                  <a:schemeClr val="tx1"/>
                </a:solidFill>
                <a:latin typeface="Arial" panose="020B0604020202020204" pitchFamily="34" charset="0"/>
                <a:cs typeface="Arial" panose="020B0604020202020204" pitchFamily="34" charset="0"/>
              </a:rPr>
              <a:t>collect their piece, which would be difficult for day </a:t>
            </a:r>
            <a:r>
              <a:rPr lang="en-GB" sz="2400" dirty="0" smtClean="0">
                <a:solidFill>
                  <a:schemeClr val="tx1"/>
                </a:solidFill>
                <a:latin typeface="Arial" panose="020B0604020202020204" pitchFamily="34" charset="0"/>
                <a:cs typeface="Arial" panose="020B0604020202020204" pitchFamily="34" charset="0"/>
              </a:rPr>
              <a:t>visitors. Jemma would have to spend </a:t>
            </a:r>
            <a:r>
              <a:rPr lang="en-GB" sz="2400" dirty="0">
                <a:solidFill>
                  <a:schemeClr val="tx1"/>
                </a:solidFill>
                <a:latin typeface="Arial" panose="020B0604020202020204" pitchFamily="34" charset="0"/>
                <a:cs typeface="Arial" panose="020B0604020202020204" pitchFamily="34" charset="0"/>
              </a:rPr>
              <a:t>money </a:t>
            </a:r>
            <a:r>
              <a:rPr lang="en-GB" sz="2400" dirty="0" smtClean="0">
                <a:solidFill>
                  <a:schemeClr val="tx1"/>
                </a:solidFill>
                <a:latin typeface="Arial" panose="020B0604020202020204" pitchFamily="34" charset="0"/>
                <a:cs typeface="Arial" panose="020B0604020202020204" pitchFamily="34" charset="0"/>
              </a:rPr>
              <a:t>posting </a:t>
            </a:r>
            <a:r>
              <a:rPr lang="en-GB" sz="2400" dirty="0">
                <a:solidFill>
                  <a:schemeClr val="tx1"/>
                </a:solidFill>
                <a:latin typeface="Arial" panose="020B0604020202020204" pitchFamily="34" charset="0"/>
                <a:cs typeface="Arial" panose="020B0604020202020204" pitchFamily="34" charset="0"/>
              </a:rPr>
              <a:t>them.  This could work though </a:t>
            </a:r>
            <a:r>
              <a:rPr lang="en-GB" sz="2400" dirty="0" smtClean="0">
                <a:solidFill>
                  <a:schemeClr val="tx1"/>
                </a:solidFill>
                <a:latin typeface="Arial" panose="020B0604020202020204" pitchFamily="34" charset="0"/>
                <a:cs typeface="Arial" panose="020B0604020202020204" pitchFamily="34" charset="0"/>
              </a:rPr>
              <a:t>if she is just selling </a:t>
            </a:r>
            <a:r>
              <a:rPr lang="en-GB" sz="2400" dirty="0">
                <a:solidFill>
                  <a:schemeClr val="tx1"/>
                </a:solidFill>
                <a:latin typeface="Arial" panose="020B0604020202020204" pitchFamily="34" charset="0"/>
                <a:cs typeface="Arial" panose="020B0604020202020204" pitchFamily="34" charset="0"/>
              </a:rPr>
              <a:t>her pieces.</a:t>
            </a:r>
          </a:p>
        </p:txBody>
      </p:sp>
    </p:spTree>
    <p:extLst>
      <p:ext uri="{BB962C8B-B14F-4D97-AF65-F5344CB8AC3E}">
        <p14:creationId xmlns:p14="http://schemas.microsoft.com/office/powerpoint/2010/main" val="1912231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the content of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7224" y="1362636"/>
            <a:ext cx="11797551" cy="5238190"/>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Jemma needs to see how much start up capital she needs.  This will help her decide whether she has enough for the initial outlay of equipment and machinery she needs, enabling her to use an overdraft as and when she needs it, this being a cheaper option.</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However, if she doesn’t have enough, then it would be advisable to take out a bank loan.  Once she has paid it off, it is gone and she won’t have to pay for the equipment again.  If she is pursuing both elements of the business; selling her own glass fused products and running workshops for customers visiting the seaside, leasing a kiln would not be suitable, even though it could be a cost effective solution in the first year.</a:t>
            </a:r>
          </a:p>
        </p:txBody>
      </p:sp>
    </p:spTree>
    <p:extLst>
      <p:ext uri="{BB962C8B-B14F-4D97-AF65-F5344CB8AC3E}">
        <p14:creationId xmlns:p14="http://schemas.microsoft.com/office/powerpoint/2010/main" val="1960334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015146" y="3674969"/>
            <a:ext cx="10161708" cy="235588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on </a:t>
            </a:r>
            <a:r>
              <a:rPr lang="en-GB" sz="2400" b="1" dirty="0">
                <a:solidFill>
                  <a:schemeClr val="tx1"/>
                </a:solidFill>
                <a:latin typeface="Arial" panose="020B0604020202020204" pitchFamily="34" charset="0"/>
                <a:cs typeface="Arial" panose="020B0604020202020204" pitchFamily="34" charset="0"/>
              </a:rPr>
              <a:t>Worksheet </a:t>
            </a:r>
            <a:r>
              <a:rPr lang="en-GB" sz="2400" b="1" dirty="0" smtClean="0">
                <a:solidFill>
                  <a:schemeClr val="tx1"/>
                </a:solidFill>
                <a:latin typeface="Arial" panose="020B0604020202020204" pitchFamily="34" charset="0"/>
                <a:cs typeface="Arial" panose="020B0604020202020204" pitchFamily="34" charset="0"/>
              </a:rPr>
              <a:t> B </a:t>
            </a:r>
            <a:r>
              <a:rPr lang="en-GB" sz="2400" dirty="0" smtClean="0">
                <a:solidFill>
                  <a:schemeClr val="tx1"/>
                </a:solidFill>
                <a:latin typeface="Arial" panose="020B0604020202020204" pitchFamily="34" charset="0"/>
                <a:cs typeface="Arial" panose="020B0604020202020204" pitchFamily="34" charset="0"/>
              </a:rPr>
              <a:t>to </a:t>
            </a:r>
            <a:r>
              <a:rPr lang="en-GB" sz="2400" dirty="0">
                <a:solidFill>
                  <a:schemeClr val="tx1"/>
                </a:solidFill>
                <a:latin typeface="Arial" panose="020B0604020202020204" pitchFamily="34" charset="0"/>
                <a:cs typeface="Arial" panose="020B0604020202020204" pitchFamily="34" charset="0"/>
              </a:rPr>
              <a:t>write your own answer to this question.</a:t>
            </a:r>
          </a:p>
          <a:p>
            <a:endParaRPr lang="en-GB" sz="2400" dirty="0">
              <a:solidFill>
                <a:schemeClr val="tx1"/>
              </a:solidFill>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Remember to make lots </a:t>
            </a:r>
            <a:r>
              <a:rPr lang="en-GB" sz="2400" dirty="0">
                <a:solidFill>
                  <a:schemeClr val="tx1"/>
                </a:solidFill>
                <a:latin typeface="Arial" panose="020B0604020202020204" pitchFamily="34" charset="0"/>
                <a:cs typeface="Arial" panose="020B0604020202020204" pitchFamily="34" charset="0"/>
              </a:rPr>
              <a:t>of references to the nature of the </a:t>
            </a:r>
            <a:r>
              <a:rPr lang="en-GB" sz="2400" dirty="0" smtClean="0">
                <a:solidFill>
                  <a:schemeClr val="tx1"/>
                </a:solidFill>
                <a:latin typeface="Arial" panose="020B0604020202020204" pitchFamily="34" charset="0"/>
                <a:cs typeface="Arial" panose="020B0604020202020204" pitchFamily="34" charset="0"/>
              </a:rPr>
              <a:t>business, to show your answer is in context.</a:t>
            </a:r>
            <a:endParaRPr lang="en-GB" sz="2400" dirty="0">
              <a:solidFill>
                <a:schemeClr val="tx1"/>
              </a:solidFill>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A4C5D798-1B26-4B7B-AB71-93E65677A229}"/>
              </a:ext>
            </a:extLst>
          </p:cNvPr>
          <p:cNvSpPr/>
          <p:nvPr/>
        </p:nvSpPr>
        <p:spPr>
          <a:xfrm>
            <a:off x="1015146" y="1550334"/>
            <a:ext cx="10161708" cy="1784537"/>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Discuss the three sources of finance Jemma has identified as additional finance to help her set up, and decide which you think would be best for her </a:t>
            </a:r>
            <a:r>
              <a:rPr lang="en-GB" sz="2400" dirty="0" smtClean="0">
                <a:solidFill>
                  <a:schemeClr val="bg1"/>
                </a:solidFill>
                <a:latin typeface="Arial" panose="020B0604020202020204" pitchFamily="34" charset="0"/>
                <a:cs typeface="Arial" panose="020B0604020202020204" pitchFamily="34" charset="0"/>
              </a:rPr>
              <a:t>business.</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000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40065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our next lesson you will be developing your skills of application further.</a:t>
            </a:r>
          </a:p>
        </p:txBody>
      </p:sp>
    </p:spTree>
    <p:extLst>
      <p:ext uri="{BB962C8B-B14F-4D97-AF65-F5344CB8AC3E}">
        <p14:creationId xmlns:p14="http://schemas.microsoft.com/office/powerpoint/2010/main" val="2081808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your answer might look like this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1000" y="3291878"/>
            <a:ext cx="11288486" cy="328309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Segoe Print" panose="02000600000000000000" pitchFamily="2" charset="0"/>
                <a:cs typeface="Arial" panose="020B0604020202020204" pitchFamily="34" charset="0"/>
              </a:rPr>
              <a:t>I</a:t>
            </a:r>
            <a:r>
              <a:rPr lang="en-GB" sz="2400" dirty="0" smtClean="0">
                <a:solidFill>
                  <a:schemeClr val="tx1"/>
                </a:solidFill>
                <a:latin typeface="Segoe Print" panose="02000600000000000000" pitchFamily="2" charset="0"/>
                <a:cs typeface="Arial" panose="020B0604020202020204" pitchFamily="34" charset="0"/>
              </a:rPr>
              <a:t>f </a:t>
            </a:r>
            <a:r>
              <a:rPr lang="en-GB" sz="2400" dirty="0">
                <a:solidFill>
                  <a:schemeClr val="tx1"/>
                </a:solidFill>
                <a:latin typeface="Segoe Print" panose="02000600000000000000" pitchFamily="2" charset="0"/>
                <a:cs typeface="Arial" panose="020B0604020202020204" pitchFamily="34" charset="0"/>
              </a:rPr>
              <a:t>Jemma took out a bank loan she could purchase the kiln, her cutting tools and the other equipment and furniture she needs.  Once she has purchased these she wouldn’t have to buy them again so once the loan has been paid she wouldn’t need to borrow any more.  However, she will have to pay interest on the loan so the borrowing overall would be more expensive than the original capital and she would have to commit to those repayments until the loan is cleared</a:t>
            </a:r>
            <a:r>
              <a:rPr lang="en-GB" sz="2400" dirty="0" smtClean="0">
                <a:solidFill>
                  <a:schemeClr val="tx1"/>
                </a:solidFill>
                <a:latin typeface="Segoe Print" panose="02000600000000000000" pitchFamily="2" charset="0"/>
                <a:cs typeface="Arial" panose="020B0604020202020204" pitchFamily="34" charset="0"/>
              </a:rPr>
              <a:t>.</a:t>
            </a:r>
            <a:endParaRPr lang="en-GB" sz="2400" dirty="0">
              <a:solidFill>
                <a:schemeClr val="tx1"/>
              </a:solidFill>
              <a:latin typeface="Segoe Print" panose="02000600000000000000" pitchFamily="2" charset="0"/>
              <a:cs typeface="Arial" panose="020B0604020202020204" pitchFamily="34" charset="0"/>
            </a:endParaRPr>
          </a:p>
        </p:txBody>
      </p:sp>
      <p:sp>
        <p:nvSpPr>
          <p:cNvPr id="5" name="Rounded Rectangle 6">
            <a:extLst>
              <a:ext uri="{FF2B5EF4-FFF2-40B4-BE49-F238E27FC236}">
                <a16:creationId xmlns:a16="http://schemas.microsoft.com/office/drawing/2014/main" id="{D8DADF67-BDBB-434E-B078-E3BB2A8D9767}"/>
              </a:ext>
            </a:extLst>
          </p:cNvPr>
          <p:cNvSpPr/>
          <p:nvPr/>
        </p:nvSpPr>
        <p:spPr>
          <a:xfrm>
            <a:off x="1015146" y="1418254"/>
            <a:ext cx="10161708" cy="166560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solidFill>
                  <a:schemeClr val="bg1"/>
                </a:solidFill>
                <a:latin typeface="Arial" panose="020B0604020202020204" pitchFamily="34" charset="0"/>
                <a:cs typeface="Arial" panose="020B0604020202020204" pitchFamily="34" charset="0"/>
              </a:rPr>
              <a:t>Discuss the three sources of finance Jemma has identified as additional finance to help her set up, and decide which you think would be best for her </a:t>
            </a:r>
            <a:r>
              <a:rPr lang="en-GB" sz="2400" dirty="0" smtClean="0">
                <a:solidFill>
                  <a:schemeClr val="bg1"/>
                </a:solidFill>
                <a:latin typeface="Arial" panose="020B0604020202020204" pitchFamily="34" charset="0"/>
                <a:cs typeface="Arial" panose="020B0604020202020204" pitchFamily="34" charset="0"/>
              </a:rPr>
              <a:t>business.</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7386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your answer might look like this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1000" y="1452282"/>
            <a:ext cx="11288486" cy="512268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smtClean="0">
                <a:solidFill>
                  <a:schemeClr val="tx1"/>
                </a:solidFill>
                <a:latin typeface="Segoe Print" panose="02000600000000000000" pitchFamily="2" charset="0"/>
                <a:cs typeface="Arial" panose="020B0604020202020204" pitchFamily="34" charset="0"/>
              </a:rPr>
              <a:t>She </a:t>
            </a:r>
            <a:r>
              <a:rPr lang="en-GB" sz="2400" dirty="0">
                <a:solidFill>
                  <a:schemeClr val="tx1"/>
                </a:solidFill>
                <a:latin typeface="Segoe Print" panose="02000600000000000000" pitchFamily="2" charset="0"/>
                <a:cs typeface="Arial" panose="020B0604020202020204" pitchFamily="34" charset="0"/>
              </a:rPr>
              <a:t>could also consider asking the bank for an overdraft.  This can be a cheaper option than a bank loan and she would only use it when she needs to. It could be that she has enough with her savings to get the basics and then the revenue she gets from selling her glass ware and delivering workshops is enough to keep her going through the high season, and then she only needs to use it during the winter months if she needs to purchase anything.  However, if she needs more finance than the overdraft will give her, for capital expenditure, such as the kiln, this will not be enough and therefore not suitable.</a:t>
            </a:r>
          </a:p>
        </p:txBody>
      </p:sp>
    </p:spTree>
    <p:extLst>
      <p:ext uri="{BB962C8B-B14F-4D97-AF65-F5344CB8AC3E}">
        <p14:creationId xmlns:p14="http://schemas.microsoft.com/office/powerpoint/2010/main" val="1200789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your answer might look like this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1000" y="1452282"/>
            <a:ext cx="11288486" cy="512268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Segoe Print" panose="02000600000000000000" pitchFamily="2" charset="0"/>
                <a:cs typeface="Arial" panose="020B0604020202020204" pitchFamily="34" charset="0"/>
              </a:rPr>
              <a:t>Initially, Jemma could consider hiring some space in a kiln, if there is a glassmaker close by. </a:t>
            </a:r>
            <a:r>
              <a:rPr lang="en-GB" sz="2400" dirty="0" smtClean="0">
                <a:solidFill>
                  <a:schemeClr val="tx1"/>
                </a:solidFill>
                <a:latin typeface="Segoe Print" panose="02000600000000000000" pitchFamily="2" charset="0"/>
                <a:cs typeface="Arial" panose="020B0604020202020204" pitchFamily="34" charset="0"/>
              </a:rPr>
              <a:t>This </a:t>
            </a:r>
            <a:r>
              <a:rPr lang="en-GB" sz="2400" dirty="0">
                <a:solidFill>
                  <a:schemeClr val="tx1"/>
                </a:solidFill>
                <a:latin typeface="Segoe Print" panose="02000600000000000000" pitchFamily="2" charset="0"/>
                <a:cs typeface="Arial" panose="020B0604020202020204" pitchFamily="34" charset="0"/>
              </a:rPr>
              <a:t>would reduce her initial </a:t>
            </a:r>
            <a:r>
              <a:rPr lang="en-GB" sz="2400" dirty="0" smtClean="0">
                <a:solidFill>
                  <a:schemeClr val="tx1"/>
                </a:solidFill>
                <a:latin typeface="Segoe Print" panose="02000600000000000000" pitchFamily="2" charset="0"/>
                <a:cs typeface="Arial" panose="020B0604020202020204" pitchFamily="34" charset="0"/>
              </a:rPr>
              <a:t>start-up </a:t>
            </a:r>
            <a:r>
              <a:rPr lang="en-GB" sz="2400" dirty="0">
                <a:solidFill>
                  <a:schemeClr val="tx1"/>
                </a:solidFill>
                <a:latin typeface="Segoe Print" panose="02000600000000000000" pitchFamily="2" charset="0"/>
                <a:cs typeface="Arial" panose="020B0604020202020204" pitchFamily="34" charset="0"/>
              </a:rPr>
              <a:t>costs as she wouldn’t need to invest in buying one herself to start with. </a:t>
            </a:r>
            <a:r>
              <a:rPr lang="en-GB" sz="2400" dirty="0" smtClean="0">
                <a:solidFill>
                  <a:schemeClr val="tx1"/>
                </a:solidFill>
                <a:latin typeface="Segoe Print" panose="02000600000000000000" pitchFamily="2" charset="0"/>
                <a:cs typeface="Arial" panose="020B0604020202020204" pitchFamily="34" charset="0"/>
              </a:rPr>
              <a:t>This </a:t>
            </a:r>
            <a:r>
              <a:rPr lang="en-GB" sz="2400" dirty="0">
                <a:solidFill>
                  <a:schemeClr val="tx1"/>
                </a:solidFill>
                <a:latin typeface="Segoe Print" panose="02000600000000000000" pitchFamily="2" charset="0"/>
                <a:cs typeface="Arial" panose="020B0604020202020204" pitchFamily="34" charset="0"/>
              </a:rPr>
              <a:t>could work, but it is reliant on one being available to rent near to where her studio is, and any workshop items made would mean customers would have to come back the following day to collect their piece, which would be difficult for day trippers, and then Jemma would end up spending money on posting them. </a:t>
            </a:r>
            <a:r>
              <a:rPr lang="en-GB" sz="2400" dirty="0" smtClean="0">
                <a:solidFill>
                  <a:schemeClr val="tx1"/>
                </a:solidFill>
                <a:latin typeface="Segoe Print" panose="02000600000000000000" pitchFamily="2" charset="0"/>
                <a:cs typeface="Arial" panose="020B0604020202020204" pitchFamily="34" charset="0"/>
              </a:rPr>
              <a:t>This </a:t>
            </a:r>
            <a:r>
              <a:rPr lang="en-GB" sz="2400" dirty="0">
                <a:solidFill>
                  <a:schemeClr val="tx1"/>
                </a:solidFill>
                <a:latin typeface="Segoe Print" panose="02000600000000000000" pitchFamily="2" charset="0"/>
                <a:cs typeface="Arial" panose="020B0604020202020204" pitchFamily="34" charset="0"/>
              </a:rPr>
              <a:t>could work though if it is just her selling her pieces</a:t>
            </a:r>
            <a:r>
              <a:rPr lang="en-GB" sz="2400" dirty="0" smtClean="0">
                <a:solidFill>
                  <a:schemeClr val="tx1"/>
                </a:solidFill>
                <a:latin typeface="Segoe Print" panose="02000600000000000000" pitchFamily="2" charset="0"/>
                <a:cs typeface="Arial" panose="020B0604020202020204" pitchFamily="34" charset="0"/>
              </a:rPr>
              <a:t>.</a:t>
            </a:r>
            <a:endParaRPr lang="en-GB" sz="2400" dirty="0">
              <a:solidFill>
                <a:schemeClr val="tx1"/>
              </a:solidFill>
              <a:latin typeface="Segoe Print" panose="02000600000000000000" pitchFamily="2" charset="0"/>
              <a:cs typeface="Arial" panose="020B0604020202020204" pitchFamily="34" charset="0"/>
            </a:endParaRPr>
          </a:p>
        </p:txBody>
      </p:sp>
    </p:spTree>
    <p:extLst>
      <p:ext uri="{BB962C8B-B14F-4D97-AF65-F5344CB8AC3E}">
        <p14:creationId xmlns:p14="http://schemas.microsoft.com/office/powerpoint/2010/main" val="871345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AO2 Application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are often provided with some information about the business the question is focussed on.  </a:t>
            </a:r>
            <a:r>
              <a:rPr lang="en-GB" sz="2400" dirty="0" smtClean="0">
                <a:latin typeface="Arial" panose="020B0604020202020204" pitchFamily="34" charset="0"/>
                <a:cs typeface="Arial" panose="020B0604020202020204" pitchFamily="34" charset="0"/>
              </a:rPr>
              <a:t>For example, you might be told the type of </a:t>
            </a:r>
            <a:r>
              <a:rPr lang="en-GB" sz="2400" dirty="0">
                <a:latin typeface="Arial" panose="020B0604020202020204" pitchFamily="34" charset="0"/>
                <a:cs typeface="Arial" panose="020B0604020202020204" pitchFamily="34" charset="0"/>
              </a:rPr>
              <a:t>business, </a:t>
            </a:r>
            <a:r>
              <a:rPr lang="en-GB" sz="2400" dirty="0" smtClean="0">
                <a:latin typeface="Arial" panose="020B0604020202020204" pitchFamily="34" charset="0"/>
                <a:cs typeface="Arial" panose="020B0604020202020204" pitchFamily="34" charset="0"/>
              </a:rPr>
              <a:t>its </a:t>
            </a:r>
            <a:r>
              <a:rPr lang="en-GB" sz="2400" dirty="0">
                <a:latin typeface="Arial" panose="020B0604020202020204" pitchFamily="34" charset="0"/>
                <a:cs typeface="Arial" panose="020B0604020202020204" pitchFamily="34" charset="0"/>
              </a:rPr>
              <a:t>future </a:t>
            </a:r>
            <a:r>
              <a:rPr lang="en-GB" sz="2400" dirty="0" smtClean="0">
                <a:latin typeface="Arial" panose="020B0604020202020204" pitchFamily="34" charset="0"/>
                <a:cs typeface="Arial" panose="020B0604020202020204" pitchFamily="34" charset="0"/>
              </a:rPr>
              <a:t>plans, how many employees there are etc.</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To </a:t>
            </a:r>
            <a:r>
              <a:rPr lang="en-GB" sz="2400" dirty="0">
                <a:latin typeface="Arial" panose="020B0604020202020204" pitchFamily="34" charset="0"/>
                <a:cs typeface="Arial" panose="020B0604020202020204" pitchFamily="34" charset="0"/>
              </a:rPr>
              <a:t>ensure you are applying your business knowledge, you will need to focus your answer on the specific business mentioned in the </a:t>
            </a:r>
            <a:r>
              <a:rPr lang="en-GB" sz="2400" dirty="0" smtClean="0">
                <a:latin typeface="Arial" panose="020B0604020202020204" pitchFamily="34" charset="0"/>
                <a:cs typeface="Arial" panose="020B0604020202020204" pitchFamily="34" charset="0"/>
              </a:rPr>
              <a:t>question.</a:t>
            </a: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This </a:t>
            </a:r>
            <a:r>
              <a:rPr lang="en-GB" sz="2400" dirty="0">
                <a:latin typeface="Arial" panose="020B0604020202020204" pitchFamily="34" charset="0"/>
                <a:cs typeface="Arial" panose="020B0604020202020204" pitchFamily="34" charset="0"/>
              </a:rPr>
              <a:t>means your answer will be in </a:t>
            </a:r>
            <a:r>
              <a:rPr lang="en-GB" sz="2400" b="1" dirty="0">
                <a:solidFill>
                  <a:srgbClr val="EA5B0C"/>
                </a:solidFill>
                <a:latin typeface="Arial" panose="020B0604020202020204" pitchFamily="34" charset="0"/>
                <a:cs typeface="Arial" panose="020B0604020202020204" pitchFamily="34" charset="0"/>
              </a:rPr>
              <a:t>‘</a:t>
            </a:r>
            <a:r>
              <a:rPr lang="en-GB" sz="2400" b="1" dirty="0" smtClean="0">
                <a:solidFill>
                  <a:srgbClr val="EA5B0C"/>
                </a:solidFill>
                <a:latin typeface="Arial" panose="020B0604020202020204" pitchFamily="34" charset="0"/>
                <a:cs typeface="Arial" panose="020B0604020202020204" pitchFamily="34" charset="0"/>
              </a:rPr>
              <a:t>context’</a:t>
            </a:r>
            <a:r>
              <a:rPr lang="en-GB" sz="2400" dirty="0" smtClean="0">
                <a:latin typeface="Arial" panose="020B0604020202020204" pitchFamily="34" charset="0"/>
                <a:cs typeface="Arial" panose="020B0604020202020204" pitchFamily="34" charset="0"/>
              </a:rPr>
              <a:t>.</a:t>
            </a:r>
            <a:endParaRPr lang="en-GB" sz="2400" dirty="0" smtClean="0">
              <a:solidFill>
                <a:srgbClr val="EA5B0C"/>
              </a:solidFill>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 </a:t>
            </a:r>
            <a:r>
              <a:rPr lang="en-GB" sz="2400" dirty="0">
                <a:latin typeface="Arial" panose="020B0604020202020204" pitchFamily="34" charset="0"/>
                <a:cs typeface="Arial" panose="020B0604020202020204" pitchFamily="34" charset="0"/>
              </a:rPr>
              <a:t>will need to use the information given, when answering questions </a:t>
            </a:r>
            <a:r>
              <a:rPr lang="en-GB" sz="2400" dirty="0" smtClean="0">
                <a:latin typeface="Arial" panose="020B0604020202020204" pitchFamily="34" charset="0"/>
                <a:cs typeface="Arial" panose="020B0604020202020204" pitchFamily="34" charset="0"/>
              </a:rPr>
              <a:t>to help demonstrate that you are applying you knowledge.</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71667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your answer might look like this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81000" y="1452282"/>
            <a:ext cx="11288486" cy="512268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smtClean="0">
                <a:solidFill>
                  <a:schemeClr val="tx1"/>
                </a:solidFill>
                <a:latin typeface="Segoe Print" panose="02000600000000000000" pitchFamily="2" charset="0"/>
                <a:cs typeface="Arial" panose="020B0604020202020204" pitchFamily="34" charset="0"/>
              </a:rPr>
              <a:t>Jemma </a:t>
            </a:r>
            <a:r>
              <a:rPr lang="en-GB" sz="2400" dirty="0">
                <a:solidFill>
                  <a:schemeClr val="tx1"/>
                </a:solidFill>
                <a:latin typeface="Segoe Print" panose="02000600000000000000" pitchFamily="2" charset="0"/>
                <a:cs typeface="Arial" panose="020B0604020202020204" pitchFamily="34" charset="0"/>
              </a:rPr>
              <a:t>needs to see how much </a:t>
            </a:r>
            <a:r>
              <a:rPr lang="en-GB" sz="2400" dirty="0" smtClean="0">
                <a:solidFill>
                  <a:schemeClr val="tx1"/>
                </a:solidFill>
                <a:latin typeface="Segoe Print" panose="02000600000000000000" pitchFamily="2" charset="0"/>
                <a:cs typeface="Arial" panose="020B0604020202020204" pitchFamily="34" charset="0"/>
              </a:rPr>
              <a:t>start-up </a:t>
            </a:r>
            <a:r>
              <a:rPr lang="en-GB" sz="2400" dirty="0">
                <a:solidFill>
                  <a:schemeClr val="tx1"/>
                </a:solidFill>
                <a:latin typeface="Segoe Print" panose="02000600000000000000" pitchFamily="2" charset="0"/>
                <a:cs typeface="Arial" panose="020B0604020202020204" pitchFamily="34" charset="0"/>
              </a:rPr>
              <a:t>capital she </a:t>
            </a:r>
            <a:r>
              <a:rPr lang="en-GB" sz="2400" dirty="0" smtClean="0">
                <a:solidFill>
                  <a:schemeClr val="tx1"/>
                </a:solidFill>
                <a:latin typeface="Segoe Print" panose="02000600000000000000" pitchFamily="2" charset="0"/>
                <a:cs typeface="Arial" panose="020B0604020202020204" pitchFamily="34" charset="0"/>
              </a:rPr>
              <a:t>needs. This </a:t>
            </a:r>
            <a:r>
              <a:rPr lang="en-GB" sz="2400" dirty="0">
                <a:solidFill>
                  <a:schemeClr val="tx1"/>
                </a:solidFill>
                <a:latin typeface="Segoe Print" panose="02000600000000000000" pitchFamily="2" charset="0"/>
                <a:cs typeface="Arial" panose="020B0604020202020204" pitchFamily="34" charset="0"/>
              </a:rPr>
              <a:t>will help her decide whether she has enough for the initial outlay of equipment and machinery she needs, enabling her to use an overdraft as and when she needs it, this being a cheaper option.</a:t>
            </a:r>
          </a:p>
          <a:p>
            <a:endParaRPr lang="en-GB" sz="2400" dirty="0">
              <a:solidFill>
                <a:schemeClr val="tx1"/>
              </a:solidFill>
              <a:latin typeface="Segoe Print" panose="02000600000000000000" pitchFamily="2" charset="0"/>
              <a:cs typeface="Arial" panose="020B0604020202020204" pitchFamily="34" charset="0"/>
            </a:endParaRPr>
          </a:p>
          <a:p>
            <a:r>
              <a:rPr lang="en-GB" sz="2400" dirty="0">
                <a:solidFill>
                  <a:schemeClr val="tx1"/>
                </a:solidFill>
                <a:latin typeface="Segoe Print" panose="02000600000000000000" pitchFamily="2" charset="0"/>
                <a:cs typeface="Arial" panose="020B0604020202020204" pitchFamily="34" charset="0"/>
              </a:rPr>
              <a:t>However, if she doesn’t have enough, then it would be advisable to take out a bank loan.  Once she has paid it off, it is gone and she won’t have to pay for the equipment again.  If she is pursuing both elements of the business; selling her own glass fused products and running workshops for customers visiting the seaside, leasing a kiln would not be suitable, even though it could be a cost effective solution in the first year</a:t>
            </a:r>
            <a:r>
              <a:rPr lang="en-GB" sz="2400" dirty="0" smtClean="0">
                <a:solidFill>
                  <a:schemeClr val="tx1"/>
                </a:solidFill>
                <a:latin typeface="Segoe Print" panose="02000600000000000000" pitchFamily="2" charset="0"/>
                <a:cs typeface="Arial" panose="020B0604020202020204" pitchFamily="34" charset="0"/>
              </a:rPr>
              <a:t>.</a:t>
            </a:r>
            <a:endParaRPr lang="en-GB" sz="2400" dirty="0">
              <a:solidFill>
                <a:schemeClr val="tx1"/>
              </a:solidFill>
              <a:latin typeface="Segoe Print" panose="02000600000000000000" pitchFamily="2" charset="0"/>
              <a:cs typeface="Arial" panose="020B0604020202020204" pitchFamily="34" charset="0"/>
            </a:endParaRPr>
          </a:p>
        </p:txBody>
      </p:sp>
    </p:spTree>
    <p:extLst>
      <p:ext uri="{BB962C8B-B14F-4D97-AF65-F5344CB8AC3E}">
        <p14:creationId xmlns:p14="http://schemas.microsoft.com/office/powerpoint/2010/main" val="1327167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54386" y="1397556"/>
            <a:ext cx="11177320" cy="3939540"/>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Geoff and Margaret own a </a:t>
            </a:r>
            <a:r>
              <a:rPr lang="en-GB" sz="2400" dirty="0" smtClean="0">
                <a:latin typeface="Arial" panose="020B0604020202020204" pitchFamily="34" charset="0"/>
                <a:cs typeface="Arial" panose="020B0604020202020204" pitchFamily="34" charset="0"/>
              </a:rPr>
              <a:t>tearoom </a:t>
            </a:r>
            <a:r>
              <a:rPr lang="en-GB" sz="2400" dirty="0">
                <a:latin typeface="Arial" panose="020B0604020202020204" pitchFamily="34" charset="0"/>
                <a:cs typeface="Arial" panose="020B0604020202020204" pitchFamily="34" charset="0"/>
              </a:rPr>
              <a:t>in their local town, serving the local community and surrounding areas, with a </a:t>
            </a:r>
            <a:r>
              <a:rPr lang="en-GB" sz="2400" dirty="0" smtClean="0">
                <a:latin typeface="Arial" panose="020B0604020202020204" pitchFamily="34" charset="0"/>
                <a:cs typeface="Arial" panose="020B0604020202020204" pitchFamily="34" charset="0"/>
              </a:rPr>
              <a:t>range </a:t>
            </a:r>
            <a:r>
              <a:rPr lang="en-GB" sz="2400" dirty="0">
                <a:latin typeface="Arial" panose="020B0604020202020204" pitchFamily="34" charset="0"/>
                <a:cs typeface="Arial" panose="020B0604020202020204" pitchFamily="34" charset="0"/>
              </a:rPr>
              <a:t>of teas, cakes and sweet </a:t>
            </a:r>
            <a:r>
              <a:rPr lang="en-GB" sz="2400" dirty="0" smtClean="0">
                <a:latin typeface="Arial" panose="020B0604020202020204" pitchFamily="34" charset="0"/>
                <a:cs typeface="Arial" panose="020B0604020202020204" pitchFamily="34" charset="0"/>
              </a:rPr>
              <a:t>pastries </a:t>
            </a:r>
            <a:r>
              <a:rPr lang="en-GB" sz="2400" dirty="0">
                <a:latin typeface="Arial" panose="020B0604020202020204" pitchFamily="34" charset="0"/>
                <a:cs typeface="Arial" panose="020B0604020202020204" pitchFamily="34" charset="0"/>
              </a:rPr>
              <a:t>from around the world. Margaret makes some of the sweet </a:t>
            </a:r>
            <a:r>
              <a:rPr lang="en-GB" sz="2400" dirty="0" smtClean="0">
                <a:latin typeface="Arial" panose="020B0604020202020204" pitchFamily="34" charset="0"/>
                <a:cs typeface="Arial" panose="020B0604020202020204" pitchFamily="34" charset="0"/>
              </a:rPr>
              <a:t>pastries </a:t>
            </a:r>
            <a:r>
              <a:rPr lang="en-GB" sz="2400" dirty="0">
                <a:latin typeface="Arial" panose="020B0604020202020204" pitchFamily="34" charset="0"/>
                <a:cs typeface="Arial" panose="020B0604020202020204" pitchFamily="34" charset="0"/>
              </a:rPr>
              <a:t>and cakes herself, but she also buys in some from local suppliers. They rent a property on the high street, which they have to pay the contents insurance for themselves.</a:t>
            </a: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They have a number of cash in flows and a number of cash </a:t>
            </a:r>
            <a:r>
              <a:rPr lang="en-GB" sz="2400" dirty="0" smtClean="0">
                <a:latin typeface="Arial" panose="020B0604020202020204" pitchFamily="34" charset="0"/>
                <a:cs typeface="Arial" panose="020B0604020202020204" pitchFamily="34" charset="0"/>
              </a:rPr>
              <a:t>out flows</a:t>
            </a:r>
            <a:r>
              <a:rPr lang="en-GB" sz="2400" dirty="0">
                <a:latin typeface="Arial" panose="020B0604020202020204" pitchFamily="34" charset="0"/>
                <a:cs typeface="Arial" panose="020B0604020202020204" pitchFamily="34" charset="0"/>
              </a:rPr>
              <a:t>.  If you were asked to give an example of a cash inflow and cash outflow for Geoff and Margaret’s business, you would need to ensure that your answer is in the context of their business </a:t>
            </a:r>
            <a:r>
              <a:rPr lang="en-GB" sz="2400" dirty="0" smtClean="0">
                <a:latin typeface="Arial" panose="020B0604020202020204" pitchFamily="34" charset="0"/>
                <a:cs typeface="Arial" panose="020B0604020202020204" pitchFamily="34" charset="0"/>
              </a:rPr>
              <a:t>i.e. </a:t>
            </a:r>
            <a:r>
              <a:rPr lang="en-GB" sz="2400" dirty="0">
                <a:latin typeface="Arial" panose="020B0604020202020204" pitchFamily="34" charset="0"/>
                <a:cs typeface="Arial" panose="020B0604020202020204" pitchFamily="34" charset="0"/>
              </a:rPr>
              <a:t>use examples specific to their business.  </a:t>
            </a:r>
          </a:p>
        </p:txBody>
      </p:sp>
    </p:spTree>
    <p:extLst>
      <p:ext uri="{BB962C8B-B14F-4D97-AF65-F5344CB8AC3E}">
        <p14:creationId xmlns:p14="http://schemas.microsoft.com/office/powerpoint/2010/main" val="505661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54385" y="1546412"/>
            <a:ext cx="11271450" cy="3662541"/>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just say sales and stock, you are showing you have the knowledge, but you are not showing you have applied it in the context of Geoff and Margaret</a:t>
            </a: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a:t>
            </a:r>
            <a:r>
              <a:rPr lang="en-GB" sz="2400" dirty="0" smtClean="0">
                <a:latin typeface="Arial" panose="020B0604020202020204" pitchFamily="34" charset="0"/>
                <a:cs typeface="Arial" panose="020B0604020202020204" pitchFamily="34" charset="0"/>
              </a:rPr>
              <a:t>say:</a:t>
            </a:r>
            <a:endParaRPr lang="en-GB" sz="2400" dirty="0">
              <a:latin typeface="Arial" panose="020B0604020202020204" pitchFamily="34" charset="0"/>
              <a:cs typeface="Arial" panose="020B0604020202020204" pitchFamily="34" charset="0"/>
            </a:endParaRPr>
          </a:p>
          <a:p>
            <a:pPr marL="906463" lvl="2"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cash received from selling cakes, pastries and teas</a:t>
            </a:r>
          </a:p>
          <a:p>
            <a:pPr marL="906463" lvl="2"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stocks of teas, pastries and cakes bought in from suppliers</a:t>
            </a:r>
          </a:p>
          <a:p>
            <a:pPr marL="906463" lvl="2"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stocks of ingredients used by Margaret to make cakes and sweet pastries; the examples would be applied in context, as they are specific to Geoff and Margaret’s tearoom.</a:t>
            </a:r>
          </a:p>
        </p:txBody>
      </p:sp>
    </p:spTree>
    <p:extLst>
      <p:ext uri="{BB962C8B-B14F-4D97-AF65-F5344CB8AC3E}">
        <p14:creationId xmlns:p14="http://schemas.microsoft.com/office/powerpoint/2010/main" val="829276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6369" y="1674574"/>
            <a:ext cx="11524129" cy="492442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Businesses need finance for a variety of </a:t>
            </a:r>
            <a:r>
              <a:rPr lang="en-GB" sz="2400" dirty="0" smtClean="0">
                <a:latin typeface="Arial" panose="020B0604020202020204" pitchFamily="34" charset="0"/>
                <a:cs typeface="Arial" panose="020B0604020202020204" pitchFamily="34" charset="0"/>
              </a:rPr>
              <a:t>reasons:</a:t>
            </a:r>
            <a:endParaRPr lang="en-GB" sz="2400" dirty="0">
              <a:latin typeface="Arial" panose="020B0604020202020204" pitchFamily="34" charset="0"/>
              <a:cs typeface="Arial" panose="020B0604020202020204" pitchFamily="34" charset="0"/>
            </a:endParaRP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start-up capital to set up the business</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working capital to pay for the day to day running expenses of the business</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to expand the business and pay for research into new products and services</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for capital expenditure to buy machinery and </a:t>
            </a:r>
            <a:r>
              <a:rPr lang="en-GB" sz="2400" dirty="0" smtClean="0">
                <a:latin typeface="Arial" panose="020B0604020202020204" pitchFamily="34" charset="0"/>
                <a:cs typeface="Arial" panose="020B0604020202020204" pitchFamily="34" charset="0"/>
              </a:rPr>
              <a:t>buildings.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Geoff </a:t>
            </a:r>
            <a:r>
              <a:rPr lang="en-GB" sz="2400" dirty="0">
                <a:latin typeface="Arial" panose="020B0604020202020204" pitchFamily="34" charset="0"/>
                <a:cs typeface="Arial" panose="020B0604020202020204" pitchFamily="34" charset="0"/>
              </a:rPr>
              <a:t>and Margaret are doing really well and have now decided to set up a mobile tearoom, as a separate business.  They will be taking their new service to big outdoor shows such as festivals, concerts and garden shows. They will use the </a:t>
            </a:r>
            <a:r>
              <a:rPr lang="en-GB" sz="2400" dirty="0" smtClean="0">
                <a:latin typeface="Arial" panose="020B0604020202020204" pitchFamily="34" charset="0"/>
                <a:cs typeface="Arial" panose="020B0604020202020204" pitchFamily="34" charset="0"/>
              </a:rPr>
              <a:t>tearoom </a:t>
            </a:r>
            <a:r>
              <a:rPr lang="en-GB" sz="2400" dirty="0">
                <a:latin typeface="Arial" panose="020B0604020202020204" pitchFamily="34" charset="0"/>
                <a:cs typeface="Arial" panose="020B0604020202020204" pitchFamily="34" charset="0"/>
              </a:rPr>
              <a:t>on the high street to make what they take with them.  They need help identifying their start-up capital and working capital as they have never gone ‘mobile’ before’.</a:t>
            </a:r>
          </a:p>
        </p:txBody>
      </p:sp>
    </p:spTree>
    <p:extLst>
      <p:ext uri="{BB962C8B-B14F-4D97-AF65-F5344CB8AC3E}">
        <p14:creationId xmlns:p14="http://schemas.microsoft.com/office/powerpoint/2010/main" val="154215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Mobile </a:t>
            </a:r>
            <a:r>
              <a:rPr lang="en-GB" sz="2800" b="1" dirty="0" smtClean="0">
                <a:solidFill>
                  <a:prstClr val="white"/>
                </a:solidFill>
                <a:latin typeface="Arial" panose="020B0604020202020204" pitchFamily="34" charset="0"/>
                <a:cs typeface="Arial" panose="020B0604020202020204" pitchFamily="34" charset="0"/>
              </a:rPr>
              <a:t>tearoom</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2" name="Table 1">
            <a:extLst>
              <a:ext uri="{FF2B5EF4-FFF2-40B4-BE49-F238E27FC236}">
                <a16:creationId xmlns:a16="http://schemas.microsoft.com/office/drawing/2014/main" id="{54C3B1D6-AF8C-4D6B-A0AA-9A2B3162EE5E}"/>
              </a:ext>
            </a:extLst>
          </p:cNvPr>
          <p:cNvGraphicFramePr>
            <a:graphicFrameLocks noGrp="1"/>
          </p:cNvGraphicFramePr>
          <p:nvPr>
            <p:extLst>
              <p:ext uri="{D42A27DB-BD31-4B8C-83A1-F6EECF244321}">
                <p14:modId xmlns:p14="http://schemas.microsoft.com/office/powerpoint/2010/main" val="3740805588"/>
              </p:ext>
            </p:extLst>
          </p:nvPr>
        </p:nvGraphicFramePr>
        <p:xfrm>
          <a:off x="601578" y="1525780"/>
          <a:ext cx="10948738" cy="4997370"/>
        </p:xfrm>
        <a:graphic>
          <a:graphicData uri="http://schemas.openxmlformats.org/drawingml/2006/table">
            <a:tbl>
              <a:tblPr firstRow="1" bandRow="1">
                <a:tableStyleId>{5202B0CA-FC54-4496-8BCA-5EF66A818D29}</a:tableStyleId>
              </a:tblPr>
              <a:tblGrid>
                <a:gridCol w="5474369">
                  <a:extLst>
                    <a:ext uri="{9D8B030D-6E8A-4147-A177-3AD203B41FA5}">
                      <a16:colId xmlns:a16="http://schemas.microsoft.com/office/drawing/2014/main" val="2352157243"/>
                    </a:ext>
                  </a:extLst>
                </a:gridCol>
                <a:gridCol w="5474369">
                  <a:extLst>
                    <a:ext uri="{9D8B030D-6E8A-4147-A177-3AD203B41FA5}">
                      <a16:colId xmlns:a16="http://schemas.microsoft.com/office/drawing/2014/main" val="4071414657"/>
                    </a:ext>
                  </a:extLst>
                </a:gridCol>
              </a:tblGrid>
              <a:tr h="810498">
                <a:tc>
                  <a:txBody>
                    <a:bodyPr/>
                    <a:lstStyle/>
                    <a:p>
                      <a:pPr algn="ctr"/>
                      <a:r>
                        <a:rPr lang="en-US" sz="2800" dirty="0" smtClean="0">
                          <a:latin typeface="Arial" panose="020B0604020202020204" pitchFamily="34" charset="0"/>
                          <a:cs typeface="Arial" panose="020B0604020202020204" pitchFamily="34" charset="0"/>
                        </a:rPr>
                        <a:t>Items start-up capital is needed </a:t>
                      </a:r>
                      <a:r>
                        <a:rPr lang="en-US" sz="2800" dirty="0">
                          <a:latin typeface="Arial" panose="020B0604020202020204" pitchFamily="34" charset="0"/>
                          <a:cs typeface="Arial" panose="020B0604020202020204" pitchFamily="34" charset="0"/>
                        </a:rPr>
                        <a:t>for</a:t>
                      </a:r>
                    </a:p>
                  </a:txBody>
                  <a:tcPr/>
                </a:tc>
                <a:tc>
                  <a:txBody>
                    <a:bodyPr/>
                    <a:lstStyle/>
                    <a:p>
                      <a:pPr algn="ctr"/>
                      <a:r>
                        <a:rPr lang="en-US" sz="2800" dirty="0" smtClean="0">
                          <a:latin typeface="Arial" panose="020B0604020202020204" pitchFamily="34" charset="0"/>
                          <a:cs typeface="Arial" panose="020B0604020202020204" pitchFamily="34" charset="0"/>
                        </a:rPr>
                        <a:t>Items working capital is needed </a:t>
                      </a:r>
                      <a:r>
                        <a:rPr lang="en-US" sz="2800" dirty="0">
                          <a:latin typeface="Arial" panose="020B0604020202020204" pitchFamily="34" charset="0"/>
                          <a:cs typeface="Arial" panose="020B0604020202020204" pitchFamily="34" charset="0"/>
                        </a:rPr>
                        <a:t>for</a:t>
                      </a:r>
                    </a:p>
                  </a:txBody>
                  <a:tcPr/>
                </a:tc>
                <a:extLst>
                  <a:ext uri="{0D108BD9-81ED-4DB2-BD59-A6C34878D82A}">
                    <a16:rowId xmlns:a16="http://schemas.microsoft.com/office/drawing/2014/main" val="1121952197"/>
                  </a:ext>
                </a:extLst>
              </a:tr>
              <a:tr h="810498">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05727248"/>
                  </a:ext>
                </a:extLst>
              </a:tr>
              <a:tr h="810498">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8692054"/>
                  </a:ext>
                </a:extLst>
              </a:tr>
              <a:tr h="810498">
                <a:tc>
                  <a:txBody>
                    <a:bodyPr/>
                    <a:lstStyle/>
                    <a:p>
                      <a:endParaRPr lang="en-US">
                        <a:latin typeface="Arial" panose="020B0604020202020204" pitchFamily="34" charset="0"/>
                        <a:cs typeface="Arial" panose="020B0604020202020204" pitchFamily="34" charset="0"/>
                      </a:endParaRPr>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2171493"/>
                  </a:ext>
                </a:extLst>
              </a:tr>
              <a:tr h="810498">
                <a:tc>
                  <a:txBody>
                    <a:bodyPr/>
                    <a:lstStyle/>
                    <a:p>
                      <a:endParaRPr lang="en-US">
                        <a:latin typeface="Arial" panose="020B0604020202020204" pitchFamily="34" charset="0"/>
                        <a:cs typeface="Arial" panose="020B0604020202020204" pitchFamily="34" charset="0"/>
                      </a:endParaRPr>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9351286"/>
                  </a:ext>
                </a:extLst>
              </a:tr>
              <a:tr h="810498">
                <a:tc>
                  <a:txBody>
                    <a:bodyPr/>
                    <a:lstStyle/>
                    <a:p>
                      <a:endParaRPr lang="en-US">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4526858"/>
                  </a:ext>
                </a:extLst>
              </a:tr>
            </a:tbl>
          </a:graphicData>
        </a:graphic>
      </p:graphicFrame>
    </p:spTree>
    <p:extLst>
      <p:ext uri="{BB962C8B-B14F-4D97-AF65-F5344CB8AC3E}">
        <p14:creationId xmlns:p14="http://schemas.microsoft.com/office/powerpoint/2010/main" val="268903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example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61610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Application is about using the information about the business and the nature of its business activities, when answering questions.  Application is not just stating the name of the business.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think about the business’s activities (what their business is and does) and put that business context into your answer.</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Think about the two examples used regarding Geoff and Margaret</a:t>
            </a:r>
          </a:p>
        </p:txBody>
      </p:sp>
    </p:spTree>
    <p:extLst>
      <p:ext uri="{BB962C8B-B14F-4D97-AF65-F5344CB8AC3E}">
        <p14:creationId xmlns:p14="http://schemas.microsoft.com/office/powerpoint/2010/main" val="16084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76998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On </a:t>
            </a:r>
            <a:r>
              <a:rPr lang="en-GB" sz="2400" b="1" dirty="0" smtClean="0">
                <a:latin typeface="Arial" panose="020B0604020202020204" pitchFamily="34" charset="0"/>
                <a:cs typeface="Arial" panose="020B0604020202020204" pitchFamily="34" charset="0"/>
              </a:rPr>
              <a:t>Worksheet A </a:t>
            </a:r>
            <a:r>
              <a:rPr lang="en-GB" sz="2400" dirty="0">
                <a:latin typeface="Arial" panose="020B0604020202020204" pitchFamily="34" charset="0"/>
                <a:cs typeface="Arial" panose="020B0604020202020204" pitchFamily="34" charset="0"/>
              </a:rPr>
              <a:t>there are four statements that have come from a business regarding financial information and </a:t>
            </a:r>
            <a:r>
              <a:rPr lang="en-GB" sz="2400" dirty="0" smtClean="0">
                <a:latin typeface="Arial" panose="020B0604020202020204" pitchFamily="34" charset="0"/>
                <a:cs typeface="Arial" panose="020B0604020202020204" pitchFamily="34" charset="0"/>
              </a:rPr>
              <a:t>decisions.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read each one and then decide if they are applied in the context of the </a:t>
            </a:r>
            <a:r>
              <a:rPr lang="en-GB" sz="2400" dirty="0" smtClean="0">
                <a:latin typeface="Arial" panose="020B0604020202020204" pitchFamily="34" charset="0"/>
                <a:cs typeface="Arial" panose="020B0604020202020204" pitchFamily="34" charset="0"/>
              </a:rPr>
              <a:t>business.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Make sure you explain your </a:t>
            </a:r>
            <a:r>
              <a:rPr lang="en-GB" sz="2400" dirty="0" smtClean="0">
                <a:latin typeface="Arial" panose="020B0604020202020204" pitchFamily="34" charset="0"/>
                <a:cs typeface="Arial" panose="020B0604020202020204" pitchFamily="34" charset="0"/>
              </a:rPr>
              <a:t>answers.</a:t>
            </a:r>
            <a:endParaRPr lang="en-GB" sz="2400" dirty="0">
              <a:latin typeface="Arial" panose="020B0604020202020204" pitchFamily="34" charset="0"/>
              <a:cs typeface="Arial" panose="020B0604020202020204" pitchFamily="34" charset="0"/>
            </a:endParaRP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Building an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a:t>
            </a:r>
            <a:r>
              <a:rPr lang="en-GB" sz="2400" b="1" dirty="0">
                <a:latin typeface="Arial" panose="020B0604020202020204" pitchFamily="34" charset="0"/>
                <a:cs typeface="Arial" panose="020B0604020202020204" pitchFamily="34" charset="0"/>
              </a:rPr>
              <a:t>Worksheet </a:t>
            </a:r>
            <a:r>
              <a:rPr lang="en-GB" sz="2400" b="1"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to help build your answer to the question below. We will work through it step by step.</a:t>
            </a:r>
          </a:p>
        </p:txBody>
      </p:sp>
      <p:sp>
        <p:nvSpPr>
          <p:cNvPr id="3" name="Rounded Rectangle 2"/>
          <p:cNvSpPr/>
          <p:nvPr/>
        </p:nvSpPr>
        <p:spPr>
          <a:xfrm>
            <a:off x="620110" y="2471700"/>
            <a:ext cx="10943240" cy="407701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US" sz="2400" dirty="0">
                <a:solidFill>
                  <a:schemeClr val="tx1"/>
                </a:solidFill>
                <a:latin typeface="Arial" panose="020B0604020202020204" pitchFamily="34" charset="0"/>
                <a:cs typeface="Arial" panose="020B0604020202020204" pitchFamily="34" charset="0"/>
              </a:rPr>
              <a:t>Jemma wants to open up a </a:t>
            </a:r>
            <a:r>
              <a:rPr lang="en-US" sz="2400" dirty="0" smtClean="0">
                <a:solidFill>
                  <a:schemeClr val="tx1"/>
                </a:solidFill>
                <a:latin typeface="Arial" panose="020B0604020202020204" pitchFamily="34" charset="0"/>
                <a:cs typeface="Arial" panose="020B0604020202020204" pitchFamily="34" charset="0"/>
              </a:rPr>
              <a:t>fused glass (this involves heating</a:t>
            </a:r>
            <a:r>
              <a:rPr lang="en-US" sz="2400" dirty="0">
                <a:solidFill>
                  <a:schemeClr val="tx1"/>
                </a:solidFill>
                <a:latin typeface="Arial" panose="020B0604020202020204" pitchFamily="34" charset="0"/>
                <a:cs typeface="Arial" panose="020B0604020202020204" pitchFamily="34" charset="0"/>
              </a:rPr>
              <a:t>, in a kiln, two or more pieces of glass until they fuse together into a single </a:t>
            </a:r>
            <a:r>
              <a:rPr lang="en-US" sz="2400" dirty="0" smtClean="0">
                <a:solidFill>
                  <a:schemeClr val="tx1"/>
                </a:solidFill>
                <a:latin typeface="Arial" panose="020B0604020202020204" pitchFamily="34" charset="0"/>
                <a:cs typeface="Arial" panose="020B0604020202020204" pitchFamily="34" charset="0"/>
              </a:rPr>
              <a:t>piece) studio </a:t>
            </a:r>
            <a:r>
              <a:rPr lang="en-US" sz="2400" dirty="0">
                <a:solidFill>
                  <a:schemeClr val="tx1"/>
                </a:solidFill>
                <a:latin typeface="Arial" panose="020B0604020202020204" pitchFamily="34" charset="0"/>
                <a:cs typeface="Arial" panose="020B0604020202020204" pitchFamily="34" charset="0"/>
              </a:rPr>
              <a:t>now she has finished college.  She has found a small </a:t>
            </a:r>
            <a:r>
              <a:rPr lang="en-US" sz="2400" dirty="0" smtClean="0">
                <a:solidFill>
                  <a:schemeClr val="tx1"/>
                </a:solidFill>
                <a:latin typeface="Arial" panose="020B0604020202020204" pitchFamily="34" charset="0"/>
                <a:cs typeface="Arial" panose="020B0604020202020204" pitchFamily="34" charset="0"/>
              </a:rPr>
              <a:t>studio / shop </a:t>
            </a:r>
            <a:r>
              <a:rPr lang="en-US" sz="2400" dirty="0">
                <a:solidFill>
                  <a:schemeClr val="tx1"/>
                </a:solidFill>
                <a:latin typeface="Arial" panose="020B0604020202020204" pitchFamily="34" charset="0"/>
                <a:cs typeface="Arial" panose="020B0604020202020204" pitchFamily="34" charset="0"/>
              </a:rPr>
              <a:t>she could rent in a seaside town about 10 miles from where she lives.  In order to set up her business she will need a kiln, glass cutting tools, vacuum cleaner, cutting mat, paints as well as some other smaller items of equipment and furniture for the studio.  She has some savings, but thinks she will need some additional finance to help get her set up. She is considering one of the following; taking out a bank overdraft, leasing space in a kiln or taking out a bank loan.  </a:t>
            </a:r>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10714</TotalTime>
  <Words>2439</Words>
  <Application>Microsoft Office PowerPoint</Application>
  <PresentationFormat>Widescreen</PresentationFormat>
  <Paragraphs>134</Paragraphs>
  <Slides>20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Segoe Print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172</cp:revision>
  <cp:lastPrinted>2018-01-14T21:28:16Z</cp:lastPrinted>
  <dcterms:created xsi:type="dcterms:W3CDTF">2018-01-14T21:11:47Z</dcterms:created>
  <dcterms:modified xsi:type="dcterms:W3CDTF">2019-07-10T16:01:50Z</dcterms:modified>
</cp:coreProperties>
</file>