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262" r:id="rId9"/>
    <p:sldId id="339" r:id="rId10"/>
    <p:sldId id="340" r:id="rId11"/>
    <p:sldId id="336" r:id="rId12"/>
    <p:sldId id="33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DA0FF-2FC8-495F-93B2-B01565108639}" v="2" dt="2026-01-07T10:01:49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0:05:45.381" v="64" actId="114"/>
      <pc:docMkLst>
        <pc:docMk/>
      </pc:docMkLst>
      <pc:sldChg chg="modSp mod">
        <pc:chgData name="Karolyn Feliciani" userId="4076af5d-4c02-40b8-bc9d-56f6c404e751" providerId="ADAL" clId="{099CAC30-79AE-4DCE-97A7-3B8E8A0057CB}" dt="2026-01-07T10:03:03.004" v="34" actId="20577"/>
        <pc:sldMkLst>
          <pc:docMk/>
          <pc:sldMk cId="1537033953" sldId="262"/>
        </pc:sldMkLst>
        <pc:graphicFrameChg chg="modGraphic">
          <ac:chgData name="Karolyn Feliciani" userId="4076af5d-4c02-40b8-bc9d-56f6c404e751" providerId="ADAL" clId="{099CAC30-79AE-4DCE-97A7-3B8E8A0057CB}" dt="2026-01-07T10:03:03.004" v="34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099CAC30-79AE-4DCE-97A7-3B8E8A0057CB}" dt="2026-01-07T10:02:21.397" v="15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02:21.397" v="1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02:48.922" v="30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02:48.922" v="30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05:45.381" v="64" actId="114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1-07T10:05:45.381" v="64" actId="114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1-07T10:04:11.335" v="61" actId="1076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04:11.335" v="61" actId="1076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02:07.630" v="11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0:03:31.396" v="49" actId="313"/>
        <pc:sldMkLst>
          <pc:docMk/>
          <pc:sldMk cId="150722256" sldId="339"/>
        </pc:sldMkLst>
        <pc:spChg chg="mod">
          <ac:chgData name="Karolyn Feliciani" userId="4076af5d-4c02-40b8-bc9d-56f6c404e751" providerId="ADAL" clId="{099CAC30-79AE-4DCE-97A7-3B8E8A0057CB}" dt="2026-01-07T10:03:31.396" v="49" actId="313"/>
          <ac:spMkLst>
            <pc:docMk/>
            <pc:sldMk cId="150722256" sldId="339"/>
            <ac:spMk id="4" creationId="{CE4F5310-A989-704D-D819-45782B846DA6}"/>
          </ac:spMkLst>
        </pc:spChg>
      </pc:sldChg>
      <pc:sldChg chg="modSp mod">
        <pc:chgData name="Karolyn Feliciani" userId="4076af5d-4c02-40b8-bc9d-56f6c404e751" providerId="ADAL" clId="{099CAC30-79AE-4DCE-97A7-3B8E8A0057CB}" dt="2026-01-07T10:03:44.025" v="53" actId="20577"/>
        <pc:sldMkLst>
          <pc:docMk/>
          <pc:sldMk cId="2221617944" sldId="340"/>
        </pc:sldMkLst>
        <pc:graphicFrameChg chg="modGraphic">
          <ac:chgData name="Karolyn Feliciani" userId="4076af5d-4c02-40b8-bc9d-56f6c404e751" providerId="ADAL" clId="{099CAC30-79AE-4DCE-97A7-3B8E8A0057CB}" dt="2026-01-07T10:03:44.025" v="53" actId="20577"/>
          <ac:graphicFrameMkLst>
            <pc:docMk/>
            <pc:sldMk cId="2221617944" sldId="340"/>
            <ac:graphicFrameMk id="7" creationId="{2CC6B0DA-5663-52A8-1DCD-6D7F60A29B6D}"/>
          </ac:graphicFrameMkLst>
        </pc:graphicFrameChg>
      </pc:sldChg>
      <pc:sldChg chg="modSp add mod">
        <pc:chgData name="Karolyn Feliciani" userId="4076af5d-4c02-40b8-bc9d-56f6c404e751" providerId="ADAL" clId="{099CAC30-79AE-4DCE-97A7-3B8E8A0057CB}" dt="2026-01-07T10:02:02.813" v="10" actId="1076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02:02.813" v="10" actId="1076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redo custSel addSld delSld modSld sldOrd">
      <pc:chgData name="Lizzie Gauntlett" userId="1dc7c36a1b1a647d" providerId="LiveId" clId="{C1DC5315-D282-429F-B35A-871ABF7A65E8}" dt="2025-12-10T10:56:53.519" v="1687" actId="27636"/>
      <pc:docMkLst>
        <pc:docMk/>
      </pc:docMkLst>
      <pc:sldChg chg="modSp mod ord">
        <pc:chgData name="Lizzie Gauntlett" userId="1dc7c36a1b1a647d" providerId="LiveId" clId="{C1DC5315-D282-429F-B35A-871ABF7A65E8}" dt="2025-12-10T10:50:35.557" v="1173" actId="14734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12-10T10:47:28.571" v="818" actId="313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1DC5315-D282-429F-B35A-871ABF7A65E8}" dt="2025-12-10T10:50:35.557" v="1173" actId="14734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ord">
        <pc:chgData name="Lizzie Gauntlett" userId="1dc7c36a1b1a647d" providerId="LiveId" clId="{C1DC5315-D282-429F-B35A-871ABF7A65E8}" dt="2025-12-10T10:47:08.341" v="805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2-10T10:47:08.341" v="80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Lizzie Gauntlett" userId="1dc7c36a1b1a647d" providerId="LiveId" clId="{C1DC5315-D282-429F-B35A-871ABF7A65E8}" dt="2025-12-10T10:46:59.497" v="802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2-10T10:45:44.446" v="723" actId="20577"/>
          <ac:spMkLst>
            <pc:docMk/>
            <pc:sldMk cId="2489020089" sldId="322"/>
            <ac:spMk id="2" creationId="{9DB82052-FB06-EB29-235D-D895AFE80018}"/>
          </ac:spMkLst>
        </pc:spChg>
        <pc:spChg chg="add del mod">
          <ac:chgData name="Lizzie Gauntlett" userId="1dc7c36a1b1a647d" providerId="LiveId" clId="{C1DC5315-D282-429F-B35A-871ABF7A65E8}" dt="2025-12-10T10:46:59.497" v="802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Lizzie Gauntlett" userId="1dc7c36a1b1a647d" providerId="LiveId" clId="{C1DC5315-D282-429F-B35A-871ABF7A65E8}" dt="2025-12-10T10:56:53.519" v="1687" actId="27636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2-10T10:54:54.144" v="1439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2-10T10:56:53.519" v="1687" actId="27636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Lizzie Gauntlett" userId="1dc7c36a1b1a647d" providerId="LiveId" clId="{C1DC5315-D282-429F-B35A-871ABF7A65E8}" dt="2025-12-10T10:56:42.286" v="1679" actId="107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">
        <pc:chgData name="Lizzie Gauntlett" userId="1dc7c36a1b1a647d" providerId="LiveId" clId="{C1DC5315-D282-429F-B35A-871ABF7A65E8}" dt="2025-12-10T10:54:38.491" v="1410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2-10T10:54:38.491" v="141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add mod">
        <pc:chgData name="Lizzie Gauntlett" userId="1dc7c36a1b1a647d" providerId="LiveId" clId="{C1DC5315-D282-429F-B35A-871ABF7A65E8}" dt="2025-12-10T10:45:01.233" v="703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2-10T10:21:12.661" v="48" actId="20577"/>
          <ac:spMkLst>
            <pc:docMk/>
            <pc:sldMk cId="2185037172" sldId="338"/>
            <ac:spMk id="2" creationId="{17B9AAED-76D2-A879-90A1-DF62ACF5E452}"/>
          </ac:spMkLst>
        </pc:spChg>
        <pc:spChg chg="mod">
          <ac:chgData name="Lizzie Gauntlett" userId="1dc7c36a1b1a647d" providerId="LiveId" clId="{C1DC5315-D282-429F-B35A-871ABF7A65E8}" dt="2025-12-10T10:45:01.233" v="70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addSp modSp add mod">
        <pc:chgData name="Lizzie Gauntlett" userId="1dc7c36a1b1a647d" providerId="LiveId" clId="{C1DC5315-D282-429F-B35A-871ABF7A65E8}" dt="2025-12-10T10:53:18.885" v="1210" actId="113"/>
        <pc:sldMkLst>
          <pc:docMk/>
          <pc:sldMk cId="150722256" sldId="339"/>
        </pc:sldMkLst>
        <pc:spChg chg="mod">
          <ac:chgData name="Lizzie Gauntlett" userId="1dc7c36a1b1a647d" providerId="LiveId" clId="{C1DC5315-D282-429F-B35A-871ABF7A65E8}" dt="2025-12-10T10:53:18.885" v="1210" actId="113"/>
          <ac:spMkLst>
            <pc:docMk/>
            <pc:sldMk cId="150722256" sldId="339"/>
            <ac:spMk id="4" creationId="{CE4F5310-A989-704D-D819-45782B846DA6}"/>
          </ac:spMkLst>
        </pc:spChg>
      </pc:sldChg>
      <pc:sldChg chg="modSp add mod">
        <pc:chgData name="Lizzie Gauntlett" userId="1dc7c36a1b1a647d" providerId="LiveId" clId="{C1DC5315-D282-429F-B35A-871ABF7A65E8}" dt="2025-12-10T10:53:56.153" v="1238" actId="14734"/>
        <pc:sldMkLst>
          <pc:docMk/>
          <pc:sldMk cId="2221617944" sldId="340"/>
        </pc:sldMkLst>
        <pc:graphicFrameChg chg="mod modGraphic">
          <ac:chgData name="Lizzie Gauntlett" userId="1dc7c36a1b1a647d" providerId="LiveId" clId="{C1DC5315-D282-429F-B35A-871ABF7A65E8}" dt="2025-12-10T10:53:56.153" v="1238" actId="14734"/>
          <ac:graphicFrameMkLst>
            <pc:docMk/>
            <pc:sldMk cId="2221617944" sldId="340"/>
            <ac:graphicFrameMk id="7" creationId="{2CC6B0DA-5663-52A8-1DCD-6D7F60A29B6D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13151"/>
            <a:ext cx="11117656" cy="2240734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Explain experimental groups and control groups</a:t>
            </a:r>
          </a:p>
          <a:p>
            <a:r>
              <a:rPr lang="en-GB" dirty="0"/>
              <a:t>Explain experimental conditions and operationalising variables</a:t>
            </a:r>
          </a:p>
          <a:p>
            <a:r>
              <a:rPr lang="en-GB" dirty="0"/>
              <a:t>Apply knowledge of the experimental method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Vocabulary check - remind yourself of the definition of experiment, and independent variable and dependent </a:t>
            </a:r>
            <a:r>
              <a:rPr lang="en-GB" dirty="0" err="1">
                <a:latin typeface="Arial"/>
                <a:cs typeface="Arial"/>
              </a:rPr>
              <a:t>variable.Test</a:t>
            </a:r>
            <a:r>
              <a:rPr lang="en-GB" dirty="0">
                <a:latin typeface="Arial"/>
                <a:cs typeface="Arial"/>
              </a:rPr>
              <a:t> your partner.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GB" dirty="0" err="1"/>
              <a:t>ey</a:t>
            </a:r>
            <a:r>
              <a:rPr lang="en-GB" dirty="0"/>
              <a:t>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experimental group </a:t>
            </a:r>
            <a:r>
              <a:rPr lang="en-US" dirty="0"/>
              <a:t>is the:</a:t>
            </a:r>
          </a:p>
          <a:p>
            <a:pPr marL="0" indent="0">
              <a:buNone/>
            </a:pPr>
            <a:r>
              <a:rPr lang="en-US" dirty="0"/>
              <a:t>‘participants who experience the experimental condition(s)’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control group </a:t>
            </a:r>
            <a:r>
              <a:rPr lang="en-US" dirty="0"/>
              <a:t>is the:</a:t>
            </a:r>
          </a:p>
          <a:p>
            <a:pPr marL="0" indent="0">
              <a:buNone/>
            </a:pPr>
            <a:r>
              <a:rPr lang="en-GB" dirty="0"/>
              <a:t>‘participants who do not experience the experimental condition(s) and are used as a comparison group’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041821359"/>
              </p:ext>
            </p:extLst>
          </p:nvPr>
        </p:nvGraphicFramePr>
        <p:xfrm>
          <a:off x="180000" y="2202498"/>
          <a:ext cx="11859600" cy="415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218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19251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2964900">
                  <a:extLst>
                    <a:ext uri="{9D8B030D-6E8A-4147-A177-3AD203B41FA5}">
                      <a16:colId xmlns:a16="http://schemas.microsoft.com/office/drawing/2014/main" val="1961464164"/>
                    </a:ext>
                  </a:extLst>
                </a:gridCol>
              </a:tblGrid>
              <a:tr h="104104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A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im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Experimental group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Control group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973616"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investigate if drinking coffee makes your reaction time faster.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4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test whether the amount of sleep you get affects your concentration.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263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 investigate whether listening to music improves recall.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5082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To test whether rewards encourage students to study.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E54AD-2C96-CA12-0390-4451A88D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4C1D-8454-F9EE-2024-A9FAC75B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GB" dirty="0" err="1"/>
              <a:t>ey</a:t>
            </a:r>
            <a:r>
              <a:rPr lang="en-GB" dirty="0"/>
              <a:t>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6EB04B-FEC7-E1BD-9671-3812C1C901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F5310-A989-704D-D819-45782B84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/>
              <a:t>Experimental conditions </a:t>
            </a:r>
            <a:r>
              <a:rPr lang="en-US" dirty="0"/>
              <a:t>are:</a:t>
            </a:r>
          </a:p>
          <a:p>
            <a:pPr marL="0" indent="0">
              <a:buNone/>
            </a:pPr>
            <a:r>
              <a:rPr lang="en-US" dirty="0"/>
              <a:t>‘levels of the independent variable that are manipulated in an experiment’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Operationalised</a:t>
            </a:r>
            <a:r>
              <a:rPr lang="en-US" dirty="0"/>
              <a:t> means: </a:t>
            </a:r>
          </a:p>
          <a:p>
            <a:pPr marL="0" indent="0">
              <a:buNone/>
            </a:pPr>
            <a:r>
              <a:rPr lang="en-US" dirty="0"/>
              <a:t>‘defining a variable or </a:t>
            </a:r>
            <a:r>
              <a:rPr lang="en-US" dirty="0" err="1"/>
              <a:t>behavioural</a:t>
            </a:r>
            <a:r>
              <a:rPr lang="en-US" dirty="0"/>
              <a:t> category so it can be accurately measured or observed’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8666-B5C6-0DFB-1FF6-77E92659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1700-F92B-5E9E-7509-973E32F6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CC6B0DA-5663-52A8-1DCD-6D7F60A29B6D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039129787"/>
              </p:ext>
            </p:extLst>
          </p:nvPr>
        </p:nvGraphicFramePr>
        <p:xfrm>
          <a:off x="180000" y="2202498"/>
          <a:ext cx="11859600" cy="415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469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111689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3250442">
                  <a:extLst>
                    <a:ext uri="{9D8B030D-6E8A-4147-A177-3AD203B41FA5}">
                      <a16:colId xmlns:a16="http://schemas.microsoft.com/office/drawing/2014/main" val="1961464164"/>
                    </a:ext>
                  </a:extLst>
                </a:gridCol>
              </a:tblGrid>
              <a:tr h="104104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A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im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2400" b="1" i="0" kern="1200" dirty="0" err="1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perationalised</a:t>
                      </a:r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IV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GB" sz="2400" b="1" i="0" kern="1200" dirty="0" err="1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perationalised</a:t>
                      </a:r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DV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973616"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investigate if drinking coffee makes your reaction time faster.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4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test whether the amount of sleep you get affects your concentration.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263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 investigate whether listening to music improves recall.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5082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To test whether rewards encourage students to study.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61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893988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Class discussion: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Why is operationalising the IV and DV important?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would happen if experimenters did not do this?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Can you think of any examples?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Create your own experiment for the following aim: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‘To investigate how stress affects athlete’s performance’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must include:</a:t>
            </a:r>
          </a:p>
          <a:p>
            <a:r>
              <a:rPr lang="en-US" dirty="0"/>
              <a:t>IV (</a:t>
            </a:r>
            <a:r>
              <a:rPr lang="en-US" dirty="0" err="1"/>
              <a:t>operationalised</a:t>
            </a:r>
            <a:r>
              <a:rPr lang="en-US" dirty="0"/>
              <a:t>)</a:t>
            </a:r>
          </a:p>
          <a:p>
            <a:r>
              <a:rPr lang="en-US" dirty="0"/>
              <a:t>DV (</a:t>
            </a:r>
            <a:r>
              <a:rPr lang="en-US" dirty="0" err="1"/>
              <a:t>operationalised</a:t>
            </a:r>
            <a:r>
              <a:rPr lang="en-US" dirty="0"/>
              <a:t>)</a:t>
            </a:r>
          </a:p>
          <a:p>
            <a:r>
              <a:rPr lang="en-US" dirty="0"/>
              <a:t>Experimental group</a:t>
            </a:r>
          </a:p>
          <a:p>
            <a:r>
              <a:rPr lang="en-US" dirty="0"/>
              <a:t>Control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7VPTP7ZE6X33-783906844-8159</_dlc_DocId>
    <_dlc_DocIdUrl xmlns="9ad1216b-cdc1-40e2-a0c2-94597fd44697">
      <Url>https://cambridgeorg.sharepoint.com/sites/cie/education/pd/Curriculum_Support/_layouts/15/DocIdRedir.aspx?ID=7VPTP7ZE6X33-783906844-8159</Url>
      <Description>7VPTP7ZE6X33-783906844-8159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3C55B42-ACA6-49E3-B22C-53B4F1063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367</TotalTime>
  <Words>301</Words>
  <Application>Microsoft Office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Scenarios </vt:lpstr>
      <vt:lpstr>Key terms</vt:lpstr>
      <vt:lpstr>Scenarios 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19018d34-1c91-45ab-b4be-e75188f6bd66</vt:lpwstr>
  </property>
</Properties>
</file>