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4" r:id="rId2"/>
    <p:sldId id="285" r:id="rId3"/>
    <p:sldId id="272" r:id="rId4"/>
    <p:sldId id="266" r:id="rId5"/>
    <p:sldId id="286" r:id="rId6"/>
    <p:sldId id="258" r:id="rId7"/>
    <p:sldId id="27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83577" autoAdjust="0"/>
  </p:normalViewPr>
  <p:slideViewPr>
    <p:cSldViewPr snapToGrid="0">
      <p:cViewPr varScale="1">
        <p:scale>
          <a:sx n="79" d="100"/>
          <a:sy n="79" d="100"/>
        </p:scale>
        <p:origin x="114" y="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A861C3-EC11-4C6C-9C2F-CDF647A51466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A844C-D63A-4C85-A6A1-A69DAB6CCC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341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A844C-D63A-4C85-A6A1-A69DAB6CCC7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487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Example of combined probability</a:t>
            </a:r>
            <a:r>
              <a:rPr lang="en-GB" baseline="0" dirty="0"/>
              <a:t> that can be approached using tree diagrams, but with conditional probability.</a:t>
            </a:r>
          </a:p>
          <a:p>
            <a:r>
              <a:rPr lang="en-GB" baseline="0" dirty="0"/>
              <a:t>The next six slides work through this a step at a time. It is important to get the pupils to visualise the situation after the first sweet has been drawn to let them see the conditional probabilities.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A844C-D63A-4C85-A6A1-A69DAB6CCC7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4647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A844C-D63A-4C85-A6A1-A69DAB6CCC7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4647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</a:t>
            </a:r>
            <a:r>
              <a:rPr lang="en-GB" baseline="0" dirty="0"/>
              <a:t> question can be answered using a tree diagram. It is important to stress to the students that there are two types of tree diagram questions: Those with replacement and those without and that when two things are removed at the same time this is without replacement.</a:t>
            </a:r>
          </a:p>
          <a:p>
            <a:r>
              <a:rPr lang="en-GB" baseline="0" dirty="0"/>
              <a:t>You can also use this example to demonstrate how to solve problems of this nature without using a tree diagram – see the next slide.</a:t>
            </a:r>
          </a:p>
          <a:p>
            <a:endParaRPr lang="en-GB" baseline="0" dirty="0"/>
          </a:p>
          <a:p>
            <a:r>
              <a:rPr lang="en-GB" dirty="0"/>
              <a:t>Encourage</a:t>
            </a:r>
            <a:r>
              <a:rPr lang="en-GB" baseline="0" dirty="0"/>
              <a:t> students to see that they can answer questions that may require a tree diagram without a tree diagram by listing the possible outcomes and then finding the associated probabilities by multiplying the relevant fractions together, before adding up the results they need.</a:t>
            </a:r>
          </a:p>
          <a:p>
            <a:r>
              <a:rPr lang="en-GB" baseline="0" dirty="0"/>
              <a:t>Note this question is easier to answer by doing 1 – the answers not coloured in orange – another key teaching point. A great question is to ask students if they can see another way to get the answer.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A844C-D63A-4C85-A6A1-A69DAB6CCC7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3106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Plenary question to encourage</a:t>
            </a:r>
            <a:r>
              <a:rPr lang="en-GB" baseline="0" dirty="0"/>
              <a:t> students to recognise that it is often easier to do 1 – the probability they need.</a:t>
            </a:r>
          </a:p>
          <a:p>
            <a:r>
              <a:rPr lang="en-GB" baseline="0" dirty="0"/>
              <a:t>This question can also be used to encourage students to move away from using tree diagrams.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5A844C-D63A-4C85-A6A1-A69DAB6CCC7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67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FD841-81A1-41C5-95B1-EF6AB880CCB1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E462D-A301-4193-BEC3-161C519056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136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FD841-81A1-41C5-95B1-EF6AB880CCB1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E462D-A301-4193-BEC3-161C519056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000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FD841-81A1-41C5-95B1-EF6AB880CCB1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E462D-A301-4193-BEC3-161C519056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161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FD841-81A1-41C5-95B1-EF6AB880CCB1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E462D-A301-4193-BEC3-161C519056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937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FD841-81A1-41C5-95B1-EF6AB880CCB1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E462D-A301-4193-BEC3-161C519056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786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FD841-81A1-41C5-95B1-EF6AB880CCB1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E462D-A301-4193-BEC3-161C519056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776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FD841-81A1-41C5-95B1-EF6AB880CCB1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E462D-A301-4193-BEC3-161C519056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482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FD841-81A1-41C5-95B1-EF6AB880CCB1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E462D-A301-4193-BEC3-161C519056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1766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FD841-81A1-41C5-95B1-EF6AB880CCB1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E462D-A301-4193-BEC3-161C519056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532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FD841-81A1-41C5-95B1-EF6AB880CCB1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E462D-A301-4193-BEC3-161C519056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497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FD841-81A1-41C5-95B1-EF6AB880CCB1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E462D-A301-4193-BEC3-161C519056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821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FD841-81A1-41C5-95B1-EF6AB880CCB1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E462D-A301-4193-BEC3-161C519056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455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2"/>
          <p:cNvSpPr txBox="1">
            <a:spLocks noChangeArrowheads="1"/>
          </p:cNvSpPr>
          <p:nvPr/>
        </p:nvSpPr>
        <p:spPr bwMode="auto">
          <a:xfrm>
            <a:off x="658285" y="1909763"/>
            <a:ext cx="11203863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2600" b="1" dirty="0" smtClean="0">
                <a:latin typeface="Arial" charset="0"/>
                <a:cs typeface="Arial" charset="0"/>
              </a:rPr>
              <a:t>Teaching </a:t>
            </a:r>
            <a:r>
              <a:rPr lang="en-GB" altLang="en-US" sz="2600" b="1" dirty="0" smtClean="0">
                <a:latin typeface="Arial" charset="0"/>
                <a:cs typeface="Arial" charset="0"/>
              </a:rPr>
              <a:t>Pack </a:t>
            </a:r>
            <a:r>
              <a:rPr lang="en-GB" altLang="en-US" sz="2600" b="1" dirty="0">
                <a:latin typeface="Arial" charset="0"/>
                <a:cs typeface="Arial" charset="0"/>
              </a:rPr>
              <a:t>– </a:t>
            </a:r>
            <a:r>
              <a:rPr lang="en-GB" altLang="en-US" sz="2600" b="1" dirty="0" smtClean="0">
                <a:latin typeface="Arial" charset="0"/>
                <a:cs typeface="Arial" charset="0"/>
              </a:rPr>
              <a:t>Probability of combined events</a:t>
            </a:r>
            <a:endParaRPr lang="en-GB" altLang="en-US" sz="2600" b="1" dirty="0">
              <a:latin typeface="Arial" charset="0"/>
              <a:cs typeface="Arial" charset="0"/>
            </a:endParaRPr>
          </a:p>
          <a:p>
            <a:endParaRPr lang="en-GB" altLang="en-US" sz="1600" b="1" dirty="0">
              <a:latin typeface="Arial" charset="0"/>
              <a:cs typeface="Arial" charset="0"/>
            </a:endParaRPr>
          </a:p>
          <a:p>
            <a:r>
              <a:rPr lang="en-GB" altLang="en-US" sz="2600" dirty="0">
                <a:latin typeface="Arial" charset="0"/>
                <a:cs typeface="Arial" charset="0"/>
              </a:rPr>
              <a:t>Lesson </a:t>
            </a:r>
            <a:r>
              <a:rPr lang="en-GB" altLang="en-US" sz="2600" dirty="0" smtClean="0">
                <a:latin typeface="Arial" charset="0"/>
                <a:cs typeface="Arial" charset="0"/>
              </a:rPr>
              <a:t>5 – </a:t>
            </a:r>
            <a:r>
              <a:rPr lang="en-US" altLang="en-US" sz="2600" dirty="0">
                <a:latin typeface="Arial" charset="0"/>
                <a:cs typeface="Arial" charset="0"/>
              </a:rPr>
              <a:t>Tree diagrams and more complex probabilities</a:t>
            </a:r>
            <a:endParaRPr lang="en-GB" altLang="en-US" sz="2600" dirty="0">
              <a:latin typeface="Arial" charset="0"/>
              <a:cs typeface="Arial" charset="0"/>
            </a:endParaRPr>
          </a:p>
          <a:p>
            <a:endParaRPr lang="en-GB" altLang="en-US" dirty="0">
              <a:latin typeface="Arial" charset="0"/>
              <a:cs typeface="Arial" charset="0"/>
            </a:endParaRPr>
          </a:p>
          <a:p>
            <a:r>
              <a:rPr lang="en-GB" altLang="en-US" sz="2600" b="1">
                <a:solidFill>
                  <a:srgbClr val="EA5B0C"/>
                </a:solidFill>
                <a:latin typeface="Arial" charset="0"/>
                <a:cs typeface="Arial" charset="0"/>
              </a:rPr>
              <a:t>Cambridge </a:t>
            </a:r>
            <a:r>
              <a:rPr lang="en-GB" altLang="en-US" sz="2600" b="1" smtClean="0">
                <a:solidFill>
                  <a:srgbClr val="EA5B0C"/>
                </a:solidFill>
                <a:latin typeface="Arial" charset="0"/>
                <a:cs typeface="Arial" charset="0"/>
              </a:rPr>
              <a:t>IGCSE</a:t>
            </a:r>
            <a:r>
              <a:rPr lang="en-GB" sz="2600" b="1" baseline="3000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™</a:t>
            </a:r>
            <a:endParaRPr lang="en-GB" altLang="en-US" sz="2600" b="1" baseline="30000" dirty="0">
              <a:solidFill>
                <a:srgbClr val="EA5B0C"/>
              </a:solidFill>
              <a:latin typeface="Arial" charset="0"/>
              <a:cs typeface="Arial" charset="0"/>
            </a:endParaRPr>
          </a:p>
          <a:p>
            <a:r>
              <a:rPr lang="en-GB" altLang="en-US" sz="2600" dirty="0">
                <a:solidFill>
                  <a:srgbClr val="EA5B0C"/>
                </a:solidFill>
                <a:latin typeface="Arial" charset="0"/>
                <a:cs typeface="Arial" charset="0"/>
              </a:rPr>
              <a:t>Mathematics 0580</a:t>
            </a:r>
          </a:p>
        </p:txBody>
      </p:sp>
      <p:pic>
        <p:nvPicPr>
          <p:cNvPr id="2051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17" y="452439"/>
            <a:ext cx="40470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TextBox 4"/>
          <p:cNvSpPr txBox="1">
            <a:spLocks noChangeArrowheads="1"/>
          </p:cNvSpPr>
          <p:nvPr/>
        </p:nvSpPr>
        <p:spPr bwMode="auto">
          <a:xfrm>
            <a:off x="658284" y="6238876"/>
            <a:ext cx="4129616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 altLang="en-US" sz="1400">
                <a:latin typeface="Arial" charset="0"/>
                <a:cs typeface="Arial" charset="0"/>
              </a:rPr>
              <a:t>Version 1.0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1667" y="6169026"/>
            <a:ext cx="1291167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5233" y="3033714"/>
            <a:ext cx="3657600" cy="274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3349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1"/>
            <a:ext cx="12192000" cy="120967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63538"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Lesson objectives</a:t>
            </a: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334298" y="1663287"/>
            <a:ext cx="1152340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To be able to use tree diagrams to find the probability of more complex combined events involving conditional probability.</a:t>
            </a:r>
          </a:p>
        </p:txBody>
      </p:sp>
    </p:spTree>
    <p:extLst>
      <p:ext uri="{BB962C8B-B14F-4D97-AF65-F5344CB8AC3E}">
        <p14:creationId xmlns:p14="http://schemas.microsoft.com/office/powerpoint/2010/main" val="312084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Text Box 5"/>
          <p:cNvSpPr txBox="1">
            <a:spLocks noChangeArrowheads="1"/>
          </p:cNvSpPr>
          <p:nvPr/>
        </p:nvSpPr>
        <p:spPr bwMode="auto">
          <a:xfrm>
            <a:off x="334297" y="1643358"/>
            <a:ext cx="11523406" cy="332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Four pairs of socks are jumbled up in a drawer. If you put your hand in without looking, how many socks must you take out to be certain of getting a matching pair?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n-GB" altLang="en-US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if there were 5 pairs?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 6?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Generalise!</a:t>
            </a:r>
          </a:p>
        </p:txBody>
      </p:sp>
      <p:sp>
        <p:nvSpPr>
          <p:cNvPr id="126980" name="Text Box 6"/>
          <p:cNvSpPr txBox="1">
            <a:spLocks noChangeArrowheads="1"/>
          </p:cNvSpPr>
          <p:nvPr/>
        </p:nvSpPr>
        <p:spPr bwMode="auto">
          <a:xfrm>
            <a:off x="2710712" y="1812606"/>
            <a:ext cx="2496025" cy="1587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000000"/>
              </a:solidFill>
            </a:endParaRPr>
          </a:p>
        </p:txBody>
      </p:sp>
      <p:pic>
        <p:nvPicPr>
          <p:cNvPr id="12698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284" y="4400562"/>
            <a:ext cx="2935047" cy="2029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-12192" y="-12192"/>
            <a:ext cx="12192000" cy="120967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63538"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</p:spTree>
    <p:extLst>
      <p:ext uri="{BB962C8B-B14F-4D97-AF65-F5344CB8AC3E}">
        <p14:creationId xmlns:p14="http://schemas.microsoft.com/office/powerpoint/2010/main" val="3170706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Box 3"/>
          <p:cNvSpPr txBox="1">
            <a:spLocks noChangeArrowheads="1"/>
          </p:cNvSpPr>
          <p:nvPr/>
        </p:nvSpPr>
        <p:spPr bwMode="auto">
          <a:xfrm>
            <a:off x="324465" y="1275855"/>
            <a:ext cx="1164139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 a bag, there are 3 milk chocolates (M) and 2 dark chocolates (D). If I pick a sweet from the bag, eat it, and then take a second sweet from the bag, what is the probability that they are different types of chocolate? </a:t>
            </a:r>
          </a:p>
        </p:txBody>
      </p:sp>
      <p:sp>
        <p:nvSpPr>
          <p:cNvPr id="4" name="Rectangle 3"/>
          <p:cNvSpPr/>
          <p:nvPr/>
        </p:nvSpPr>
        <p:spPr>
          <a:xfrm>
            <a:off x="-12192" y="-12192"/>
            <a:ext cx="12192000" cy="120967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63538"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201704" y="3236860"/>
            <a:ext cx="3182937" cy="2721325"/>
            <a:chOff x="201704" y="3011772"/>
            <a:chExt cx="3182937" cy="2721325"/>
          </a:xfrm>
        </p:grpSpPr>
        <p:sp>
          <p:nvSpPr>
            <p:cNvPr id="8" name="TextBox 9"/>
            <p:cNvSpPr txBox="1">
              <a:spLocks noChangeArrowheads="1"/>
            </p:cNvSpPr>
            <p:nvPr/>
          </p:nvSpPr>
          <p:spPr bwMode="auto">
            <a:xfrm>
              <a:off x="2506754" y="3564731"/>
              <a:ext cx="877887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201704" y="3011772"/>
              <a:ext cx="2868612" cy="2721325"/>
              <a:chOff x="201704" y="3011772"/>
              <a:chExt cx="2868612" cy="2721325"/>
            </a:xfrm>
          </p:grpSpPr>
          <p:grpSp>
            <p:nvGrpSpPr>
              <p:cNvPr id="5" name="Group 5"/>
              <p:cNvGrpSpPr>
                <a:grpSpLocks/>
              </p:cNvGrpSpPr>
              <p:nvPr/>
            </p:nvGrpSpPr>
            <p:grpSpPr bwMode="auto">
              <a:xfrm>
                <a:off x="201704" y="3885407"/>
                <a:ext cx="2305050" cy="1412876"/>
                <a:chOff x="2930997" y="2979435"/>
                <a:chExt cx="2305260" cy="2593438"/>
              </a:xfrm>
            </p:grpSpPr>
            <p:cxnSp>
              <p:nvCxnSpPr>
                <p:cNvPr id="6" name="Straight Connector 5"/>
                <p:cNvCxnSpPr/>
                <p:nvPr/>
              </p:nvCxnSpPr>
              <p:spPr>
                <a:xfrm flipV="1">
                  <a:off x="2930997" y="2979435"/>
                  <a:ext cx="2305260" cy="1296719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/>
                <p:cNvCxnSpPr/>
                <p:nvPr/>
              </p:nvCxnSpPr>
              <p:spPr>
                <a:xfrm>
                  <a:off x="2930997" y="4276155"/>
                  <a:ext cx="2305260" cy="1296718"/>
                </a:xfrm>
                <a:prstGeom prst="line">
                  <a:avLst/>
                </a:prstGeom>
                <a:ln w="444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" name="TextBox 10"/>
              <p:cNvSpPr txBox="1">
                <a:spLocks noChangeArrowheads="1"/>
              </p:cNvSpPr>
              <p:nvPr/>
            </p:nvSpPr>
            <p:spPr bwMode="auto">
              <a:xfrm>
                <a:off x="2260691" y="5106193"/>
                <a:ext cx="809625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GB" alt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</a:p>
            </p:txBody>
          </p:sp>
          <p:sp>
            <p:nvSpPr>
              <p:cNvPr id="12" name="TextBox 54"/>
              <p:cNvSpPr txBox="1">
                <a:spLocks noChangeArrowheads="1"/>
              </p:cNvSpPr>
              <p:nvPr/>
            </p:nvSpPr>
            <p:spPr bwMode="auto">
              <a:xfrm>
                <a:off x="395506" y="3011772"/>
                <a:ext cx="1392237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GB" altLang="en-US" sz="20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st</a:t>
                </a:r>
                <a:r>
                  <a:rPr lang="en-GB" altLang="en-US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sweet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" name="TextBox 1"/>
                  <p:cNvSpPr txBox="1"/>
                  <p:nvPr/>
                </p:nvSpPr>
                <p:spPr>
                  <a:xfrm>
                    <a:off x="1354229" y="3483703"/>
                    <a:ext cx="377026" cy="62401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b="0" i="0" smtClean="0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b="0" i="0" smtClean="0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5</m:t>
                              </m:r>
                            </m:den>
                          </m:f>
                        </m:oMath>
                      </m:oMathPara>
                    </a14:m>
                    <a:endParaRPr lang="en-GB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2" name="TextBox 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54229" y="3483703"/>
                    <a:ext cx="377026" cy="624017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" name="TextBox 13"/>
                  <p:cNvSpPr txBox="1"/>
                  <p:nvPr/>
                </p:nvSpPr>
                <p:spPr>
                  <a:xfrm>
                    <a:off x="1287627" y="5109080"/>
                    <a:ext cx="377026" cy="62401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b="0" i="0" smtClean="0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b="0" i="0" smtClean="0">
                                  <a:latin typeface="Arial" panose="020B0604020202020204" pitchFamily="34" charset="0"/>
                                  <a:cs typeface="Arial" panose="020B0604020202020204" pitchFamily="34" charset="0"/>
                                </a:rPr>
                                <m:t>5</m:t>
                              </m:r>
                            </m:den>
                          </m:f>
                        </m:oMath>
                      </m:oMathPara>
                    </a14:m>
                    <a:endParaRPr lang="en-GB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14" name="TextBox 1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287627" y="5109080"/>
                    <a:ext cx="377026" cy="624017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3" name="Group 12"/>
          <p:cNvGrpSpPr/>
          <p:nvPr/>
        </p:nvGrpSpPr>
        <p:grpSpPr>
          <a:xfrm>
            <a:off x="3126490" y="2785660"/>
            <a:ext cx="3109141" cy="1934687"/>
            <a:chOff x="3126490" y="2560572"/>
            <a:chExt cx="3109141" cy="1934687"/>
          </a:xfrm>
        </p:grpSpPr>
        <p:grpSp>
          <p:nvGrpSpPr>
            <p:cNvPr id="15" name="Group 5"/>
            <p:cNvGrpSpPr>
              <a:grpSpLocks/>
            </p:cNvGrpSpPr>
            <p:nvPr/>
          </p:nvGrpSpPr>
          <p:grpSpPr bwMode="auto">
            <a:xfrm rot="21225588">
              <a:off x="3126490" y="3034903"/>
              <a:ext cx="2305050" cy="1059657"/>
              <a:chOff x="2930997" y="2979435"/>
              <a:chExt cx="2305260" cy="2593438"/>
            </a:xfrm>
          </p:grpSpPr>
          <p:cxnSp>
            <p:nvCxnSpPr>
              <p:cNvPr id="16" name="Straight Connector 15"/>
              <p:cNvCxnSpPr/>
              <p:nvPr/>
            </p:nvCxnSpPr>
            <p:spPr>
              <a:xfrm flipV="1">
                <a:off x="2930997" y="2979435"/>
                <a:ext cx="2305260" cy="1296719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930997" y="4276155"/>
                <a:ext cx="2305260" cy="1296718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TextBox 9"/>
            <p:cNvSpPr txBox="1">
              <a:spLocks noChangeArrowheads="1"/>
            </p:cNvSpPr>
            <p:nvPr/>
          </p:nvSpPr>
          <p:spPr bwMode="auto">
            <a:xfrm>
              <a:off x="5357744" y="2560572"/>
              <a:ext cx="877887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</a:p>
          </p:txBody>
        </p:sp>
        <p:sp>
          <p:nvSpPr>
            <p:cNvPr id="19" name="TextBox 10"/>
            <p:cNvSpPr txBox="1">
              <a:spLocks noChangeArrowheads="1"/>
            </p:cNvSpPr>
            <p:nvPr/>
          </p:nvSpPr>
          <p:spPr bwMode="auto">
            <a:xfrm>
              <a:off x="5246200" y="3795711"/>
              <a:ext cx="80962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3706418" y="2759644"/>
                  <a:ext cx="377026" cy="62119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b="0" i="0" smtClean="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b="0" i="0" smtClean="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6418" y="2759644"/>
                  <a:ext cx="377026" cy="621196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3648327" y="3874063"/>
                  <a:ext cx="377026" cy="62119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b="0" i="0" smtClean="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b="0" i="0" smtClean="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48327" y="3874063"/>
                  <a:ext cx="377026" cy="621196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0" name="Group 39"/>
          <p:cNvGrpSpPr/>
          <p:nvPr/>
        </p:nvGrpSpPr>
        <p:grpSpPr>
          <a:xfrm>
            <a:off x="2973137" y="4524572"/>
            <a:ext cx="2823552" cy="2103967"/>
            <a:chOff x="2973137" y="4299484"/>
            <a:chExt cx="2823552" cy="2103967"/>
          </a:xfrm>
        </p:grpSpPr>
        <p:grpSp>
          <p:nvGrpSpPr>
            <p:cNvPr id="22" name="Group 5"/>
            <p:cNvGrpSpPr>
              <a:grpSpLocks/>
            </p:cNvGrpSpPr>
            <p:nvPr/>
          </p:nvGrpSpPr>
          <p:grpSpPr bwMode="auto">
            <a:xfrm>
              <a:off x="2973137" y="4807345"/>
              <a:ext cx="2305050" cy="1059657"/>
              <a:chOff x="2930997" y="2979435"/>
              <a:chExt cx="2305260" cy="2593438"/>
            </a:xfrm>
          </p:grpSpPr>
          <p:cxnSp>
            <p:nvCxnSpPr>
              <p:cNvPr id="23" name="Straight Connector 22"/>
              <p:cNvCxnSpPr/>
              <p:nvPr/>
            </p:nvCxnSpPr>
            <p:spPr>
              <a:xfrm flipV="1">
                <a:off x="2930997" y="2979435"/>
                <a:ext cx="2305260" cy="1296719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2930997" y="4276155"/>
                <a:ext cx="2305260" cy="1296718"/>
              </a:xfrm>
              <a:prstGeom prst="line">
                <a:avLst/>
              </a:prstGeom>
              <a:ln w="444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TextBox 9"/>
            <p:cNvSpPr txBox="1">
              <a:spLocks noChangeArrowheads="1"/>
            </p:cNvSpPr>
            <p:nvPr/>
          </p:nvSpPr>
          <p:spPr bwMode="auto">
            <a:xfrm>
              <a:off x="5357745" y="4573809"/>
              <a:ext cx="438944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</a:p>
          </p:txBody>
        </p:sp>
        <p:sp>
          <p:nvSpPr>
            <p:cNvPr id="26" name="TextBox 9"/>
            <p:cNvSpPr txBox="1">
              <a:spLocks noChangeArrowheads="1"/>
            </p:cNvSpPr>
            <p:nvPr/>
          </p:nvSpPr>
          <p:spPr bwMode="auto">
            <a:xfrm>
              <a:off x="5357744" y="5636020"/>
              <a:ext cx="438944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4568689" y="4299484"/>
                  <a:ext cx="377026" cy="62119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GB" b="0" i="0" smtClean="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b="0" i="0" smtClean="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68689" y="4299484"/>
                  <a:ext cx="377026" cy="621196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4380176" y="5792515"/>
                  <a:ext cx="377026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en-GB" b="0" i="0" smtClean="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80176" y="5792515"/>
                  <a:ext cx="377026" cy="610936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5" name="TextBox 50"/>
          <p:cNvSpPr txBox="1">
            <a:spLocks noChangeArrowheads="1"/>
          </p:cNvSpPr>
          <p:nvPr/>
        </p:nvSpPr>
        <p:spPr bwMode="auto">
          <a:xfrm>
            <a:off x="7379183" y="2473883"/>
            <a:ext cx="1635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P(M then M)</a:t>
            </a:r>
          </a:p>
        </p:txBody>
      </p:sp>
      <p:sp>
        <p:nvSpPr>
          <p:cNvPr id="36" name="TextBox 51"/>
          <p:cNvSpPr txBox="1">
            <a:spLocks noChangeArrowheads="1"/>
          </p:cNvSpPr>
          <p:nvPr/>
        </p:nvSpPr>
        <p:spPr bwMode="auto">
          <a:xfrm>
            <a:off x="7379182" y="3478188"/>
            <a:ext cx="1635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P(M then D)</a:t>
            </a:r>
          </a:p>
        </p:txBody>
      </p:sp>
      <p:sp>
        <p:nvSpPr>
          <p:cNvPr id="37" name="TextBox 52"/>
          <p:cNvSpPr txBox="1">
            <a:spLocks noChangeArrowheads="1"/>
          </p:cNvSpPr>
          <p:nvPr/>
        </p:nvSpPr>
        <p:spPr bwMode="auto">
          <a:xfrm>
            <a:off x="7379182" y="4562491"/>
            <a:ext cx="1635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P(D then M)</a:t>
            </a:r>
          </a:p>
        </p:txBody>
      </p:sp>
      <p:sp>
        <p:nvSpPr>
          <p:cNvPr id="38" name="TextBox 53"/>
          <p:cNvSpPr txBox="1">
            <a:spLocks noChangeArrowheads="1"/>
          </p:cNvSpPr>
          <p:nvPr/>
        </p:nvSpPr>
        <p:spPr bwMode="auto">
          <a:xfrm>
            <a:off x="7365114" y="5603557"/>
            <a:ext cx="1633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P(D then 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ounded Rectangle 42"/>
              <p:cNvSpPr/>
              <p:nvPr/>
            </p:nvSpPr>
            <p:spPr>
              <a:xfrm>
                <a:off x="8984138" y="2210992"/>
                <a:ext cx="2804588" cy="858835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4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20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3" name="Rounded 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4138" y="2210992"/>
                <a:ext cx="2804588" cy="858835"/>
              </a:xfrm>
              <a:prstGeom prst="roundRect">
                <a:avLst/>
              </a:prstGeom>
              <a:blipFill rotWithShape="1">
                <a:blip r:embed="rId9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ounded Rectangle 43"/>
              <p:cNvSpPr/>
              <p:nvPr/>
            </p:nvSpPr>
            <p:spPr>
              <a:xfrm>
                <a:off x="8984138" y="3279424"/>
                <a:ext cx="2804588" cy="858835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4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20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4" name="Rounded 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4138" y="3279424"/>
                <a:ext cx="2804588" cy="858835"/>
              </a:xfrm>
              <a:prstGeom prst="roundRect">
                <a:avLst/>
              </a:prstGeom>
              <a:blipFill rotWithShape="1">
                <a:blip r:embed="rId10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ounded Rectangle 44"/>
              <p:cNvSpPr/>
              <p:nvPr/>
            </p:nvSpPr>
            <p:spPr>
              <a:xfrm>
                <a:off x="8984138" y="4359104"/>
                <a:ext cx="2804588" cy="858835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4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20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5" name="Rounded 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4138" y="4359104"/>
                <a:ext cx="2804588" cy="858835"/>
              </a:xfrm>
              <a:prstGeom prst="roundRect">
                <a:avLst/>
              </a:prstGeom>
              <a:blipFill rotWithShape="1">
                <a:blip r:embed="rId11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ounded Rectangle 45"/>
              <p:cNvSpPr/>
              <p:nvPr/>
            </p:nvSpPr>
            <p:spPr>
              <a:xfrm>
                <a:off x="8984138" y="5384027"/>
                <a:ext cx="2804588" cy="858835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4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20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6" name="Rounded 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4138" y="5384027"/>
                <a:ext cx="2804588" cy="858835"/>
              </a:xfrm>
              <a:prstGeom prst="roundRect">
                <a:avLst/>
              </a:prstGeom>
              <a:blipFill rotWithShape="1">
                <a:blip r:embed="rId12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54"/>
          <p:cNvSpPr txBox="1">
            <a:spLocks noChangeArrowheads="1"/>
          </p:cNvSpPr>
          <p:nvPr/>
        </p:nvSpPr>
        <p:spPr bwMode="auto">
          <a:xfrm>
            <a:off x="3885829" y="2625826"/>
            <a:ext cx="13922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altLang="en-US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sweet</a:t>
            </a:r>
          </a:p>
        </p:txBody>
      </p:sp>
    </p:spTree>
    <p:extLst>
      <p:ext uri="{BB962C8B-B14F-4D97-AF65-F5344CB8AC3E}">
        <p14:creationId xmlns:p14="http://schemas.microsoft.com/office/powerpoint/2010/main" val="4180402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8" grpId="0"/>
      <p:bldP spid="43" grpId="0" animBg="1"/>
      <p:bldP spid="44" grpId="0" animBg="1"/>
      <p:bldP spid="45" grpId="0" animBg="1"/>
      <p:bldP spid="46" grpId="0" animBg="1"/>
      <p:bldP spid="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2192" y="-12192"/>
            <a:ext cx="12192000" cy="120967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63538"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8" name="TextBox 9"/>
          <p:cNvSpPr txBox="1">
            <a:spLocks noChangeArrowheads="1"/>
          </p:cNvSpPr>
          <p:nvPr/>
        </p:nvSpPr>
        <p:spPr bwMode="auto">
          <a:xfrm>
            <a:off x="2506754" y="2523699"/>
            <a:ext cx="8778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</a:p>
        </p:txBody>
      </p:sp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201704" y="2844375"/>
            <a:ext cx="2305050" cy="1412876"/>
            <a:chOff x="2930997" y="2979435"/>
            <a:chExt cx="2305260" cy="2593438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2930997" y="2979435"/>
              <a:ext cx="2305260" cy="1296719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930997" y="4276155"/>
              <a:ext cx="2305260" cy="1296718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2260691" y="4065161"/>
            <a:ext cx="809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2" name="TextBox 54"/>
          <p:cNvSpPr txBox="1">
            <a:spLocks noChangeArrowheads="1"/>
          </p:cNvSpPr>
          <p:nvPr/>
        </p:nvSpPr>
        <p:spPr bwMode="auto">
          <a:xfrm>
            <a:off x="395506" y="1970740"/>
            <a:ext cx="1392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altLang="en-US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sweet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354229" y="2442671"/>
                <a:ext cx="377026" cy="6240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b="0" i="0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b="0" i="0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4229" y="2442671"/>
                <a:ext cx="377026" cy="62401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287627" y="4068048"/>
                <a:ext cx="377026" cy="6240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b="0" i="0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b="0" i="0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7627" y="4068048"/>
                <a:ext cx="377026" cy="62401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5"/>
          <p:cNvGrpSpPr>
            <a:grpSpLocks/>
          </p:cNvGrpSpPr>
          <p:nvPr/>
        </p:nvGrpSpPr>
        <p:grpSpPr bwMode="auto">
          <a:xfrm rot="21225588">
            <a:off x="3126490" y="1993871"/>
            <a:ext cx="2305050" cy="1059657"/>
            <a:chOff x="2930997" y="2979435"/>
            <a:chExt cx="2305260" cy="2593438"/>
          </a:xfrm>
        </p:grpSpPr>
        <p:cxnSp>
          <p:nvCxnSpPr>
            <p:cNvPr id="16" name="Straight Connector 15"/>
            <p:cNvCxnSpPr/>
            <p:nvPr/>
          </p:nvCxnSpPr>
          <p:spPr>
            <a:xfrm flipV="1">
              <a:off x="2930997" y="2979435"/>
              <a:ext cx="2305260" cy="1296719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930997" y="4276155"/>
              <a:ext cx="2305260" cy="1296718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9"/>
          <p:cNvSpPr txBox="1">
            <a:spLocks noChangeArrowheads="1"/>
          </p:cNvSpPr>
          <p:nvPr/>
        </p:nvSpPr>
        <p:spPr bwMode="auto">
          <a:xfrm>
            <a:off x="5357744" y="1519540"/>
            <a:ext cx="8778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</a:p>
        </p:txBody>
      </p:sp>
      <p:sp>
        <p:nvSpPr>
          <p:cNvPr id="19" name="TextBox 10"/>
          <p:cNvSpPr txBox="1">
            <a:spLocks noChangeArrowheads="1"/>
          </p:cNvSpPr>
          <p:nvPr/>
        </p:nvSpPr>
        <p:spPr bwMode="auto">
          <a:xfrm>
            <a:off x="5352327" y="2773283"/>
            <a:ext cx="809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706418" y="1718612"/>
                <a:ext cx="377026" cy="621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b="0" i="0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b="0" i="0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6418" y="1718612"/>
                <a:ext cx="377026" cy="62119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648327" y="2833031"/>
                <a:ext cx="377026" cy="621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b="0" i="0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b="0" i="0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8327" y="2833031"/>
                <a:ext cx="377026" cy="62119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Group 5"/>
          <p:cNvGrpSpPr>
            <a:grpSpLocks/>
          </p:cNvGrpSpPr>
          <p:nvPr/>
        </p:nvGrpSpPr>
        <p:grpSpPr bwMode="auto">
          <a:xfrm>
            <a:off x="2973137" y="3766313"/>
            <a:ext cx="2305050" cy="1059657"/>
            <a:chOff x="2930997" y="2979435"/>
            <a:chExt cx="2305260" cy="2593438"/>
          </a:xfrm>
        </p:grpSpPr>
        <p:cxnSp>
          <p:nvCxnSpPr>
            <p:cNvPr id="23" name="Straight Connector 22"/>
            <p:cNvCxnSpPr/>
            <p:nvPr/>
          </p:nvCxnSpPr>
          <p:spPr>
            <a:xfrm flipV="1">
              <a:off x="2930997" y="2979435"/>
              <a:ext cx="2305260" cy="1296719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930997" y="4276155"/>
              <a:ext cx="2305260" cy="1296718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9"/>
          <p:cNvSpPr txBox="1">
            <a:spLocks noChangeArrowheads="1"/>
          </p:cNvSpPr>
          <p:nvPr/>
        </p:nvSpPr>
        <p:spPr bwMode="auto">
          <a:xfrm>
            <a:off x="5357745" y="3532777"/>
            <a:ext cx="438944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</a:p>
        </p:txBody>
      </p:sp>
      <p:sp>
        <p:nvSpPr>
          <p:cNvPr id="26" name="TextBox 9"/>
          <p:cNvSpPr txBox="1">
            <a:spLocks noChangeArrowheads="1"/>
          </p:cNvSpPr>
          <p:nvPr/>
        </p:nvSpPr>
        <p:spPr bwMode="auto">
          <a:xfrm>
            <a:off x="5357744" y="4594988"/>
            <a:ext cx="438944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568689" y="3258452"/>
                <a:ext cx="377026" cy="6211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b="0" i="0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b="0" i="0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8689" y="3258452"/>
                <a:ext cx="377026" cy="62119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380176" y="4751483"/>
                <a:ext cx="377026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b="0" i="0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0176" y="4751483"/>
                <a:ext cx="377026" cy="61093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50"/>
          <p:cNvSpPr txBox="1">
            <a:spLocks noChangeArrowheads="1"/>
          </p:cNvSpPr>
          <p:nvPr/>
        </p:nvSpPr>
        <p:spPr bwMode="auto">
          <a:xfrm>
            <a:off x="7379183" y="1812687"/>
            <a:ext cx="1635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P(M then M)</a:t>
            </a:r>
          </a:p>
        </p:txBody>
      </p:sp>
      <p:sp>
        <p:nvSpPr>
          <p:cNvPr id="36" name="TextBox 51"/>
          <p:cNvSpPr txBox="1">
            <a:spLocks noChangeArrowheads="1"/>
          </p:cNvSpPr>
          <p:nvPr/>
        </p:nvSpPr>
        <p:spPr bwMode="auto">
          <a:xfrm>
            <a:off x="7379182" y="2816992"/>
            <a:ext cx="1635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P(M then D)</a:t>
            </a:r>
          </a:p>
        </p:txBody>
      </p:sp>
      <p:sp>
        <p:nvSpPr>
          <p:cNvPr id="37" name="TextBox 52"/>
          <p:cNvSpPr txBox="1">
            <a:spLocks noChangeArrowheads="1"/>
          </p:cNvSpPr>
          <p:nvPr/>
        </p:nvSpPr>
        <p:spPr bwMode="auto">
          <a:xfrm>
            <a:off x="7379182" y="3901295"/>
            <a:ext cx="1635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P(D then M)</a:t>
            </a:r>
          </a:p>
        </p:txBody>
      </p:sp>
      <p:sp>
        <p:nvSpPr>
          <p:cNvPr id="38" name="TextBox 53"/>
          <p:cNvSpPr txBox="1">
            <a:spLocks noChangeArrowheads="1"/>
          </p:cNvSpPr>
          <p:nvPr/>
        </p:nvSpPr>
        <p:spPr bwMode="auto">
          <a:xfrm>
            <a:off x="7365114" y="4942361"/>
            <a:ext cx="16335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P(D then 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ounded Rectangle 42"/>
              <p:cNvSpPr/>
              <p:nvPr/>
            </p:nvSpPr>
            <p:spPr>
              <a:xfrm>
                <a:off x="8984138" y="1549796"/>
                <a:ext cx="2804588" cy="858835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4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20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3" name="Rounded 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4138" y="1549796"/>
                <a:ext cx="2804588" cy="858835"/>
              </a:xfrm>
              <a:prstGeom prst="roundRect">
                <a:avLst/>
              </a:prstGeom>
              <a:blipFill rotWithShape="1">
                <a:blip r:embed="rId9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ounded Rectangle 43"/>
              <p:cNvSpPr/>
              <p:nvPr/>
            </p:nvSpPr>
            <p:spPr>
              <a:xfrm>
                <a:off x="8984138" y="2618228"/>
                <a:ext cx="2804588" cy="858835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4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20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4" name="Rounded 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4138" y="2618228"/>
                <a:ext cx="2804588" cy="858835"/>
              </a:xfrm>
              <a:prstGeom prst="roundRect">
                <a:avLst/>
              </a:prstGeom>
              <a:blipFill rotWithShape="1">
                <a:blip r:embed="rId10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ounded Rectangle 44"/>
              <p:cNvSpPr/>
              <p:nvPr/>
            </p:nvSpPr>
            <p:spPr>
              <a:xfrm>
                <a:off x="8984138" y="3697908"/>
                <a:ext cx="2804588" cy="858835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4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20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5" name="Rounded 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4138" y="3697908"/>
                <a:ext cx="2804588" cy="858835"/>
              </a:xfrm>
              <a:prstGeom prst="roundRect">
                <a:avLst/>
              </a:prstGeom>
              <a:blipFill rotWithShape="1">
                <a:blip r:embed="rId11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ounded Rectangle 45"/>
              <p:cNvSpPr/>
              <p:nvPr/>
            </p:nvSpPr>
            <p:spPr>
              <a:xfrm>
                <a:off x="8984138" y="4722831"/>
                <a:ext cx="2804588" cy="858835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4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20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6" name="Rounded 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4138" y="4722831"/>
                <a:ext cx="2804588" cy="858835"/>
              </a:xfrm>
              <a:prstGeom prst="roundRect">
                <a:avLst/>
              </a:prstGeom>
              <a:blipFill rotWithShape="1">
                <a:blip r:embed="rId12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54"/>
          <p:cNvSpPr txBox="1">
            <a:spLocks noChangeArrowheads="1"/>
          </p:cNvSpPr>
          <p:nvPr/>
        </p:nvSpPr>
        <p:spPr bwMode="auto">
          <a:xfrm>
            <a:off x="3885829" y="1359706"/>
            <a:ext cx="13922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altLang="en-US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sweet</a:t>
            </a:r>
          </a:p>
        </p:txBody>
      </p:sp>
      <p:sp>
        <p:nvSpPr>
          <p:cNvPr id="39" name="TextBox 3"/>
          <p:cNvSpPr txBox="1">
            <a:spLocks noChangeArrowheads="1"/>
          </p:cNvSpPr>
          <p:nvPr/>
        </p:nvSpPr>
        <p:spPr bwMode="auto">
          <a:xfrm>
            <a:off x="329520" y="6141341"/>
            <a:ext cx="559498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P(I eat two different types of sweets) =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ounded Rectangle 41"/>
              <p:cNvSpPr/>
              <p:nvPr/>
            </p:nvSpPr>
            <p:spPr>
              <a:xfrm>
                <a:off x="5884955" y="5942755"/>
                <a:ext cx="2804588" cy="858835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10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+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10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10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2" name="Rounded 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4955" y="5942755"/>
                <a:ext cx="2804588" cy="858835"/>
              </a:xfrm>
              <a:prstGeom prst="roundRect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1809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E402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E402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E402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E402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E402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E402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3794" y="1241415"/>
            <a:ext cx="1150374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Carolyn has 18 biscuits in a tin, 10 plain biscuits, 6   chocolate biscuits and 2 ginger biscuits. She takes two biscuits at random out of the tin.</a:t>
            </a: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What is the probability that the two biscuits are not the same type?</a:t>
            </a:r>
          </a:p>
        </p:txBody>
      </p:sp>
      <p:sp>
        <p:nvSpPr>
          <p:cNvPr id="3" name="Rectangle 2"/>
          <p:cNvSpPr/>
          <p:nvPr/>
        </p:nvSpPr>
        <p:spPr>
          <a:xfrm>
            <a:off x="-12192" y="-12192"/>
            <a:ext cx="12192000" cy="120967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63538"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ounded Rectangle 3"/>
              <p:cNvSpPr/>
              <p:nvPr/>
            </p:nvSpPr>
            <p:spPr>
              <a:xfrm>
                <a:off x="51152" y="3423064"/>
                <a:ext cx="2340354" cy="858835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18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9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17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90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306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Rounded 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52" y="3423064"/>
                <a:ext cx="2340354" cy="858835"/>
              </a:xfrm>
              <a:prstGeom prst="round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ounded Rectangle 4"/>
              <p:cNvSpPr/>
              <p:nvPr/>
            </p:nvSpPr>
            <p:spPr>
              <a:xfrm>
                <a:off x="51152" y="4614805"/>
                <a:ext cx="2340354" cy="858835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18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17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306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Rounded 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52" y="4614805"/>
                <a:ext cx="2340354" cy="858835"/>
              </a:xfrm>
              <a:prstGeom prst="round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ounded Rectangle 5"/>
              <p:cNvSpPr/>
              <p:nvPr/>
            </p:nvSpPr>
            <p:spPr>
              <a:xfrm>
                <a:off x="51152" y="5882646"/>
                <a:ext cx="2340354" cy="858835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18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17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20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306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Rounded 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52" y="5882646"/>
                <a:ext cx="2340354" cy="858835"/>
              </a:xfrm>
              <a:prstGeom prst="round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897772" y="3053732"/>
            <a:ext cx="647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PP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7772" y="4259084"/>
            <a:ext cx="647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97772" y="5496004"/>
            <a:ext cx="647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GP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ounded Rectangle 10"/>
              <p:cNvSpPr/>
              <p:nvPr/>
            </p:nvSpPr>
            <p:spPr>
              <a:xfrm>
                <a:off x="2419642" y="3422496"/>
                <a:ext cx="2340354" cy="858835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18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17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60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306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Rounded 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9642" y="3422496"/>
                <a:ext cx="2340354" cy="858835"/>
              </a:xfrm>
              <a:prstGeom prst="round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ounded Rectangle 11"/>
              <p:cNvSpPr/>
              <p:nvPr/>
            </p:nvSpPr>
            <p:spPr>
              <a:xfrm>
                <a:off x="2417294" y="4617075"/>
                <a:ext cx="2340354" cy="858835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18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17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306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Rounded 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7294" y="4617075"/>
                <a:ext cx="2340354" cy="858835"/>
              </a:xfrm>
              <a:prstGeom prst="round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ounded Rectangle 12"/>
              <p:cNvSpPr/>
              <p:nvPr/>
            </p:nvSpPr>
            <p:spPr>
              <a:xfrm>
                <a:off x="2431362" y="5882645"/>
                <a:ext cx="2340354" cy="858835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18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17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306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Rounded 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1362" y="5882645"/>
                <a:ext cx="2340354" cy="858835"/>
              </a:xfrm>
              <a:prstGeom prst="roundRect">
                <a:avLst/>
              </a:prstGeom>
              <a:blipFill rotWithShape="1">
                <a:blip r:embed="rId8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ounded Rectangle 13"/>
              <p:cNvSpPr/>
              <p:nvPr/>
            </p:nvSpPr>
            <p:spPr>
              <a:xfrm>
                <a:off x="4803683" y="3400249"/>
                <a:ext cx="2340354" cy="858835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18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17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20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306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Rounded 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3683" y="3400249"/>
                <a:ext cx="2340354" cy="858835"/>
              </a:xfrm>
              <a:prstGeom prst="roundRect">
                <a:avLst/>
              </a:prstGeom>
              <a:blipFill rotWithShape="1">
                <a:blip r:embed="rId9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ounded Rectangle 14"/>
              <p:cNvSpPr/>
              <p:nvPr/>
            </p:nvSpPr>
            <p:spPr>
              <a:xfrm>
                <a:off x="4803683" y="4600737"/>
                <a:ext cx="2340354" cy="858835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18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17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306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Rounded 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3683" y="4600737"/>
                <a:ext cx="2340354" cy="858835"/>
              </a:xfrm>
              <a:prstGeom prst="roundRect">
                <a:avLst/>
              </a:prstGeom>
              <a:blipFill rotWithShape="1">
                <a:blip r:embed="rId10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ounded Rectangle 15"/>
              <p:cNvSpPr/>
              <p:nvPr/>
            </p:nvSpPr>
            <p:spPr>
              <a:xfrm>
                <a:off x="4817751" y="5868578"/>
                <a:ext cx="2340354" cy="858835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18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17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306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Rounded 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7751" y="5868578"/>
                <a:ext cx="2340354" cy="858835"/>
              </a:xfrm>
              <a:prstGeom prst="roundRect">
                <a:avLst/>
              </a:prstGeom>
              <a:blipFill rotWithShape="1">
                <a:blip r:embed="rId11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3390526" y="3021466"/>
            <a:ext cx="647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PC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90526" y="4294665"/>
            <a:ext cx="647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90526" y="5502405"/>
            <a:ext cx="647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GC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689911" y="3057297"/>
            <a:ext cx="647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89911" y="4245473"/>
            <a:ext cx="647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24611" y="5489978"/>
            <a:ext cx="647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GG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66893" y="3368001"/>
            <a:ext cx="1842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Answer =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ounded Rectangle 32"/>
              <p:cNvSpPr/>
              <p:nvPr/>
            </p:nvSpPr>
            <p:spPr>
              <a:xfrm>
                <a:off x="7484013" y="3949945"/>
                <a:ext cx="4637649" cy="858835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60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306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60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306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20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306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20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306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306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306</m:t>
                          </m:r>
                        </m:den>
                      </m:f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" name="Rounded 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4013" y="3949945"/>
                <a:ext cx="4637649" cy="858835"/>
              </a:xfrm>
              <a:prstGeom prst="roundRect">
                <a:avLst/>
              </a:prstGeom>
              <a:blipFill rotWithShape="1">
                <a:blip r:embed="rId12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ounded Rectangle 33"/>
              <p:cNvSpPr/>
              <p:nvPr/>
            </p:nvSpPr>
            <p:spPr>
              <a:xfrm>
                <a:off x="7512148" y="4890840"/>
                <a:ext cx="1899139" cy="858835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184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306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51</m:t>
                          </m:r>
                        </m:den>
                      </m:f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Rounded 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2148" y="4890840"/>
                <a:ext cx="1899139" cy="858835"/>
              </a:xfrm>
              <a:prstGeom prst="roundRect">
                <a:avLst/>
              </a:prstGeom>
              <a:blipFill rotWithShape="1">
                <a:blip r:embed="rId13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2425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E402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1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E402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5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E402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9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E402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3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E402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7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E402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1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9" grpId="0"/>
      <p:bldP spid="10" grpId="0"/>
      <p:bldP spid="11" grpId="0" animBg="1"/>
      <p:bldP spid="12" grpId="0" animBg="1"/>
      <p:bldP spid="13" grpId="0" animBg="1"/>
      <p:bldP spid="13" grpId="1" animBg="1"/>
      <p:bldP spid="14" grpId="0" animBg="1"/>
      <p:bldP spid="15" grpId="0" animBg="1"/>
      <p:bldP spid="16" grpId="0" animBg="1"/>
      <p:bldP spid="17" grpId="0"/>
      <p:bldP spid="18" grpId="0"/>
      <p:bldP spid="19" grpId="0"/>
      <p:bldP spid="20" grpId="0"/>
      <p:bldP spid="21" grpId="0"/>
      <p:bldP spid="22" grpId="0"/>
      <p:bldP spid="32" grpId="0"/>
      <p:bldP spid="33" grpId="0" animBg="1"/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ext Box 2"/>
          <p:cNvSpPr txBox="1">
            <a:spLocks noChangeArrowheads="1"/>
          </p:cNvSpPr>
          <p:nvPr/>
        </p:nvSpPr>
        <p:spPr bwMode="auto">
          <a:xfrm>
            <a:off x="351690" y="1422566"/>
            <a:ext cx="11515845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My counter is on square number 1. I spin a fair spinner numbered from 1 to 3 and move forward the number of squares stated. If I land on a grey square I am out.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What is the probability that I will be out of the game at some point in the next two goes?</a:t>
            </a:r>
          </a:p>
        </p:txBody>
      </p:sp>
      <p:grpSp>
        <p:nvGrpSpPr>
          <p:cNvPr id="128003" name="Group 14"/>
          <p:cNvGrpSpPr>
            <a:grpSpLocks/>
          </p:cNvGrpSpPr>
          <p:nvPr/>
        </p:nvGrpSpPr>
        <p:grpSpPr bwMode="auto">
          <a:xfrm>
            <a:off x="3335950" y="3357552"/>
            <a:ext cx="5040313" cy="1008063"/>
            <a:chOff x="1202" y="2976"/>
            <a:chExt cx="3175" cy="635"/>
          </a:xfrm>
        </p:grpSpPr>
        <p:sp>
          <p:nvSpPr>
            <p:cNvPr id="128004" name="Rectangle 3"/>
            <p:cNvSpPr>
              <a:spLocks noChangeArrowheads="1"/>
            </p:cNvSpPr>
            <p:nvPr/>
          </p:nvSpPr>
          <p:spPr bwMode="auto">
            <a:xfrm>
              <a:off x="1202" y="2976"/>
              <a:ext cx="635" cy="63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28005" name="Rectangle 4"/>
            <p:cNvSpPr>
              <a:spLocks noChangeArrowheads="1"/>
            </p:cNvSpPr>
            <p:nvPr/>
          </p:nvSpPr>
          <p:spPr bwMode="auto">
            <a:xfrm>
              <a:off x="1837" y="2976"/>
              <a:ext cx="635" cy="635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28006" name="Rectangle 5"/>
            <p:cNvSpPr>
              <a:spLocks noChangeArrowheads="1"/>
            </p:cNvSpPr>
            <p:nvPr/>
          </p:nvSpPr>
          <p:spPr bwMode="auto">
            <a:xfrm>
              <a:off x="2472" y="2976"/>
              <a:ext cx="635" cy="635"/>
            </a:xfrm>
            <a:prstGeom prst="rect">
              <a:avLst/>
            </a:prstGeom>
            <a:solidFill>
              <a:schemeClr val="bg2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28007" name="Rectangle 6"/>
            <p:cNvSpPr>
              <a:spLocks noChangeArrowheads="1"/>
            </p:cNvSpPr>
            <p:nvPr/>
          </p:nvSpPr>
          <p:spPr bwMode="auto">
            <a:xfrm>
              <a:off x="3107" y="2976"/>
              <a:ext cx="635" cy="635"/>
            </a:xfrm>
            <a:prstGeom prst="rect">
              <a:avLst/>
            </a:prstGeom>
            <a:solidFill>
              <a:schemeClr val="bg2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28008" name="Rectangle 7"/>
            <p:cNvSpPr>
              <a:spLocks noChangeArrowheads="1"/>
            </p:cNvSpPr>
            <p:nvPr/>
          </p:nvSpPr>
          <p:spPr bwMode="auto">
            <a:xfrm>
              <a:off x="3742" y="2976"/>
              <a:ext cx="635" cy="635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28009" name="Text Box 8"/>
            <p:cNvSpPr txBox="1">
              <a:spLocks noChangeArrowheads="1"/>
            </p:cNvSpPr>
            <p:nvPr/>
          </p:nvSpPr>
          <p:spPr bwMode="auto">
            <a:xfrm>
              <a:off x="1202" y="3021"/>
              <a:ext cx="18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400" i="1"/>
                <a:t>1</a:t>
              </a:r>
            </a:p>
          </p:txBody>
        </p:sp>
        <p:sp>
          <p:nvSpPr>
            <p:cNvPr id="128010" name="Text Box 9"/>
            <p:cNvSpPr txBox="1">
              <a:spLocks noChangeArrowheads="1"/>
            </p:cNvSpPr>
            <p:nvPr/>
          </p:nvSpPr>
          <p:spPr bwMode="auto">
            <a:xfrm>
              <a:off x="1837" y="3021"/>
              <a:ext cx="18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400" i="1"/>
                <a:t>2</a:t>
              </a:r>
            </a:p>
          </p:txBody>
        </p:sp>
        <p:sp>
          <p:nvSpPr>
            <p:cNvPr id="128011" name="Text Box 10"/>
            <p:cNvSpPr txBox="1">
              <a:spLocks noChangeArrowheads="1"/>
            </p:cNvSpPr>
            <p:nvPr/>
          </p:nvSpPr>
          <p:spPr bwMode="auto">
            <a:xfrm>
              <a:off x="2472" y="3021"/>
              <a:ext cx="18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400" i="1"/>
                <a:t>3</a:t>
              </a:r>
            </a:p>
          </p:txBody>
        </p:sp>
        <p:sp>
          <p:nvSpPr>
            <p:cNvPr id="128012" name="Text Box 11"/>
            <p:cNvSpPr txBox="1">
              <a:spLocks noChangeArrowheads="1"/>
            </p:cNvSpPr>
            <p:nvPr/>
          </p:nvSpPr>
          <p:spPr bwMode="auto">
            <a:xfrm>
              <a:off x="3107" y="3021"/>
              <a:ext cx="18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400" i="1"/>
                <a:t>4</a:t>
              </a:r>
            </a:p>
          </p:txBody>
        </p:sp>
        <p:sp>
          <p:nvSpPr>
            <p:cNvPr id="128013" name="Text Box 12"/>
            <p:cNvSpPr txBox="1">
              <a:spLocks noChangeArrowheads="1"/>
            </p:cNvSpPr>
            <p:nvPr/>
          </p:nvSpPr>
          <p:spPr bwMode="auto">
            <a:xfrm>
              <a:off x="3742" y="2976"/>
              <a:ext cx="18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400" i="1"/>
                <a:t>5</a:t>
              </a:r>
            </a:p>
          </p:txBody>
        </p:sp>
        <p:sp>
          <p:nvSpPr>
            <p:cNvPr id="128014" name="Oval 13"/>
            <p:cNvSpPr>
              <a:spLocks noChangeArrowheads="1"/>
            </p:cNvSpPr>
            <p:nvPr/>
          </p:nvSpPr>
          <p:spPr bwMode="auto">
            <a:xfrm rot="10646174">
              <a:off x="1293" y="3202"/>
              <a:ext cx="408" cy="317"/>
            </a:xfrm>
            <a:prstGeom prst="ellipse">
              <a:avLst/>
            </a:prstGeom>
            <a:solidFill>
              <a:srgbClr val="FF0000"/>
            </a:solidFill>
            <a:ln w="9525">
              <a:round/>
              <a:headEnd/>
              <a:tailEnd/>
            </a:ln>
            <a:effectLst/>
            <a:scene3d>
              <a:camera prst="legacyObliqueTopRight"/>
              <a:lightRig rig="legacyFlat2" dir="t"/>
            </a:scene3d>
            <a:sp3d extrusionH="125400" prstMaterial="legacyMatte">
              <a:bevelT w="13500" h="13500" prst="angle"/>
              <a:bevelB w="13500" h="13500" prst="angle"/>
              <a:extrusionClr>
                <a:srgbClr val="FF0000"/>
              </a:extrusionClr>
              <a:contourClr>
                <a:srgbClr val="FF0000"/>
              </a:contour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-12192" y="-12192"/>
            <a:ext cx="12192000" cy="120967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63538">
              <a:defRPr/>
            </a:pP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1691" y="4811151"/>
            <a:ext cx="8024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only way not to lose is to get a 1 followed by a 3.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8302" y="5500468"/>
            <a:ext cx="23211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 (win ) =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ounded Rectangle 17"/>
              <p:cNvSpPr/>
              <p:nvPr/>
            </p:nvSpPr>
            <p:spPr>
              <a:xfrm>
                <a:off x="2155784" y="5305846"/>
                <a:ext cx="1853596" cy="858835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×</m:t>
                      </m:r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Rounded 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5784" y="5305846"/>
                <a:ext cx="1853596" cy="858835"/>
              </a:xfrm>
              <a:prstGeom prst="round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5792120" y="5486401"/>
            <a:ext cx="836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24821" y="5486401"/>
            <a:ext cx="1618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 (lose) 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ounded Rectangle 20"/>
              <p:cNvSpPr/>
              <p:nvPr/>
            </p:nvSpPr>
            <p:spPr>
              <a:xfrm>
                <a:off x="8540172" y="5305845"/>
                <a:ext cx="1853596" cy="858835"/>
              </a:xfrm>
              <a:prstGeom prst="roundRect">
                <a:avLst/>
              </a:prstGeom>
              <a:solidFill>
                <a:srgbClr val="F9BC9A"/>
              </a:solidFill>
              <a:ln>
                <a:solidFill>
                  <a:srgbClr val="F9BC9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 1 −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9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0" i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Cambria Math"/>
                          <a:cs typeface="Arial" panose="020B0604020202020204" pitchFamily="34" charset="0"/>
                        </a:rPr>
                        <m:t>=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400" b="0" i="0" smtClean="0">
                              <a:solidFill>
                                <a:schemeClr val="tx1"/>
                              </a:solidFill>
                              <a:latin typeface="Arial" panose="020B0604020202020204" pitchFamily="34" charset="0"/>
                              <a:ea typeface="Cambria Math"/>
                              <a:cs typeface="Arial" panose="020B0604020202020204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Rounded 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0172" y="5305845"/>
                <a:ext cx="1853596" cy="858835"/>
              </a:xfrm>
              <a:prstGeom prst="round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solidFill>
                  <a:srgbClr val="F9BC9A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8301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8" grpId="0" animBg="1"/>
      <p:bldP spid="4" grpId="0"/>
      <p:bldP spid="5" grpId="0"/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636</Words>
  <Application>Microsoft Office PowerPoint</Application>
  <PresentationFormat>Widescreen</PresentationFormat>
  <Paragraphs>117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BanhamD</dc:creator>
  <cp:lastModifiedBy>Liz Duncombe</cp:lastModifiedBy>
  <cp:revision>38</cp:revision>
  <dcterms:created xsi:type="dcterms:W3CDTF">2017-12-22T16:24:43Z</dcterms:created>
  <dcterms:modified xsi:type="dcterms:W3CDTF">2019-07-19T10:21:54Z</dcterms:modified>
</cp:coreProperties>
</file>